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Lst>
  <p:notesMasterIdLst>
    <p:notesMasterId r:id="rId101"/>
  </p:notesMasterIdLst>
  <p:handoutMasterIdLst>
    <p:handoutMasterId r:id="rId102"/>
  </p:handout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6" r:id="rId98"/>
    <p:sldId id="357" r:id="rId99"/>
    <p:sldId id="358" r:id="rId100"/>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169" autoAdjust="0"/>
  </p:normalViewPr>
  <p:slideViewPr>
    <p:cSldViewPr>
      <p:cViewPr varScale="1">
        <p:scale>
          <a:sx n="65" d="100"/>
          <a:sy n="65" d="100"/>
        </p:scale>
        <p:origin x="1284"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handoutMaster" Target="handoutMasters/handout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24D4E3E-6540-4AA1-8C07-4A739A221674}"/>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D34294E-5CBD-4F5C-B8C2-19A0EFBE7F2D}"/>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DE1F50B5-835A-4E9E-8875-3B9256DAD364}" type="datetimeFigureOut">
              <a:rPr lang="en-US" smtClean="0"/>
              <a:t>3/22/2023</a:t>
            </a:fld>
            <a:endParaRPr lang="en-US"/>
          </a:p>
        </p:txBody>
      </p:sp>
      <p:sp>
        <p:nvSpPr>
          <p:cNvPr id="4" name="Footer Placeholder 3">
            <a:extLst>
              <a:ext uri="{FF2B5EF4-FFF2-40B4-BE49-F238E27FC236}">
                <a16:creationId xmlns:a16="http://schemas.microsoft.com/office/drawing/2014/main" id="{B045E91D-7A88-4D01-8FA6-F9F7E37FA7C9}"/>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7B5466D-591B-4334-8780-29F461F3EC3C}"/>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F70D2B5B-8233-4784-A3E4-97030A5D5C03}" type="slidenum">
              <a:rPr lang="en-US" smtClean="0"/>
              <a:t>‹#›</a:t>
            </a:fld>
            <a:endParaRPr lang="en-US"/>
          </a:p>
        </p:txBody>
      </p:sp>
    </p:spTree>
    <p:extLst>
      <p:ext uri="{BB962C8B-B14F-4D97-AF65-F5344CB8AC3E}">
        <p14:creationId xmlns:p14="http://schemas.microsoft.com/office/powerpoint/2010/main" val="6674625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33678F2-FBE1-46A3-961B-D697E3500B27}" type="datetimeFigureOut">
              <a:rPr lang="en-US" smtClean="0"/>
              <a:t>3/22/2023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4AF9ACFE-528C-4906-9317-31E04DCDB5A8}" type="slidenum">
              <a:rPr lang="en-US" smtClean="0"/>
              <a:t>‹#›</a:t>
            </a:fld>
            <a:endParaRPr lang="en-US"/>
          </a:p>
        </p:txBody>
      </p:sp>
    </p:spTree>
    <p:extLst>
      <p:ext uri="{BB962C8B-B14F-4D97-AF65-F5344CB8AC3E}">
        <p14:creationId xmlns:p14="http://schemas.microsoft.com/office/powerpoint/2010/main" val="250145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https://calvinfeng.gitbook.io/machine-learning-notebook/supervised-learning/recurrent-neural-network/recurrent_neural_networks</a:t>
            </a:r>
          </a:p>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1</a:t>
            </a:fld>
            <a:endParaRPr lang="en-US"/>
          </a:p>
        </p:txBody>
      </p:sp>
    </p:spTree>
    <p:extLst>
      <p:ext uri="{BB962C8B-B14F-4D97-AF65-F5344CB8AC3E}">
        <p14:creationId xmlns:p14="http://schemas.microsoft.com/office/powerpoint/2010/main" val="1443645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Each time step uses the output from the previous time step = recurrence!</a:t>
            </a:r>
          </a:p>
          <a:p>
            <a:endParaRPr lang="en-US" b="1" u="sng" dirty="0"/>
          </a:p>
        </p:txBody>
      </p:sp>
      <p:sp>
        <p:nvSpPr>
          <p:cNvPr id="4" name="Slide Number Placeholder 3"/>
          <p:cNvSpPr>
            <a:spLocks noGrp="1"/>
          </p:cNvSpPr>
          <p:nvPr>
            <p:ph type="sldNum" sz="quarter" idx="5"/>
          </p:nvPr>
        </p:nvSpPr>
        <p:spPr/>
        <p:txBody>
          <a:bodyPr/>
          <a:lstStyle/>
          <a:p>
            <a:fld id="{4AF9ACFE-528C-4906-9317-31E04DCDB5A8}" type="slidenum">
              <a:rPr lang="en-US" smtClean="0"/>
              <a:t>10</a:t>
            </a:fld>
            <a:endParaRPr lang="en-US"/>
          </a:p>
        </p:txBody>
      </p:sp>
    </p:spTree>
    <p:extLst>
      <p:ext uri="{BB962C8B-B14F-4D97-AF65-F5344CB8AC3E}">
        <p14:creationId xmlns:p14="http://schemas.microsoft.com/office/powerpoint/2010/main" val="2729445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x=input</a:t>
            </a:r>
          </a:p>
          <a:p>
            <a:r>
              <a:rPr lang="en-US" dirty="0"/>
              <a:t>Y=output</a:t>
            </a:r>
          </a:p>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11</a:t>
            </a:fld>
            <a:endParaRPr lang="en-US"/>
          </a:p>
        </p:txBody>
      </p:sp>
    </p:spTree>
    <p:extLst>
      <p:ext uri="{BB962C8B-B14F-4D97-AF65-F5344CB8AC3E}">
        <p14:creationId xmlns:p14="http://schemas.microsoft.com/office/powerpoint/2010/main" val="1344806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h=hidden state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12</a:t>
            </a:fld>
            <a:endParaRPr lang="en-US"/>
          </a:p>
        </p:txBody>
      </p:sp>
    </p:spTree>
    <p:extLst>
      <p:ext uri="{BB962C8B-B14F-4D97-AF65-F5344CB8AC3E}">
        <p14:creationId xmlns:p14="http://schemas.microsoft.com/office/powerpoint/2010/main" val="1412563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w (weight matrix) is used at every time stamp of the sequence (i.e. for all </a:t>
            </a:r>
            <a:r>
              <a:rPr lang="en-US" dirty="0" err="1"/>
              <a:t>h_t</a:t>
            </a:r>
            <a:r>
              <a:rPr lang="en-US" dirty="0"/>
              <a:t>).</a:t>
            </a:r>
          </a:p>
        </p:txBody>
      </p:sp>
      <p:sp>
        <p:nvSpPr>
          <p:cNvPr id="4" name="Slide Number Placeholder 3"/>
          <p:cNvSpPr>
            <a:spLocks noGrp="1"/>
          </p:cNvSpPr>
          <p:nvPr>
            <p:ph type="sldNum" sz="quarter" idx="5"/>
          </p:nvPr>
        </p:nvSpPr>
        <p:spPr/>
        <p:txBody>
          <a:bodyPr/>
          <a:lstStyle/>
          <a:p>
            <a:fld id="{4AF9ACFE-528C-4906-9317-31E04DCDB5A8}" type="slidenum">
              <a:rPr lang="en-US" smtClean="0"/>
              <a:t>13</a:t>
            </a:fld>
            <a:endParaRPr lang="en-US"/>
          </a:p>
        </p:txBody>
      </p:sp>
    </p:spTree>
    <p:extLst>
      <p:ext uri="{BB962C8B-B14F-4D97-AF65-F5344CB8AC3E}">
        <p14:creationId xmlns:p14="http://schemas.microsoft.com/office/powerpoint/2010/main" val="2479163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We can add a bias term b in the tanh function.</a:t>
            </a:r>
          </a:p>
          <a:p>
            <a:pPr marL="171450" indent="-171450">
              <a:buFont typeface="Arial" panose="020B0604020202020204" pitchFamily="34" charset="0"/>
              <a:buChar char="•"/>
            </a:pPr>
            <a:r>
              <a:rPr lang="en-US" dirty="0"/>
              <a:t>f = tanh (hyperbolic tangent), which is our activation function.</a:t>
            </a:r>
          </a:p>
          <a:p>
            <a:pPr marL="171450" indent="-171450">
              <a:buFont typeface="Arial" panose="020B0604020202020204" pitchFamily="34" charset="0"/>
              <a:buChar char="•"/>
            </a:pPr>
            <a:r>
              <a:rPr lang="en-US" dirty="0"/>
              <a:t>w= parameters of f = </a:t>
            </a:r>
            <a:r>
              <a:rPr lang="en-US" dirty="0" err="1"/>
              <a:t>W_hh</a:t>
            </a:r>
            <a:r>
              <a:rPr lang="en-US" dirty="0"/>
              <a:t>, </a:t>
            </a:r>
            <a:r>
              <a:rPr lang="en-US" dirty="0" err="1"/>
              <a:t>W_hy</a:t>
            </a:r>
            <a:r>
              <a:rPr lang="en-US" dirty="0"/>
              <a:t>, </a:t>
            </a:r>
            <a:r>
              <a:rPr lang="en-US" dirty="0" err="1"/>
              <a:t>W_hx</a:t>
            </a:r>
            <a:endParaRPr lang="en-US" dirty="0"/>
          </a:p>
          <a:p>
            <a:pPr marL="171450" indent="-171450">
              <a:buFont typeface="Arial" panose="020B0604020202020204" pitchFamily="34" charset="0"/>
              <a:buChar char="•"/>
            </a:pPr>
            <a:r>
              <a:rPr lang="en-US" dirty="0" err="1"/>
              <a:t>W_hy</a:t>
            </a:r>
            <a:r>
              <a:rPr lang="en-US" dirty="0"/>
              <a:t> is the </a:t>
            </a:r>
            <a:r>
              <a:rPr lang="en-US" dirty="0" err="1"/>
              <a:t>W_hy</a:t>
            </a:r>
            <a:r>
              <a:rPr lang="en-US" dirty="0"/>
              <a:t> matrix of size </a:t>
            </a:r>
            <a:r>
              <a:rPr lang="en-US" dirty="0" err="1"/>
              <a:t>hxy</a:t>
            </a:r>
            <a:r>
              <a:rPr lang="en-US" dirty="0"/>
              <a:t>, etc.</a:t>
            </a:r>
          </a:p>
          <a:p>
            <a:pPr marL="171450" indent="-171450">
              <a:buFont typeface="Arial" panose="020B0604020202020204" pitchFamily="34" charset="0"/>
              <a:buChar char="•"/>
            </a:pPr>
            <a:r>
              <a:rPr lang="en-US" dirty="0"/>
              <a:t>We want to learn </a:t>
            </a:r>
            <a:r>
              <a:rPr lang="en-US" dirty="0" err="1"/>
              <a:t>W_hy</a:t>
            </a:r>
            <a:r>
              <a:rPr lang="en-US" dirty="0"/>
              <a:t>, </a:t>
            </a:r>
            <a:r>
              <a:rPr lang="en-US" dirty="0" err="1"/>
              <a:t>W_xh</a:t>
            </a:r>
            <a:r>
              <a:rPr lang="en-US" dirty="0"/>
              <a:t>, and </a:t>
            </a:r>
            <a:r>
              <a:rPr lang="en-US" dirty="0" err="1"/>
              <a:t>W_hh</a:t>
            </a: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14</a:t>
            </a:fld>
            <a:endParaRPr lang="en-US"/>
          </a:p>
        </p:txBody>
      </p:sp>
    </p:spTree>
    <p:extLst>
      <p:ext uri="{BB962C8B-B14F-4D97-AF65-F5344CB8AC3E}">
        <p14:creationId xmlns:p14="http://schemas.microsoft.com/office/powerpoint/2010/main" val="2476551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15</a:t>
            </a:fld>
            <a:endParaRPr lang="en-US"/>
          </a:p>
        </p:txBody>
      </p:sp>
    </p:spTree>
    <p:extLst>
      <p:ext uri="{BB962C8B-B14F-4D97-AF65-F5344CB8AC3E}">
        <p14:creationId xmlns:p14="http://schemas.microsoft.com/office/powerpoint/2010/main" val="1160340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16</a:t>
            </a:fld>
            <a:endParaRPr lang="en-US"/>
          </a:p>
        </p:txBody>
      </p:sp>
    </p:spTree>
    <p:extLst>
      <p:ext uri="{BB962C8B-B14F-4D97-AF65-F5344CB8AC3E}">
        <p14:creationId xmlns:p14="http://schemas.microsoft.com/office/powerpoint/2010/main" val="39571704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17</a:t>
            </a:fld>
            <a:endParaRPr lang="en-US"/>
          </a:p>
        </p:txBody>
      </p:sp>
    </p:spTree>
    <p:extLst>
      <p:ext uri="{BB962C8B-B14F-4D97-AF65-F5344CB8AC3E}">
        <p14:creationId xmlns:p14="http://schemas.microsoft.com/office/powerpoint/2010/main" val="15568334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Run model through final node T to make final prediction.</a:t>
            </a:r>
          </a:p>
          <a:p>
            <a:r>
              <a:rPr lang="en-US" dirty="0"/>
              <a:t>Don’t forget back propagation occurs to update the weights </a:t>
            </a:r>
            <a:r>
              <a:rPr lang="en-US" dirty="0" err="1"/>
              <a:t>W_hh</a:t>
            </a:r>
            <a:r>
              <a:rPr lang="en-US" dirty="0"/>
              <a:t> </a:t>
            </a:r>
            <a:r>
              <a:rPr lang="en-US" dirty="0" err="1"/>
              <a:t>W_xh</a:t>
            </a:r>
            <a:r>
              <a:rPr lang="en-US" dirty="0"/>
              <a:t> and </a:t>
            </a:r>
            <a:r>
              <a:rPr lang="en-US" dirty="0" err="1"/>
              <a:t>W_hy</a:t>
            </a:r>
            <a:r>
              <a:rPr lang="en-US" dirty="0"/>
              <a:t> </a:t>
            </a:r>
          </a:p>
        </p:txBody>
      </p:sp>
      <p:sp>
        <p:nvSpPr>
          <p:cNvPr id="4" name="Slide Number Placeholder 3"/>
          <p:cNvSpPr>
            <a:spLocks noGrp="1"/>
          </p:cNvSpPr>
          <p:nvPr>
            <p:ph type="sldNum" sz="quarter" idx="5"/>
          </p:nvPr>
        </p:nvSpPr>
        <p:spPr/>
        <p:txBody>
          <a:bodyPr/>
          <a:lstStyle/>
          <a:p>
            <a:fld id="{4AF9ACFE-528C-4906-9317-31E04DCDB5A8}" type="slidenum">
              <a:rPr lang="en-US" smtClean="0"/>
              <a:t>18</a:t>
            </a:fld>
            <a:endParaRPr lang="en-US"/>
          </a:p>
        </p:txBody>
      </p:sp>
    </p:spTree>
    <p:extLst>
      <p:ext uri="{BB962C8B-B14F-4D97-AF65-F5344CB8AC3E}">
        <p14:creationId xmlns:p14="http://schemas.microsoft.com/office/powerpoint/2010/main" val="2950023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 = the eight matrix, used for all function </a:t>
            </a:r>
            <a:r>
              <a:rPr lang="en-US" dirty="0" err="1"/>
              <a:t>fw</a:t>
            </a:r>
            <a:endParaRPr lang="en-US" dirty="0"/>
          </a:p>
          <a:p>
            <a:r>
              <a:rPr lang="en-US" dirty="0"/>
              <a:t>W is </a:t>
            </a:r>
            <a:r>
              <a:rPr lang="en-US" dirty="0" err="1"/>
              <a:t>th</a:t>
            </a:r>
            <a:r>
              <a:rPr lang="en-US" dirty="0"/>
              <a:t> matrix [</a:t>
            </a:r>
            <a:r>
              <a:rPr lang="en-US" dirty="0" err="1"/>
              <a:t>W_hy</a:t>
            </a:r>
            <a:r>
              <a:rPr lang="en-US" dirty="0"/>
              <a:t>, </a:t>
            </a:r>
            <a:r>
              <a:rPr lang="en-US" dirty="0" err="1"/>
              <a:t>W_xh</a:t>
            </a:r>
            <a:r>
              <a:rPr lang="en-US" dirty="0"/>
              <a:t>, </a:t>
            </a:r>
            <a:r>
              <a:rPr lang="en-US" dirty="0" err="1"/>
              <a:t>W_hh</a:t>
            </a:r>
            <a:r>
              <a:rPr lang="en-US" dirty="0"/>
              <a:t>]</a:t>
            </a:r>
          </a:p>
        </p:txBody>
      </p:sp>
      <p:sp>
        <p:nvSpPr>
          <p:cNvPr id="4" name="Slide Number Placeholder 3"/>
          <p:cNvSpPr>
            <a:spLocks noGrp="1"/>
          </p:cNvSpPr>
          <p:nvPr>
            <p:ph type="sldNum" sz="quarter" idx="5"/>
          </p:nvPr>
        </p:nvSpPr>
        <p:spPr/>
        <p:txBody>
          <a:bodyPr/>
          <a:lstStyle/>
          <a:p>
            <a:fld id="{4AF9ACFE-528C-4906-9317-31E04DCDB5A8}" type="slidenum">
              <a:rPr lang="en-US" smtClean="0"/>
              <a:t>19</a:t>
            </a:fld>
            <a:endParaRPr lang="en-US"/>
          </a:p>
        </p:txBody>
      </p:sp>
    </p:spTree>
    <p:extLst>
      <p:ext uri="{BB962C8B-B14F-4D97-AF65-F5344CB8AC3E}">
        <p14:creationId xmlns:p14="http://schemas.microsoft.com/office/powerpoint/2010/main" val="1702038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2</a:t>
            </a:fld>
            <a:endParaRPr lang="en-US"/>
          </a:p>
        </p:txBody>
      </p:sp>
    </p:spTree>
    <p:extLst>
      <p:ext uri="{BB962C8B-B14F-4D97-AF65-F5344CB8AC3E}">
        <p14:creationId xmlns:p14="http://schemas.microsoft.com/office/powerpoint/2010/main" val="31424909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20</a:t>
            </a:fld>
            <a:endParaRPr lang="en-US"/>
          </a:p>
        </p:txBody>
      </p:sp>
    </p:spTree>
    <p:extLst>
      <p:ext uri="{BB962C8B-B14F-4D97-AF65-F5344CB8AC3E}">
        <p14:creationId xmlns:p14="http://schemas.microsoft.com/office/powerpoint/2010/main" val="22696878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L = loss</a:t>
            </a:r>
          </a:p>
        </p:txBody>
      </p:sp>
      <p:sp>
        <p:nvSpPr>
          <p:cNvPr id="4" name="Slide Number Placeholder 3"/>
          <p:cNvSpPr>
            <a:spLocks noGrp="1"/>
          </p:cNvSpPr>
          <p:nvPr>
            <p:ph type="sldNum" sz="quarter" idx="5"/>
          </p:nvPr>
        </p:nvSpPr>
        <p:spPr/>
        <p:txBody>
          <a:bodyPr/>
          <a:lstStyle/>
          <a:p>
            <a:fld id="{4AF9ACFE-528C-4906-9317-31E04DCDB5A8}" type="slidenum">
              <a:rPr lang="en-US" smtClean="0"/>
              <a:t>21</a:t>
            </a:fld>
            <a:endParaRPr lang="en-US"/>
          </a:p>
        </p:txBody>
      </p:sp>
    </p:spTree>
    <p:extLst>
      <p:ext uri="{BB962C8B-B14F-4D97-AF65-F5344CB8AC3E}">
        <p14:creationId xmlns:p14="http://schemas.microsoft.com/office/powerpoint/2010/main" val="759813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L is sum of all loss functions </a:t>
            </a:r>
            <a:r>
              <a:rPr lang="en-US" dirty="0" err="1"/>
              <a:t>L_n</a:t>
            </a: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22</a:t>
            </a:fld>
            <a:endParaRPr lang="en-US"/>
          </a:p>
        </p:txBody>
      </p:sp>
    </p:spTree>
    <p:extLst>
      <p:ext uri="{BB962C8B-B14F-4D97-AF65-F5344CB8AC3E}">
        <p14:creationId xmlns:p14="http://schemas.microsoft.com/office/powerpoint/2010/main" val="2769286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23</a:t>
            </a:fld>
            <a:endParaRPr lang="en-US"/>
          </a:p>
        </p:txBody>
      </p:sp>
    </p:spTree>
    <p:extLst>
      <p:ext uri="{BB962C8B-B14F-4D97-AF65-F5344CB8AC3E}">
        <p14:creationId xmlns:p14="http://schemas.microsoft.com/office/powerpoint/2010/main" val="22897323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24</a:t>
            </a:fld>
            <a:endParaRPr lang="en-US"/>
          </a:p>
        </p:txBody>
      </p:sp>
    </p:spTree>
    <p:extLst>
      <p:ext uri="{BB962C8B-B14F-4D97-AF65-F5344CB8AC3E}">
        <p14:creationId xmlns:p14="http://schemas.microsoft.com/office/powerpoint/2010/main" val="32251872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25</a:t>
            </a:fld>
            <a:endParaRPr lang="en-US"/>
          </a:p>
        </p:txBody>
      </p:sp>
    </p:spTree>
    <p:extLst>
      <p:ext uri="{BB962C8B-B14F-4D97-AF65-F5344CB8AC3E}">
        <p14:creationId xmlns:p14="http://schemas.microsoft.com/office/powerpoint/2010/main" val="4066941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26</a:t>
            </a:fld>
            <a:endParaRPr lang="en-US"/>
          </a:p>
        </p:txBody>
      </p:sp>
    </p:spTree>
    <p:extLst>
      <p:ext uri="{BB962C8B-B14F-4D97-AF65-F5344CB8AC3E}">
        <p14:creationId xmlns:p14="http://schemas.microsoft.com/office/powerpoint/2010/main" val="4230859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27</a:t>
            </a:fld>
            <a:endParaRPr lang="en-US"/>
          </a:p>
        </p:txBody>
      </p:sp>
    </p:spTree>
    <p:extLst>
      <p:ext uri="{BB962C8B-B14F-4D97-AF65-F5344CB8AC3E}">
        <p14:creationId xmlns:p14="http://schemas.microsoft.com/office/powerpoint/2010/main" val="708647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28</a:t>
            </a:fld>
            <a:endParaRPr lang="en-US"/>
          </a:p>
        </p:txBody>
      </p:sp>
    </p:spTree>
    <p:extLst>
      <p:ext uri="{BB962C8B-B14F-4D97-AF65-F5344CB8AC3E}">
        <p14:creationId xmlns:p14="http://schemas.microsoft.com/office/powerpoint/2010/main" val="26795802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29</a:t>
            </a:fld>
            <a:endParaRPr lang="en-US"/>
          </a:p>
        </p:txBody>
      </p:sp>
    </p:spTree>
    <p:extLst>
      <p:ext uri="{BB962C8B-B14F-4D97-AF65-F5344CB8AC3E}">
        <p14:creationId xmlns:p14="http://schemas.microsoft.com/office/powerpoint/2010/main" val="1851482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 INPUT LAYER</a:t>
            </a:r>
          </a:p>
          <a:p>
            <a:r>
              <a:rPr lang="en-US" dirty="0"/>
              <a:t>GREEN = BACKBONE LAYERS USED TO EXTRACT FEATURES</a:t>
            </a:r>
          </a:p>
          <a:p>
            <a:r>
              <a:rPr lang="en-US" dirty="0"/>
              <a:t>BLUE = OUTPUT LAYER</a:t>
            </a:r>
          </a:p>
        </p:txBody>
      </p:sp>
      <p:sp>
        <p:nvSpPr>
          <p:cNvPr id="4" name="Slide Number Placeholder 3"/>
          <p:cNvSpPr>
            <a:spLocks noGrp="1"/>
          </p:cNvSpPr>
          <p:nvPr>
            <p:ph type="sldNum" sz="quarter" idx="5"/>
          </p:nvPr>
        </p:nvSpPr>
        <p:spPr/>
        <p:txBody>
          <a:bodyPr/>
          <a:lstStyle/>
          <a:p>
            <a:fld id="{4AF9ACFE-528C-4906-9317-31E04DCDB5A8}" type="slidenum">
              <a:rPr lang="en-US" smtClean="0"/>
              <a:t>3</a:t>
            </a:fld>
            <a:endParaRPr lang="en-US"/>
          </a:p>
        </p:txBody>
      </p:sp>
    </p:spTree>
    <p:extLst>
      <p:ext uri="{BB962C8B-B14F-4D97-AF65-F5344CB8AC3E}">
        <p14:creationId xmlns:p14="http://schemas.microsoft.com/office/powerpoint/2010/main" val="31779331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30</a:t>
            </a:fld>
            <a:endParaRPr lang="en-US"/>
          </a:p>
        </p:txBody>
      </p:sp>
    </p:spTree>
    <p:extLst>
      <p:ext uri="{BB962C8B-B14F-4D97-AF65-F5344CB8AC3E}">
        <p14:creationId xmlns:p14="http://schemas.microsoft.com/office/powerpoint/2010/main" val="918028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31</a:t>
            </a:fld>
            <a:endParaRPr lang="en-US"/>
          </a:p>
        </p:txBody>
      </p:sp>
    </p:spTree>
    <p:extLst>
      <p:ext uri="{BB962C8B-B14F-4D97-AF65-F5344CB8AC3E}">
        <p14:creationId xmlns:p14="http://schemas.microsoft.com/office/powerpoint/2010/main" val="2426437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32</a:t>
            </a:fld>
            <a:endParaRPr lang="en-US"/>
          </a:p>
        </p:txBody>
      </p:sp>
    </p:spTree>
    <p:extLst>
      <p:ext uri="{BB962C8B-B14F-4D97-AF65-F5344CB8AC3E}">
        <p14:creationId xmlns:p14="http://schemas.microsoft.com/office/powerpoint/2010/main" val="8802373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33</a:t>
            </a:fld>
            <a:endParaRPr lang="en-US"/>
          </a:p>
        </p:txBody>
      </p:sp>
    </p:spTree>
    <p:extLst>
      <p:ext uri="{BB962C8B-B14F-4D97-AF65-F5344CB8AC3E}">
        <p14:creationId xmlns:p14="http://schemas.microsoft.com/office/powerpoint/2010/main" val="3113971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34</a:t>
            </a:fld>
            <a:endParaRPr lang="en-US"/>
          </a:p>
        </p:txBody>
      </p:sp>
    </p:spTree>
    <p:extLst>
      <p:ext uri="{BB962C8B-B14F-4D97-AF65-F5344CB8AC3E}">
        <p14:creationId xmlns:p14="http://schemas.microsoft.com/office/powerpoint/2010/main" val="11287768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35</a:t>
            </a:fld>
            <a:endParaRPr lang="en-US"/>
          </a:p>
        </p:txBody>
      </p:sp>
    </p:spTree>
    <p:extLst>
      <p:ext uri="{BB962C8B-B14F-4D97-AF65-F5344CB8AC3E}">
        <p14:creationId xmlns:p14="http://schemas.microsoft.com/office/powerpoint/2010/main" val="1776735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36</a:t>
            </a:fld>
            <a:endParaRPr lang="en-US"/>
          </a:p>
        </p:txBody>
      </p:sp>
    </p:spTree>
    <p:extLst>
      <p:ext uri="{BB962C8B-B14F-4D97-AF65-F5344CB8AC3E}">
        <p14:creationId xmlns:p14="http://schemas.microsoft.com/office/powerpoint/2010/main" val="3027017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LOOKING AT A MARKOV CHAIN: SYSTEM WILL CONVERGE ; BUT IT WILL NOT BECAUSE WE USE ACTIVATION FUNCTION TO MAKE SURE SYSTEM IS NO LONGER A LINEAR SYSTEM.</a:t>
            </a:r>
          </a:p>
        </p:txBody>
      </p:sp>
      <p:sp>
        <p:nvSpPr>
          <p:cNvPr id="4" name="Slide Number Placeholder 3"/>
          <p:cNvSpPr>
            <a:spLocks noGrp="1"/>
          </p:cNvSpPr>
          <p:nvPr>
            <p:ph type="sldNum" sz="quarter" idx="5"/>
          </p:nvPr>
        </p:nvSpPr>
        <p:spPr/>
        <p:txBody>
          <a:bodyPr/>
          <a:lstStyle/>
          <a:p>
            <a:fld id="{4AF9ACFE-528C-4906-9317-31E04DCDB5A8}" type="slidenum">
              <a:rPr lang="en-US" smtClean="0"/>
              <a:t>37</a:t>
            </a:fld>
            <a:endParaRPr lang="en-US"/>
          </a:p>
        </p:txBody>
      </p:sp>
    </p:spTree>
    <p:extLst>
      <p:ext uri="{BB962C8B-B14F-4D97-AF65-F5344CB8AC3E}">
        <p14:creationId xmlns:p14="http://schemas.microsoft.com/office/powerpoint/2010/main" val="21918246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38</a:t>
            </a:fld>
            <a:endParaRPr lang="en-US"/>
          </a:p>
        </p:txBody>
      </p:sp>
    </p:spTree>
    <p:extLst>
      <p:ext uri="{BB962C8B-B14F-4D97-AF65-F5344CB8AC3E}">
        <p14:creationId xmlns:p14="http://schemas.microsoft.com/office/powerpoint/2010/main" val="18117508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39</a:t>
            </a:fld>
            <a:endParaRPr lang="en-US"/>
          </a:p>
        </p:txBody>
      </p:sp>
    </p:spTree>
    <p:extLst>
      <p:ext uri="{BB962C8B-B14F-4D97-AF65-F5344CB8AC3E}">
        <p14:creationId xmlns:p14="http://schemas.microsoft.com/office/powerpoint/2010/main" val="171339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 INPUT LAYER</a:t>
            </a:r>
          </a:p>
          <a:p>
            <a:r>
              <a:rPr lang="en-US" dirty="0"/>
              <a:t>GREEN = BACKBONE LAYERS USED TO EXTRACT FEATURES</a:t>
            </a:r>
          </a:p>
          <a:p>
            <a:r>
              <a:rPr lang="en-US" dirty="0"/>
              <a:t>BLUE = OUTPUT LAYER</a:t>
            </a:r>
          </a:p>
          <a:p>
            <a:r>
              <a:rPr lang="en-US" dirty="0"/>
              <a:t>*Image captioning: predict a sequence of words by sequentially predicting one word and the next word that should follow based on image input and input from previous word in the sequence.</a:t>
            </a:r>
          </a:p>
        </p:txBody>
      </p:sp>
      <p:sp>
        <p:nvSpPr>
          <p:cNvPr id="4" name="Slide Number Placeholder 3"/>
          <p:cNvSpPr>
            <a:spLocks noGrp="1"/>
          </p:cNvSpPr>
          <p:nvPr>
            <p:ph type="sldNum" sz="quarter" idx="5"/>
          </p:nvPr>
        </p:nvSpPr>
        <p:spPr/>
        <p:txBody>
          <a:bodyPr/>
          <a:lstStyle/>
          <a:p>
            <a:fld id="{4AF9ACFE-528C-4906-9317-31E04DCDB5A8}" type="slidenum">
              <a:rPr lang="en-US" smtClean="0"/>
              <a:t>4</a:t>
            </a:fld>
            <a:endParaRPr lang="en-US"/>
          </a:p>
        </p:txBody>
      </p:sp>
    </p:spTree>
    <p:extLst>
      <p:ext uri="{BB962C8B-B14F-4D97-AF65-F5344CB8AC3E}">
        <p14:creationId xmlns:p14="http://schemas.microsoft.com/office/powerpoint/2010/main" val="1438572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40</a:t>
            </a:fld>
            <a:endParaRPr lang="en-US"/>
          </a:p>
        </p:txBody>
      </p:sp>
    </p:spTree>
    <p:extLst>
      <p:ext uri="{BB962C8B-B14F-4D97-AF65-F5344CB8AC3E}">
        <p14:creationId xmlns:p14="http://schemas.microsoft.com/office/powerpoint/2010/main" val="4197470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41</a:t>
            </a:fld>
            <a:endParaRPr lang="en-US"/>
          </a:p>
        </p:txBody>
      </p:sp>
    </p:spTree>
    <p:extLst>
      <p:ext uri="{BB962C8B-B14F-4D97-AF65-F5344CB8AC3E}">
        <p14:creationId xmlns:p14="http://schemas.microsoft.com/office/powerpoint/2010/main" val="39391361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42</a:t>
            </a:fld>
            <a:endParaRPr lang="en-US"/>
          </a:p>
        </p:txBody>
      </p:sp>
    </p:spTree>
    <p:extLst>
      <p:ext uri="{BB962C8B-B14F-4D97-AF65-F5344CB8AC3E}">
        <p14:creationId xmlns:p14="http://schemas.microsoft.com/office/powerpoint/2010/main" val="34935341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43</a:t>
            </a:fld>
            <a:endParaRPr lang="en-US"/>
          </a:p>
        </p:txBody>
      </p:sp>
    </p:spTree>
    <p:extLst>
      <p:ext uri="{BB962C8B-B14F-4D97-AF65-F5344CB8AC3E}">
        <p14:creationId xmlns:p14="http://schemas.microsoft.com/office/powerpoint/2010/main" val="27111974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truncation as long as possible (as your system can handle ) so as to reduce accuracy lost.</a:t>
            </a:r>
          </a:p>
        </p:txBody>
      </p:sp>
      <p:sp>
        <p:nvSpPr>
          <p:cNvPr id="4" name="Slide Number Placeholder 3"/>
          <p:cNvSpPr>
            <a:spLocks noGrp="1"/>
          </p:cNvSpPr>
          <p:nvPr>
            <p:ph type="sldNum" sz="quarter" idx="5"/>
          </p:nvPr>
        </p:nvSpPr>
        <p:spPr/>
        <p:txBody>
          <a:bodyPr/>
          <a:lstStyle/>
          <a:p>
            <a:fld id="{4AF9ACFE-528C-4906-9317-31E04DCDB5A8}" type="slidenum">
              <a:rPr lang="en-US" smtClean="0"/>
              <a:t>44</a:t>
            </a:fld>
            <a:endParaRPr lang="en-US"/>
          </a:p>
        </p:txBody>
      </p:sp>
    </p:spTree>
    <p:extLst>
      <p:ext uri="{BB962C8B-B14F-4D97-AF65-F5344CB8AC3E}">
        <p14:creationId xmlns:p14="http://schemas.microsoft.com/office/powerpoint/2010/main" val="5269248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45</a:t>
            </a:fld>
            <a:endParaRPr lang="en-US"/>
          </a:p>
        </p:txBody>
      </p:sp>
    </p:spTree>
    <p:extLst>
      <p:ext uri="{BB962C8B-B14F-4D97-AF65-F5344CB8AC3E}">
        <p14:creationId xmlns:p14="http://schemas.microsoft.com/office/powerpoint/2010/main" val="9030597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Recursively feed the poem (same data) into the RNN</a:t>
            </a:r>
          </a:p>
        </p:txBody>
      </p:sp>
      <p:sp>
        <p:nvSpPr>
          <p:cNvPr id="4" name="Slide Number Placeholder 3"/>
          <p:cNvSpPr>
            <a:spLocks noGrp="1"/>
          </p:cNvSpPr>
          <p:nvPr>
            <p:ph type="sldNum" sz="quarter" idx="5"/>
          </p:nvPr>
        </p:nvSpPr>
        <p:spPr/>
        <p:txBody>
          <a:bodyPr/>
          <a:lstStyle/>
          <a:p>
            <a:fld id="{4AF9ACFE-528C-4906-9317-31E04DCDB5A8}" type="slidenum">
              <a:rPr lang="en-US" smtClean="0"/>
              <a:t>46</a:t>
            </a:fld>
            <a:endParaRPr lang="en-US"/>
          </a:p>
        </p:txBody>
      </p:sp>
    </p:spTree>
    <p:extLst>
      <p:ext uri="{BB962C8B-B14F-4D97-AF65-F5344CB8AC3E}">
        <p14:creationId xmlns:p14="http://schemas.microsoft.com/office/powerpoint/2010/main" val="143324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47</a:t>
            </a:fld>
            <a:endParaRPr lang="en-US"/>
          </a:p>
        </p:txBody>
      </p:sp>
    </p:spTree>
    <p:extLst>
      <p:ext uri="{BB962C8B-B14F-4D97-AF65-F5344CB8AC3E}">
        <p14:creationId xmlns:p14="http://schemas.microsoft.com/office/powerpoint/2010/main" val="27794297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48</a:t>
            </a:fld>
            <a:endParaRPr lang="en-US"/>
          </a:p>
        </p:txBody>
      </p:sp>
    </p:spTree>
    <p:extLst>
      <p:ext uri="{BB962C8B-B14F-4D97-AF65-F5344CB8AC3E}">
        <p14:creationId xmlns:p14="http://schemas.microsoft.com/office/powerpoint/2010/main" val="24484833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49</a:t>
            </a:fld>
            <a:endParaRPr lang="en-US"/>
          </a:p>
        </p:txBody>
      </p:sp>
    </p:spTree>
    <p:extLst>
      <p:ext uri="{BB962C8B-B14F-4D97-AF65-F5344CB8AC3E}">
        <p14:creationId xmlns:p14="http://schemas.microsoft.com/office/powerpoint/2010/main" val="38050162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to one example: set of frames from a video </a:t>
            </a:r>
            <a:r>
              <a:rPr lang="en-US" dirty="0">
                <a:sym typeface="Wingdings" panose="05000000000000000000" pitchFamily="2" charset="2"/>
              </a:rPr>
              <a:t> we want to predict what is happening (label what is happening).</a:t>
            </a:r>
          </a:p>
          <a:p>
            <a:pPr marL="628650" lvl="1" indent="-171450">
              <a:buFont typeface="Arial" panose="020B0604020202020204" pitchFamily="34" charset="0"/>
              <a:buChar char="•"/>
            </a:pPr>
            <a:r>
              <a:rPr lang="en-US" dirty="0">
                <a:sym typeface="Wingdings" panose="05000000000000000000" pitchFamily="2" charset="2"/>
              </a:rPr>
              <a:t>Another example: sequence of genes predict if a person has cancer or some other illness.</a:t>
            </a: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5</a:t>
            </a:fld>
            <a:endParaRPr lang="en-US"/>
          </a:p>
        </p:txBody>
      </p:sp>
    </p:spTree>
    <p:extLst>
      <p:ext uri="{BB962C8B-B14F-4D97-AF65-F5344CB8AC3E}">
        <p14:creationId xmlns:p14="http://schemas.microsoft.com/office/powerpoint/2010/main" val="947575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50</a:t>
            </a:fld>
            <a:endParaRPr lang="en-US"/>
          </a:p>
        </p:txBody>
      </p:sp>
    </p:spTree>
    <p:extLst>
      <p:ext uri="{BB962C8B-B14F-4D97-AF65-F5344CB8AC3E}">
        <p14:creationId xmlns:p14="http://schemas.microsoft.com/office/powerpoint/2010/main" val="7200223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51</a:t>
            </a:fld>
            <a:endParaRPr lang="en-US"/>
          </a:p>
        </p:txBody>
      </p:sp>
    </p:spTree>
    <p:extLst>
      <p:ext uri="{BB962C8B-B14F-4D97-AF65-F5344CB8AC3E}">
        <p14:creationId xmlns:p14="http://schemas.microsoft.com/office/powerpoint/2010/main" val="30478002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52</a:t>
            </a:fld>
            <a:endParaRPr lang="en-US"/>
          </a:p>
        </p:txBody>
      </p:sp>
    </p:spTree>
    <p:extLst>
      <p:ext uri="{BB962C8B-B14F-4D97-AF65-F5344CB8AC3E}">
        <p14:creationId xmlns:p14="http://schemas.microsoft.com/office/powerpoint/2010/main" val="35922236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53</a:t>
            </a:fld>
            <a:endParaRPr lang="en-US"/>
          </a:p>
        </p:txBody>
      </p:sp>
    </p:spTree>
    <p:extLst>
      <p:ext uri="{BB962C8B-B14F-4D97-AF65-F5344CB8AC3E}">
        <p14:creationId xmlns:p14="http://schemas.microsoft.com/office/powerpoint/2010/main" val="24959918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54</a:t>
            </a:fld>
            <a:endParaRPr lang="en-US"/>
          </a:p>
        </p:txBody>
      </p:sp>
    </p:spTree>
    <p:extLst>
      <p:ext uri="{BB962C8B-B14F-4D97-AF65-F5344CB8AC3E}">
        <p14:creationId xmlns:p14="http://schemas.microsoft.com/office/powerpoint/2010/main" val="38414961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55</a:t>
            </a:fld>
            <a:endParaRPr lang="en-US"/>
          </a:p>
        </p:txBody>
      </p:sp>
    </p:spTree>
    <p:extLst>
      <p:ext uri="{BB962C8B-B14F-4D97-AF65-F5344CB8AC3E}">
        <p14:creationId xmlns:p14="http://schemas.microsoft.com/office/powerpoint/2010/main" val="22381326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56</a:t>
            </a:fld>
            <a:endParaRPr lang="en-US"/>
          </a:p>
        </p:txBody>
      </p:sp>
    </p:spTree>
    <p:extLst>
      <p:ext uri="{BB962C8B-B14F-4D97-AF65-F5344CB8AC3E}">
        <p14:creationId xmlns:p14="http://schemas.microsoft.com/office/powerpoint/2010/main" val="9468018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57</a:t>
            </a:fld>
            <a:endParaRPr lang="en-US"/>
          </a:p>
        </p:txBody>
      </p:sp>
    </p:spTree>
    <p:extLst>
      <p:ext uri="{BB962C8B-B14F-4D97-AF65-F5344CB8AC3E}">
        <p14:creationId xmlns:p14="http://schemas.microsoft.com/office/powerpoint/2010/main" val="18313059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58</a:t>
            </a:fld>
            <a:endParaRPr lang="en-US"/>
          </a:p>
        </p:txBody>
      </p:sp>
    </p:spTree>
    <p:extLst>
      <p:ext uri="{BB962C8B-B14F-4D97-AF65-F5344CB8AC3E}">
        <p14:creationId xmlns:p14="http://schemas.microsoft.com/office/powerpoint/2010/main" val="12712076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 language processing is how Visual Studio works to predict what you will finish typing.</a:t>
            </a:r>
          </a:p>
        </p:txBody>
      </p:sp>
      <p:sp>
        <p:nvSpPr>
          <p:cNvPr id="4" name="Slide Number Placeholder 3"/>
          <p:cNvSpPr>
            <a:spLocks noGrp="1"/>
          </p:cNvSpPr>
          <p:nvPr>
            <p:ph type="sldNum" sz="quarter" idx="5"/>
          </p:nvPr>
        </p:nvSpPr>
        <p:spPr/>
        <p:txBody>
          <a:bodyPr/>
          <a:lstStyle/>
          <a:p>
            <a:fld id="{4AF9ACFE-528C-4906-9317-31E04DCDB5A8}" type="slidenum">
              <a:rPr lang="en-US" smtClean="0"/>
              <a:t>59</a:t>
            </a:fld>
            <a:endParaRPr lang="en-US"/>
          </a:p>
        </p:txBody>
      </p:sp>
    </p:spTree>
    <p:extLst>
      <p:ext uri="{BB962C8B-B14F-4D97-AF65-F5344CB8AC3E}">
        <p14:creationId xmlns:p14="http://schemas.microsoft.com/office/powerpoint/2010/main" val="3512295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Example of machine translation: compilers, assemblers, interpreters, translation form English to Spanish, etc.</a:t>
            </a:r>
          </a:p>
          <a:p>
            <a:pPr marL="171450" indent="-171450">
              <a:buFont typeface="Arial" panose="020B0604020202020204" pitchFamily="34" charset="0"/>
              <a:buChar char="•"/>
            </a:pPr>
            <a:r>
              <a:rPr lang="en-US" dirty="0"/>
              <a:t>Note: often length of output and input is often different, i.e. c code is much smaller than the output assembly code generated by the compiler doing the translation.</a:t>
            </a:r>
          </a:p>
        </p:txBody>
      </p:sp>
      <p:sp>
        <p:nvSpPr>
          <p:cNvPr id="4" name="Slide Number Placeholder 3"/>
          <p:cNvSpPr>
            <a:spLocks noGrp="1"/>
          </p:cNvSpPr>
          <p:nvPr>
            <p:ph type="sldNum" sz="quarter" idx="5"/>
          </p:nvPr>
        </p:nvSpPr>
        <p:spPr/>
        <p:txBody>
          <a:bodyPr/>
          <a:lstStyle/>
          <a:p>
            <a:fld id="{4AF9ACFE-528C-4906-9317-31E04DCDB5A8}" type="slidenum">
              <a:rPr lang="en-US" smtClean="0"/>
              <a:t>6</a:t>
            </a:fld>
            <a:endParaRPr lang="en-US"/>
          </a:p>
        </p:txBody>
      </p:sp>
    </p:spTree>
    <p:extLst>
      <p:ext uri="{BB962C8B-B14F-4D97-AF65-F5344CB8AC3E}">
        <p14:creationId xmlns:p14="http://schemas.microsoft.com/office/powerpoint/2010/main" val="11844036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60</a:t>
            </a:fld>
            <a:endParaRPr lang="en-US"/>
          </a:p>
        </p:txBody>
      </p:sp>
    </p:spTree>
    <p:extLst>
      <p:ext uri="{BB962C8B-B14F-4D97-AF65-F5344CB8AC3E}">
        <p14:creationId xmlns:p14="http://schemas.microsoft.com/office/powerpoint/2010/main" val="42467171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Neural network has learned the binary switch as to whether or not you are in a quoted text or not.</a:t>
            </a:r>
          </a:p>
          <a:p>
            <a:pPr marL="171450" indent="-171450">
              <a:buFont typeface="Arial" panose="020B0604020202020204" pitchFamily="34" charset="0"/>
              <a:buChar char="•"/>
            </a:pPr>
            <a:r>
              <a:rPr lang="en-US" dirty="0"/>
              <a:t>Language models learn how people speak; not how people think; it can only “think” as good as the thoughts are expressed in a language so that a neural network can model it.</a:t>
            </a:r>
          </a:p>
          <a:p>
            <a:pPr marL="171450" indent="-171450">
              <a:buFont typeface="Arial" panose="020B0604020202020204" pitchFamily="34" charset="0"/>
              <a:buChar char="•"/>
            </a:pPr>
            <a:r>
              <a:rPr lang="en-US" dirty="0"/>
              <a:t>We only care about what the model relays to us, it needs to only approximate human thinking.</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61</a:t>
            </a:fld>
            <a:endParaRPr lang="en-US"/>
          </a:p>
        </p:txBody>
      </p:sp>
    </p:spTree>
    <p:extLst>
      <p:ext uri="{BB962C8B-B14F-4D97-AF65-F5344CB8AC3E}">
        <p14:creationId xmlns:p14="http://schemas.microsoft.com/office/powerpoint/2010/main" val="16398041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Tracking carriage return.</a:t>
            </a:r>
          </a:p>
          <a:p>
            <a:pPr marL="171450" indent="-171450">
              <a:buFont typeface="Arial" panose="020B0604020202020204" pitchFamily="34" charset="0"/>
              <a:buChar char="•"/>
            </a:pPr>
            <a:r>
              <a:rPr lang="en-US" dirty="0"/>
              <a:t>Data set fed to model had lines sequences of given lengths before carriage return</a:t>
            </a:r>
          </a:p>
          <a:p>
            <a:pPr marL="171450" indent="-171450">
              <a:buFont typeface="Arial" panose="020B0604020202020204" pitchFamily="34" charset="0"/>
              <a:buChar char="•"/>
            </a:pPr>
            <a:r>
              <a:rPr lang="en-US" dirty="0"/>
              <a:t>Based on that data fed to the model, the model can predict when the line will end (i.e. when it begins to fade red, showing that the model is predicting stronger and stronger that carriage return is imminent).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62</a:t>
            </a:fld>
            <a:endParaRPr lang="en-US"/>
          </a:p>
        </p:txBody>
      </p:sp>
    </p:spTree>
    <p:extLst>
      <p:ext uri="{BB962C8B-B14F-4D97-AF65-F5344CB8AC3E}">
        <p14:creationId xmlns:p14="http://schemas.microsoft.com/office/powerpoint/2010/main" val="29023863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Model able to predict the format after the word “if”</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63</a:t>
            </a:fld>
            <a:endParaRPr lang="en-US"/>
          </a:p>
        </p:txBody>
      </p:sp>
    </p:spTree>
    <p:extLst>
      <p:ext uri="{BB962C8B-B14F-4D97-AF65-F5344CB8AC3E}">
        <p14:creationId xmlns:p14="http://schemas.microsoft.com/office/powerpoint/2010/main" val="37890002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64</a:t>
            </a:fld>
            <a:endParaRPr lang="en-US"/>
          </a:p>
        </p:txBody>
      </p:sp>
    </p:spTree>
    <p:extLst>
      <p:ext uri="{BB962C8B-B14F-4D97-AF65-F5344CB8AC3E}">
        <p14:creationId xmlns:p14="http://schemas.microsoft.com/office/powerpoint/2010/main" val="41855421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65</a:t>
            </a:fld>
            <a:endParaRPr lang="en-US"/>
          </a:p>
        </p:txBody>
      </p:sp>
    </p:spTree>
    <p:extLst>
      <p:ext uri="{BB962C8B-B14F-4D97-AF65-F5344CB8AC3E}">
        <p14:creationId xmlns:p14="http://schemas.microsoft.com/office/powerpoint/2010/main" val="42213211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Multimodel</a:t>
            </a:r>
            <a:r>
              <a:rPr lang="en-US" dirty="0"/>
              <a:t>: mix CNN and RNN (this is how GPT-4 can take text and vision input and give output).</a:t>
            </a:r>
          </a:p>
          <a:p>
            <a:pPr marL="171450" indent="-171450">
              <a:buFont typeface="Arial" panose="020B0604020202020204" pitchFamily="34" charset="0"/>
              <a:buChar char="•"/>
            </a:pPr>
            <a:r>
              <a:rPr lang="en-US" dirty="0"/>
              <a:t>One-to-many problem.</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66</a:t>
            </a:fld>
            <a:endParaRPr lang="en-US"/>
          </a:p>
        </p:txBody>
      </p:sp>
    </p:spTree>
    <p:extLst>
      <p:ext uri="{BB962C8B-B14F-4D97-AF65-F5344CB8AC3E}">
        <p14:creationId xmlns:p14="http://schemas.microsoft.com/office/powerpoint/2010/main" val="32424017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model was trained using images with captions associated with them.</a:t>
            </a:r>
          </a:p>
        </p:txBody>
      </p:sp>
      <p:sp>
        <p:nvSpPr>
          <p:cNvPr id="4" name="Slide Number Placeholder 3"/>
          <p:cNvSpPr>
            <a:spLocks noGrp="1"/>
          </p:cNvSpPr>
          <p:nvPr>
            <p:ph type="sldNum" sz="quarter" idx="5"/>
          </p:nvPr>
        </p:nvSpPr>
        <p:spPr/>
        <p:txBody>
          <a:bodyPr/>
          <a:lstStyle/>
          <a:p>
            <a:fld id="{4AF9ACFE-528C-4906-9317-31E04DCDB5A8}" type="slidenum">
              <a:rPr lang="en-US" smtClean="0"/>
              <a:t>67</a:t>
            </a:fld>
            <a:endParaRPr lang="en-US"/>
          </a:p>
        </p:txBody>
      </p:sp>
    </p:spTree>
    <p:extLst>
      <p:ext uri="{BB962C8B-B14F-4D97-AF65-F5344CB8AC3E}">
        <p14:creationId xmlns:p14="http://schemas.microsoft.com/office/powerpoint/2010/main" val="41728211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layer = fully connected classification layers; chop that off, plug it into the next model (the RNN model).</a:t>
            </a:r>
          </a:p>
        </p:txBody>
      </p:sp>
      <p:sp>
        <p:nvSpPr>
          <p:cNvPr id="4" name="Slide Number Placeholder 3"/>
          <p:cNvSpPr>
            <a:spLocks noGrp="1"/>
          </p:cNvSpPr>
          <p:nvPr>
            <p:ph type="sldNum" sz="quarter" idx="5"/>
          </p:nvPr>
        </p:nvSpPr>
        <p:spPr/>
        <p:txBody>
          <a:bodyPr/>
          <a:lstStyle/>
          <a:p>
            <a:fld id="{4AF9ACFE-528C-4906-9317-31E04DCDB5A8}" type="slidenum">
              <a:rPr lang="en-US" smtClean="0"/>
              <a:t>68</a:t>
            </a:fld>
            <a:endParaRPr lang="en-US"/>
          </a:p>
        </p:txBody>
      </p:sp>
    </p:spTree>
    <p:extLst>
      <p:ext uri="{BB962C8B-B14F-4D97-AF65-F5344CB8AC3E}">
        <p14:creationId xmlns:p14="http://schemas.microsoft.com/office/powerpoint/2010/main" val="3330092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69</a:t>
            </a:fld>
            <a:endParaRPr lang="en-US"/>
          </a:p>
        </p:txBody>
      </p:sp>
    </p:spTree>
    <p:extLst>
      <p:ext uri="{BB962C8B-B14F-4D97-AF65-F5344CB8AC3E}">
        <p14:creationId xmlns:p14="http://schemas.microsoft.com/office/powerpoint/2010/main" val="25523256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example: take frames from a video and output a sentence about what is happening (not merely a label to represent what is happening, like many to one).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Another example: predict what report to output based on what is currently happening (video frames) in a basketball game.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With many to many, we can work with </a:t>
            </a:r>
            <a:r>
              <a:rPr lang="en-US" b="1" dirty="0"/>
              <a:t>sequence of input and get a sequence of output</a:t>
            </a:r>
            <a:r>
              <a:rPr lang="en-US" b="0"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Note: whenever you have x to many, you need to use recurrence since it involves several nodes that depend on each other for predicting the full sequence of an output in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We can also use many to many to allow arbitrary input lengths (each input in the input sequence could be a different size image for example), allowing for flexibility and not having to always deal with only a single fixed length of input.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7</a:t>
            </a:fld>
            <a:endParaRPr lang="en-US"/>
          </a:p>
        </p:txBody>
      </p:sp>
    </p:spTree>
    <p:extLst>
      <p:ext uri="{BB962C8B-B14F-4D97-AF65-F5344CB8AC3E}">
        <p14:creationId xmlns:p14="http://schemas.microsoft.com/office/powerpoint/2010/main" val="1369213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v=image input extracted from convolution neural net</a:t>
            </a:r>
          </a:p>
          <a:p>
            <a:pPr marL="171450" indent="-171450">
              <a:buFont typeface="Arial" panose="020B0604020202020204" pitchFamily="34" charset="0"/>
              <a:buChar char="•"/>
            </a:pPr>
            <a:r>
              <a:rPr lang="en-US" dirty="0"/>
              <a:t>x=current text input</a:t>
            </a:r>
          </a:p>
          <a:p>
            <a:pPr marL="171450" indent="-171450">
              <a:buFont typeface="Arial" panose="020B0604020202020204" pitchFamily="34" charset="0"/>
              <a:buChar char="•"/>
            </a:pPr>
            <a:r>
              <a:rPr lang="en-US" dirty="0"/>
              <a:t>h=previous hidden layer state</a:t>
            </a:r>
          </a:p>
          <a:p>
            <a:pPr marL="171450" indent="-171450">
              <a:buFont typeface="Arial" panose="020B0604020202020204" pitchFamily="34" charset="0"/>
              <a:buChar char="•"/>
            </a:pPr>
            <a:r>
              <a:rPr lang="en-US" dirty="0"/>
              <a:t>The </a:t>
            </a:r>
            <a:r>
              <a:rPr lang="en-US" dirty="0" err="1"/>
              <a:t>Ws</a:t>
            </a:r>
            <a:r>
              <a:rPr lang="en-US" dirty="0"/>
              <a:t> are the matrices, where the weights in those matrices are trainable.</a:t>
            </a:r>
          </a:p>
          <a:p>
            <a:pPr marL="171450" indent="-171450">
              <a:buFont typeface="Arial" panose="020B0604020202020204" pitchFamily="34" charset="0"/>
              <a:buChar char="•"/>
            </a:pPr>
            <a:r>
              <a:rPr lang="en-US" dirty="0"/>
              <a:t>Remember, tanh is the activation function, where the linear combination of the linear transformations for x h and v are passed in.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70</a:t>
            </a:fld>
            <a:endParaRPr lang="en-US"/>
          </a:p>
        </p:txBody>
      </p:sp>
    </p:spTree>
    <p:extLst>
      <p:ext uri="{BB962C8B-B14F-4D97-AF65-F5344CB8AC3E}">
        <p14:creationId xmlns:p14="http://schemas.microsoft.com/office/powerpoint/2010/main" val="25099748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the next run will be based on “man” being the previous token; thus model now needs to predict the next word based on if “man” was the previous predicted word.</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71</a:t>
            </a:fld>
            <a:endParaRPr lang="en-US"/>
          </a:p>
        </p:txBody>
      </p:sp>
    </p:spTree>
    <p:extLst>
      <p:ext uri="{BB962C8B-B14F-4D97-AF65-F5344CB8AC3E}">
        <p14:creationId xmlns:p14="http://schemas.microsoft.com/office/powerpoint/2010/main" val="2942459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72</a:t>
            </a:fld>
            <a:endParaRPr lang="en-US"/>
          </a:p>
        </p:txBody>
      </p:sp>
    </p:spTree>
    <p:extLst>
      <p:ext uri="{BB962C8B-B14F-4D97-AF65-F5344CB8AC3E}">
        <p14:creationId xmlns:p14="http://schemas.microsoft.com/office/powerpoint/2010/main" val="7492860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73</a:t>
            </a:fld>
            <a:endParaRPr lang="en-US"/>
          </a:p>
        </p:txBody>
      </p:sp>
    </p:spTree>
    <p:extLst>
      <p:ext uri="{BB962C8B-B14F-4D97-AF65-F5344CB8AC3E}">
        <p14:creationId xmlns:p14="http://schemas.microsoft.com/office/powerpoint/2010/main" val="18598729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Goal is to tune the W parameters to make a better prediction (use back propagation).</a:t>
            </a:r>
          </a:p>
          <a:p>
            <a:pPr marL="171450" indent="-171450">
              <a:buFont typeface="Arial" panose="020B0604020202020204" pitchFamily="34" charset="0"/>
              <a:buChar char="•"/>
            </a:pPr>
            <a:r>
              <a:rPr lang="en-US" dirty="0"/>
              <a:t>Prediction is based on current input at time t, and previous in put at time t-1; so this can be a drawback/limitation as RNN often assumes that all of the rest of the predictions of previous hidden states will be preserved through the weights.</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74</a:t>
            </a:fld>
            <a:endParaRPr lang="en-US"/>
          </a:p>
        </p:txBody>
      </p:sp>
    </p:spTree>
    <p:extLst>
      <p:ext uri="{BB962C8B-B14F-4D97-AF65-F5344CB8AC3E}">
        <p14:creationId xmlns:p14="http://schemas.microsoft.com/office/powerpoint/2010/main" val="31715207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train the model to predict when the sequence should end.</a:t>
            </a:r>
          </a:p>
          <a:p>
            <a:pPr marL="171450" indent="-171450">
              <a:buFont typeface="Arial" panose="020B0604020202020204" pitchFamily="34" charset="0"/>
              <a:buChar char="•"/>
            </a:pPr>
            <a:r>
              <a:rPr lang="en-US" dirty="0"/>
              <a:t>So we have tokens a-z, but we add 2 more tokens to the 26-element vector to be 28 elements </a:t>
            </a:r>
            <a:r>
              <a:rPr lang="en-US" dirty="0">
                <a:sym typeface="Wingdings" panose="05000000000000000000" pitchFamily="2" charset="2"/>
              </a:rPr>
              <a:t> </a:t>
            </a:r>
            <a:r>
              <a:rPr lang="en-US" dirty="0" err="1">
                <a:sym typeface="Wingdings" panose="05000000000000000000" pitchFamily="2" charset="2"/>
              </a:rPr>
              <a:t>start+a-z+end</a:t>
            </a:r>
            <a:endParaRPr lang="en-US" dirty="0">
              <a:sym typeface="Wingdings" panose="05000000000000000000" pitchFamily="2" charset="2"/>
            </a:endParaRPr>
          </a:p>
          <a:p>
            <a:pPr marL="171450" indent="-171450">
              <a:buFont typeface="Arial" panose="020B0604020202020204" pitchFamily="34" charset="0"/>
              <a:buChar char="•"/>
            </a:pPr>
            <a:r>
              <a:rPr lang="en-US" dirty="0">
                <a:sym typeface="Wingdings" panose="05000000000000000000" pitchFamily="2" charset="2"/>
              </a:rPr>
              <a:t>Otherwise, the model would generate words (run on sentences) without stopping.</a:t>
            </a: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75</a:t>
            </a:fld>
            <a:endParaRPr lang="en-US"/>
          </a:p>
        </p:txBody>
      </p:sp>
    </p:spTree>
    <p:extLst>
      <p:ext uri="{BB962C8B-B14F-4D97-AF65-F5344CB8AC3E}">
        <p14:creationId xmlns:p14="http://schemas.microsoft.com/office/powerpoint/2010/main" val="300329037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76</a:t>
            </a:fld>
            <a:endParaRPr lang="en-US"/>
          </a:p>
        </p:txBody>
      </p:sp>
    </p:spTree>
    <p:extLst>
      <p:ext uri="{BB962C8B-B14F-4D97-AF65-F5344CB8AC3E}">
        <p14:creationId xmlns:p14="http://schemas.microsoft.com/office/powerpoint/2010/main" val="12238306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IDEA: PUT IMAGE THROUGH CNN, THEN ASSOCIATE THE OUTPUT OF THE CNN WITH WORDS BY FEEDING IT THROUGH A RNN</a:t>
            </a:r>
          </a:p>
        </p:txBody>
      </p:sp>
      <p:sp>
        <p:nvSpPr>
          <p:cNvPr id="4" name="Slide Number Placeholder 3"/>
          <p:cNvSpPr>
            <a:spLocks noGrp="1"/>
          </p:cNvSpPr>
          <p:nvPr>
            <p:ph type="sldNum" sz="quarter" idx="5"/>
          </p:nvPr>
        </p:nvSpPr>
        <p:spPr/>
        <p:txBody>
          <a:bodyPr/>
          <a:lstStyle/>
          <a:p>
            <a:fld id="{4AF9ACFE-528C-4906-9317-31E04DCDB5A8}" type="slidenum">
              <a:rPr lang="en-US" smtClean="0"/>
              <a:t>77</a:t>
            </a:fld>
            <a:endParaRPr lang="en-US"/>
          </a:p>
        </p:txBody>
      </p:sp>
    </p:spTree>
    <p:extLst>
      <p:ext uri="{BB962C8B-B14F-4D97-AF65-F5344CB8AC3E}">
        <p14:creationId xmlns:p14="http://schemas.microsoft.com/office/powerpoint/2010/main" val="33459290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x_t</a:t>
            </a:r>
            <a:r>
              <a:rPr lang="en-US" dirty="0"/>
              <a:t> current input</a:t>
            </a:r>
          </a:p>
          <a:p>
            <a:pPr marL="171450" indent="-171450">
              <a:buFont typeface="Arial" panose="020B0604020202020204" pitchFamily="34" charset="0"/>
              <a:buChar char="•"/>
            </a:pPr>
            <a:r>
              <a:rPr lang="en-US" dirty="0"/>
              <a:t>h_t-1 is previous hidden state.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78</a:t>
            </a:fld>
            <a:endParaRPr lang="en-US"/>
          </a:p>
        </p:txBody>
      </p:sp>
    </p:spTree>
    <p:extLst>
      <p:ext uri="{BB962C8B-B14F-4D97-AF65-F5344CB8AC3E}">
        <p14:creationId xmlns:p14="http://schemas.microsoft.com/office/powerpoint/2010/main" val="24437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Tanh gradients can cause slow training because close to 1 or -1, the slope is very </a:t>
            </a:r>
            <a:r>
              <a:rPr lang="en-US" dirty="0" err="1"/>
              <a:t>very</a:t>
            </a:r>
            <a:r>
              <a:rPr lang="en-US" dirty="0"/>
              <a:t> small, so weights will not change as much: solution may be to use RELU activation function instead.</a:t>
            </a:r>
          </a:p>
        </p:txBody>
      </p:sp>
      <p:sp>
        <p:nvSpPr>
          <p:cNvPr id="4" name="Slide Number Placeholder 3"/>
          <p:cNvSpPr>
            <a:spLocks noGrp="1"/>
          </p:cNvSpPr>
          <p:nvPr>
            <p:ph type="sldNum" sz="quarter" idx="5"/>
          </p:nvPr>
        </p:nvSpPr>
        <p:spPr/>
        <p:txBody>
          <a:bodyPr/>
          <a:lstStyle/>
          <a:p>
            <a:fld id="{4AF9ACFE-528C-4906-9317-31E04DCDB5A8}" type="slidenum">
              <a:rPr lang="en-US" smtClean="0"/>
              <a:t>79</a:t>
            </a:fld>
            <a:endParaRPr lang="en-US"/>
          </a:p>
        </p:txBody>
      </p:sp>
    </p:spTree>
    <p:extLst>
      <p:ext uri="{BB962C8B-B14F-4D97-AF65-F5344CB8AC3E}">
        <p14:creationId xmlns:p14="http://schemas.microsoft.com/office/powerpoint/2010/main" val="1128176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Above, showing how you can take a nonsequential problem and make it sequential and use  Recurrent Neural Network that can take multiple glimpses of several images (for example, an entire row above would be a row of images that would be a sequence input into the model, and by training sequences, you can effectively extract the class for all digits).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8</a:t>
            </a:fld>
            <a:endParaRPr lang="en-US"/>
          </a:p>
        </p:txBody>
      </p:sp>
    </p:spTree>
    <p:extLst>
      <p:ext uri="{BB962C8B-B14F-4D97-AF65-F5344CB8AC3E}">
        <p14:creationId xmlns:p14="http://schemas.microsoft.com/office/powerpoint/2010/main" val="22087798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80</a:t>
            </a:fld>
            <a:endParaRPr lang="en-US"/>
          </a:p>
        </p:txBody>
      </p:sp>
    </p:spTree>
    <p:extLst>
      <p:ext uri="{BB962C8B-B14F-4D97-AF65-F5344CB8AC3E}">
        <p14:creationId xmlns:p14="http://schemas.microsoft.com/office/powerpoint/2010/main" val="64005344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81</a:t>
            </a:fld>
            <a:endParaRPr lang="en-US"/>
          </a:p>
        </p:txBody>
      </p:sp>
    </p:spTree>
    <p:extLst>
      <p:ext uri="{BB962C8B-B14F-4D97-AF65-F5344CB8AC3E}">
        <p14:creationId xmlns:p14="http://schemas.microsoft.com/office/powerpoint/2010/main" val="300694843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Exploding gradient from W multiplied by itself growing too large (because singular value &gt; 1)</a:t>
            </a:r>
          </a:p>
          <a:p>
            <a:pPr marL="171450" indent="-171450">
              <a:buFont typeface="Arial" panose="020B0604020202020204" pitchFamily="34" charset="0"/>
              <a:buChar char="•"/>
            </a:pPr>
            <a:r>
              <a:rPr lang="en-US" dirty="0"/>
              <a:t>Vanishing gradient from W multiplied by itself vanish </a:t>
            </a:r>
            <a:r>
              <a:rPr lang="en-US" dirty="0">
                <a:sym typeface="Wingdings" panose="05000000000000000000" pitchFamily="2" charset="2"/>
              </a:rPr>
              <a:t> goes to 0 = no gradient (because singular value &lt; 1)</a:t>
            </a: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82</a:t>
            </a:fld>
            <a:endParaRPr lang="en-US"/>
          </a:p>
        </p:txBody>
      </p:sp>
    </p:spTree>
    <p:extLst>
      <p:ext uri="{BB962C8B-B14F-4D97-AF65-F5344CB8AC3E}">
        <p14:creationId xmlns:p14="http://schemas.microsoft.com/office/powerpoint/2010/main" val="334900627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83</a:t>
            </a:fld>
            <a:endParaRPr lang="en-US"/>
          </a:p>
        </p:txBody>
      </p:sp>
    </p:spTree>
    <p:extLst>
      <p:ext uri="{BB962C8B-B14F-4D97-AF65-F5344CB8AC3E}">
        <p14:creationId xmlns:p14="http://schemas.microsoft.com/office/powerpoint/2010/main" val="8240501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84</a:t>
            </a:fld>
            <a:endParaRPr lang="en-US"/>
          </a:p>
        </p:txBody>
      </p:sp>
    </p:spTree>
    <p:extLst>
      <p:ext uri="{BB962C8B-B14F-4D97-AF65-F5344CB8AC3E}">
        <p14:creationId xmlns:p14="http://schemas.microsoft.com/office/powerpoint/2010/main" val="4040817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85</a:t>
            </a:fld>
            <a:endParaRPr lang="en-US"/>
          </a:p>
        </p:txBody>
      </p:sp>
    </p:spTree>
    <p:extLst>
      <p:ext uri="{BB962C8B-B14F-4D97-AF65-F5344CB8AC3E}">
        <p14:creationId xmlns:p14="http://schemas.microsoft.com/office/powerpoint/2010/main" val="345292793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86</a:t>
            </a:fld>
            <a:endParaRPr lang="en-US"/>
          </a:p>
        </p:txBody>
      </p:sp>
    </p:spTree>
    <p:extLst>
      <p:ext uri="{BB962C8B-B14F-4D97-AF65-F5344CB8AC3E}">
        <p14:creationId xmlns:p14="http://schemas.microsoft.com/office/powerpoint/2010/main" val="16332868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87</a:t>
            </a:fld>
            <a:endParaRPr lang="en-US"/>
          </a:p>
        </p:txBody>
      </p:sp>
    </p:spTree>
    <p:extLst>
      <p:ext uri="{BB962C8B-B14F-4D97-AF65-F5344CB8AC3E}">
        <p14:creationId xmlns:p14="http://schemas.microsoft.com/office/powerpoint/2010/main" val="20601050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Ct is intermediate state (called cell sate) is used in order to make the model more flexible by allowing input to be forgotten/not used to some degree through using the gates.</a:t>
            </a:r>
          </a:p>
        </p:txBody>
      </p:sp>
      <p:sp>
        <p:nvSpPr>
          <p:cNvPr id="4" name="Slide Number Placeholder 3"/>
          <p:cNvSpPr>
            <a:spLocks noGrp="1"/>
          </p:cNvSpPr>
          <p:nvPr>
            <p:ph type="sldNum" sz="quarter" idx="5"/>
          </p:nvPr>
        </p:nvSpPr>
        <p:spPr/>
        <p:txBody>
          <a:bodyPr/>
          <a:lstStyle/>
          <a:p>
            <a:fld id="{4AF9ACFE-528C-4906-9317-31E04DCDB5A8}" type="slidenum">
              <a:rPr lang="en-US" smtClean="0"/>
              <a:t>88</a:t>
            </a:fld>
            <a:endParaRPr lang="en-US"/>
          </a:p>
        </p:txBody>
      </p:sp>
    </p:spTree>
    <p:extLst>
      <p:ext uri="{BB962C8B-B14F-4D97-AF65-F5344CB8AC3E}">
        <p14:creationId xmlns:p14="http://schemas.microsoft.com/office/powerpoint/2010/main" val="2639474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C_t</a:t>
            </a:r>
            <a:r>
              <a:rPr lang="en-US" dirty="0"/>
              <a:t> = cell state</a:t>
            </a:r>
          </a:p>
          <a:p>
            <a:pPr marL="171450" indent="-171450">
              <a:buFont typeface="Arial" panose="020B0604020202020204" pitchFamily="34" charset="0"/>
              <a:buChar char="•"/>
            </a:pPr>
            <a:r>
              <a:rPr lang="en-US" dirty="0"/>
              <a:t>Stack = concatenate</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89</a:t>
            </a:fld>
            <a:endParaRPr lang="en-US"/>
          </a:p>
        </p:txBody>
      </p:sp>
    </p:spTree>
    <p:extLst>
      <p:ext uri="{BB962C8B-B14F-4D97-AF65-F5344CB8AC3E}">
        <p14:creationId xmlns:p14="http://schemas.microsoft.com/office/powerpoint/2010/main" val="468867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Image is appended left to right by the model.</a:t>
            </a:r>
          </a:p>
          <a:p>
            <a:pPr marL="171450" indent="-171450">
              <a:buFont typeface="Arial" panose="020B0604020202020204" pitchFamily="34" charset="0"/>
              <a:buChar char="•"/>
            </a:pPr>
            <a:r>
              <a:rPr lang="en-US" dirty="0"/>
              <a:t>Red boxes is where the model will target to write a digit.</a:t>
            </a:r>
          </a:p>
          <a:p>
            <a:pPr marL="171450" indent="-171450">
              <a:buFont typeface="Arial" panose="020B0604020202020204" pitchFamily="34" charset="0"/>
              <a:buChar char="•"/>
            </a:pPr>
            <a:r>
              <a:rPr lang="en-US" dirty="0"/>
              <a:t>This is a generative process model.</a:t>
            </a:r>
          </a:p>
        </p:txBody>
      </p:sp>
      <p:sp>
        <p:nvSpPr>
          <p:cNvPr id="4" name="Slide Number Placeholder 3"/>
          <p:cNvSpPr>
            <a:spLocks noGrp="1"/>
          </p:cNvSpPr>
          <p:nvPr>
            <p:ph type="sldNum" sz="quarter" idx="5"/>
          </p:nvPr>
        </p:nvSpPr>
        <p:spPr/>
        <p:txBody>
          <a:bodyPr/>
          <a:lstStyle/>
          <a:p>
            <a:fld id="{4AF9ACFE-528C-4906-9317-31E04DCDB5A8}" type="slidenum">
              <a:rPr lang="en-US" smtClean="0"/>
              <a:t>9</a:t>
            </a:fld>
            <a:endParaRPr lang="en-US"/>
          </a:p>
        </p:txBody>
      </p:sp>
    </p:spTree>
    <p:extLst>
      <p:ext uri="{BB962C8B-B14F-4D97-AF65-F5344CB8AC3E}">
        <p14:creationId xmlns:p14="http://schemas.microsoft.com/office/powerpoint/2010/main" val="39737279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Top level pathway is a friendly pathway to do the backpropagation. And it is not linear, so it will not destroy information.</a:t>
            </a:r>
          </a:p>
          <a:p>
            <a:pPr marL="171450" indent="-171450">
              <a:buFont typeface="Arial" panose="020B0604020202020204" pitchFamily="34" charset="0"/>
              <a:buChar char="•"/>
            </a:pPr>
            <a:r>
              <a:rPr lang="en-US" dirty="0"/>
              <a:t>Think of this case as creating a highway for RNN.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90</a:t>
            </a:fld>
            <a:endParaRPr lang="en-US"/>
          </a:p>
        </p:txBody>
      </p:sp>
    </p:spTree>
    <p:extLst>
      <p:ext uri="{BB962C8B-B14F-4D97-AF65-F5344CB8AC3E}">
        <p14:creationId xmlns:p14="http://schemas.microsoft.com/office/powerpoint/2010/main" val="188305031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91</a:t>
            </a:fld>
            <a:endParaRPr lang="en-US"/>
          </a:p>
        </p:txBody>
      </p:sp>
    </p:spTree>
    <p:extLst>
      <p:ext uri="{BB962C8B-B14F-4D97-AF65-F5344CB8AC3E}">
        <p14:creationId xmlns:p14="http://schemas.microsoft.com/office/powerpoint/2010/main" val="11944625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92</a:t>
            </a:fld>
            <a:endParaRPr lang="en-US"/>
          </a:p>
        </p:txBody>
      </p:sp>
    </p:spTree>
    <p:extLst>
      <p:ext uri="{BB962C8B-B14F-4D97-AF65-F5344CB8AC3E}">
        <p14:creationId xmlns:p14="http://schemas.microsoft.com/office/powerpoint/2010/main" val="14252393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93</a:t>
            </a:fld>
            <a:endParaRPr lang="en-US"/>
          </a:p>
        </p:txBody>
      </p:sp>
    </p:spTree>
    <p:extLst>
      <p:ext uri="{BB962C8B-B14F-4D97-AF65-F5344CB8AC3E}">
        <p14:creationId xmlns:p14="http://schemas.microsoft.com/office/powerpoint/2010/main" val="90854871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94</a:t>
            </a:fld>
            <a:endParaRPr lang="en-US"/>
          </a:p>
        </p:txBody>
      </p:sp>
    </p:spTree>
    <p:extLst>
      <p:ext uri="{BB962C8B-B14F-4D97-AF65-F5344CB8AC3E}">
        <p14:creationId xmlns:p14="http://schemas.microsoft.com/office/powerpoint/2010/main" val="118364821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Added hidden layers are treated as more input layers to the top hidden layer.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95</a:t>
            </a:fld>
            <a:endParaRPr lang="en-US"/>
          </a:p>
        </p:txBody>
      </p:sp>
    </p:spTree>
    <p:extLst>
      <p:ext uri="{BB962C8B-B14F-4D97-AF65-F5344CB8AC3E}">
        <p14:creationId xmlns:p14="http://schemas.microsoft.com/office/powerpoint/2010/main" val="125457542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96</a:t>
            </a:fld>
            <a:endParaRPr lang="en-US"/>
          </a:p>
        </p:txBody>
      </p:sp>
    </p:spTree>
    <p:extLst>
      <p:ext uri="{BB962C8B-B14F-4D97-AF65-F5344CB8AC3E}">
        <p14:creationId xmlns:p14="http://schemas.microsoft.com/office/powerpoint/2010/main" val="231356184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GRU is just as good as LSTM; both are included in </a:t>
            </a:r>
            <a:r>
              <a:rPr lang="en-US" dirty="0" err="1"/>
              <a:t>Keras</a:t>
            </a:r>
            <a:r>
              <a:rPr lang="en-US" dirty="0"/>
              <a:t> library.</a:t>
            </a:r>
          </a:p>
          <a:p>
            <a:pPr marL="171450" indent="-171450">
              <a:buFont typeface="Arial" panose="020B0604020202020204" pitchFamily="34" charset="0"/>
              <a:buChar char="•"/>
            </a:pPr>
            <a:r>
              <a:rPr lang="en-US" dirty="0"/>
              <a:t>Some people have used brute force approach to search for best architecture.</a:t>
            </a:r>
          </a:p>
          <a:p>
            <a:pPr marL="628650" lvl="1" indent="-171450">
              <a:buFont typeface="Arial" panose="020B0604020202020204" pitchFamily="34" charset="0"/>
              <a:buChar char="•"/>
            </a:pPr>
            <a:r>
              <a:rPr lang="en-US" dirty="0"/>
              <a:t>i.e. they used a neural network to generate the most optimal network for given tasks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97</a:t>
            </a:fld>
            <a:endParaRPr lang="en-US"/>
          </a:p>
        </p:txBody>
      </p:sp>
    </p:spTree>
    <p:extLst>
      <p:ext uri="{BB962C8B-B14F-4D97-AF65-F5344CB8AC3E}">
        <p14:creationId xmlns:p14="http://schemas.microsoft.com/office/powerpoint/2010/main" val="25963289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Train a neural network to predict a LSTM neural network (that will be the optimal structure/architecture).</a:t>
            </a:r>
          </a:p>
          <a:p>
            <a:pPr marL="171450" indent="-171450">
              <a:buFont typeface="Arial" panose="020B0604020202020204" pitchFamily="34" charset="0"/>
              <a:buChar char="•"/>
            </a:pPr>
            <a:r>
              <a:rPr lang="en-US" dirty="0"/>
              <a:t>So instead of manually finding the architecture, use a network to find the optimal structure.</a:t>
            </a:r>
          </a:p>
          <a:p>
            <a:pPr marL="171450" indent="-171450">
              <a:buFont typeface="Arial" panose="020B0604020202020204" pitchFamily="34" charset="0"/>
              <a:buChar char="•"/>
            </a:pPr>
            <a:r>
              <a:rPr lang="en-US" dirty="0"/>
              <a:t>But this is extremely expensive and take A LOT OF TIME because it involves building a model, training it, testing it, and repeating that to find the model with the best accuracy.</a:t>
            </a:r>
          </a:p>
          <a:p>
            <a:pPr marL="171450" indent="-171450">
              <a:buFont typeface="Arial" panose="020B0604020202020204" pitchFamily="34" charset="0"/>
              <a:buChar char="•"/>
            </a:pPr>
            <a:r>
              <a:rPr lang="en-US" dirty="0"/>
              <a:t>Often, an experience machine learning engineer can more quickly find a strong enough architecture versus using a very expensive time-consuming neural network searching through thousands of architectures, albeit using weights to help converge faster (possibly) on the best architecture.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98</a:t>
            </a:fld>
            <a:endParaRPr lang="en-US"/>
          </a:p>
        </p:txBody>
      </p:sp>
    </p:spTree>
    <p:extLst>
      <p:ext uri="{BB962C8B-B14F-4D97-AF65-F5344CB8AC3E}">
        <p14:creationId xmlns:p14="http://schemas.microsoft.com/office/powerpoint/2010/main" val="23037646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F9ACFE-528C-4906-9317-31E04DCDB5A8}" type="slidenum">
              <a:rPr lang="en-US" smtClean="0"/>
              <a:t>99</a:t>
            </a:fld>
            <a:endParaRPr lang="en-US"/>
          </a:p>
        </p:txBody>
      </p:sp>
    </p:spTree>
    <p:extLst>
      <p:ext uri="{BB962C8B-B14F-4D97-AF65-F5344CB8AC3E}">
        <p14:creationId xmlns:p14="http://schemas.microsoft.com/office/powerpoint/2010/main" val="462699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9DC34-38BB-43B6-B4F6-40F3BA8960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C5196DC-FF25-488B-ADF8-F9F0741731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F42C267-AEE1-48F2-ACE3-8927B8EC5968}"/>
              </a:ext>
            </a:extLst>
          </p:cNvPr>
          <p:cNvSpPr>
            <a:spLocks noGrp="1"/>
          </p:cNvSpPr>
          <p:nvPr>
            <p:ph type="dt" sz="half" idx="10"/>
          </p:nvPr>
        </p:nvSpPr>
        <p:spPr/>
        <p:txBody>
          <a:bodyPr/>
          <a:lstStyle/>
          <a:p>
            <a:pPr marL="12700">
              <a:lnSpc>
                <a:spcPct val="100000"/>
              </a:lnSpc>
              <a:spcBef>
                <a:spcPts val="5"/>
              </a:spcBef>
            </a:pPr>
            <a:fld id="{7F949960-C884-4965-ABB9-6D403C5A9C2F}" type="datetime1">
              <a:rPr lang="en-US" spc="-5" smtClean="0"/>
              <a:t>3/22/2023</a:t>
            </a:fld>
            <a:endParaRPr lang="en-US" spc="-5" dirty="0"/>
          </a:p>
        </p:txBody>
      </p:sp>
      <p:sp>
        <p:nvSpPr>
          <p:cNvPr id="5" name="Footer Placeholder 4">
            <a:extLst>
              <a:ext uri="{FF2B5EF4-FFF2-40B4-BE49-F238E27FC236}">
                <a16:creationId xmlns:a16="http://schemas.microsoft.com/office/drawing/2014/main" id="{DD0D647C-A173-481B-9D28-6790CE95088D}"/>
              </a:ext>
            </a:extLst>
          </p:cNvPr>
          <p:cNvSpPr>
            <a:spLocks noGrp="1"/>
          </p:cNvSpPr>
          <p:nvPr>
            <p:ph type="ftr" sz="quarter" idx="11"/>
          </p:nvPr>
        </p:nvSpPr>
        <p:spPr/>
        <p:txBody>
          <a:body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6" name="Slide Number Placeholder 5">
            <a:extLst>
              <a:ext uri="{FF2B5EF4-FFF2-40B4-BE49-F238E27FC236}">
                <a16:creationId xmlns:a16="http://schemas.microsoft.com/office/drawing/2014/main" id="{3D9D84C4-1A47-47C1-9792-297242AE5E43}"/>
              </a:ext>
            </a:extLst>
          </p:cNvPr>
          <p:cNvSpPr>
            <a:spLocks noGrp="1"/>
          </p:cNvSpPr>
          <p:nvPr>
            <p:ph type="sldNum" sz="quarter" idx="12"/>
          </p:nvPr>
        </p:nvSpPr>
        <p:spPr/>
        <p:txBody>
          <a:body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650249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7555E-EADB-42D0-9626-90E315DD88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04F84A8-D923-4F4F-A2E1-6FDAEB7D52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06B944-41D9-4218-BE47-BF2B72CA88C8}"/>
              </a:ext>
            </a:extLst>
          </p:cNvPr>
          <p:cNvSpPr>
            <a:spLocks noGrp="1"/>
          </p:cNvSpPr>
          <p:nvPr>
            <p:ph type="dt" sz="half" idx="10"/>
          </p:nvPr>
        </p:nvSpPr>
        <p:spPr/>
        <p:txBody>
          <a:bodyPr/>
          <a:lstStyle/>
          <a:p>
            <a:pPr marL="12700">
              <a:lnSpc>
                <a:spcPct val="100000"/>
              </a:lnSpc>
              <a:spcBef>
                <a:spcPts val="5"/>
              </a:spcBef>
            </a:pPr>
            <a:fld id="{42DE815F-5498-4446-801D-ED457368598A}" type="datetime1">
              <a:rPr lang="en-US" spc="-5" smtClean="0"/>
              <a:t>3/22/2023</a:t>
            </a:fld>
            <a:endParaRPr lang="en-US" spc="-5" dirty="0"/>
          </a:p>
        </p:txBody>
      </p:sp>
      <p:sp>
        <p:nvSpPr>
          <p:cNvPr id="5" name="Footer Placeholder 4">
            <a:extLst>
              <a:ext uri="{FF2B5EF4-FFF2-40B4-BE49-F238E27FC236}">
                <a16:creationId xmlns:a16="http://schemas.microsoft.com/office/drawing/2014/main" id="{04DBDE6A-DDE9-4396-ACB2-012CF2B570C7}"/>
              </a:ext>
            </a:extLst>
          </p:cNvPr>
          <p:cNvSpPr>
            <a:spLocks noGrp="1"/>
          </p:cNvSpPr>
          <p:nvPr>
            <p:ph type="ftr" sz="quarter" idx="11"/>
          </p:nvPr>
        </p:nvSpPr>
        <p:spPr/>
        <p:txBody>
          <a:body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6" name="Slide Number Placeholder 5">
            <a:extLst>
              <a:ext uri="{FF2B5EF4-FFF2-40B4-BE49-F238E27FC236}">
                <a16:creationId xmlns:a16="http://schemas.microsoft.com/office/drawing/2014/main" id="{89D395EE-E3FF-4D53-9B8B-D9875E8ECFF0}"/>
              </a:ext>
            </a:extLst>
          </p:cNvPr>
          <p:cNvSpPr>
            <a:spLocks noGrp="1"/>
          </p:cNvSpPr>
          <p:nvPr>
            <p:ph type="sldNum" sz="quarter" idx="12"/>
          </p:nvPr>
        </p:nvSpPr>
        <p:spPr/>
        <p:txBody>
          <a:body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3346666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E3AAE1-8700-4CE8-A052-3EE794FE86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33F18E-98CA-45B7-9D07-07AF3BE763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0E68B0-F9F9-4F29-BED6-CA3E23FA0C15}"/>
              </a:ext>
            </a:extLst>
          </p:cNvPr>
          <p:cNvSpPr>
            <a:spLocks noGrp="1"/>
          </p:cNvSpPr>
          <p:nvPr>
            <p:ph type="dt" sz="half" idx="10"/>
          </p:nvPr>
        </p:nvSpPr>
        <p:spPr/>
        <p:txBody>
          <a:bodyPr/>
          <a:lstStyle/>
          <a:p>
            <a:pPr marL="12700">
              <a:lnSpc>
                <a:spcPct val="100000"/>
              </a:lnSpc>
              <a:spcBef>
                <a:spcPts val="5"/>
              </a:spcBef>
            </a:pPr>
            <a:fld id="{7205ADFA-366B-4925-B1B3-CDFE328FF950}" type="datetime1">
              <a:rPr lang="en-US" spc="-5" smtClean="0"/>
              <a:t>3/22/2023</a:t>
            </a:fld>
            <a:endParaRPr lang="en-US" spc="-5" dirty="0"/>
          </a:p>
        </p:txBody>
      </p:sp>
      <p:sp>
        <p:nvSpPr>
          <p:cNvPr id="5" name="Footer Placeholder 4">
            <a:extLst>
              <a:ext uri="{FF2B5EF4-FFF2-40B4-BE49-F238E27FC236}">
                <a16:creationId xmlns:a16="http://schemas.microsoft.com/office/drawing/2014/main" id="{78D3BBAB-295B-41D2-8D73-6F73976DD5DE}"/>
              </a:ext>
            </a:extLst>
          </p:cNvPr>
          <p:cNvSpPr>
            <a:spLocks noGrp="1"/>
          </p:cNvSpPr>
          <p:nvPr>
            <p:ph type="ftr" sz="quarter" idx="11"/>
          </p:nvPr>
        </p:nvSpPr>
        <p:spPr/>
        <p:txBody>
          <a:body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6" name="Slide Number Placeholder 5">
            <a:extLst>
              <a:ext uri="{FF2B5EF4-FFF2-40B4-BE49-F238E27FC236}">
                <a16:creationId xmlns:a16="http://schemas.microsoft.com/office/drawing/2014/main" id="{4016FA5E-FC10-4262-8AAC-D2E732203E56}"/>
              </a:ext>
            </a:extLst>
          </p:cNvPr>
          <p:cNvSpPr>
            <a:spLocks noGrp="1"/>
          </p:cNvSpPr>
          <p:nvPr>
            <p:ph type="sldNum" sz="quarter" idx="12"/>
          </p:nvPr>
        </p:nvSpPr>
        <p:spPr/>
        <p:txBody>
          <a:body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693724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44804" y="359155"/>
            <a:ext cx="11502390" cy="574040"/>
          </a:xfrm>
          <a:prstGeom prst="rect">
            <a:avLst/>
          </a:prstGeom>
        </p:spPr>
        <p:txBody>
          <a:bodyPr wrap="square" lIns="0" tIns="0" rIns="0" bIns="0">
            <a:spAutoFit/>
          </a:bodyPr>
          <a:lstStyle>
            <a:lvl1pPr>
              <a:defRPr sz="3600" b="0" i="0">
                <a:solidFill>
                  <a:schemeClr val="tx1"/>
                </a:solidFill>
                <a:latin typeface="Calibri Light"/>
                <a:cs typeface="Calibri Light"/>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2000" b="0" i="0">
                <a:solidFill>
                  <a:srgbClr val="FFCB05"/>
                </a:solidFill>
                <a:latin typeface="Calibri"/>
                <a:cs typeface="Calibri"/>
              </a:defRPr>
            </a:lvl1pPr>
          </a:lstStyle>
          <a:p>
            <a:pPr marL="12700">
              <a:lnSpc>
                <a:spcPct val="100000"/>
              </a:lnSpc>
              <a:spcBef>
                <a:spcPts val="5"/>
              </a:spcBef>
            </a:pPr>
            <a:r>
              <a:rPr spc="-5"/>
              <a:t>October</a:t>
            </a:r>
            <a:r>
              <a:rPr spc="-35"/>
              <a:t> </a:t>
            </a:r>
            <a:r>
              <a:rPr spc="-5"/>
              <a:t>12,</a:t>
            </a:r>
            <a:r>
              <a:rPr spc="-40"/>
              <a:t> </a:t>
            </a:r>
            <a:r>
              <a:rPr spc="-5"/>
              <a:t>2020</a:t>
            </a:r>
            <a:endParaRPr spc="-5" dirty="0"/>
          </a:p>
        </p:txBody>
      </p:sp>
      <p:sp>
        <p:nvSpPr>
          <p:cNvPr id="5" name="Holder 5"/>
          <p:cNvSpPr>
            <a:spLocks noGrp="1"/>
          </p:cNvSpPr>
          <p:nvPr>
            <p:ph type="dt" sz="half" idx="6"/>
          </p:nvPr>
        </p:nvSpPr>
        <p:spPr/>
        <p:txBody>
          <a:bodyPr lIns="0" tIns="0" rIns="0" bIns="0"/>
          <a:lstStyle>
            <a:lvl1pPr>
              <a:defRPr sz="2000" b="0" i="0">
                <a:solidFill>
                  <a:srgbClr val="FFCB05"/>
                </a:solidFill>
                <a:latin typeface="Calibri"/>
                <a:cs typeface="Calibri"/>
              </a:defRPr>
            </a:lvl1pPr>
          </a:lstStyle>
          <a:p>
            <a:pPr marL="12700">
              <a:lnSpc>
                <a:spcPct val="100000"/>
              </a:lnSpc>
              <a:spcBef>
                <a:spcPts val="5"/>
              </a:spcBef>
            </a:pPr>
            <a:fld id="{4203A009-AC3D-4DD4-A166-0AA9B7A256CF}" type="datetime1">
              <a:rPr lang="en-US" spc="-5" smtClean="0"/>
              <a:t>3/22/2023</a:t>
            </a:fld>
            <a:endParaRPr spc="-5" dirty="0"/>
          </a:p>
        </p:txBody>
      </p:sp>
      <p:sp>
        <p:nvSpPr>
          <p:cNvPr id="6" name="Holder 6"/>
          <p:cNvSpPr>
            <a:spLocks noGrp="1"/>
          </p:cNvSpPr>
          <p:nvPr>
            <p:ph type="sldNum" sz="quarter" idx="7"/>
          </p:nvPr>
        </p:nvSpPr>
        <p:spPr/>
        <p:txBody>
          <a:bodyPr lIns="0" tIns="0" rIns="0" bIns="0"/>
          <a:lstStyle>
            <a:lvl1pPr>
              <a:defRPr sz="2000" b="0" i="0">
                <a:solidFill>
                  <a:srgbClr val="FFCB05"/>
                </a:solidFill>
                <a:latin typeface="Calibri"/>
                <a:cs typeface="Calibri"/>
              </a:defRPr>
            </a:lvl1pPr>
          </a:lstStyle>
          <a:p>
            <a:pPr marL="12700">
              <a:lnSpc>
                <a:spcPct val="100000"/>
              </a:lnSpc>
              <a:spcBef>
                <a:spcPts val="5"/>
              </a:spcBef>
            </a:pPr>
            <a:r>
              <a:rPr spc="-5" dirty="0"/>
              <a:t>Lecture</a:t>
            </a:r>
            <a:r>
              <a:rPr spc="-25" dirty="0"/>
              <a:t> </a:t>
            </a:r>
            <a:r>
              <a:rPr spc="-5" dirty="0"/>
              <a:t>12</a:t>
            </a:r>
            <a:r>
              <a:rPr spc="-30" dirty="0"/>
              <a:t> </a:t>
            </a:r>
            <a:r>
              <a:rPr dirty="0"/>
              <a:t>-</a:t>
            </a:r>
            <a:r>
              <a:rPr spc="-30" dirty="0"/>
              <a:t> </a:t>
            </a:r>
            <a:fld id="{81D60167-4931-47E6-BA6A-407CBD079E47}" type="slidenum">
              <a:rPr dirty="0"/>
              <a:t>‹#›</a:t>
            </a:fld>
            <a:endParaRPr dirty="0"/>
          </a:p>
        </p:txBody>
      </p:sp>
    </p:spTree>
    <p:extLst>
      <p:ext uri="{BB962C8B-B14F-4D97-AF65-F5344CB8AC3E}">
        <p14:creationId xmlns:p14="http://schemas.microsoft.com/office/powerpoint/2010/main" val="501173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60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2000" b="0" i="0">
                <a:solidFill>
                  <a:srgbClr val="FFCB05"/>
                </a:solidFill>
                <a:latin typeface="Calibri"/>
                <a:cs typeface="Calibri"/>
              </a:defRPr>
            </a:lvl1pPr>
          </a:lstStyle>
          <a:p>
            <a:pPr marL="12700">
              <a:lnSpc>
                <a:spcPct val="100000"/>
              </a:lnSpc>
              <a:spcBef>
                <a:spcPts val="5"/>
              </a:spcBef>
            </a:pPr>
            <a:r>
              <a:rPr spc="-5"/>
              <a:t>October</a:t>
            </a:r>
            <a:r>
              <a:rPr spc="-35"/>
              <a:t> </a:t>
            </a:r>
            <a:r>
              <a:rPr spc="-5"/>
              <a:t>12,</a:t>
            </a:r>
            <a:r>
              <a:rPr spc="-40"/>
              <a:t> </a:t>
            </a:r>
            <a:r>
              <a:rPr spc="-5"/>
              <a:t>2020</a:t>
            </a:r>
            <a:endParaRPr spc="-5" dirty="0"/>
          </a:p>
        </p:txBody>
      </p:sp>
      <p:sp>
        <p:nvSpPr>
          <p:cNvPr id="6" name="Holder 6"/>
          <p:cNvSpPr>
            <a:spLocks noGrp="1"/>
          </p:cNvSpPr>
          <p:nvPr>
            <p:ph type="dt" sz="half" idx="6"/>
          </p:nvPr>
        </p:nvSpPr>
        <p:spPr/>
        <p:txBody>
          <a:bodyPr lIns="0" tIns="0" rIns="0" bIns="0"/>
          <a:lstStyle>
            <a:lvl1pPr>
              <a:defRPr sz="2000" b="0" i="0">
                <a:solidFill>
                  <a:srgbClr val="FFCB05"/>
                </a:solidFill>
                <a:latin typeface="Calibri"/>
                <a:cs typeface="Calibri"/>
              </a:defRPr>
            </a:lvl1pPr>
          </a:lstStyle>
          <a:p>
            <a:pPr marL="12700">
              <a:lnSpc>
                <a:spcPct val="100000"/>
              </a:lnSpc>
              <a:spcBef>
                <a:spcPts val="5"/>
              </a:spcBef>
            </a:pPr>
            <a:fld id="{B5AAF771-23E5-4D33-9E44-6CACD8BB5E8F}" type="datetime1">
              <a:rPr lang="en-US" spc="-5" smtClean="0"/>
              <a:t>3/22/2023</a:t>
            </a:fld>
            <a:endParaRPr spc="-5" dirty="0"/>
          </a:p>
        </p:txBody>
      </p:sp>
      <p:sp>
        <p:nvSpPr>
          <p:cNvPr id="7" name="Holder 7"/>
          <p:cNvSpPr>
            <a:spLocks noGrp="1"/>
          </p:cNvSpPr>
          <p:nvPr>
            <p:ph type="sldNum" sz="quarter" idx="7"/>
          </p:nvPr>
        </p:nvSpPr>
        <p:spPr/>
        <p:txBody>
          <a:bodyPr lIns="0" tIns="0" rIns="0" bIns="0"/>
          <a:lstStyle>
            <a:lvl1pPr>
              <a:defRPr sz="2000" b="0" i="0">
                <a:solidFill>
                  <a:srgbClr val="FFCB05"/>
                </a:solidFill>
                <a:latin typeface="Calibri"/>
                <a:cs typeface="Calibri"/>
              </a:defRPr>
            </a:lvl1pPr>
          </a:lstStyle>
          <a:p>
            <a:pPr marL="12700">
              <a:lnSpc>
                <a:spcPct val="100000"/>
              </a:lnSpc>
              <a:spcBef>
                <a:spcPts val="5"/>
              </a:spcBef>
            </a:pPr>
            <a:r>
              <a:rPr spc="-5" dirty="0"/>
              <a:t>Lecture</a:t>
            </a:r>
            <a:r>
              <a:rPr spc="-25" dirty="0"/>
              <a:t> </a:t>
            </a:r>
            <a:r>
              <a:rPr spc="-5" dirty="0"/>
              <a:t>12</a:t>
            </a:r>
            <a:r>
              <a:rPr spc="-30" dirty="0"/>
              <a:t> </a:t>
            </a:r>
            <a:r>
              <a:rPr dirty="0"/>
              <a:t>-</a:t>
            </a:r>
            <a:r>
              <a:rPr spc="-30" dirty="0"/>
              <a:t> </a:t>
            </a:r>
            <a:fld id="{81D60167-4931-47E6-BA6A-407CBD079E47}" type="slidenum">
              <a:rPr dirty="0"/>
              <a:t>‹#›</a:t>
            </a:fld>
            <a:endParaRPr dirty="0"/>
          </a:p>
        </p:txBody>
      </p:sp>
    </p:spTree>
    <p:extLst>
      <p:ext uri="{BB962C8B-B14F-4D97-AF65-F5344CB8AC3E}">
        <p14:creationId xmlns:p14="http://schemas.microsoft.com/office/powerpoint/2010/main" val="2333109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6DF6-467F-4F77-9CDF-E5CC92196E6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613D4D-A6FF-49D1-A939-D7D969A983C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72A006-9E36-4D7A-B9C3-D0449DAEA0A7}"/>
              </a:ext>
            </a:extLst>
          </p:cNvPr>
          <p:cNvSpPr>
            <a:spLocks noGrp="1"/>
          </p:cNvSpPr>
          <p:nvPr>
            <p:ph type="dt" sz="half" idx="10"/>
          </p:nvPr>
        </p:nvSpPr>
        <p:spPr/>
        <p:txBody>
          <a:bodyPr/>
          <a:lstStyle/>
          <a:p>
            <a:pPr marL="12700">
              <a:lnSpc>
                <a:spcPct val="100000"/>
              </a:lnSpc>
              <a:spcBef>
                <a:spcPts val="5"/>
              </a:spcBef>
            </a:pPr>
            <a:fld id="{946C3550-5A69-42BB-B6DB-A19E2EF8699B}" type="datetime1">
              <a:rPr lang="en-US" spc="-5" smtClean="0"/>
              <a:t>3/22/2023</a:t>
            </a:fld>
            <a:endParaRPr lang="en-US" spc="-5" dirty="0"/>
          </a:p>
        </p:txBody>
      </p:sp>
      <p:sp>
        <p:nvSpPr>
          <p:cNvPr id="5" name="Footer Placeholder 4">
            <a:extLst>
              <a:ext uri="{FF2B5EF4-FFF2-40B4-BE49-F238E27FC236}">
                <a16:creationId xmlns:a16="http://schemas.microsoft.com/office/drawing/2014/main" id="{A15B8F7B-C5E7-4103-96DD-F43E553AB539}"/>
              </a:ext>
            </a:extLst>
          </p:cNvPr>
          <p:cNvSpPr>
            <a:spLocks noGrp="1"/>
          </p:cNvSpPr>
          <p:nvPr>
            <p:ph type="ftr" sz="quarter" idx="11"/>
          </p:nvPr>
        </p:nvSpPr>
        <p:spPr/>
        <p:txBody>
          <a:body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6" name="Slide Number Placeholder 5">
            <a:extLst>
              <a:ext uri="{FF2B5EF4-FFF2-40B4-BE49-F238E27FC236}">
                <a16:creationId xmlns:a16="http://schemas.microsoft.com/office/drawing/2014/main" id="{BE975328-6A99-408E-8C20-150E73A5B009}"/>
              </a:ext>
            </a:extLst>
          </p:cNvPr>
          <p:cNvSpPr>
            <a:spLocks noGrp="1"/>
          </p:cNvSpPr>
          <p:nvPr>
            <p:ph type="sldNum" sz="quarter" idx="12"/>
          </p:nvPr>
        </p:nvSpPr>
        <p:spPr/>
        <p:txBody>
          <a:body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574872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1D033-95FD-4351-8F74-BCF0B4AA98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D2A8948-EEE6-4099-8DD3-A16215E138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5C87EB8-FC5F-42DF-BB77-0B7F9A00F213}"/>
              </a:ext>
            </a:extLst>
          </p:cNvPr>
          <p:cNvSpPr>
            <a:spLocks noGrp="1"/>
          </p:cNvSpPr>
          <p:nvPr>
            <p:ph type="dt" sz="half" idx="10"/>
          </p:nvPr>
        </p:nvSpPr>
        <p:spPr/>
        <p:txBody>
          <a:bodyPr/>
          <a:lstStyle/>
          <a:p>
            <a:pPr marL="12700">
              <a:lnSpc>
                <a:spcPct val="100000"/>
              </a:lnSpc>
              <a:spcBef>
                <a:spcPts val="5"/>
              </a:spcBef>
            </a:pPr>
            <a:fld id="{7F0A5456-0B87-41D9-8201-4F9C5D97117C}" type="datetime1">
              <a:rPr lang="en-US" spc="-5" smtClean="0"/>
              <a:t>3/22/2023</a:t>
            </a:fld>
            <a:endParaRPr lang="en-US" spc="-5" dirty="0"/>
          </a:p>
        </p:txBody>
      </p:sp>
      <p:sp>
        <p:nvSpPr>
          <p:cNvPr id="5" name="Footer Placeholder 4">
            <a:extLst>
              <a:ext uri="{FF2B5EF4-FFF2-40B4-BE49-F238E27FC236}">
                <a16:creationId xmlns:a16="http://schemas.microsoft.com/office/drawing/2014/main" id="{2030F354-66BD-4A1D-82F0-B758645B50B9}"/>
              </a:ext>
            </a:extLst>
          </p:cNvPr>
          <p:cNvSpPr>
            <a:spLocks noGrp="1"/>
          </p:cNvSpPr>
          <p:nvPr>
            <p:ph type="ftr" sz="quarter" idx="11"/>
          </p:nvPr>
        </p:nvSpPr>
        <p:spPr/>
        <p:txBody>
          <a:body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6" name="Slide Number Placeholder 5">
            <a:extLst>
              <a:ext uri="{FF2B5EF4-FFF2-40B4-BE49-F238E27FC236}">
                <a16:creationId xmlns:a16="http://schemas.microsoft.com/office/drawing/2014/main" id="{B40858A0-6DB1-495D-93AB-D7543F9E5CBE}"/>
              </a:ext>
            </a:extLst>
          </p:cNvPr>
          <p:cNvSpPr>
            <a:spLocks noGrp="1"/>
          </p:cNvSpPr>
          <p:nvPr>
            <p:ph type="sldNum" sz="quarter" idx="12"/>
          </p:nvPr>
        </p:nvSpPr>
        <p:spPr/>
        <p:txBody>
          <a:body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3267808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E12BD-A0EE-4CEA-86FD-1C92F6AF05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116DF2-5854-4ACC-9C73-C0D05D9A5A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40F8BD-48AD-4892-9466-A1B044E3C33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8231F19-33F5-4303-B0AB-E2F2082F4F17}"/>
              </a:ext>
            </a:extLst>
          </p:cNvPr>
          <p:cNvSpPr>
            <a:spLocks noGrp="1"/>
          </p:cNvSpPr>
          <p:nvPr>
            <p:ph type="dt" sz="half" idx="10"/>
          </p:nvPr>
        </p:nvSpPr>
        <p:spPr/>
        <p:txBody>
          <a:bodyPr/>
          <a:lstStyle/>
          <a:p>
            <a:pPr marL="12700">
              <a:lnSpc>
                <a:spcPct val="100000"/>
              </a:lnSpc>
              <a:spcBef>
                <a:spcPts val="5"/>
              </a:spcBef>
            </a:pPr>
            <a:fld id="{5D2A37F5-D2F0-45E3-BC7C-09480C97EAA8}" type="datetime1">
              <a:rPr lang="en-US" spc="-5" smtClean="0"/>
              <a:t>3/22/2023</a:t>
            </a:fld>
            <a:endParaRPr lang="en-US" spc="-5" dirty="0"/>
          </a:p>
        </p:txBody>
      </p:sp>
      <p:sp>
        <p:nvSpPr>
          <p:cNvPr id="6" name="Footer Placeholder 5">
            <a:extLst>
              <a:ext uri="{FF2B5EF4-FFF2-40B4-BE49-F238E27FC236}">
                <a16:creationId xmlns:a16="http://schemas.microsoft.com/office/drawing/2014/main" id="{0E46D753-3C29-465B-A6B3-92115A9852C6}"/>
              </a:ext>
            </a:extLst>
          </p:cNvPr>
          <p:cNvSpPr>
            <a:spLocks noGrp="1"/>
          </p:cNvSpPr>
          <p:nvPr>
            <p:ph type="ftr" sz="quarter" idx="11"/>
          </p:nvPr>
        </p:nvSpPr>
        <p:spPr/>
        <p:txBody>
          <a:body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7" name="Slide Number Placeholder 6">
            <a:extLst>
              <a:ext uri="{FF2B5EF4-FFF2-40B4-BE49-F238E27FC236}">
                <a16:creationId xmlns:a16="http://schemas.microsoft.com/office/drawing/2014/main" id="{193CE87F-5622-4890-A4A7-B2D5A86BEB82}"/>
              </a:ext>
            </a:extLst>
          </p:cNvPr>
          <p:cNvSpPr>
            <a:spLocks noGrp="1"/>
          </p:cNvSpPr>
          <p:nvPr>
            <p:ph type="sldNum" sz="quarter" idx="12"/>
          </p:nvPr>
        </p:nvSpPr>
        <p:spPr/>
        <p:txBody>
          <a:body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29938307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1796F-59A2-4DF0-9506-854B519AB5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4028181-B5C7-45F5-9999-C0FCAFFCD3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217EF8F-C02D-4061-80F6-43C39B547D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D05886-1750-49C4-BC88-6192B9E98B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B40C97-1666-4F75-A9DE-2B58541E4C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A404BF-E84E-47CA-ACDC-3080F6344AFE}"/>
              </a:ext>
            </a:extLst>
          </p:cNvPr>
          <p:cNvSpPr>
            <a:spLocks noGrp="1"/>
          </p:cNvSpPr>
          <p:nvPr>
            <p:ph type="dt" sz="half" idx="10"/>
          </p:nvPr>
        </p:nvSpPr>
        <p:spPr/>
        <p:txBody>
          <a:bodyPr/>
          <a:lstStyle/>
          <a:p>
            <a:pPr marL="12700">
              <a:lnSpc>
                <a:spcPct val="100000"/>
              </a:lnSpc>
              <a:spcBef>
                <a:spcPts val="5"/>
              </a:spcBef>
            </a:pPr>
            <a:fld id="{A87F1226-7913-4249-8C6F-B839B291F79F}" type="datetime1">
              <a:rPr lang="en-US" spc="-5" smtClean="0"/>
              <a:t>3/22/2023</a:t>
            </a:fld>
            <a:endParaRPr lang="en-US" spc="-5" dirty="0"/>
          </a:p>
        </p:txBody>
      </p:sp>
      <p:sp>
        <p:nvSpPr>
          <p:cNvPr id="8" name="Footer Placeholder 7">
            <a:extLst>
              <a:ext uri="{FF2B5EF4-FFF2-40B4-BE49-F238E27FC236}">
                <a16:creationId xmlns:a16="http://schemas.microsoft.com/office/drawing/2014/main" id="{FBE65C7C-1C6E-409D-A13C-5A216CECAF72}"/>
              </a:ext>
            </a:extLst>
          </p:cNvPr>
          <p:cNvSpPr>
            <a:spLocks noGrp="1"/>
          </p:cNvSpPr>
          <p:nvPr>
            <p:ph type="ftr" sz="quarter" idx="11"/>
          </p:nvPr>
        </p:nvSpPr>
        <p:spPr/>
        <p:txBody>
          <a:body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9" name="Slide Number Placeholder 8">
            <a:extLst>
              <a:ext uri="{FF2B5EF4-FFF2-40B4-BE49-F238E27FC236}">
                <a16:creationId xmlns:a16="http://schemas.microsoft.com/office/drawing/2014/main" id="{C044FA77-4D01-4512-A7B5-B28950E9DEE3}"/>
              </a:ext>
            </a:extLst>
          </p:cNvPr>
          <p:cNvSpPr>
            <a:spLocks noGrp="1"/>
          </p:cNvSpPr>
          <p:nvPr>
            <p:ph type="sldNum" sz="quarter" idx="12"/>
          </p:nvPr>
        </p:nvSpPr>
        <p:spPr/>
        <p:txBody>
          <a:body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1328130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1143F-DA40-47AC-ADB5-B67366C45E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13B221-2EBB-4E62-83B4-4568ABDE14FF}"/>
              </a:ext>
            </a:extLst>
          </p:cNvPr>
          <p:cNvSpPr>
            <a:spLocks noGrp="1"/>
          </p:cNvSpPr>
          <p:nvPr>
            <p:ph type="dt" sz="half" idx="10"/>
          </p:nvPr>
        </p:nvSpPr>
        <p:spPr/>
        <p:txBody>
          <a:bodyPr/>
          <a:lstStyle/>
          <a:p>
            <a:pPr marL="12700">
              <a:lnSpc>
                <a:spcPct val="100000"/>
              </a:lnSpc>
              <a:spcBef>
                <a:spcPts val="5"/>
              </a:spcBef>
            </a:pPr>
            <a:fld id="{3D279EA5-224F-44D5-9918-9222BF0A610C}" type="datetime1">
              <a:rPr lang="en-US" spc="-5" smtClean="0"/>
              <a:t>3/22/2023</a:t>
            </a:fld>
            <a:endParaRPr lang="en-US" spc="-5" dirty="0"/>
          </a:p>
        </p:txBody>
      </p:sp>
      <p:sp>
        <p:nvSpPr>
          <p:cNvPr id="4" name="Footer Placeholder 3">
            <a:extLst>
              <a:ext uri="{FF2B5EF4-FFF2-40B4-BE49-F238E27FC236}">
                <a16:creationId xmlns:a16="http://schemas.microsoft.com/office/drawing/2014/main" id="{179BBE2E-0EE0-4016-896F-2FEE77FA1FB8}"/>
              </a:ext>
            </a:extLst>
          </p:cNvPr>
          <p:cNvSpPr>
            <a:spLocks noGrp="1"/>
          </p:cNvSpPr>
          <p:nvPr>
            <p:ph type="ftr" sz="quarter" idx="11"/>
          </p:nvPr>
        </p:nvSpPr>
        <p:spPr/>
        <p:txBody>
          <a:body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5" name="Slide Number Placeholder 4">
            <a:extLst>
              <a:ext uri="{FF2B5EF4-FFF2-40B4-BE49-F238E27FC236}">
                <a16:creationId xmlns:a16="http://schemas.microsoft.com/office/drawing/2014/main" id="{23E7A5E7-EA72-43DB-BDE2-48FECA2C8FF6}"/>
              </a:ext>
            </a:extLst>
          </p:cNvPr>
          <p:cNvSpPr>
            <a:spLocks noGrp="1"/>
          </p:cNvSpPr>
          <p:nvPr>
            <p:ph type="sldNum" sz="quarter" idx="12"/>
          </p:nvPr>
        </p:nvSpPr>
        <p:spPr/>
        <p:txBody>
          <a:body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1482484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375058-6262-48D3-AB33-7B5B0DCEB1CF}"/>
              </a:ext>
            </a:extLst>
          </p:cNvPr>
          <p:cNvSpPr>
            <a:spLocks noGrp="1"/>
          </p:cNvSpPr>
          <p:nvPr>
            <p:ph type="dt" sz="half" idx="10"/>
          </p:nvPr>
        </p:nvSpPr>
        <p:spPr/>
        <p:txBody>
          <a:bodyPr/>
          <a:lstStyle/>
          <a:p>
            <a:pPr marL="12700">
              <a:lnSpc>
                <a:spcPct val="100000"/>
              </a:lnSpc>
              <a:spcBef>
                <a:spcPts val="5"/>
              </a:spcBef>
            </a:pPr>
            <a:fld id="{E0F0D2FE-72E1-4339-9ADF-61A9E8895E30}" type="datetime1">
              <a:rPr lang="en-US" spc="-5" smtClean="0"/>
              <a:t>3/22/2023</a:t>
            </a:fld>
            <a:endParaRPr lang="en-US" spc="-5" dirty="0"/>
          </a:p>
        </p:txBody>
      </p:sp>
      <p:sp>
        <p:nvSpPr>
          <p:cNvPr id="3" name="Footer Placeholder 2">
            <a:extLst>
              <a:ext uri="{FF2B5EF4-FFF2-40B4-BE49-F238E27FC236}">
                <a16:creationId xmlns:a16="http://schemas.microsoft.com/office/drawing/2014/main" id="{56DD71A2-701C-409B-B8DF-A1DDB225B2E0}"/>
              </a:ext>
            </a:extLst>
          </p:cNvPr>
          <p:cNvSpPr>
            <a:spLocks noGrp="1"/>
          </p:cNvSpPr>
          <p:nvPr>
            <p:ph type="ftr" sz="quarter" idx="11"/>
          </p:nvPr>
        </p:nvSpPr>
        <p:spPr/>
        <p:txBody>
          <a:body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4" name="Slide Number Placeholder 3">
            <a:extLst>
              <a:ext uri="{FF2B5EF4-FFF2-40B4-BE49-F238E27FC236}">
                <a16:creationId xmlns:a16="http://schemas.microsoft.com/office/drawing/2014/main" id="{094E5D65-8E85-44D9-89B0-7B618454FD03}"/>
              </a:ext>
            </a:extLst>
          </p:cNvPr>
          <p:cNvSpPr>
            <a:spLocks noGrp="1"/>
          </p:cNvSpPr>
          <p:nvPr>
            <p:ph type="sldNum" sz="quarter" idx="12"/>
          </p:nvPr>
        </p:nvSpPr>
        <p:spPr/>
        <p:txBody>
          <a:body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1845708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045B7-7FF1-4673-B81F-7E68AA1E43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3236C4-B2D5-4113-B3AA-39A9402C5BB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A6F984F-BF37-41DB-89E0-77C7A635A3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50B54E-8F87-4ECE-80F4-BBFE56A62261}"/>
              </a:ext>
            </a:extLst>
          </p:cNvPr>
          <p:cNvSpPr>
            <a:spLocks noGrp="1"/>
          </p:cNvSpPr>
          <p:nvPr>
            <p:ph type="dt" sz="half" idx="10"/>
          </p:nvPr>
        </p:nvSpPr>
        <p:spPr/>
        <p:txBody>
          <a:bodyPr/>
          <a:lstStyle/>
          <a:p>
            <a:pPr marL="12700">
              <a:lnSpc>
                <a:spcPct val="100000"/>
              </a:lnSpc>
              <a:spcBef>
                <a:spcPts val="5"/>
              </a:spcBef>
            </a:pPr>
            <a:fld id="{FBFC8561-86FF-4A70-A833-20B2A4ED195A}" type="datetime1">
              <a:rPr lang="en-US" spc="-5" smtClean="0"/>
              <a:t>3/22/2023</a:t>
            </a:fld>
            <a:endParaRPr lang="en-US" spc="-5" dirty="0"/>
          </a:p>
        </p:txBody>
      </p:sp>
      <p:sp>
        <p:nvSpPr>
          <p:cNvPr id="6" name="Footer Placeholder 5">
            <a:extLst>
              <a:ext uri="{FF2B5EF4-FFF2-40B4-BE49-F238E27FC236}">
                <a16:creationId xmlns:a16="http://schemas.microsoft.com/office/drawing/2014/main" id="{ADE2DFE0-4EED-4991-98E3-AD8F30D29EE5}"/>
              </a:ext>
            </a:extLst>
          </p:cNvPr>
          <p:cNvSpPr>
            <a:spLocks noGrp="1"/>
          </p:cNvSpPr>
          <p:nvPr>
            <p:ph type="ftr" sz="quarter" idx="11"/>
          </p:nvPr>
        </p:nvSpPr>
        <p:spPr/>
        <p:txBody>
          <a:body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7" name="Slide Number Placeholder 6">
            <a:extLst>
              <a:ext uri="{FF2B5EF4-FFF2-40B4-BE49-F238E27FC236}">
                <a16:creationId xmlns:a16="http://schemas.microsoft.com/office/drawing/2014/main" id="{C51E356B-F4CB-4752-A189-FD0946E43B11}"/>
              </a:ext>
            </a:extLst>
          </p:cNvPr>
          <p:cNvSpPr>
            <a:spLocks noGrp="1"/>
          </p:cNvSpPr>
          <p:nvPr>
            <p:ph type="sldNum" sz="quarter" idx="12"/>
          </p:nvPr>
        </p:nvSpPr>
        <p:spPr/>
        <p:txBody>
          <a:body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3222449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5F7D-FBB6-4AC1-B752-DBD074A62E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398E1B-8F62-4364-AE98-2306E729A6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EC4EEB-769F-4720-8683-06C8D6AA76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3429C6-8A8F-41A7-A3C1-0F7A48F06653}"/>
              </a:ext>
            </a:extLst>
          </p:cNvPr>
          <p:cNvSpPr>
            <a:spLocks noGrp="1"/>
          </p:cNvSpPr>
          <p:nvPr>
            <p:ph type="dt" sz="half" idx="10"/>
          </p:nvPr>
        </p:nvSpPr>
        <p:spPr/>
        <p:txBody>
          <a:bodyPr/>
          <a:lstStyle/>
          <a:p>
            <a:pPr marL="12700">
              <a:lnSpc>
                <a:spcPct val="100000"/>
              </a:lnSpc>
              <a:spcBef>
                <a:spcPts val="5"/>
              </a:spcBef>
            </a:pPr>
            <a:fld id="{2D65D010-4A27-4C57-9DA8-FB694C0A8514}" type="datetime1">
              <a:rPr lang="en-US" spc="-5" smtClean="0"/>
              <a:t>3/22/2023</a:t>
            </a:fld>
            <a:endParaRPr lang="en-US" spc="-5" dirty="0"/>
          </a:p>
        </p:txBody>
      </p:sp>
      <p:sp>
        <p:nvSpPr>
          <p:cNvPr id="6" name="Footer Placeholder 5">
            <a:extLst>
              <a:ext uri="{FF2B5EF4-FFF2-40B4-BE49-F238E27FC236}">
                <a16:creationId xmlns:a16="http://schemas.microsoft.com/office/drawing/2014/main" id="{675968FB-E35C-4E9B-B23A-709DAB1CBACB}"/>
              </a:ext>
            </a:extLst>
          </p:cNvPr>
          <p:cNvSpPr>
            <a:spLocks noGrp="1"/>
          </p:cNvSpPr>
          <p:nvPr>
            <p:ph type="ftr" sz="quarter" idx="11"/>
          </p:nvPr>
        </p:nvSpPr>
        <p:spPr/>
        <p:txBody>
          <a:body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7" name="Slide Number Placeholder 6">
            <a:extLst>
              <a:ext uri="{FF2B5EF4-FFF2-40B4-BE49-F238E27FC236}">
                <a16:creationId xmlns:a16="http://schemas.microsoft.com/office/drawing/2014/main" id="{99E365F8-8CD5-4712-A8D9-2E56AFA1CC1F}"/>
              </a:ext>
            </a:extLst>
          </p:cNvPr>
          <p:cNvSpPr>
            <a:spLocks noGrp="1"/>
          </p:cNvSpPr>
          <p:nvPr>
            <p:ph type="sldNum" sz="quarter" idx="12"/>
          </p:nvPr>
        </p:nvSpPr>
        <p:spPr/>
        <p:txBody>
          <a:body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3817046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4280B7-F7B3-409E-ABFD-7A3EC50D0B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C1C1C0C-FCD5-4C40-BA55-4BA7918529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F882E7-61F5-4F49-8FBF-858BC144FE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12700">
              <a:lnSpc>
                <a:spcPct val="100000"/>
              </a:lnSpc>
              <a:spcBef>
                <a:spcPts val="5"/>
              </a:spcBef>
            </a:pPr>
            <a:fld id="{C8E2A082-126F-4C0F-894B-40E9269B6989}" type="datetime1">
              <a:rPr lang="en-US" spc="-5" smtClean="0"/>
              <a:t>3/22/2023</a:t>
            </a:fld>
            <a:endParaRPr lang="en-US" spc="-5" dirty="0"/>
          </a:p>
        </p:txBody>
      </p:sp>
      <p:sp>
        <p:nvSpPr>
          <p:cNvPr id="5" name="Footer Placeholder 4">
            <a:extLst>
              <a:ext uri="{FF2B5EF4-FFF2-40B4-BE49-F238E27FC236}">
                <a16:creationId xmlns:a16="http://schemas.microsoft.com/office/drawing/2014/main" id="{DF34CDE9-E068-47D8-AFE1-AC3799C19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12700">
              <a:lnSpc>
                <a:spcPct val="100000"/>
              </a:lnSpc>
              <a:spcBef>
                <a:spcPts val="5"/>
              </a:spcBef>
            </a:pPr>
            <a:r>
              <a:rPr lang="en-US" spc="-5"/>
              <a:t>October</a:t>
            </a:r>
            <a:r>
              <a:rPr lang="en-US" spc="-35"/>
              <a:t> </a:t>
            </a:r>
            <a:r>
              <a:rPr lang="en-US" spc="-5"/>
              <a:t>12,</a:t>
            </a:r>
            <a:r>
              <a:rPr lang="en-US" spc="-40"/>
              <a:t> </a:t>
            </a:r>
            <a:r>
              <a:rPr lang="en-US" spc="-5"/>
              <a:t>2020</a:t>
            </a:r>
            <a:endParaRPr lang="en-US" spc="-5" dirty="0"/>
          </a:p>
        </p:txBody>
      </p:sp>
      <p:sp>
        <p:nvSpPr>
          <p:cNvPr id="6" name="Slide Number Placeholder 5">
            <a:extLst>
              <a:ext uri="{FF2B5EF4-FFF2-40B4-BE49-F238E27FC236}">
                <a16:creationId xmlns:a16="http://schemas.microsoft.com/office/drawing/2014/main" id="{2EB8EB26-791A-4409-807E-16E190131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12700">
              <a:lnSpc>
                <a:spcPct val="100000"/>
              </a:lnSpc>
              <a:spcBef>
                <a:spcPts val="5"/>
              </a:spcBef>
            </a:pPr>
            <a:r>
              <a:rPr lang="en-US" spc="-5"/>
              <a:t>Lecture</a:t>
            </a:r>
            <a:r>
              <a:rPr lang="en-US" spc="-25"/>
              <a:t> </a:t>
            </a:r>
            <a:r>
              <a:rPr lang="en-US" spc="-5"/>
              <a:t>12</a:t>
            </a:r>
            <a:r>
              <a:rPr lang="en-US" spc="-30"/>
              <a:t> </a:t>
            </a:r>
            <a:r>
              <a:rPr lang="en-US"/>
              <a:t>-</a:t>
            </a:r>
            <a:r>
              <a:rPr lang="en-US" spc="-30"/>
              <a:t> </a:t>
            </a:r>
            <a:fld id="{81D60167-4931-47E6-BA6A-407CBD079E47}" type="slidenum">
              <a:rPr smtClean="0"/>
              <a:t>‹#›</a:t>
            </a:fld>
            <a:endParaRPr dirty="0"/>
          </a:p>
        </p:txBody>
      </p:sp>
    </p:spTree>
    <p:extLst>
      <p:ext uri="{BB962C8B-B14F-4D97-AF65-F5344CB8AC3E}">
        <p14:creationId xmlns:p14="http://schemas.microsoft.com/office/powerpoint/2010/main" val="766998028"/>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alvinfeng.gitbook.io/machine-learning-notebook/supervised-learning/recurrent-neural-network/recurrent_neural_networks"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12.xml"/><Relationship Id="rId4" Type="http://schemas.openxmlformats.org/officeDocument/2006/relationships/hyperlink" Target="http://stacks.math.columbia.edu/"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6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92.xml"/><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9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93.xml"/><Relationship Id="rId16"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9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6.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7.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9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98.xml"/><Relationship Id="rId1" Type="http://schemas.openxmlformats.org/officeDocument/2006/relationships/slideLayout" Target="../slideLayouts/slideLayout12.xml"/><Relationship Id="rId4" Type="http://schemas.openxmlformats.org/officeDocument/2006/relationships/image" Target="../media/image83.jp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0" y="618878"/>
            <a:ext cx="11049000" cy="5059270"/>
          </a:xfrm>
          <a:prstGeom prst="rect">
            <a:avLst/>
          </a:prstGeom>
        </p:spPr>
        <p:txBody>
          <a:bodyPr vert="horz" wrap="square" lIns="0" tIns="116205" rIns="0" bIns="0" rtlCol="0">
            <a:spAutoFit/>
          </a:bodyPr>
          <a:lstStyle/>
          <a:p>
            <a:pPr marL="12700" marR="5080" indent="2434590" algn="ctr">
              <a:lnSpc>
                <a:spcPts val="6480"/>
              </a:lnSpc>
              <a:spcBef>
                <a:spcPts val="915"/>
              </a:spcBef>
            </a:pPr>
            <a:r>
              <a:rPr spc="-20" dirty="0"/>
              <a:t>Lecture</a:t>
            </a:r>
            <a:r>
              <a:rPr spc="-5" dirty="0"/>
              <a:t> </a:t>
            </a:r>
            <a:r>
              <a:rPr lang="en-US" spc="-5" dirty="0"/>
              <a:t>6</a:t>
            </a:r>
            <a:r>
              <a:rPr spc="-5" dirty="0"/>
              <a:t>: </a:t>
            </a:r>
            <a:r>
              <a:rPr dirty="0"/>
              <a:t> </a:t>
            </a:r>
            <a:r>
              <a:rPr spc="-40" dirty="0"/>
              <a:t>Recurrent</a:t>
            </a:r>
            <a:r>
              <a:rPr spc="-10" dirty="0"/>
              <a:t> </a:t>
            </a:r>
            <a:r>
              <a:rPr spc="-25" dirty="0"/>
              <a:t>Neural</a:t>
            </a:r>
            <a:r>
              <a:rPr spc="-5" dirty="0"/>
              <a:t> </a:t>
            </a:r>
            <a:r>
              <a:rPr spc="-25" dirty="0"/>
              <a:t>Networks</a:t>
            </a:r>
            <a:r>
              <a:rPr lang="en-US" spc="-25" dirty="0"/>
              <a:t> </a:t>
            </a:r>
            <a:br>
              <a:rPr lang="en-US" spc="-25" dirty="0"/>
            </a:br>
            <a:r>
              <a:rPr lang="en-US" spc="-25" dirty="0"/>
              <a:t>and NLP</a:t>
            </a:r>
            <a:br>
              <a:rPr lang="en-US" spc="-25" dirty="0"/>
            </a:br>
            <a:r>
              <a:rPr lang="en-US" spc="-25" dirty="0"/>
              <a:t>source:</a:t>
            </a:r>
            <a:br>
              <a:rPr lang="en-US" spc="-25" dirty="0"/>
            </a:br>
            <a:r>
              <a:rPr lang="en-US" spc="-25" dirty="0">
                <a:hlinkClick r:id="rId3"/>
              </a:rPr>
              <a:t>https://calvinfeng.gitbook.io/machine-learning-notebook/supervised-learning/recurrent-neural-network/recurrent_neural_networks</a:t>
            </a:r>
            <a:endParaRPr spc="-25"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9307195" cy="635000"/>
          </a:xfrm>
          <a:prstGeom prst="rect">
            <a:avLst/>
          </a:prstGeom>
        </p:spPr>
        <p:txBody>
          <a:bodyPr vert="horz" wrap="square" lIns="0" tIns="12700" rIns="0" bIns="0" rtlCol="0">
            <a:spAutoFit/>
          </a:bodyPr>
          <a:lstStyle/>
          <a:p>
            <a:pPr marL="12700">
              <a:lnSpc>
                <a:spcPct val="100000"/>
              </a:lnSpc>
              <a:spcBef>
                <a:spcPts val="100"/>
              </a:spcBef>
            </a:pPr>
            <a:r>
              <a:rPr sz="4000" spc="-10" dirty="0"/>
              <a:t>Sequential </a:t>
            </a:r>
            <a:r>
              <a:rPr sz="4000" spc="-15" dirty="0"/>
              <a:t>Processing </a:t>
            </a:r>
            <a:r>
              <a:rPr sz="4000" dirty="0"/>
              <a:t>of</a:t>
            </a:r>
            <a:r>
              <a:rPr sz="4000" spc="-5" dirty="0"/>
              <a:t> Non-Sequential</a:t>
            </a:r>
            <a:r>
              <a:rPr sz="4000" spc="-10" dirty="0"/>
              <a:t> </a:t>
            </a:r>
            <a:r>
              <a:rPr sz="4000" spc="-30" dirty="0"/>
              <a:t>Data</a:t>
            </a:r>
            <a:endParaRPr sz="4000"/>
          </a:p>
        </p:txBody>
      </p:sp>
      <p:sp>
        <p:nvSpPr>
          <p:cNvPr id="3" name="object 3"/>
          <p:cNvSpPr txBox="1"/>
          <p:nvPr/>
        </p:nvSpPr>
        <p:spPr>
          <a:xfrm>
            <a:off x="40156" y="5904991"/>
            <a:ext cx="4557395" cy="440055"/>
          </a:xfrm>
          <a:prstGeom prst="rect">
            <a:avLst/>
          </a:prstGeom>
        </p:spPr>
        <p:txBody>
          <a:bodyPr vert="horz" wrap="square" lIns="0" tIns="9525" rIns="0" bIns="0" rtlCol="0">
            <a:spAutoFit/>
          </a:bodyPr>
          <a:lstStyle/>
          <a:p>
            <a:pPr marL="12700" marR="5080">
              <a:lnSpc>
                <a:spcPct val="102200"/>
              </a:lnSpc>
              <a:spcBef>
                <a:spcPts val="75"/>
              </a:spcBef>
            </a:pPr>
            <a:r>
              <a:rPr sz="900" spc="-5" dirty="0">
                <a:latin typeface="Calibri"/>
                <a:cs typeface="Calibri"/>
              </a:rPr>
              <a:t>Ganin</a:t>
            </a:r>
            <a:r>
              <a:rPr sz="900" spc="5" dirty="0">
                <a:latin typeface="Calibri"/>
                <a:cs typeface="Calibri"/>
              </a:rPr>
              <a:t> </a:t>
            </a:r>
            <a:r>
              <a:rPr sz="900" dirty="0">
                <a:latin typeface="Calibri"/>
                <a:cs typeface="Calibri"/>
              </a:rPr>
              <a:t>et </a:t>
            </a:r>
            <a:r>
              <a:rPr sz="900" spc="-5" dirty="0">
                <a:latin typeface="Calibri"/>
                <a:cs typeface="Calibri"/>
              </a:rPr>
              <a:t>al,</a:t>
            </a:r>
            <a:r>
              <a:rPr sz="900" spc="5" dirty="0">
                <a:latin typeface="Calibri"/>
                <a:cs typeface="Calibri"/>
              </a:rPr>
              <a:t> </a:t>
            </a:r>
            <a:r>
              <a:rPr sz="900" spc="-5" dirty="0">
                <a:latin typeface="Calibri"/>
                <a:cs typeface="Calibri"/>
              </a:rPr>
              <a:t>“Synthesizing</a:t>
            </a:r>
            <a:r>
              <a:rPr sz="900" spc="5" dirty="0">
                <a:latin typeface="Calibri"/>
                <a:cs typeface="Calibri"/>
              </a:rPr>
              <a:t> </a:t>
            </a:r>
            <a:r>
              <a:rPr sz="900" spc="-5" dirty="0">
                <a:latin typeface="Calibri"/>
                <a:cs typeface="Calibri"/>
              </a:rPr>
              <a:t>Programs</a:t>
            </a:r>
            <a:r>
              <a:rPr sz="900" dirty="0">
                <a:latin typeface="Calibri"/>
                <a:cs typeface="Calibri"/>
              </a:rPr>
              <a:t> for</a:t>
            </a:r>
            <a:r>
              <a:rPr sz="900" spc="5" dirty="0">
                <a:latin typeface="Calibri"/>
                <a:cs typeface="Calibri"/>
              </a:rPr>
              <a:t> </a:t>
            </a:r>
            <a:r>
              <a:rPr sz="900" spc="-5" dirty="0">
                <a:latin typeface="Calibri"/>
                <a:cs typeface="Calibri"/>
              </a:rPr>
              <a:t>Images</a:t>
            </a:r>
            <a:r>
              <a:rPr sz="900" dirty="0">
                <a:latin typeface="Calibri"/>
                <a:cs typeface="Calibri"/>
              </a:rPr>
              <a:t> using</a:t>
            </a:r>
            <a:r>
              <a:rPr sz="900" spc="5" dirty="0">
                <a:latin typeface="Calibri"/>
                <a:cs typeface="Calibri"/>
              </a:rPr>
              <a:t> </a:t>
            </a:r>
            <a:r>
              <a:rPr sz="900" spc="-5" dirty="0">
                <a:latin typeface="Calibri"/>
                <a:cs typeface="Calibri"/>
              </a:rPr>
              <a:t>Reinforced</a:t>
            </a:r>
            <a:r>
              <a:rPr sz="900" spc="5" dirty="0">
                <a:latin typeface="Calibri"/>
                <a:cs typeface="Calibri"/>
              </a:rPr>
              <a:t> </a:t>
            </a:r>
            <a:r>
              <a:rPr sz="900" spc="-5" dirty="0">
                <a:latin typeface="Calibri"/>
                <a:cs typeface="Calibri"/>
              </a:rPr>
              <a:t>Adversarial</a:t>
            </a:r>
            <a:r>
              <a:rPr sz="900" spc="10" dirty="0">
                <a:latin typeface="Calibri"/>
                <a:cs typeface="Calibri"/>
              </a:rPr>
              <a:t> </a:t>
            </a:r>
            <a:r>
              <a:rPr sz="900" spc="-5" dirty="0">
                <a:latin typeface="Calibri"/>
                <a:cs typeface="Calibri"/>
              </a:rPr>
              <a:t>Learning”,</a:t>
            </a:r>
            <a:r>
              <a:rPr sz="900" spc="5" dirty="0">
                <a:latin typeface="Calibri"/>
                <a:cs typeface="Calibri"/>
              </a:rPr>
              <a:t> </a:t>
            </a:r>
            <a:r>
              <a:rPr sz="900" spc="-5" dirty="0">
                <a:latin typeface="Calibri"/>
                <a:cs typeface="Calibri"/>
              </a:rPr>
              <a:t>ICML</a:t>
            </a:r>
            <a:r>
              <a:rPr sz="900" dirty="0">
                <a:latin typeface="Calibri"/>
                <a:cs typeface="Calibri"/>
              </a:rPr>
              <a:t> </a:t>
            </a:r>
            <a:r>
              <a:rPr sz="900" spc="-10" dirty="0">
                <a:latin typeface="Calibri"/>
                <a:cs typeface="Calibri"/>
              </a:rPr>
              <a:t>2018 </a:t>
            </a:r>
            <a:r>
              <a:rPr sz="900" spc="-5" dirty="0">
                <a:latin typeface="Calibri"/>
                <a:cs typeface="Calibri"/>
              </a:rPr>
              <a:t> </a:t>
            </a:r>
            <a:r>
              <a:rPr sz="900" u="sng" spc="-5" dirty="0">
                <a:solidFill>
                  <a:srgbClr val="0563C1"/>
                </a:solidFill>
                <a:uFill>
                  <a:solidFill>
                    <a:srgbClr val="0563C1"/>
                  </a:solidFill>
                </a:uFill>
                <a:latin typeface="Calibri"/>
                <a:cs typeface="Calibri"/>
              </a:rPr>
              <a:t>https://twitter.com/yaroslav_ganin/status/1180120687131926528</a:t>
            </a:r>
            <a:endParaRPr sz="900" dirty="0">
              <a:latin typeface="Calibri"/>
              <a:cs typeface="Calibri"/>
            </a:endParaRPr>
          </a:p>
          <a:p>
            <a:pPr marL="12700">
              <a:lnSpc>
                <a:spcPct val="100000"/>
              </a:lnSpc>
            </a:pPr>
            <a:r>
              <a:rPr sz="900" spc="-5" dirty="0">
                <a:latin typeface="Calibri"/>
                <a:cs typeface="Calibri"/>
              </a:rPr>
              <a:t>Reproduced</a:t>
            </a:r>
            <a:r>
              <a:rPr sz="900" spc="-25" dirty="0">
                <a:latin typeface="Calibri"/>
                <a:cs typeface="Calibri"/>
              </a:rPr>
              <a:t> </a:t>
            </a:r>
            <a:r>
              <a:rPr sz="900" spc="-5" dirty="0">
                <a:latin typeface="Calibri"/>
                <a:cs typeface="Calibri"/>
              </a:rPr>
              <a:t>with</a:t>
            </a:r>
            <a:r>
              <a:rPr sz="900" spc="-20" dirty="0">
                <a:latin typeface="Calibri"/>
                <a:cs typeface="Calibri"/>
              </a:rPr>
              <a:t> </a:t>
            </a:r>
            <a:r>
              <a:rPr sz="900" dirty="0">
                <a:latin typeface="Calibri"/>
                <a:cs typeface="Calibri"/>
              </a:rPr>
              <a:t>permission</a:t>
            </a:r>
          </a:p>
        </p:txBody>
      </p:sp>
      <p:sp>
        <p:nvSpPr>
          <p:cNvPr id="4" name="object 4"/>
          <p:cNvSpPr txBox="1"/>
          <p:nvPr/>
        </p:nvSpPr>
        <p:spPr>
          <a:xfrm>
            <a:off x="2438400" y="4800600"/>
            <a:ext cx="7467600" cy="743730"/>
          </a:xfrm>
          <a:prstGeom prst="rect">
            <a:avLst/>
          </a:prstGeom>
        </p:spPr>
        <p:txBody>
          <a:bodyPr vert="horz" wrap="square" lIns="0" tIns="9525" rIns="0" bIns="0" rtlCol="0">
            <a:spAutoFit/>
          </a:bodyPr>
          <a:lstStyle/>
          <a:p>
            <a:pPr marL="12700" marR="5080">
              <a:lnSpc>
                <a:spcPct val="100800"/>
              </a:lnSpc>
              <a:spcBef>
                <a:spcPts val="75"/>
              </a:spcBef>
            </a:pPr>
            <a:r>
              <a:rPr sz="2400" spc="-25" dirty="0">
                <a:latin typeface="Calibri"/>
                <a:cs typeface="Calibri"/>
              </a:rPr>
              <a:t>Integrate</a:t>
            </a:r>
            <a:r>
              <a:rPr sz="2400" spc="-20" dirty="0">
                <a:latin typeface="Calibri"/>
                <a:cs typeface="Calibri"/>
              </a:rPr>
              <a:t> </a:t>
            </a:r>
            <a:r>
              <a:rPr sz="2400" spc="-5" dirty="0">
                <a:latin typeface="Calibri"/>
                <a:cs typeface="Calibri"/>
              </a:rPr>
              <a:t>with</a:t>
            </a:r>
            <a:r>
              <a:rPr sz="2400" spc="-10" dirty="0">
                <a:latin typeface="Calibri"/>
                <a:cs typeface="Calibri"/>
              </a:rPr>
              <a:t> </a:t>
            </a:r>
            <a:r>
              <a:rPr sz="2400" spc="-5" dirty="0">
                <a:latin typeface="Calibri"/>
                <a:cs typeface="Calibri"/>
              </a:rPr>
              <a:t>oil </a:t>
            </a:r>
            <a:r>
              <a:rPr sz="2400" dirty="0">
                <a:latin typeface="Calibri"/>
                <a:cs typeface="Calibri"/>
              </a:rPr>
              <a:t> </a:t>
            </a:r>
            <a:r>
              <a:rPr sz="2400" spc="-10" dirty="0">
                <a:latin typeface="Calibri"/>
                <a:cs typeface="Calibri"/>
              </a:rPr>
              <a:t>paint simulator </a:t>
            </a:r>
            <a:r>
              <a:rPr sz="2400" dirty="0">
                <a:latin typeface="Calibri"/>
                <a:cs typeface="Calibri"/>
              </a:rPr>
              <a:t>– </a:t>
            </a:r>
            <a:r>
              <a:rPr sz="2400" spc="-25" dirty="0">
                <a:latin typeface="Calibri"/>
                <a:cs typeface="Calibri"/>
              </a:rPr>
              <a:t>at </a:t>
            </a:r>
            <a:r>
              <a:rPr sz="2400" spc="-20" dirty="0">
                <a:latin typeface="Calibri"/>
                <a:cs typeface="Calibri"/>
              </a:rPr>
              <a:t> </a:t>
            </a:r>
            <a:r>
              <a:rPr sz="2400" spc="-5" dirty="0">
                <a:latin typeface="Calibri"/>
                <a:cs typeface="Calibri"/>
              </a:rPr>
              <a:t>each</a:t>
            </a:r>
            <a:r>
              <a:rPr sz="2400" spc="-30" dirty="0">
                <a:latin typeface="Calibri"/>
                <a:cs typeface="Calibri"/>
              </a:rPr>
              <a:t> </a:t>
            </a:r>
            <a:r>
              <a:rPr sz="2400" spc="-15" dirty="0">
                <a:latin typeface="Calibri"/>
                <a:cs typeface="Calibri"/>
              </a:rPr>
              <a:t>timestep</a:t>
            </a:r>
            <a:r>
              <a:rPr sz="2400" spc="-30" dirty="0">
                <a:latin typeface="Calibri"/>
                <a:cs typeface="Calibri"/>
              </a:rPr>
              <a:t> </a:t>
            </a:r>
            <a:r>
              <a:rPr sz="2400" spc="-5" dirty="0">
                <a:latin typeface="Calibri"/>
                <a:cs typeface="Calibri"/>
              </a:rPr>
              <a:t>output </a:t>
            </a:r>
            <a:r>
              <a:rPr sz="2400" spc="-530" dirty="0">
                <a:latin typeface="Calibri"/>
                <a:cs typeface="Calibri"/>
              </a:rPr>
              <a:t> </a:t>
            </a:r>
            <a:r>
              <a:rPr sz="2400" dirty="0">
                <a:latin typeface="Calibri"/>
                <a:cs typeface="Calibri"/>
              </a:rPr>
              <a:t>a</a:t>
            </a:r>
            <a:r>
              <a:rPr sz="2400" spc="-10" dirty="0">
                <a:latin typeface="Calibri"/>
                <a:cs typeface="Calibri"/>
              </a:rPr>
              <a:t> new</a:t>
            </a:r>
            <a:r>
              <a:rPr sz="2400" spc="-15" dirty="0">
                <a:latin typeface="Calibri"/>
                <a:cs typeface="Calibri"/>
              </a:rPr>
              <a:t> </a:t>
            </a:r>
            <a:r>
              <a:rPr sz="2400" spc="-30" dirty="0">
                <a:latin typeface="Calibri"/>
                <a:cs typeface="Calibri"/>
              </a:rPr>
              <a:t>stroke</a:t>
            </a:r>
            <a:endParaRPr sz="2400" dirty="0">
              <a:latin typeface="Calibri"/>
              <a:cs typeface="Calibri"/>
            </a:endParaRPr>
          </a:p>
        </p:txBody>
      </p:sp>
      <p:pic>
        <p:nvPicPr>
          <p:cNvPr id="2050" name="Picture 2">
            <a:extLst>
              <a:ext uri="{FF2B5EF4-FFF2-40B4-BE49-F238E27FC236}">
                <a16:creationId xmlns:a16="http://schemas.microsoft.com/office/drawing/2014/main" id="{19AC51E9-2274-4AE5-8CCF-EA18D995F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8410" y="1676400"/>
            <a:ext cx="5755180" cy="28775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561965" cy="635000"/>
          </a:xfrm>
          <a:prstGeom prst="rect">
            <a:avLst/>
          </a:prstGeom>
        </p:spPr>
        <p:txBody>
          <a:bodyPr vert="horz" wrap="square" lIns="0" tIns="12700" rIns="0" bIns="0" rtlCol="0">
            <a:spAutoFit/>
          </a:bodyPr>
          <a:lstStyle/>
          <a:p>
            <a:pPr marL="12700">
              <a:lnSpc>
                <a:spcPct val="100000"/>
              </a:lnSpc>
              <a:spcBef>
                <a:spcPts val="100"/>
              </a:spcBef>
            </a:pPr>
            <a:r>
              <a:rPr sz="4000" spc="-25" dirty="0"/>
              <a:t>Recurrent</a:t>
            </a:r>
            <a:r>
              <a:rPr sz="4000" spc="-50" dirty="0"/>
              <a:t> </a:t>
            </a:r>
            <a:r>
              <a:rPr sz="4000" spc="-20" dirty="0"/>
              <a:t>Neural</a:t>
            </a:r>
            <a:r>
              <a:rPr sz="4000" spc="-35" dirty="0"/>
              <a:t> </a:t>
            </a:r>
            <a:r>
              <a:rPr sz="4000" spc="-15" dirty="0"/>
              <a:t>Networks</a:t>
            </a:r>
            <a:endParaRPr sz="4000"/>
          </a:p>
        </p:txBody>
      </p:sp>
      <p:sp>
        <p:nvSpPr>
          <p:cNvPr id="3" name="object 3"/>
          <p:cNvSpPr txBox="1"/>
          <p:nvPr/>
        </p:nvSpPr>
        <p:spPr>
          <a:xfrm>
            <a:off x="1247105" y="4587806"/>
            <a:ext cx="560070" cy="1221105"/>
          </a:xfrm>
          <a:prstGeom prst="rect">
            <a:avLst/>
          </a:prstGeom>
          <a:solidFill>
            <a:srgbClr val="F4CCCC"/>
          </a:solidFill>
          <a:ln w="9525">
            <a:solidFill>
              <a:srgbClr val="000000"/>
            </a:solidFill>
          </a:ln>
        </p:spPr>
        <p:txBody>
          <a:bodyPr vert="horz" wrap="square" lIns="0" tIns="0" rIns="0" bIns="0" rtlCol="0">
            <a:spAutoFit/>
          </a:bodyPr>
          <a:lstStyle/>
          <a:p>
            <a:pPr>
              <a:lnSpc>
                <a:spcPct val="100000"/>
              </a:lnSpc>
            </a:pPr>
            <a:endParaRPr sz="2750">
              <a:latin typeface="Times New Roman"/>
              <a:cs typeface="Times New Roman"/>
            </a:endParaRPr>
          </a:p>
          <a:p>
            <a:pPr algn="ctr">
              <a:lnSpc>
                <a:spcPct val="100000"/>
              </a:lnSpc>
            </a:pPr>
            <a:r>
              <a:rPr sz="2400" dirty="0">
                <a:latin typeface="Calibri"/>
                <a:cs typeface="Calibri"/>
              </a:rPr>
              <a:t>x</a:t>
            </a:r>
            <a:endParaRPr sz="2400">
              <a:latin typeface="Calibri"/>
              <a:cs typeface="Calibri"/>
            </a:endParaRPr>
          </a:p>
        </p:txBody>
      </p:sp>
      <p:sp>
        <p:nvSpPr>
          <p:cNvPr id="4" name="object 4"/>
          <p:cNvSpPr txBox="1"/>
          <p:nvPr/>
        </p:nvSpPr>
        <p:spPr>
          <a:xfrm>
            <a:off x="838200" y="3223872"/>
            <a:ext cx="1377950" cy="876300"/>
          </a:xfrm>
          <a:prstGeom prst="rect">
            <a:avLst/>
          </a:prstGeom>
          <a:solidFill>
            <a:srgbClr val="38761D"/>
          </a:solidFill>
        </p:spPr>
        <p:txBody>
          <a:bodyPr vert="horz" wrap="square" lIns="0" tIns="229235" rIns="0" bIns="0" rtlCol="0">
            <a:spAutoFit/>
          </a:bodyPr>
          <a:lstStyle/>
          <a:p>
            <a:pPr marL="408940">
              <a:lnSpc>
                <a:spcPct val="100000"/>
              </a:lnSpc>
              <a:spcBef>
                <a:spcPts val="1805"/>
              </a:spcBef>
            </a:pPr>
            <a:r>
              <a:rPr sz="2400" spc="-5" dirty="0">
                <a:solidFill>
                  <a:srgbClr val="FFFFFF"/>
                </a:solidFill>
                <a:latin typeface="Calibri"/>
                <a:cs typeface="Calibri"/>
              </a:rPr>
              <a:t>RNN</a:t>
            </a:r>
            <a:endParaRPr sz="2400">
              <a:latin typeface="Calibri"/>
              <a:cs typeface="Calibri"/>
            </a:endParaRPr>
          </a:p>
        </p:txBody>
      </p:sp>
      <p:sp>
        <p:nvSpPr>
          <p:cNvPr id="5" name="object 5"/>
          <p:cNvSpPr txBox="1"/>
          <p:nvPr/>
        </p:nvSpPr>
        <p:spPr>
          <a:xfrm>
            <a:off x="1247105" y="1538549"/>
            <a:ext cx="560070" cy="1221105"/>
          </a:xfrm>
          <a:prstGeom prst="rect">
            <a:avLst/>
          </a:prstGeom>
          <a:solidFill>
            <a:srgbClr val="C9DAF8"/>
          </a:solidFill>
          <a:ln w="9525">
            <a:solidFill>
              <a:srgbClr val="000000"/>
            </a:solidFill>
          </a:ln>
        </p:spPr>
        <p:txBody>
          <a:bodyPr vert="horz" wrap="square" lIns="0" tIns="1270" rIns="0" bIns="0" rtlCol="0">
            <a:spAutoFit/>
          </a:bodyPr>
          <a:lstStyle/>
          <a:p>
            <a:pPr>
              <a:lnSpc>
                <a:spcPct val="100000"/>
              </a:lnSpc>
              <a:spcBef>
                <a:spcPts val="10"/>
              </a:spcBef>
            </a:pPr>
            <a:endParaRPr sz="2750">
              <a:latin typeface="Times New Roman"/>
              <a:cs typeface="Times New Roman"/>
            </a:endParaRPr>
          </a:p>
          <a:p>
            <a:pPr algn="ctr">
              <a:lnSpc>
                <a:spcPct val="100000"/>
              </a:lnSpc>
            </a:pPr>
            <a:r>
              <a:rPr sz="2400" dirty="0">
                <a:latin typeface="Calibri"/>
                <a:cs typeface="Calibri"/>
              </a:rPr>
              <a:t>y</a:t>
            </a:r>
            <a:endParaRPr sz="2400">
              <a:latin typeface="Calibri"/>
              <a:cs typeface="Calibri"/>
            </a:endParaRPr>
          </a:p>
        </p:txBody>
      </p:sp>
      <p:sp>
        <p:nvSpPr>
          <p:cNvPr id="6" name="object 6"/>
          <p:cNvSpPr/>
          <p:nvPr/>
        </p:nvSpPr>
        <p:spPr>
          <a:xfrm>
            <a:off x="1488848" y="2759081"/>
            <a:ext cx="76200" cy="464820"/>
          </a:xfrm>
          <a:custGeom>
            <a:avLst/>
            <a:gdLst/>
            <a:ahLst/>
            <a:cxnLst/>
            <a:rect l="l" t="t" r="r" b="b"/>
            <a:pathLst>
              <a:path w="76200" h="464819">
                <a:moveTo>
                  <a:pt x="47625" y="63500"/>
                </a:moveTo>
                <a:lnTo>
                  <a:pt x="28575" y="63500"/>
                </a:lnTo>
                <a:lnTo>
                  <a:pt x="28576" y="464790"/>
                </a:lnTo>
                <a:lnTo>
                  <a:pt x="47626" y="464790"/>
                </a:lnTo>
                <a:lnTo>
                  <a:pt x="47625" y="63500"/>
                </a:lnTo>
                <a:close/>
              </a:path>
              <a:path w="76200" h="464819">
                <a:moveTo>
                  <a:pt x="38100" y="0"/>
                </a:moveTo>
                <a:lnTo>
                  <a:pt x="0" y="76200"/>
                </a:lnTo>
                <a:lnTo>
                  <a:pt x="28575" y="76200"/>
                </a:lnTo>
                <a:lnTo>
                  <a:pt x="28575" y="63500"/>
                </a:lnTo>
                <a:lnTo>
                  <a:pt x="69850" y="63500"/>
                </a:lnTo>
                <a:lnTo>
                  <a:pt x="38100" y="0"/>
                </a:lnTo>
                <a:close/>
              </a:path>
              <a:path w="76200" h="464819">
                <a:moveTo>
                  <a:pt x="69850" y="63500"/>
                </a:moveTo>
                <a:lnTo>
                  <a:pt x="47625" y="63500"/>
                </a:lnTo>
                <a:lnTo>
                  <a:pt x="47625" y="76200"/>
                </a:lnTo>
                <a:lnTo>
                  <a:pt x="76200" y="76200"/>
                </a:lnTo>
                <a:lnTo>
                  <a:pt x="69850" y="63500"/>
                </a:lnTo>
                <a:close/>
              </a:path>
            </a:pathLst>
          </a:custGeom>
          <a:solidFill>
            <a:srgbClr val="000000"/>
          </a:solidFill>
        </p:spPr>
        <p:txBody>
          <a:bodyPr wrap="square" lIns="0" tIns="0" rIns="0" bIns="0" rtlCol="0"/>
          <a:lstStyle/>
          <a:p>
            <a:endParaRPr/>
          </a:p>
        </p:txBody>
      </p:sp>
      <p:sp>
        <p:nvSpPr>
          <p:cNvPr id="7" name="object 7"/>
          <p:cNvSpPr/>
          <p:nvPr/>
        </p:nvSpPr>
        <p:spPr>
          <a:xfrm>
            <a:off x="1488848" y="4099817"/>
            <a:ext cx="76200" cy="488315"/>
          </a:xfrm>
          <a:custGeom>
            <a:avLst/>
            <a:gdLst/>
            <a:ahLst/>
            <a:cxnLst/>
            <a:rect l="l" t="t" r="r" b="b"/>
            <a:pathLst>
              <a:path w="76200" h="488314">
                <a:moveTo>
                  <a:pt x="47625" y="63500"/>
                </a:moveTo>
                <a:lnTo>
                  <a:pt x="28575" y="63500"/>
                </a:lnTo>
                <a:lnTo>
                  <a:pt x="28576" y="487988"/>
                </a:lnTo>
                <a:lnTo>
                  <a:pt x="47626" y="487988"/>
                </a:lnTo>
                <a:lnTo>
                  <a:pt x="47625" y="63500"/>
                </a:lnTo>
                <a:close/>
              </a:path>
              <a:path w="76200" h="488314">
                <a:moveTo>
                  <a:pt x="38100" y="0"/>
                </a:moveTo>
                <a:lnTo>
                  <a:pt x="0" y="76200"/>
                </a:lnTo>
                <a:lnTo>
                  <a:pt x="28575" y="76200"/>
                </a:lnTo>
                <a:lnTo>
                  <a:pt x="28575" y="63500"/>
                </a:lnTo>
                <a:lnTo>
                  <a:pt x="69850" y="63500"/>
                </a:lnTo>
                <a:lnTo>
                  <a:pt x="38100" y="0"/>
                </a:lnTo>
                <a:close/>
              </a:path>
              <a:path w="76200" h="488314">
                <a:moveTo>
                  <a:pt x="69850" y="63500"/>
                </a:moveTo>
                <a:lnTo>
                  <a:pt x="47625" y="63500"/>
                </a:lnTo>
                <a:lnTo>
                  <a:pt x="47625" y="76200"/>
                </a:lnTo>
                <a:lnTo>
                  <a:pt x="76200" y="76200"/>
                </a:lnTo>
                <a:lnTo>
                  <a:pt x="69850" y="63500"/>
                </a:lnTo>
                <a:close/>
              </a:path>
            </a:pathLst>
          </a:custGeom>
          <a:solidFill>
            <a:srgbClr val="000000"/>
          </a:solidFill>
        </p:spPr>
        <p:txBody>
          <a:bodyPr wrap="square" lIns="0" tIns="0" rIns="0" bIns="0" rtlCol="0"/>
          <a:lstStyle/>
          <a:p>
            <a:endParaRPr/>
          </a:p>
        </p:txBody>
      </p:sp>
      <p:grpSp>
        <p:nvGrpSpPr>
          <p:cNvPr id="8" name="object 8"/>
          <p:cNvGrpSpPr/>
          <p:nvPr/>
        </p:nvGrpSpPr>
        <p:grpSpPr>
          <a:xfrm>
            <a:off x="2187755" y="3078184"/>
            <a:ext cx="1235075" cy="782955"/>
            <a:chOff x="2187755" y="3078184"/>
            <a:chExt cx="1235075" cy="782955"/>
          </a:xfrm>
        </p:grpSpPr>
        <p:sp>
          <p:nvSpPr>
            <p:cNvPr id="9" name="object 9"/>
            <p:cNvSpPr/>
            <p:nvPr/>
          </p:nvSpPr>
          <p:spPr>
            <a:xfrm>
              <a:off x="2187755" y="3436434"/>
              <a:ext cx="737235" cy="424815"/>
            </a:xfrm>
            <a:custGeom>
              <a:avLst/>
              <a:gdLst/>
              <a:ahLst/>
              <a:cxnLst/>
              <a:rect l="l" t="t" r="r" b="b"/>
              <a:pathLst>
                <a:path w="737235" h="424814">
                  <a:moveTo>
                    <a:pt x="67737" y="349363"/>
                  </a:moveTo>
                  <a:lnTo>
                    <a:pt x="0" y="401032"/>
                  </a:lnTo>
                  <a:lnTo>
                    <a:pt x="81978" y="424219"/>
                  </a:lnTo>
                  <a:lnTo>
                    <a:pt x="77092" y="398537"/>
                  </a:lnTo>
                  <a:lnTo>
                    <a:pt x="64077" y="398537"/>
                  </a:lnTo>
                  <a:lnTo>
                    <a:pt x="60685" y="379792"/>
                  </a:lnTo>
                  <a:lnTo>
                    <a:pt x="73099" y="377545"/>
                  </a:lnTo>
                  <a:lnTo>
                    <a:pt x="67737" y="349363"/>
                  </a:lnTo>
                  <a:close/>
                </a:path>
                <a:path w="737235" h="424814">
                  <a:moveTo>
                    <a:pt x="73099" y="377545"/>
                  </a:moveTo>
                  <a:lnTo>
                    <a:pt x="60685" y="379792"/>
                  </a:lnTo>
                  <a:lnTo>
                    <a:pt x="64077" y="398537"/>
                  </a:lnTo>
                  <a:lnTo>
                    <a:pt x="76659" y="396259"/>
                  </a:lnTo>
                  <a:lnTo>
                    <a:pt x="73099" y="377545"/>
                  </a:lnTo>
                  <a:close/>
                </a:path>
                <a:path w="737235" h="424814">
                  <a:moveTo>
                    <a:pt x="76659" y="396259"/>
                  </a:moveTo>
                  <a:lnTo>
                    <a:pt x="64077" y="398537"/>
                  </a:lnTo>
                  <a:lnTo>
                    <a:pt x="77092" y="398537"/>
                  </a:lnTo>
                  <a:lnTo>
                    <a:pt x="76659" y="396259"/>
                  </a:lnTo>
                  <a:close/>
                </a:path>
                <a:path w="737235" h="424814">
                  <a:moveTo>
                    <a:pt x="713162" y="237080"/>
                  </a:moveTo>
                  <a:lnTo>
                    <a:pt x="665289" y="260361"/>
                  </a:lnTo>
                  <a:lnTo>
                    <a:pt x="625812" y="272719"/>
                  </a:lnTo>
                  <a:lnTo>
                    <a:pt x="578422" y="285092"/>
                  </a:lnTo>
                  <a:lnTo>
                    <a:pt x="524812" y="297329"/>
                  </a:lnTo>
                  <a:lnTo>
                    <a:pt x="466571" y="309332"/>
                  </a:lnTo>
                  <a:lnTo>
                    <a:pt x="405394" y="320988"/>
                  </a:lnTo>
                  <a:lnTo>
                    <a:pt x="342817" y="332218"/>
                  </a:lnTo>
                  <a:lnTo>
                    <a:pt x="86276" y="375160"/>
                  </a:lnTo>
                  <a:lnTo>
                    <a:pt x="73099" y="377545"/>
                  </a:lnTo>
                  <a:lnTo>
                    <a:pt x="76659" y="396259"/>
                  </a:lnTo>
                  <a:lnTo>
                    <a:pt x="89439" y="393946"/>
                  </a:lnTo>
                  <a:lnTo>
                    <a:pt x="346182" y="350968"/>
                  </a:lnTo>
                  <a:lnTo>
                    <a:pt x="408960" y="339700"/>
                  </a:lnTo>
                  <a:lnTo>
                    <a:pt x="470416" y="327990"/>
                  </a:lnTo>
                  <a:lnTo>
                    <a:pt x="528938" y="315927"/>
                  </a:lnTo>
                  <a:lnTo>
                    <a:pt x="583068" y="303566"/>
                  </a:lnTo>
                  <a:lnTo>
                    <a:pt x="631244" y="290978"/>
                  </a:lnTo>
                  <a:lnTo>
                    <a:pt x="672012" y="278184"/>
                  </a:lnTo>
                  <a:lnTo>
                    <a:pt x="716622" y="258117"/>
                  </a:lnTo>
                  <a:lnTo>
                    <a:pt x="735248" y="237858"/>
                  </a:lnTo>
                  <a:lnTo>
                    <a:pt x="712473" y="237858"/>
                  </a:lnTo>
                  <a:lnTo>
                    <a:pt x="713162" y="237080"/>
                  </a:lnTo>
                  <a:close/>
                </a:path>
                <a:path w="737235" h="424814">
                  <a:moveTo>
                    <a:pt x="714006" y="236466"/>
                  </a:moveTo>
                  <a:lnTo>
                    <a:pt x="713162" y="237080"/>
                  </a:lnTo>
                  <a:lnTo>
                    <a:pt x="712473" y="237858"/>
                  </a:lnTo>
                  <a:lnTo>
                    <a:pt x="714006" y="236466"/>
                  </a:lnTo>
                  <a:close/>
                </a:path>
                <a:path w="737235" h="424814">
                  <a:moveTo>
                    <a:pt x="735745" y="236466"/>
                  </a:moveTo>
                  <a:lnTo>
                    <a:pt x="714006" y="236466"/>
                  </a:lnTo>
                  <a:lnTo>
                    <a:pt x="712473" y="237858"/>
                  </a:lnTo>
                  <a:lnTo>
                    <a:pt x="735248" y="237858"/>
                  </a:lnTo>
                  <a:lnTo>
                    <a:pt x="735745" y="236466"/>
                  </a:lnTo>
                  <a:close/>
                </a:path>
                <a:path w="737235" h="424814">
                  <a:moveTo>
                    <a:pt x="716743" y="233034"/>
                  </a:moveTo>
                  <a:lnTo>
                    <a:pt x="713162" y="237080"/>
                  </a:lnTo>
                  <a:lnTo>
                    <a:pt x="714006" y="236466"/>
                  </a:lnTo>
                  <a:lnTo>
                    <a:pt x="735745" y="236466"/>
                  </a:lnTo>
                  <a:lnTo>
                    <a:pt x="736351" y="234765"/>
                  </a:lnTo>
                  <a:lnTo>
                    <a:pt x="716125" y="234765"/>
                  </a:lnTo>
                  <a:lnTo>
                    <a:pt x="716743" y="233034"/>
                  </a:lnTo>
                  <a:close/>
                </a:path>
                <a:path w="737235" h="424814">
                  <a:moveTo>
                    <a:pt x="717632" y="232028"/>
                  </a:moveTo>
                  <a:lnTo>
                    <a:pt x="716743" y="233034"/>
                  </a:lnTo>
                  <a:lnTo>
                    <a:pt x="716125" y="234765"/>
                  </a:lnTo>
                  <a:lnTo>
                    <a:pt x="717659" y="232169"/>
                  </a:lnTo>
                  <a:lnTo>
                    <a:pt x="717632" y="232028"/>
                  </a:lnTo>
                  <a:close/>
                </a:path>
                <a:path w="737235" h="424814">
                  <a:moveTo>
                    <a:pt x="717659" y="232169"/>
                  </a:moveTo>
                  <a:lnTo>
                    <a:pt x="716125" y="234765"/>
                  </a:lnTo>
                  <a:lnTo>
                    <a:pt x="736351" y="234765"/>
                  </a:lnTo>
                  <a:lnTo>
                    <a:pt x="736759" y="233622"/>
                  </a:lnTo>
                  <a:lnTo>
                    <a:pt x="717941" y="233622"/>
                  </a:lnTo>
                  <a:lnTo>
                    <a:pt x="717659" y="232169"/>
                  </a:lnTo>
                  <a:close/>
                </a:path>
                <a:path w="737235" h="424814">
                  <a:moveTo>
                    <a:pt x="718090" y="231654"/>
                  </a:moveTo>
                  <a:lnTo>
                    <a:pt x="717659" y="232169"/>
                  </a:lnTo>
                  <a:lnTo>
                    <a:pt x="717941" y="233622"/>
                  </a:lnTo>
                  <a:lnTo>
                    <a:pt x="718090" y="231654"/>
                  </a:lnTo>
                  <a:close/>
                </a:path>
                <a:path w="737235" h="424814">
                  <a:moveTo>
                    <a:pt x="736373" y="228612"/>
                  </a:moveTo>
                  <a:lnTo>
                    <a:pt x="718320" y="228612"/>
                  </a:lnTo>
                  <a:lnTo>
                    <a:pt x="718205" y="230897"/>
                  </a:lnTo>
                  <a:lnTo>
                    <a:pt x="717941" y="233622"/>
                  </a:lnTo>
                  <a:lnTo>
                    <a:pt x="736759" y="233622"/>
                  </a:lnTo>
                  <a:lnTo>
                    <a:pt x="736864" y="233034"/>
                  </a:lnTo>
                  <a:lnTo>
                    <a:pt x="736793" y="230780"/>
                  </a:lnTo>
                  <a:lnTo>
                    <a:pt x="736373" y="228612"/>
                  </a:lnTo>
                  <a:close/>
                </a:path>
                <a:path w="737235" h="424814">
                  <a:moveTo>
                    <a:pt x="717446" y="231064"/>
                  </a:moveTo>
                  <a:lnTo>
                    <a:pt x="716743" y="233034"/>
                  </a:lnTo>
                  <a:lnTo>
                    <a:pt x="717508" y="232169"/>
                  </a:lnTo>
                  <a:lnTo>
                    <a:pt x="717446" y="231064"/>
                  </a:lnTo>
                  <a:close/>
                </a:path>
                <a:path w="737235" h="424814">
                  <a:moveTo>
                    <a:pt x="717964" y="231654"/>
                  </a:moveTo>
                  <a:lnTo>
                    <a:pt x="717632" y="232028"/>
                  </a:lnTo>
                  <a:lnTo>
                    <a:pt x="717659" y="232169"/>
                  </a:lnTo>
                  <a:lnTo>
                    <a:pt x="717964" y="231654"/>
                  </a:lnTo>
                  <a:close/>
                </a:path>
                <a:path w="737235" h="424814">
                  <a:moveTo>
                    <a:pt x="717746" y="230223"/>
                  </a:moveTo>
                  <a:lnTo>
                    <a:pt x="717547" y="230780"/>
                  </a:lnTo>
                  <a:lnTo>
                    <a:pt x="717560" y="231654"/>
                  </a:lnTo>
                  <a:lnTo>
                    <a:pt x="717632" y="232028"/>
                  </a:lnTo>
                  <a:lnTo>
                    <a:pt x="717964" y="231654"/>
                  </a:lnTo>
                  <a:lnTo>
                    <a:pt x="718125" y="230780"/>
                  </a:lnTo>
                  <a:lnTo>
                    <a:pt x="717746" y="230223"/>
                  </a:lnTo>
                  <a:close/>
                </a:path>
                <a:path w="737235" h="424814">
                  <a:moveTo>
                    <a:pt x="717099" y="229274"/>
                  </a:moveTo>
                  <a:lnTo>
                    <a:pt x="717446" y="231064"/>
                  </a:lnTo>
                  <a:lnTo>
                    <a:pt x="717746" y="230223"/>
                  </a:lnTo>
                  <a:lnTo>
                    <a:pt x="717099" y="229274"/>
                  </a:lnTo>
                  <a:close/>
                </a:path>
                <a:path w="737235" h="424814">
                  <a:moveTo>
                    <a:pt x="718153" y="230821"/>
                  </a:moveTo>
                  <a:close/>
                </a:path>
                <a:path w="737235" h="424814">
                  <a:moveTo>
                    <a:pt x="717828" y="229992"/>
                  </a:moveTo>
                  <a:lnTo>
                    <a:pt x="717746" y="230223"/>
                  </a:lnTo>
                  <a:lnTo>
                    <a:pt x="718153" y="230821"/>
                  </a:lnTo>
                  <a:lnTo>
                    <a:pt x="717828" y="229992"/>
                  </a:lnTo>
                  <a:close/>
                </a:path>
                <a:path w="737235" h="424814">
                  <a:moveTo>
                    <a:pt x="718320" y="228612"/>
                  </a:moveTo>
                  <a:lnTo>
                    <a:pt x="717828" y="229992"/>
                  </a:lnTo>
                  <a:lnTo>
                    <a:pt x="718156" y="230780"/>
                  </a:lnTo>
                  <a:lnTo>
                    <a:pt x="718320" y="228612"/>
                  </a:lnTo>
                  <a:close/>
                </a:path>
                <a:path w="737235" h="424814">
                  <a:moveTo>
                    <a:pt x="716725" y="227342"/>
                  </a:moveTo>
                  <a:lnTo>
                    <a:pt x="717099" y="229274"/>
                  </a:lnTo>
                  <a:lnTo>
                    <a:pt x="717746" y="230223"/>
                  </a:lnTo>
                  <a:lnTo>
                    <a:pt x="717828" y="229992"/>
                  </a:lnTo>
                  <a:lnTo>
                    <a:pt x="716725" y="227342"/>
                  </a:lnTo>
                  <a:close/>
                </a:path>
                <a:path w="737235" h="424814">
                  <a:moveTo>
                    <a:pt x="736128" y="227342"/>
                  </a:moveTo>
                  <a:lnTo>
                    <a:pt x="716725" y="227342"/>
                  </a:lnTo>
                  <a:lnTo>
                    <a:pt x="717828" y="229992"/>
                  </a:lnTo>
                  <a:lnTo>
                    <a:pt x="718320" y="228612"/>
                  </a:lnTo>
                  <a:lnTo>
                    <a:pt x="736373" y="228612"/>
                  </a:lnTo>
                  <a:lnTo>
                    <a:pt x="736128" y="227342"/>
                  </a:lnTo>
                  <a:close/>
                </a:path>
                <a:path w="737235" h="424814">
                  <a:moveTo>
                    <a:pt x="714332" y="225213"/>
                  </a:moveTo>
                  <a:lnTo>
                    <a:pt x="717099" y="229274"/>
                  </a:lnTo>
                  <a:lnTo>
                    <a:pt x="716725" y="227342"/>
                  </a:lnTo>
                  <a:lnTo>
                    <a:pt x="736128" y="227342"/>
                  </a:lnTo>
                  <a:lnTo>
                    <a:pt x="735871" y="226014"/>
                  </a:lnTo>
                  <a:lnTo>
                    <a:pt x="715197" y="226014"/>
                  </a:lnTo>
                  <a:lnTo>
                    <a:pt x="714332" y="225213"/>
                  </a:lnTo>
                  <a:close/>
                </a:path>
                <a:path w="737235" h="424814">
                  <a:moveTo>
                    <a:pt x="713724" y="224321"/>
                  </a:moveTo>
                  <a:lnTo>
                    <a:pt x="714332" y="225213"/>
                  </a:lnTo>
                  <a:lnTo>
                    <a:pt x="715197" y="226014"/>
                  </a:lnTo>
                  <a:lnTo>
                    <a:pt x="713724" y="224321"/>
                  </a:lnTo>
                  <a:close/>
                </a:path>
                <a:path w="737235" h="424814">
                  <a:moveTo>
                    <a:pt x="735543" y="224321"/>
                  </a:moveTo>
                  <a:lnTo>
                    <a:pt x="713724" y="224321"/>
                  </a:lnTo>
                  <a:lnTo>
                    <a:pt x="715197" y="226014"/>
                  </a:lnTo>
                  <a:lnTo>
                    <a:pt x="735871" y="226014"/>
                  </a:lnTo>
                  <a:lnTo>
                    <a:pt x="735543" y="224321"/>
                  </a:lnTo>
                  <a:close/>
                </a:path>
                <a:path w="737235" h="424814">
                  <a:moveTo>
                    <a:pt x="33712" y="0"/>
                  </a:moveTo>
                  <a:lnTo>
                    <a:pt x="72612" y="30829"/>
                  </a:lnTo>
                  <a:lnTo>
                    <a:pt x="422160" y="119108"/>
                  </a:lnTo>
                  <a:lnTo>
                    <a:pt x="481172" y="135289"/>
                  </a:lnTo>
                  <a:lnTo>
                    <a:pt x="537170" y="151584"/>
                  </a:lnTo>
                  <a:lnTo>
                    <a:pt x="588523" y="167765"/>
                  </a:lnTo>
                  <a:lnTo>
                    <a:pt x="633736" y="183640"/>
                  </a:lnTo>
                  <a:lnTo>
                    <a:pt x="671132" y="198945"/>
                  </a:lnTo>
                  <a:lnTo>
                    <a:pt x="708685" y="219986"/>
                  </a:lnTo>
                  <a:lnTo>
                    <a:pt x="714332" y="225213"/>
                  </a:lnTo>
                  <a:lnTo>
                    <a:pt x="713724" y="224321"/>
                  </a:lnTo>
                  <a:lnTo>
                    <a:pt x="735543" y="224321"/>
                  </a:lnTo>
                  <a:lnTo>
                    <a:pt x="735181" y="222450"/>
                  </a:lnTo>
                  <a:lnTo>
                    <a:pt x="694625" y="189119"/>
                  </a:lnTo>
                  <a:lnTo>
                    <a:pt x="640229" y="165731"/>
                  </a:lnTo>
                  <a:lnTo>
                    <a:pt x="594370" y="149635"/>
                  </a:lnTo>
                  <a:lnTo>
                    <a:pt x="542493" y="133292"/>
                  </a:lnTo>
                  <a:lnTo>
                    <a:pt x="486210" y="116917"/>
                  </a:lnTo>
                  <a:lnTo>
                    <a:pt x="426994" y="100681"/>
                  </a:lnTo>
                  <a:lnTo>
                    <a:pt x="77567" y="12435"/>
                  </a:lnTo>
                  <a:lnTo>
                    <a:pt x="60539" y="7848"/>
                  </a:lnTo>
                  <a:lnTo>
                    <a:pt x="45938" y="3719"/>
                  </a:lnTo>
                  <a:lnTo>
                    <a:pt x="33712" y="0"/>
                  </a:lnTo>
                  <a:close/>
                </a:path>
              </a:pathLst>
            </a:custGeom>
            <a:solidFill>
              <a:srgbClr val="000000"/>
            </a:solidFill>
          </p:spPr>
          <p:txBody>
            <a:bodyPr wrap="square" lIns="0" tIns="0" rIns="0" bIns="0" rtlCol="0"/>
            <a:lstStyle/>
            <a:p>
              <a:endParaRPr/>
            </a:p>
          </p:txBody>
        </p:sp>
        <p:sp>
          <p:nvSpPr>
            <p:cNvPr id="10" name="object 10"/>
            <p:cNvSpPr/>
            <p:nvPr/>
          </p:nvSpPr>
          <p:spPr>
            <a:xfrm>
              <a:off x="2936063" y="3078184"/>
              <a:ext cx="487045" cy="421005"/>
            </a:xfrm>
            <a:custGeom>
              <a:avLst/>
              <a:gdLst/>
              <a:ahLst/>
              <a:cxnLst/>
              <a:rect l="l" t="t" r="r" b="b"/>
              <a:pathLst>
                <a:path w="487045" h="421004">
                  <a:moveTo>
                    <a:pt x="32887" y="342120"/>
                  </a:moveTo>
                  <a:lnTo>
                    <a:pt x="0" y="420710"/>
                  </a:lnTo>
                  <a:lnTo>
                    <a:pt x="82605" y="399865"/>
                  </a:lnTo>
                  <a:lnTo>
                    <a:pt x="71096" y="386497"/>
                  </a:lnTo>
                  <a:lnTo>
                    <a:pt x="54336" y="386497"/>
                  </a:lnTo>
                  <a:lnTo>
                    <a:pt x="41907" y="372060"/>
                  </a:lnTo>
                  <a:lnTo>
                    <a:pt x="51531" y="363774"/>
                  </a:lnTo>
                  <a:lnTo>
                    <a:pt x="32887" y="342120"/>
                  </a:lnTo>
                  <a:close/>
                </a:path>
                <a:path w="487045" h="421004">
                  <a:moveTo>
                    <a:pt x="51531" y="363774"/>
                  </a:moveTo>
                  <a:lnTo>
                    <a:pt x="41907" y="372060"/>
                  </a:lnTo>
                  <a:lnTo>
                    <a:pt x="54336" y="386497"/>
                  </a:lnTo>
                  <a:lnTo>
                    <a:pt x="63961" y="378211"/>
                  </a:lnTo>
                  <a:lnTo>
                    <a:pt x="51531" y="363774"/>
                  </a:lnTo>
                  <a:close/>
                </a:path>
                <a:path w="487045" h="421004">
                  <a:moveTo>
                    <a:pt x="63961" y="378211"/>
                  </a:moveTo>
                  <a:lnTo>
                    <a:pt x="54336" y="386497"/>
                  </a:lnTo>
                  <a:lnTo>
                    <a:pt x="71096" y="386497"/>
                  </a:lnTo>
                  <a:lnTo>
                    <a:pt x="63961" y="378211"/>
                  </a:lnTo>
                  <a:close/>
                </a:path>
                <a:path w="487045" h="421004">
                  <a:moveTo>
                    <a:pt x="474060" y="0"/>
                  </a:moveTo>
                  <a:lnTo>
                    <a:pt x="51531" y="363774"/>
                  </a:lnTo>
                  <a:lnTo>
                    <a:pt x="63961" y="378211"/>
                  </a:lnTo>
                  <a:lnTo>
                    <a:pt x="486490" y="14436"/>
                  </a:lnTo>
                  <a:lnTo>
                    <a:pt x="474060" y="0"/>
                  </a:lnTo>
                  <a:close/>
                </a:path>
              </a:pathLst>
            </a:custGeom>
            <a:solidFill>
              <a:srgbClr val="FF0000"/>
            </a:solidFill>
          </p:spPr>
          <p:txBody>
            <a:bodyPr wrap="square" lIns="0" tIns="0" rIns="0" bIns="0" rtlCol="0"/>
            <a:lstStyle/>
            <a:p>
              <a:endParaRPr/>
            </a:p>
          </p:txBody>
        </p:sp>
      </p:grpSp>
      <p:sp>
        <p:nvSpPr>
          <p:cNvPr id="11" name="object 11"/>
          <p:cNvSpPr txBox="1"/>
          <p:nvPr/>
        </p:nvSpPr>
        <p:spPr>
          <a:xfrm>
            <a:off x="3652708" y="2434844"/>
            <a:ext cx="2918460" cy="1497965"/>
          </a:xfrm>
          <a:prstGeom prst="rect">
            <a:avLst/>
          </a:prstGeom>
        </p:spPr>
        <p:txBody>
          <a:bodyPr vert="horz" wrap="square" lIns="0" tIns="9525" rIns="0" bIns="0" rtlCol="0">
            <a:spAutoFit/>
          </a:bodyPr>
          <a:lstStyle/>
          <a:p>
            <a:pPr marL="12700" marR="5080">
              <a:lnSpc>
                <a:spcPct val="100800"/>
              </a:lnSpc>
              <a:spcBef>
                <a:spcPts val="75"/>
              </a:spcBef>
            </a:pPr>
            <a:r>
              <a:rPr sz="2400" spc="-25" dirty="0">
                <a:solidFill>
                  <a:srgbClr val="FF0000"/>
                </a:solidFill>
                <a:latin typeface="Calibri"/>
                <a:cs typeface="Calibri"/>
              </a:rPr>
              <a:t>Key</a:t>
            </a:r>
            <a:r>
              <a:rPr sz="2400" spc="-30" dirty="0">
                <a:solidFill>
                  <a:srgbClr val="FF0000"/>
                </a:solidFill>
                <a:latin typeface="Calibri"/>
                <a:cs typeface="Calibri"/>
              </a:rPr>
              <a:t> </a:t>
            </a:r>
            <a:r>
              <a:rPr sz="2400" spc="-5" dirty="0">
                <a:solidFill>
                  <a:srgbClr val="FF0000"/>
                </a:solidFill>
                <a:latin typeface="Calibri"/>
                <a:cs typeface="Calibri"/>
              </a:rPr>
              <a:t>idea:</a:t>
            </a:r>
            <a:r>
              <a:rPr sz="2400" spc="-30" dirty="0">
                <a:solidFill>
                  <a:srgbClr val="FF0000"/>
                </a:solidFill>
                <a:latin typeface="Calibri"/>
                <a:cs typeface="Calibri"/>
              </a:rPr>
              <a:t> </a:t>
            </a:r>
            <a:r>
              <a:rPr sz="2400" spc="-5" dirty="0">
                <a:solidFill>
                  <a:srgbClr val="FF0000"/>
                </a:solidFill>
                <a:latin typeface="Calibri"/>
                <a:cs typeface="Calibri"/>
              </a:rPr>
              <a:t>RNNs</a:t>
            </a:r>
            <a:r>
              <a:rPr sz="2400" spc="-25" dirty="0">
                <a:solidFill>
                  <a:srgbClr val="FF0000"/>
                </a:solidFill>
                <a:latin typeface="Calibri"/>
                <a:cs typeface="Calibri"/>
              </a:rPr>
              <a:t> </a:t>
            </a:r>
            <a:r>
              <a:rPr sz="2400" spc="-15" dirty="0">
                <a:solidFill>
                  <a:srgbClr val="FF0000"/>
                </a:solidFill>
                <a:latin typeface="Calibri"/>
                <a:cs typeface="Calibri"/>
              </a:rPr>
              <a:t>have</a:t>
            </a:r>
            <a:r>
              <a:rPr sz="2400" spc="-30" dirty="0">
                <a:solidFill>
                  <a:srgbClr val="FF0000"/>
                </a:solidFill>
                <a:latin typeface="Calibri"/>
                <a:cs typeface="Calibri"/>
              </a:rPr>
              <a:t> </a:t>
            </a:r>
            <a:r>
              <a:rPr sz="2400" dirty="0">
                <a:solidFill>
                  <a:srgbClr val="FF0000"/>
                </a:solidFill>
                <a:latin typeface="Calibri"/>
                <a:cs typeface="Calibri"/>
              </a:rPr>
              <a:t>an </a:t>
            </a:r>
            <a:r>
              <a:rPr sz="2400" spc="-530" dirty="0">
                <a:solidFill>
                  <a:srgbClr val="FF0000"/>
                </a:solidFill>
                <a:latin typeface="Calibri"/>
                <a:cs typeface="Calibri"/>
              </a:rPr>
              <a:t> </a:t>
            </a:r>
            <a:r>
              <a:rPr sz="2400" spc="-10" dirty="0">
                <a:solidFill>
                  <a:srgbClr val="FF0000"/>
                </a:solidFill>
                <a:latin typeface="Calibri"/>
                <a:cs typeface="Calibri"/>
              </a:rPr>
              <a:t>“internal </a:t>
            </a:r>
            <a:r>
              <a:rPr sz="2400" spc="-25" dirty="0">
                <a:solidFill>
                  <a:srgbClr val="FF0000"/>
                </a:solidFill>
                <a:latin typeface="Calibri"/>
                <a:cs typeface="Calibri"/>
              </a:rPr>
              <a:t>state” </a:t>
            </a:r>
            <a:r>
              <a:rPr sz="2400" spc="-10" dirty="0">
                <a:solidFill>
                  <a:srgbClr val="FF0000"/>
                </a:solidFill>
                <a:latin typeface="Calibri"/>
                <a:cs typeface="Calibri"/>
              </a:rPr>
              <a:t>that </a:t>
            </a:r>
            <a:r>
              <a:rPr sz="2400" spc="-5" dirty="0">
                <a:solidFill>
                  <a:srgbClr val="FF0000"/>
                </a:solidFill>
                <a:latin typeface="Calibri"/>
                <a:cs typeface="Calibri"/>
              </a:rPr>
              <a:t>is </a:t>
            </a:r>
            <a:r>
              <a:rPr sz="2400" dirty="0">
                <a:solidFill>
                  <a:srgbClr val="FF0000"/>
                </a:solidFill>
                <a:latin typeface="Calibri"/>
                <a:cs typeface="Calibri"/>
              </a:rPr>
              <a:t> </a:t>
            </a:r>
            <a:r>
              <a:rPr sz="2400" spc="-10" dirty="0">
                <a:solidFill>
                  <a:srgbClr val="FF0000"/>
                </a:solidFill>
                <a:latin typeface="Calibri"/>
                <a:cs typeface="Calibri"/>
              </a:rPr>
              <a:t>updated </a:t>
            </a:r>
            <a:r>
              <a:rPr sz="2400" dirty="0">
                <a:solidFill>
                  <a:srgbClr val="FF0000"/>
                </a:solidFill>
                <a:latin typeface="Calibri"/>
                <a:cs typeface="Calibri"/>
              </a:rPr>
              <a:t>as a </a:t>
            </a:r>
            <a:r>
              <a:rPr sz="2400" spc="-5" dirty="0">
                <a:solidFill>
                  <a:srgbClr val="FF0000"/>
                </a:solidFill>
                <a:latin typeface="Calibri"/>
                <a:cs typeface="Calibri"/>
              </a:rPr>
              <a:t>sequence </a:t>
            </a:r>
            <a:r>
              <a:rPr sz="2400" spc="-530" dirty="0">
                <a:solidFill>
                  <a:srgbClr val="FF0000"/>
                </a:solidFill>
                <a:latin typeface="Calibri"/>
                <a:cs typeface="Calibri"/>
              </a:rPr>
              <a:t> </a:t>
            </a:r>
            <a:r>
              <a:rPr sz="2400" spc="-5" dirty="0">
                <a:solidFill>
                  <a:srgbClr val="FF0000"/>
                </a:solidFill>
                <a:latin typeface="Calibri"/>
                <a:cs typeface="Calibri"/>
              </a:rPr>
              <a:t>is</a:t>
            </a:r>
            <a:r>
              <a:rPr sz="2400" spc="-15" dirty="0">
                <a:solidFill>
                  <a:srgbClr val="FF0000"/>
                </a:solidFill>
                <a:latin typeface="Calibri"/>
                <a:cs typeface="Calibri"/>
              </a:rPr>
              <a:t> </a:t>
            </a:r>
            <a:r>
              <a:rPr sz="2400" spc="-10" dirty="0">
                <a:solidFill>
                  <a:srgbClr val="FF0000"/>
                </a:solidFill>
                <a:latin typeface="Calibri"/>
                <a:cs typeface="Calibri"/>
              </a:rPr>
              <a:t>processed</a:t>
            </a:r>
            <a:endParaRPr sz="24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34465" y="2949116"/>
            <a:ext cx="2910205" cy="706120"/>
          </a:xfrm>
          <a:custGeom>
            <a:avLst/>
            <a:gdLst/>
            <a:ahLst/>
            <a:cxnLst/>
            <a:rect l="l" t="t" r="r" b="b"/>
            <a:pathLst>
              <a:path w="2910204" h="706120">
                <a:moveTo>
                  <a:pt x="2684791" y="0"/>
                </a:moveTo>
                <a:lnTo>
                  <a:pt x="2674744" y="28649"/>
                </a:lnTo>
                <a:lnTo>
                  <a:pt x="2715602" y="46381"/>
                </a:lnTo>
                <a:lnTo>
                  <a:pt x="2750740" y="70926"/>
                </a:lnTo>
                <a:lnTo>
                  <a:pt x="2780157" y="102284"/>
                </a:lnTo>
                <a:lnTo>
                  <a:pt x="2803852" y="140456"/>
                </a:lnTo>
                <a:lnTo>
                  <a:pt x="2822084" y="184698"/>
                </a:lnTo>
                <a:lnTo>
                  <a:pt x="2835106" y="234264"/>
                </a:lnTo>
                <a:lnTo>
                  <a:pt x="2842920" y="289156"/>
                </a:lnTo>
                <a:lnTo>
                  <a:pt x="2845525" y="349374"/>
                </a:lnTo>
                <a:lnTo>
                  <a:pt x="2842909" y="411626"/>
                </a:lnTo>
                <a:lnTo>
                  <a:pt x="2835060" y="468157"/>
                </a:lnTo>
                <a:lnTo>
                  <a:pt x="2821980" y="518968"/>
                </a:lnTo>
                <a:lnTo>
                  <a:pt x="2803667" y="564059"/>
                </a:lnTo>
                <a:lnTo>
                  <a:pt x="2779982" y="602800"/>
                </a:lnTo>
                <a:lnTo>
                  <a:pt x="2750786" y="634565"/>
                </a:lnTo>
                <a:lnTo>
                  <a:pt x="2716079" y="659354"/>
                </a:lnTo>
                <a:lnTo>
                  <a:pt x="2675860" y="677167"/>
                </a:lnTo>
                <a:lnTo>
                  <a:pt x="2684791" y="705817"/>
                </a:lnTo>
                <a:lnTo>
                  <a:pt x="2736113" y="687364"/>
                </a:lnTo>
                <a:lnTo>
                  <a:pt x="2781064" y="660656"/>
                </a:lnTo>
                <a:lnTo>
                  <a:pt x="2819642" y="625693"/>
                </a:lnTo>
                <a:lnTo>
                  <a:pt x="2851849" y="582475"/>
                </a:lnTo>
                <a:lnTo>
                  <a:pt x="2872745" y="542998"/>
                </a:lnTo>
                <a:lnTo>
                  <a:pt x="2888997" y="500322"/>
                </a:lnTo>
                <a:lnTo>
                  <a:pt x="2900606" y="454446"/>
                </a:lnTo>
                <a:lnTo>
                  <a:pt x="2907572" y="405370"/>
                </a:lnTo>
                <a:lnTo>
                  <a:pt x="2909893" y="353094"/>
                </a:lnTo>
                <a:lnTo>
                  <a:pt x="2907564" y="300937"/>
                </a:lnTo>
                <a:lnTo>
                  <a:pt x="2900576" y="251920"/>
                </a:lnTo>
                <a:lnTo>
                  <a:pt x="2888930" y="206044"/>
                </a:lnTo>
                <a:lnTo>
                  <a:pt x="2872626" y="163308"/>
                </a:lnTo>
                <a:lnTo>
                  <a:pt x="2851664" y="123713"/>
                </a:lnTo>
                <a:lnTo>
                  <a:pt x="2819399" y="80332"/>
                </a:lnTo>
                <a:lnTo>
                  <a:pt x="2780831" y="45253"/>
                </a:lnTo>
                <a:lnTo>
                  <a:pt x="2735962" y="18475"/>
                </a:lnTo>
                <a:lnTo>
                  <a:pt x="2684791" y="0"/>
                </a:lnTo>
                <a:close/>
              </a:path>
              <a:path w="2910204" h="706120">
                <a:moveTo>
                  <a:pt x="225102" y="0"/>
                </a:moveTo>
                <a:lnTo>
                  <a:pt x="173931" y="18475"/>
                </a:lnTo>
                <a:lnTo>
                  <a:pt x="129062" y="45253"/>
                </a:lnTo>
                <a:lnTo>
                  <a:pt x="90494" y="80332"/>
                </a:lnTo>
                <a:lnTo>
                  <a:pt x="58229" y="123713"/>
                </a:lnTo>
                <a:lnTo>
                  <a:pt x="37266" y="163308"/>
                </a:lnTo>
                <a:lnTo>
                  <a:pt x="20962" y="206044"/>
                </a:lnTo>
                <a:lnTo>
                  <a:pt x="9316" y="251920"/>
                </a:lnTo>
                <a:lnTo>
                  <a:pt x="2329" y="300937"/>
                </a:lnTo>
                <a:lnTo>
                  <a:pt x="0" y="353094"/>
                </a:lnTo>
                <a:lnTo>
                  <a:pt x="2321" y="405370"/>
                </a:lnTo>
                <a:lnTo>
                  <a:pt x="9287" y="454446"/>
                </a:lnTo>
                <a:lnTo>
                  <a:pt x="20895" y="500322"/>
                </a:lnTo>
                <a:lnTo>
                  <a:pt x="37147" y="542998"/>
                </a:lnTo>
                <a:lnTo>
                  <a:pt x="58042" y="582475"/>
                </a:lnTo>
                <a:lnTo>
                  <a:pt x="90250" y="625693"/>
                </a:lnTo>
                <a:lnTo>
                  <a:pt x="128829" y="660656"/>
                </a:lnTo>
                <a:lnTo>
                  <a:pt x="173780" y="687364"/>
                </a:lnTo>
                <a:lnTo>
                  <a:pt x="225102" y="705817"/>
                </a:lnTo>
                <a:lnTo>
                  <a:pt x="234031" y="677167"/>
                </a:lnTo>
                <a:lnTo>
                  <a:pt x="193813" y="659354"/>
                </a:lnTo>
                <a:lnTo>
                  <a:pt x="159106" y="634565"/>
                </a:lnTo>
                <a:lnTo>
                  <a:pt x="129910" y="602800"/>
                </a:lnTo>
                <a:lnTo>
                  <a:pt x="106226" y="564059"/>
                </a:lnTo>
                <a:lnTo>
                  <a:pt x="87913" y="518968"/>
                </a:lnTo>
                <a:lnTo>
                  <a:pt x="74833" y="468157"/>
                </a:lnTo>
                <a:lnTo>
                  <a:pt x="66984" y="411626"/>
                </a:lnTo>
                <a:lnTo>
                  <a:pt x="64368" y="349374"/>
                </a:lnTo>
                <a:lnTo>
                  <a:pt x="66984" y="289156"/>
                </a:lnTo>
                <a:lnTo>
                  <a:pt x="74833" y="234264"/>
                </a:lnTo>
                <a:lnTo>
                  <a:pt x="87913" y="184698"/>
                </a:lnTo>
                <a:lnTo>
                  <a:pt x="106226" y="140456"/>
                </a:lnTo>
                <a:lnTo>
                  <a:pt x="129980" y="102284"/>
                </a:lnTo>
                <a:lnTo>
                  <a:pt x="159385" y="70926"/>
                </a:lnTo>
                <a:lnTo>
                  <a:pt x="194441" y="46381"/>
                </a:lnTo>
                <a:lnTo>
                  <a:pt x="235148" y="28649"/>
                </a:lnTo>
                <a:lnTo>
                  <a:pt x="225102" y="0"/>
                </a:lnTo>
                <a:close/>
              </a:path>
            </a:pathLst>
          </a:custGeom>
          <a:solidFill>
            <a:srgbClr val="000000"/>
          </a:solidFill>
        </p:spPr>
        <p:txBody>
          <a:bodyPr wrap="square" lIns="0" tIns="0" rIns="0" bIns="0" rtlCol="0"/>
          <a:lstStyle/>
          <a:p>
            <a:endParaRPr/>
          </a:p>
        </p:txBody>
      </p:sp>
      <p:sp>
        <p:nvSpPr>
          <p:cNvPr id="3" name="object 3"/>
          <p:cNvSpPr txBox="1"/>
          <p:nvPr/>
        </p:nvSpPr>
        <p:spPr>
          <a:xfrm>
            <a:off x="4734275" y="2745740"/>
            <a:ext cx="5354320" cy="939800"/>
          </a:xfrm>
          <a:prstGeom prst="rect">
            <a:avLst/>
          </a:prstGeom>
        </p:spPr>
        <p:txBody>
          <a:bodyPr vert="horz" wrap="square" lIns="0" tIns="12700" rIns="0" bIns="0" rtlCol="0">
            <a:spAutoFit/>
          </a:bodyPr>
          <a:lstStyle/>
          <a:p>
            <a:pPr marL="38100">
              <a:lnSpc>
                <a:spcPct val="100000"/>
              </a:lnSpc>
              <a:spcBef>
                <a:spcPts val="100"/>
              </a:spcBef>
              <a:tabLst>
                <a:tab pos="962660" algn="l"/>
                <a:tab pos="2948940" algn="l"/>
              </a:tabLst>
            </a:pPr>
            <a:r>
              <a:rPr sz="6000" spc="-5" dirty="0" err="1">
                <a:latin typeface="Cambria Math"/>
                <a:cs typeface="Cambria Math"/>
              </a:rPr>
              <a:t>ℎ</a:t>
            </a:r>
            <a:r>
              <a:rPr lang="en-US" sz="6600" spc="1019" baseline="-15151" dirty="0" err="1">
                <a:latin typeface="Cambria Math"/>
                <a:cs typeface="Cambria Math"/>
              </a:rPr>
              <a:t>t</a:t>
            </a:r>
            <a:r>
              <a:rPr sz="6600" baseline="-15151" dirty="0">
                <a:latin typeface="Cambria Math"/>
                <a:cs typeface="Cambria Math"/>
              </a:rPr>
              <a:t>	</a:t>
            </a:r>
            <a:r>
              <a:rPr sz="6000" dirty="0">
                <a:latin typeface="Cambria Math"/>
                <a:cs typeface="Cambria Math"/>
              </a:rPr>
              <a:t>=</a:t>
            </a:r>
            <a:r>
              <a:rPr sz="6000" spc="350" dirty="0">
                <a:latin typeface="Cambria Math"/>
                <a:cs typeface="Cambria Math"/>
              </a:rPr>
              <a:t> </a:t>
            </a:r>
            <a:r>
              <a:rPr sz="6000" spc="-940" dirty="0">
                <a:latin typeface="Cambria Math"/>
                <a:cs typeface="Cambria Math"/>
              </a:rPr>
              <a:t>𝑓</a:t>
            </a:r>
            <a:r>
              <a:rPr lang="en-US" sz="6600" spc="3870" baseline="-15151" dirty="0">
                <a:latin typeface="Cambria Math"/>
                <a:cs typeface="Cambria Math"/>
              </a:rPr>
              <a:t>W</a:t>
            </a:r>
            <a:r>
              <a:rPr sz="6600" baseline="-15151" dirty="0">
                <a:latin typeface="Cambria Math"/>
                <a:cs typeface="Cambria Math"/>
              </a:rPr>
              <a:t>	</a:t>
            </a:r>
            <a:r>
              <a:rPr sz="6000" spc="-5" dirty="0">
                <a:latin typeface="Cambria Math"/>
                <a:cs typeface="Cambria Math"/>
              </a:rPr>
              <a:t>ℎ</a:t>
            </a:r>
            <a:r>
              <a:rPr lang="en-US" sz="6600" spc="1170" baseline="-15151" dirty="0">
                <a:latin typeface="Cambria Math"/>
                <a:cs typeface="Cambria Math"/>
              </a:rPr>
              <a:t>t-1</a:t>
            </a:r>
            <a:r>
              <a:rPr sz="6000" dirty="0">
                <a:latin typeface="Cambria Math"/>
                <a:cs typeface="Cambria Math"/>
              </a:rPr>
              <a:t>,</a:t>
            </a:r>
            <a:r>
              <a:rPr sz="6000" spc="-330" dirty="0">
                <a:latin typeface="Cambria Math"/>
                <a:cs typeface="Cambria Math"/>
              </a:rPr>
              <a:t> </a:t>
            </a:r>
            <a:r>
              <a:rPr sz="6000" spc="-65" dirty="0">
                <a:latin typeface="Cambria Math"/>
                <a:cs typeface="Cambria Math"/>
              </a:rPr>
              <a:t>𝑥</a:t>
            </a:r>
            <a:r>
              <a:rPr lang="en-US" sz="6600" spc="1019" baseline="-15151" dirty="0">
                <a:latin typeface="Cambria Math"/>
                <a:cs typeface="Cambria Math"/>
              </a:rPr>
              <a:t>t</a:t>
            </a:r>
            <a:endParaRPr sz="6600" baseline="-15151" dirty="0">
              <a:latin typeface="Cambria Math"/>
              <a:cs typeface="Cambria Math"/>
            </a:endParaRPr>
          </a:p>
        </p:txBody>
      </p:sp>
      <p:sp>
        <p:nvSpPr>
          <p:cNvPr id="4" name="object 4"/>
          <p:cNvSpPr txBox="1">
            <a:spLocks noGrp="1"/>
          </p:cNvSpPr>
          <p:nvPr>
            <p:ph type="title"/>
          </p:nvPr>
        </p:nvSpPr>
        <p:spPr>
          <a:xfrm>
            <a:off x="916939" y="332739"/>
            <a:ext cx="5561965" cy="635000"/>
          </a:xfrm>
          <a:prstGeom prst="rect">
            <a:avLst/>
          </a:prstGeom>
        </p:spPr>
        <p:txBody>
          <a:bodyPr vert="horz" wrap="square" lIns="0" tIns="12700" rIns="0" bIns="0" rtlCol="0">
            <a:spAutoFit/>
          </a:bodyPr>
          <a:lstStyle/>
          <a:p>
            <a:pPr marL="12700">
              <a:lnSpc>
                <a:spcPct val="100000"/>
              </a:lnSpc>
              <a:spcBef>
                <a:spcPts val="100"/>
              </a:spcBef>
            </a:pPr>
            <a:r>
              <a:rPr sz="4000" spc="-25" dirty="0"/>
              <a:t>Recurrent</a:t>
            </a:r>
            <a:r>
              <a:rPr sz="4000" spc="-50" dirty="0"/>
              <a:t> </a:t>
            </a:r>
            <a:r>
              <a:rPr sz="4000" spc="-20" dirty="0"/>
              <a:t>Neural</a:t>
            </a:r>
            <a:r>
              <a:rPr sz="4000" spc="-35" dirty="0"/>
              <a:t> </a:t>
            </a:r>
            <a:r>
              <a:rPr sz="4000" spc="-15" dirty="0"/>
              <a:t>Networks</a:t>
            </a:r>
            <a:endParaRPr sz="4000"/>
          </a:p>
        </p:txBody>
      </p:sp>
      <p:sp>
        <p:nvSpPr>
          <p:cNvPr id="5" name="object 5"/>
          <p:cNvSpPr txBox="1"/>
          <p:nvPr/>
        </p:nvSpPr>
        <p:spPr>
          <a:xfrm>
            <a:off x="1247105" y="4587806"/>
            <a:ext cx="560070" cy="1221105"/>
          </a:xfrm>
          <a:prstGeom prst="rect">
            <a:avLst/>
          </a:prstGeom>
          <a:solidFill>
            <a:srgbClr val="F4CCCC"/>
          </a:solidFill>
          <a:ln w="9525">
            <a:solidFill>
              <a:srgbClr val="000000"/>
            </a:solidFill>
          </a:ln>
        </p:spPr>
        <p:txBody>
          <a:bodyPr vert="horz" wrap="square" lIns="0" tIns="0" rIns="0" bIns="0" rtlCol="0">
            <a:spAutoFit/>
          </a:bodyPr>
          <a:lstStyle/>
          <a:p>
            <a:pPr>
              <a:lnSpc>
                <a:spcPct val="100000"/>
              </a:lnSpc>
            </a:pPr>
            <a:endParaRPr sz="2750">
              <a:latin typeface="Times New Roman"/>
              <a:cs typeface="Times New Roman"/>
            </a:endParaRPr>
          </a:p>
          <a:p>
            <a:pPr algn="ctr">
              <a:lnSpc>
                <a:spcPct val="100000"/>
              </a:lnSpc>
            </a:pPr>
            <a:r>
              <a:rPr sz="2400" dirty="0">
                <a:latin typeface="Calibri"/>
                <a:cs typeface="Calibri"/>
              </a:rPr>
              <a:t>x</a:t>
            </a:r>
            <a:endParaRPr sz="2400">
              <a:latin typeface="Calibri"/>
              <a:cs typeface="Calibri"/>
            </a:endParaRPr>
          </a:p>
        </p:txBody>
      </p:sp>
      <p:sp>
        <p:nvSpPr>
          <p:cNvPr id="6" name="object 6"/>
          <p:cNvSpPr txBox="1"/>
          <p:nvPr/>
        </p:nvSpPr>
        <p:spPr>
          <a:xfrm>
            <a:off x="838200" y="3223872"/>
            <a:ext cx="1377950" cy="876300"/>
          </a:xfrm>
          <a:prstGeom prst="rect">
            <a:avLst/>
          </a:prstGeom>
          <a:solidFill>
            <a:srgbClr val="38761D"/>
          </a:solidFill>
        </p:spPr>
        <p:txBody>
          <a:bodyPr vert="horz" wrap="square" lIns="0" tIns="229235" rIns="0" bIns="0" rtlCol="0">
            <a:spAutoFit/>
          </a:bodyPr>
          <a:lstStyle/>
          <a:p>
            <a:pPr marL="408940">
              <a:lnSpc>
                <a:spcPct val="100000"/>
              </a:lnSpc>
              <a:spcBef>
                <a:spcPts val="1805"/>
              </a:spcBef>
            </a:pPr>
            <a:r>
              <a:rPr sz="2400" spc="-5" dirty="0">
                <a:solidFill>
                  <a:srgbClr val="FFFFFF"/>
                </a:solidFill>
                <a:latin typeface="Calibri"/>
                <a:cs typeface="Calibri"/>
              </a:rPr>
              <a:t>RNN</a:t>
            </a:r>
            <a:endParaRPr sz="2400">
              <a:latin typeface="Calibri"/>
              <a:cs typeface="Calibri"/>
            </a:endParaRPr>
          </a:p>
        </p:txBody>
      </p:sp>
      <p:sp>
        <p:nvSpPr>
          <p:cNvPr id="7" name="object 7"/>
          <p:cNvSpPr txBox="1"/>
          <p:nvPr/>
        </p:nvSpPr>
        <p:spPr>
          <a:xfrm>
            <a:off x="1247105" y="1538549"/>
            <a:ext cx="560070" cy="1221105"/>
          </a:xfrm>
          <a:prstGeom prst="rect">
            <a:avLst/>
          </a:prstGeom>
          <a:solidFill>
            <a:srgbClr val="C9DAF8"/>
          </a:solidFill>
          <a:ln w="9525">
            <a:solidFill>
              <a:srgbClr val="000000"/>
            </a:solidFill>
          </a:ln>
        </p:spPr>
        <p:txBody>
          <a:bodyPr vert="horz" wrap="square" lIns="0" tIns="1270" rIns="0" bIns="0" rtlCol="0">
            <a:spAutoFit/>
          </a:bodyPr>
          <a:lstStyle/>
          <a:p>
            <a:pPr>
              <a:lnSpc>
                <a:spcPct val="100000"/>
              </a:lnSpc>
              <a:spcBef>
                <a:spcPts val="10"/>
              </a:spcBef>
            </a:pPr>
            <a:endParaRPr sz="2750">
              <a:latin typeface="Times New Roman"/>
              <a:cs typeface="Times New Roman"/>
            </a:endParaRPr>
          </a:p>
          <a:p>
            <a:pPr algn="ctr">
              <a:lnSpc>
                <a:spcPct val="100000"/>
              </a:lnSpc>
            </a:pPr>
            <a:r>
              <a:rPr sz="2400" dirty="0">
                <a:latin typeface="Calibri"/>
                <a:cs typeface="Calibri"/>
              </a:rPr>
              <a:t>y</a:t>
            </a:r>
            <a:endParaRPr sz="2400">
              <a:latin typeface="Calibri"/>
              <a:cs typeface="Calibri"/>
            </a:endParaRPr>
          </a:p>
        </p:txBody>
      </p:sp>
      <p:sp>
        <p:nvSpPr>
          <p:cNvPr id="8" name="object 8"/>
          <p:cNvSpPr/>
          <p:nvPr/>
        </p:nvSpPr>
        <p:spPr>
          <a:xfrm>
            <a:off x="1488848" y="2759081"/>
            <a:ext cx="76200" cy="464820"/>
          </a:xfrm>
          <a:custGeom>
            <a:avLst/>
            <a:gdLst/>
            <a:ahLst/>
            <a:cxnLst/>
            <a:rect l="l" t="t" r="r" b="b"/>
            <a:pathLst>
              <a:path w="76200" h="464819">
                <a:moveTo>
                  <a:pt x="47625" y="63500"/>
                </a:moveTo>
                <a:lnTo>
                  <a:pt x="28575" y="63500"/>
                </a:lnTo>
                <a:lnTo>
                  <a:pt x="28576" y="464790"/>
                </a:lnTo>
                <a:lnTo>
                  <a:pt x="47626" y="464790"/>
                </a:lnTo>
                <a:lnTo>
                  <a:pt x="47625" y="63500"/>
                </a:lnTo>
                <a:close/>
              </a:path>
              <a:path w="76200" h="464819">
                <a:moveTo>
                  <a:pt x="38100" y="0"/>
                </a:moveTo>
                <a:lnTo>
                  <a:pt x="0" y="76200"/>
                </a:lnTo>
                <a:lnTo>
                  <a:pt x="28575" y="76200"/>
                </a:lnTo>
                <a:lnTo>
                  <a:pt x="28575" y="63500"/>
                </a:lnTo>
                <a:lnTo>
                  <a:pt x="69850" y="63500"/>
                </a:lnTo>
                <a:lnTo>
                  <a:pt x="38100" y="0"/>
                </a:lnTo>
                <a:close/>
              </a:path>
              <a:path w="76200" h="464819">
                <a:moveTo>
                  <a:pt x="69850" y="63500"/>
                </a:moveTo>
                <a:lnTo>
                  <a:pt x="47625" y="63500"/>
                </a:lnTo>
                <a:lnTo>
                  <a:pt x="47625" y="76200"/>
                </a:lnTo>
                <a:lnTo>
                  <a:pt x="76200" y="76200"/>
                </a:lnTo>
                <a:lnTo>
                  <a:pt x="69850" y="63500"/>
                </a:lnTo>
                <a:close/>
              </a:path>
            </a:pathLst>
          </a:custGeom>
          <a:solidFill>
            <a:srgbClr val="000000"/>
          </a:solidFill>
        </p:spPr>
        <p:txBody>
          <a:bodyPr wrap="square" lIns="0" tIns="0" rIns="0" bIns="0" rtlCol="0"/>
          <a:lstStyle/>
          <a:p>
            <a:endParaRPr/>
          </a:p>
        </p:txBody>
      </p:sp>
      <p:sp>
        <p:nvSpPr>
          <p:cNvPr id="9" name="object 9"/>
          <p:cNvSpPr/>
          <p:nvPr/>
        </p:nvSpPr>
        <p:spPr>
          <a:xfrm>
            <a:off x="1488848" y="4099817"/>
            <a:ext cx="76200" cy="488315"/>
          </a:xfrm>
          <a:custGeom>
            <a:avLst/>
            <a:gdLst/>
            <a:ahLst/>
            <a:cxnLst/>
            <a:rect l="l" t="t" r="r" b="b"/>
            <a:pathLst>
              <a:path w="76200" h="488314">
                <a:moveTo>
                  <a:pt x="47625" y="63500"/>
                </a:moveTo>
                <a:lnTo>
                  <a:pt x="28575" y="63500"/>
                </a:lnTo>
                <a:lnTo>
                  <a:pt x="28576" y="487988"/>
                </a:lnTo>
                <a:lnTo>
                  <a:pt x="47626" y="487988"/>
                </a:lnTo>
                <a:lnTo>
                  <a:pt x="47625" y="63500"/>
                </a:lnTo>
                <a:close/>
              </a:path>
              <a:path w="76200" h="488314">
                <a:moveTo>
                  <a:pt x="38100" y="0"/>
                </a:moveTo>
                <a:lnTo>
                  <a:pt x="0" y="76200"/>
                </a:lnTo>
                <a:lnTo>
                  <a:pt x="28575" y="76200"/>
                </a:lnTo>
                <a:lnTo>
                  <a:pt x="28575" y="63500"/>
                </a:lnTo>
                <a:lnTo>
                  <a:pt x="69850" y="63500"/>
                </a:lnTo>
                <a:lnTo>
                  <a:pt x="38100" y="0"/>
                </a:lnTo>
                <a:close/>
              </a:path>
              <a:path w="76200" h="488314">
                <a:moveTo>
                  <a:pt x="69850" y="63500"/>
                </a:moveTo>
                <a:lnTo>
                  <a:pt x="47625" y="63500"/>
                </a:lnTo>
                <a:lnTo>
                  <a:pt x="47625" y="76200"/>
                </a:lnTo>
                <a:lnTo>
                  <a:pt x="76200" y="76200"/>
                </a:lnTo>
                <a:lnTo>
                  <a:pt x="69850" y="63500"/>
                </a:lnTo>
                <a:close/>
              </a:path>
            </a:pathLst>
          </a:custGeom>
          <a:solidFill>
            <a:srgbClr val="000000"/>
          </a:solidFill>
        </p:spPr>
        <p:txBody>
          <a:bodyPr wrap="square" lIns="0" tIns="0" rIns="0" bIns="0" rtlCol="0"/>
          <a:lstStyle/>
          <a:p>
            <a:endParaRPr/>
          </a:p>
        </p:txBody>
      </p:sp>
      <p:sp>
        <p:nvSpPr>
          <p:cNvPr id="10" name="object 10"/>
          <p:cNvSpPr/>
          <p:nvPr/>
        </p:nvSpPr>
        <p:spPr>
          <a:xfrm>
            <a:off x="2187755" y="3436434"/>
            <a:ext cx="737235" cy="424815"/>
          </a:xfrm>
          <a:custGeom>
            <a:avLst/>
            <a:gdLst/>
            <a:ahLst/>
            <a:cxnLst/>
            <a:rect l="l" t="t" r="r" b="b"/>
            <a:pathLst>
              <a:path w="737235" h="424814">
                <a:moveTo>
                  <a:pt x="67737" y="349363"/>
                </a:moveTo>
                <a:lnTo>
                  <a:pt x="0" y="401032"/>
                </a:lnTo>
                <a:lnTo>
                  <a:pt x="81978" y="424219"/>
                </a:lnTo>
                <a:lnTo>
                  <a:pt x="77092" y="398537"/>
                </a:lnTo>
                <a:lnTo>
                  <a:pt x="64077" y="398537"/>
                </a:lnTo>
                <a:lnTo>
                  <a:pt x="60685" y="379792"/>
                </a:lnTo>
                <a:lnTo>
                  <a:pt x="73099" y="377545"/>
                </a:lnTo>
                <a:lnTo>
                  <a:pt x="67737" y="349363"/>
                </a:lnTo>
                <a:close/>
              </a:path>
              <a:path w="737235" h="424814">
                <a:moveTo>
                  <a:pt x="73099" y="377545"/>
                </a:moveTo>
                <a:lnTo>
                  <a:pt x="60685" y="379792"/>
                </a:lnTo>
                <a:lnTo>
                  <a:pt x="64077" y="398537"/>
                </a:lnTo>
                <a:lnTo>
                  <a:pt x="76659" y="396259"/>
                </a:lnTo>
                <a:lnTo>
                  <a:pt x="73099" y="377545"/>
                </a:lnTo>
                <a:close/>
              </a:path>
              <a:path w="737235" h="424814">
                <a:moveTo>
                  <a:pt x="76659" y="396259"/>
                </a:moveTo>
                <a:lnTo>
                  <a:pt x="64077" y="398537"/>
                </a:lnTo>
                <a:lnTo>
                  <a:pt x="77092" y="398537"/>
                </a:lnTo>
                <a:lnTo>
                  <a:pt x="76659" y="396259"/>
                </a:lnTo>
                <a:close/>
              </a:path>
              <a:path w="737235" h="424814">
                <a:moveTo>
                  <a:pt x="713162" y="237080"/>
                </a:moveTo>
                <a:lnTo>
                  <a:pt x="665289" y="260361"/>
                </a:lnTo>
                <a:lnTo>
                  <a:pt x="625812" y="272719"/>
                </a:lnTo>
                <a:lnTo>
                  <a:pt x="578422" y="285092"/>
                </a:lnTo>
                <a:lnTo>
                  <a:pt x="524812" y="297329"/>
                </a:lnTo>
                <a:lnTo>
                  <a:pt x="466571" y="309332"/>
                </a:lnTo>
                <a:lnTo>
                  <a:pt x="405394" y="320988"/>
                </a:lnTo>
                <a:lnTo>
                  <a:pt x="342817" y="332218"/>
                </a:lnTo>
                <a:lnTo>
                  <a:pt x="86276" y="375160"/>
                </a:lnTo>
                <a:lnTo>
                  <a:pt x="73099" y="377545"/>
                </a:lnTo>
                <a:lnTo>
                  <a:pt x="76659" y="396259"/>
                </a:lnTo>
                <a:lnTo>
                  <a:pt x="89439" y="393946"/>
                </a:lnTo>
                <a:lnTo>
                  <a:pt x="346182" y="350968"/>
                </a:lnTo>
                <a:lnTo>
                  <a:pt x="408960" y="339700"/>
                </a:lnTo>
                <a:lnTo>
                  <a:pt x="470416" y="327990"/>
                </a:lnTo>
                <a:lnTo>
                  <a:pt x="528938" y="315927"/>
                </a:lnTo>
                <a:lnTo>
                  <a:pt x="583068" y="303566"/>
                </a:lnTo>
                <a:lnTo>
                  <a:pt x="631244" y="290978"/>
                </a:lnTo>
                <a:lnTo>
                  <a:pt x="672012" y="278184"/>
                </a:lnTo>
                <a:lnTo>
                  <a:pt x="716622" y="258117"/>
                </a:lnTo>
                <a:lnTo>
                  <a:pt x="735248" y="237858"/>
                </a:lnTo>
                <a:lnTo>
                  <a:pt x="712473" y="237858"/>
                </a:lnTo>
                <a:lnTo>
                  <a:pt x="713162" y="237080"/>
                </a:lnTo>
                <a:close/>
              </a:path>
              <a:path w="737235" h="424814">
                <a:moveTo>
                  <a:pt x="714006" y="236466"/>
                </a:moveTo>
                <a:lnTo>
                  <a:pt x="713162" y="237080"/>
                </a:lnTo>
                <a:lnTo>
                  <a:pt x="712473" y="237858"/>
                </a:lnTo>
                <a:lnTo>
                  <a:pt x="714006" y="236466"/>
                </a:lnTo>
                <a:close/>
              </a:path>
              <a:path w="737235" h="424814">
                <a:moveTo>
                  <a:pt x="735745" y="236466"/>
                </a:moveTo>
                <a:lnTo>
                  <a:pt x="714006" y="236466"/>
                </a:lnTo>
                <a:lnTo>
                  <a:pt x="712473" y="237858"/>
                </a:lnTo>
                <a:lnTo>
                  <a:pt x="735248" y="237858"/>
                </a:lnTo>
                <a:lnTo>
                  <a:pt x="735745" y="236466"/>
                </a:lnTo>
                <a:close/>
              </a:path>
              <a:path w="737235" h="424814">
                <a:moveTo>
                  <a:pt x="716743" y="233034"/>
                </a:moveTo>
                <a:lnTo>
                  <a:pt x="713162" y="237080"/>
                </a:lnTo>
                <a:lnTo>
                  <a:pt x="714006" y="236466"/>
                </a:lnTo>
                <a:lnTo>
                  <a:pt x="735745" y="236466"/>
                </a:lnTo>
                <a:lnTo>
                  <a:pt x="736351" y="234765"/>
                </a:lnTo>
                <a:lnTo>
                  <a:pt x="716125" y="234765"/>
                </a:lnTo>
                <a:lnTo>
                  <a:pt x="716743" y="233034"/>
                </a:lnTo>
                <a:close/>
              </a:path>
              <a:path w="737235" h="424814">
                <a:moveTo>
                  <a:pt x="717632" y="232028"/>
                </a:moveTo>
                <a:lnTo>
                  <a:pt x="716743" y="233034"/>
                </a:lnTo>
                <a:lnTo>
                  <a:pt x="716125" y="234765"/>
                </a:lnTo>
                <a:lnTo>
                  <a:pt x="717659" y="232169"/>
                </a:lnTo>
                <a:lnTo>
                  <a:pt x="717632" y="232028"/>
                </a:lnTo>
                <a:close/>
              </a:path>
              <a:path w="737235" h="424814">
                <a:moveTo>
                  <a:pt x="717659" y="232169"/>
                </a:moveTo>
                <a:lnTo>
                  <a:pt x="716125" y="234765"/>
                </a:lnTo>
                <a:lnTo>
                  <a:pt x="736351" y="234765"/>
                </a:lnTo>
                <a:lnTo>
                  <a:pt x="736759" y="233622"/>
                </a:lnTo>
                <a:lnTo>
                  <a:pt x="717941" y="233622"/>
                </a:lnTo>
                <a:lnTo>
                  <a:pt x="717659" y="232169"/>
                </a:lnTo>
                <a:close/>
              </a:path>
              <a:path w="737235" h="424814">
                <a:moveTo>
                  <a:pt x="718090" y="231654"/>
                </a:moveTo>
                <a:lnTo>
                  <a:pt x="717659" y="232169"/>
                </a:lnTo>
                <a:lnTo>
                  <a:pt x="717941" y="233622"/>
                </a:lnTo>
                <a:lnTo>
                  <a:pt x="718090" y="231654"/>
                </a:lnTo>
                <a:close/>
              </a:path>
              <a:path w="737235" h="424814">
                <a:moveTo>
                  <a:pt x="736373" y="228612"/>
                </a:moveTo>
                <a:lnTo>
                  <a:pt x="718320" y="228612"/>
                </a:lnTo>
                <a:lnTo>
                  <a:pt x="718205" y="230897"/>
                </a:lnTo>
                <a:lnTo>
                  <a:pt x="717941" y="233622"/>
                </a:lnTo>
                <a:lnTo>
                  <a:pt x="736759" y="233622"/>
                </a:lnTo>
                <a:lnTo>
                  <a:pt x="736864" y="233034"/>
                </a:lnTo>
                <a:lnTo>
                  <a:pt x="736793" y="230780"/>
                </a:lnTo>
                <a:lnTo>
                  <a:pt x="736373" y="228612"/>
                </a:lnTo>
                <a:close/>
              </a:path>
              <a:path w="737235" h="424814">
                <a:moveTo>
                  <a:pt x="717446" y="231064"/>
                </a:moveTo>
                <a:lnTo>
                  <a:pt x="716743" y="233034"/>
                </a:lnTo>
                <a:lnTo>
                  <a:pt x="717508" y="232169"/>
                </a:lnTo>
                <a:lnTo>
                  <a:pt x="717446" y="231064"/>
                </a:lnTo>
                <a:close/>
              </a:path>
              <a:path w="737235" h="424814">
                <a:moveTo>
                  <a:pt x="717964" y="231654"/>
                </a:moveTo>
                <a:lnTo>
                  <a:pt x="717632" y="232028"/>
                </a:lnTo>
                <a:lnTo>
                  <a:pt x="717659" y="232169"/>
                </a:lnTo>
                <a:lnTo>
                  <a:pt x="717964" y="231654"/>
                </a:lnTo>
                <a:close/>
              </a:path>
              <a:path w="737235" h="424814">
                <a:moveTo>
                  <a:pt x="717746" y="230223"/>
                </a:moveTo>
                <a:lnTo>
                  <a:pt x="717547" y="230780"/>
                </a:lnTo>
                <a:lnTo>
                  <a:pt x="717560" y="231654"/>
                </a:lnTo>
                <a:lnTo>
                  <a:pt x="717632" y="232028"/>
                </a:lnTo>
                <a:lnTo>
                  <a:pt x="717964" y="231654"/>
                </a:lnTo>
                <a:lnTo>
                  <a:pt x="718125" y="230780"/>
                </a:lnTo>
                <a:lnTo>
                  <a:pt x="717746" y="230223"/>
                </a:lnTo>
                <a:close/>
              </a:path>
              <a:path w="737235" h="424814">
                <a:moveTo>
                  <a:pt x="717099" y="229274"/>
                </a:moveTo>
                <a:lnTo>
                  <a:pt x="717446" y="231064"/>
                </a:lnTo>
                <a:lnTo>
                  <a:pt x="717746" y="230223"/>
                </a:lnTo>
                <a:lnTo>
                  <a:pt x="717099" y="229274"/>
                </a:lnTo>
                <a:close/>
              </a:path>
              <a:path w="737235" h="424814">
                <a:moveTo>
                  <a:pt x="718153" y="230821"/>
                </a:moveTo>
                <a:close/>
              </a:path>
              <a:path w="737235" h="424814">
                <a:moveTo>
                  <a:pt x="717828" y="229992"/>
                </a:moveTo>
                <a:lnTo>
                  <a:pt x="717746" y="230223"/>
                </a:lnTo>
                <a:lnTo>
                  <a:pt x="718153" y="230821"/>
                </a:lnTo>
                <a:lnTo>
                  <a:pt x="717828" y="229992"/>
                </a:lnTo>
                <a:close/>
              </a:path>
              <a:path w="737235" h="424814">
                <a:moveTo>
                  <a:pt x="718320" y="228612"/>
                </a:moveTo>
                <a:lnTo>
                  <a:pt x="717828" y="229992"/>
                </a:lnTo>
                <a:lnTo>
                  <a:pt x="718156" y="230780"/>
                </a:lnTo>
                <a:lnTo>
                  <a:pt x="718320" y="228612"/>
                </a:lnTo>
                <a:close/>
              </a:path>
              <a:path w="737235" h="424814">
                <a:moveTo>
                  <a:pt x="716725" y="227342"/>
                </a:moveTo>
                <a:lnTo>
                  <a:pt x="717099" y="229274"/>
                </a:lnTo>
                <a:lnTo>
                  <a:pt x="717746" y="230223"/>
                </a:lnTo>
                <a:lnTo>
                  <a:pt x="717828" y="229992"/>
                </a:lnTo>
                <a:lnTo>
                  <a:pt x="716725" y="227342"/>
                </a:lnTo>
                <a:close/>
              </a:path>
              <a:path w="737235" h="424814">
                <a:moveTo>
                  <a:pt x="736128" y="227342"/>
                </a:moveTo>
                <a:lnTo>
                  <a:pt x="716725" y="227342"/>
                </a:lnTo>
                <a:lnTo>
                  <a:pt x="717828" y="229992"/>
                </a:lnTo>
                <a:lnTo>
                  <a:pt x="718320" y="228612"/>
                </a:lnTo>
                <a:lnTo>
                  <a:pt x="736373" y="228612"/>
                </a:lnTo>
                <a:lnTo>
                  <a:pt x="736128" y="227342"/>
                </a:lnTo>
                <a:close/>
              </a:path>
              <a:path w="737235" h="424814">
                <a:moveTo>
                  <a:pt x="714332" y="225213"/>
                </a:moveTo>
                <a:lnTo>
                  <a:pt x="717099" y="229274"/>
                </a:lnTo>
                <a:lnTo>
                  <a:pt x="716725" y="227342"/>
                </a:lnTo>
                <a:lnTo>
                  <a:pt x="736128" y="227342"/>
                </a:lnTo>
                <a:lnTo>
                  <a:pt x="735871" y="226014"/>
                </a:lnTo>
                <a:lnTo>
                  <a:pt x="715197" y="226014"/>
                </a:lnTo>
                <a:lnTo>
                  <a:pt x="714332" y="225213"/>
                </a:lnTo>
                <a:close/>
              </a:path>
              <a:path w="737235" h="424814">
                <a:moveTo>
                  <a:pt x="713724" y="224321"/>
                </a:moveTo>
                <a:lnTo>
                  <a:pt x="714332" y="225213"/>
                </a:lnTo>
                <a:lnTo>
                  <a:pt x="715197" y="226014"/>
                </a:lnTo>
                <a:lnTo>
                  <a:pt x="713724" y="224321"/>
                </a:lnTo>
                <a:close/>
              </a:path>
              <a:path w="737235" h="424814">
                <a:moveTo>
                  <a:pt x="735543" y="224321"/>
                </a:moveTo>
                <a:lnTo>
                  <a:pt x="713724" y="224321"/>
                </a:lnTo>
                <a:lnTo>
                  <a:pt x="715197" y="226014"/>
                </a:lnTo>
                <a:lnTo>
                  <a:pt x="735871" y="226014"/>
                </a:lnTo>
                <a:lnTo>
                  <a:pt x="735543" y="224321"/>
                </a:lnTo>
                <a:close/>
              </a:path>
              <a:path w="737235" h="424814">
                <a:moveTo>
                  <a:pt x="33712" y="0"/>
                </a:moveTo>
                <a:lnTo>
                  <a:pt x="72612" y="30829"/>
                </a:lnTo>
                <a:lnTo>
                  <a:pt x="422160" y="119108"/>
                </a:lnTo>
                <a:lnTo>
                  <a:pt x="481172" y="135289"/>
                </a:lnTo>
                <a:lnTo>
                  <a:pt x="537170" y="151584"/>
                </a:lnTo>
                <a:lnTo>
                  <a:pt x="588523" y="167765"/>
                </a:lnTo>
                <a:lnTo>
                  <a:pt x="633736" y="183640"/>
                </a:lnTo>
                <a:lnTo>
                  <a:pt x="671132" y="198945"/>
                </a:lnTo>
                <a:lnTo>
                  <a:pt x="708685" y="219986"/>
                </a:lnTo>
                <a:lnTo>
                  <a:pt x="714332" y="225213"/>
                </a:lnTo>
                <a:lnTo>
                  <a:pt x="713724" y="224321"/>
                </a:lnTo>
                <a:lnTo>
                  <a:pt x="735543" y="224321"/>
                </a:lnTo>
                <a:lnTo>
                  <a:pt x="735181" y="222450"/>
                </a:lnTo>
                <a:lnTo>
                  <a:pt x="694625" y="189119"/>
                </a:lnTo>
                <a:lnTo>
                  <a:pt x="640229" y="165731"/>
                </a:lnTo>
                <a:lnTo>
                  <a:pt x="594370" y="149635"/>
                </a:lnTo>
                <a:lnTo>
                  <a:pt x="542493" y="133292"/>
                </a:lnTo>
                <a:lnTo>
                  <a:pt x="486210" y="116917"/>
                </a:lnTo>
                <a:lnTo>
                  <a:pt x="426994" y="100681"/>
                </a:lnTo>
                <a:lnTo>
                  <a:pt x="77567" y="12435"/>
                </a:lnTo>
                <a:lnTo>
                  <a:pt x="60539" y="7848"/>
                </a:lnTo>
                <a:lnTo>
                  <a:pt x="45938" y="3719"/>
                </a:lnTo>
                <a:lnTo>
                  <a:pt x="33712" y="0"/>
                </a:lnTo>
                <a:close/>
              </a:path>
            </a:pathLst>
          </a:custGeom>
          <a:solidFill>
            <a:srgbClr val="000000"/>
          </a:solidFill>
        </p:spPr>
        <p:txBody>
          <a:bodyPr wrap="square" lIns="0" tIns="0" rIns="0" bIns="0" rtlCol="0"/>
          <a:lstStyle/>
          <a:p>
            <a:endParaRPr/>
          </a:p>
        </p:txBody>
      </p:sp>
      <p:sp>
        <p:nvSpPr>
          <p:cNvPr id="11" name="object 11"/>
          <p:cNvSpPr txBox="1"/>
          <p:nvPr/>
        </p:nvSpPr>
        <p:spPr>
          <a:xfrm>
            <a:off x="3159225" y="1594611"/>
            <a:ext cx="7190105" cy="885190"/>
          </a:xfrm>
          <a:prstGeom prst="rect">
            <a:avLst/>
          </a:prstGeom>
        </p:spPr>
        <p:txBody>
          <a:bodyPr vert="horz" wrap="square" lIns="0" tIns="6350" rIns="0" bIns="0" rtlCol="0">
            <a:spAutoFit/>
          </a:bodyPr>
          <a:lstStyle/>
          <a:p>
            <a:pPr marL="12700" marR="5080">
              <a:lnSpc>
                <a:spcPct val="101400"/>
              </a:lnSpc>
              <a:spcBef>
                <a:spcPts val="50"/>
              </a:spcBef>
            </a:pPr>
            <a:r>
              <a:rPr sz="2800" spc="-55" dirty="0">
                <a:latin typeface="Calibri"/>
                <a:cs typeface="Calibri"/>
              </a:rPr>
              <a:t>We</a:t>
            </a:r>
            <a:r>
              <a:rPr sz="2800" spc="-10" dirty="0">
                <a:latin typeface="Calibri"/>
                <a:cs typeface="Calibri"/>
              </a:rPr>
              <a:t> can</a:t>
            </a:r>
            <a:r>
              <a:rPr sz="2800" spc="5" dirty="0">
                <a:latin typeface="Calibri"/>
                <a:cs typeface="Calibri"/>
              </a:rPr>
              <a:t> </a:t>
            </a:r>
            <a:r>
              <a:rPr sz="2800" spc="-10" dirty="0">
                <a:latin typeface="Calibri"/>
                <a:cs typeface="Calibri"/>
              </a:rPr>
              <a:t>process</a:t>
            </a:r>
            <a:r>
              <a:rPr sz="2800" spc="5" dirty="0">
                <a:latin typeface="Calibri"/>
                <a:cs typeface="Calibri"/>
              </a:rPr>
              <a:t> </a:t>
            </a:r>
            <a:r>
              <a:rPr sz="2800" dirty="0">
                <a:latin typeface="Calibri"/>
                <a:cs typeface="Calibri"/>
              </a:rPr>
              <a:t>a</a:t>
            </a:r>
            <a:r>
              <a:rPr sz="2800" spc="-5" dirty="0">
                <a:latin typeface="Calibri"/>
                <a:cs typeface="Calibri"/>
              </a:rPr>
              <a:t> sequence of</a:t>
            </a:r>
            <a:r>
              <a:rPr sz="2800" dirty="0">
                <a:latin typeface="Calibri"/>
                <a:cs typeface="Calibri"/>
              </a:rPr>
              <a:t> </a:t>
            </a:r>
            <a:r>
              <a:rPr sz="2800" spc="-20" dirty="0">
                <a:latin typeface="Calibri"/>
                <a:cs typeface="Calibri"/>
              </a:rPr>
              <a:t>vectors</a:t>
            </a:r>
            <a:r>
              <a:rPr sz="2800" dirty="0">
                <a:latin typeface="Calibri"/>
                <a:cs typeface="Calibri"/>
              </a:rPr>
              <a:t> </a:t>
            </a:r>
            <a:r>
              <a:rPr sz="2800" b="1" dirty="0">
                <a:latin typeface="Calibri"/>
                <a:cs typeface="Calibri"/>
              </a:rPr>
              <a:t>x</a:t>
            </a:r>
            <a:r>
              <a:rPr sz="2800" b="1" spc="5" dirty="0">
                <a:latin typeface="Calibri"/>
                <a:cs typeface="Calibri"/>
              </a:rPr>
              <a:t> </a:t>
            </a:r>
            <a:r>
              <a:rPr sz="2800" spc="-10" dirty="0">
                <a:latin typeface="Calibri"/>
                <a:cs typeface="Calibri"/>
              </a:rPr>
              <a:t>by </a:t>
            </a:r>
            <a:r>
              <a:rPr sz="2800" spc="-5" dirty="0">
                <a:latin typeface="Calibri"/>
                <a:cs typeface="Calibri"/>
              </a:rPr>
              <a:t> applying</a:t>
            </a:r>
            <a:r>
              <a:rPr sz="2800" spc="-10" dirty="0">
                <a:latin typeface="Calibri"/>
                <a:cs typeface="Calibri"/>
              </a:rPr>
              <a:t> </a:t>
            </a:r>
            <a:r>
              <a:rPr sz="2800" dirty="0">
                <a:latin typeface="Calibri"/>
                <a:cs typeface="Calibri"/>
              </a:rPr>
              <a:t>a</a:t>
            </a:r>
            <a:r>
              <a:rPr sz="2800" spc="-5" dirty="0">
                <a:latin typeface="Calibri"/>
                <a:cs typeface="Calibri"/>
              </a:rPr>
              <a:t> </a:t>
            </a:r>
            <a:r>
              <a:rPr sz="2800" b="1" spc="-10" dirty="0">
                <a:latin typeface="Calibri"/>
                <a:cs typeface="Calibri"/>
              </a:rPr>
              <a:t>recurrence</a:t>
            </a:r>
            <a:r>
              <a:rPr sz="2800" b="1" dirty="0">
                <a:latin typeface="Calibri"/>
                <a:cs typeface="Calibri"/>
              </a:rPr>
              <a:t> </a:t>
            </a:r>
            <a:r>
              <a:rPr sz="2800" b="1" spc="-10" dirty="0">
                <a:latin typeface="Calibri"/>
                <a:cs typeface="Calibri"/>
              </a:rPr>
              <a:t>formula</a:t>
            </a:r>
            <a:r>
              <a:rPr sz="2800" b="1" spc="-5" dirty="0">
                <a:latin typeface="Calibri"/>
                <a:cs typeface="Calibri"/>
              </a:rPr>
              <a:t> </a:t>
            </a:r>
            <a:r>
              <a:rPr sz="2800" spc="-15" dirty="0">
                <a:latin typeface="Calibri"/>
                <a:cs typeface="Calibri"/>
              </a:rPr>
              <a:t>at</a:t>
            </a:r>
            <a:r>
              <a:rPr sz="2800" spc="-5" dirty="0">
                <a:latin typeface="Calibri"/>
                <a:cs typeface="Calibri"/>
              </a:rPr>
              <a:t> </a:t>
            </a:r>
            <a:r>
              <a:rPr sz="2800" spc="-10" dirty="0">
                <a:latin typeface="Calibri"/>
                <a:cs typeface="Calibri"/>
              </a:rPr>
              <a:t>every</a:t>
            </a:r>
            <a:r>
              <a:rPr sz="2800" spc="-5" dirty="0">
                <a:latin typeface="Calibri"/>
                <a:cs typeface="Calibri"/>
              </a:rPr>
              <a:t> time</a:t>
            </a:r>
            <a:r>
              <a:rPr sz="2800" spc="-10" dirty="0">
                <a:latin typeface="Calibri"/>
                <a:cs typeface="Calibri"/>
              </a:rPr>
              <a:t> </a:t>
            </a:r>
            <a:r>
              <a:rPr sz="2800" spc="-15" dirty="0">
                <a:latin typeface="Calibri"/>
                <a:cs typeface="Calibri"/>
              </a:rPr>
              <a:t>step:</a:t>
            </a:r>
            <a:endParaRPr sz="2800">
              <a:latin typeface="Calibri"/>
              <a:cs typeface="Calibri"/>
            </a:endParaRPr>
          </a:p>
        </p:txBody>
      </p:sp>
      <p:sp>
        <p:nvSpPr>
          <p:cNvPr id="12" name="object 12"/>
          <p:cNvSpPr/>
          <p:nvPr/>
        </p:nvSpPr>
        <p:spPr>
          <a:xfrm>
            <a:off x="4738908" y="2920908"/>
            <a:ext cx="827405" cy="819150"/>
          </a:xfrm>
          <a:custGeom>
            <a:avLst/>
            <a:gdLst/>
            <a:ahLst/>
            <a:cxnLst/>
            <a:rect l="l" t="t" r="r" b="b"/>
            <a:pathLst>
              <a:path w="827404" h="819150">
                <a:moveTo>
                  <a:pt x="0" y="0"/>
                </a:moveTo>
                <a:lnTo>
                  <a:pt x="827384" y="0"/>
                </a:lnTo>
                <a:lnTo>
                  <a:pt x="827384" y="818587"/>
                </a:lnTo>
                <a:lnTo>
                  <a:pt x="0" y="818587"/>
                </a:lnTo>
                <a:lnTo>
                  <a:pt x="0" y="0"/>
                </a:lnTo>
                <a:close/>
              </a:path>
            </a:pathLst>
          </a:custGeom>
          <a:ln w="19050">
            <a:solidFill>
              <a:srgbClr val="0000FF"/>
            </a:solidFill>
          </a:ln>
        </p:spPr>
        <p:txBody>
          <a:bodyPr wrap="square" lIns="0" tIns="0" rIns="0" bIns="0" rtlCol="0"/>
          <a:lstStyle/>
          <a:p>
            <a:endParaRPr/>
          </a:p>
        </p:txBody>
      </p:sp>
      <p:sp>
        <p:nvSpPr>
          <p:cNvPr id="13" name="object 13"/>
          <p:cNvSpPr txBox="1"/>
          <p:nvPr/>
        </p:nvSpPr>
        <p:spPr>
          <a:xfrm>
            <a:off x="3951108" y="3823716"/>
            <a:ext cx="4872355" cy="1884680"/>
          </a:xfrm>
          <a:prstGeom prst="rect">
            <a:avLst/>
          </a:prstGeom>
        </p:spPr>
        <p:txBody>
          <a:bodyPr vert="horz" wrap="square" lIns="0" tIns="12700" rIns="0" bIns="0" rtlCol="0">
            <a:spAutoFit/>
          </a:bodyPr>
          <a:lstStyle/>
          <a:p>
            <a:pPr marL="12700">
              <a:lnSpc>
                <a:spcPct val="100000"/>
              </a:lnSpc>
              <a:spcBef>
                <a:spcPts val="100"/>
              </a:spcBef>
              <a:tabLst>
                <a:tab pos="3434715" algn="l"/>
              </a:tabLst>
            </a:pPr>
            <a:r>
              <a:rPr sz="3200" spc="-15" dirty="0">
                <a:solidFill>
                  <a:srgbClr val="0000FF"/>
                </a:solidFill>
                <a:latin typeface="Calibri"/>
                <a:cs typeface="Calibri"/>
              </a:rPr>
              <a:t>new</a:t>
            </a:r>
            <a:r>
              <a:rPr sz="3200" dirty="0">
                <a:solidFill>
                  <a:srgbClr val="0000FF"/>
                </a:solidFill>
                <a:latin typeface="Calibri"/>
                <a:cs typeface="Calibri"/>
              </a:rPr>
              <a:t> </a:t>
            </a:r>
            <a:r>
              <a:rPr sz="3200" spc="-30" dirty="0">
                <a:solidFill>
                  <a:srgbClr val="0000FF"/>
                </a:solidFill>
                <a:latin typeface="Calibri"/>
                <a:cs typeface="Calibri"/>
              </a:rPr>
              <a:t>state	</a:t>
            </a:r>
            <a:r>
              <a:rPr sz="3200" spc="-5" dirty="0">
                <a:solidFill>
                  <a:srgbClr val="38761D"/>
                </a:solidFill>
                <a:latin typeface="Calibri"/>
                <a:cs typeface="Calibri"/>
              </a:rPr>
              <a:t>old</a:t>
            </a:r>
            <a:r>
              <a:rPr sz="3200" spc="-80" dirty="0">
                <a:solidFill>
                  <a:srgbClr val="38761D"/>
                </a:solidFill>
                <a:latin typeface="Calibri"/>
                <a:cs typeface="Calibri"/>
              </a:rPr>
              <a:t> </a:t>
            </a:r>
            <a:r>
              <a:rPr sz="3200" spc="-30" dirty="0">
                <a:solidFill>
                  <a:srgbClr val="38761D"/>
                </a:solidFill>
                <a:latin typeface="Calibri"/>
                <a:cs typeface="Calibri"/>
              </a:rPr>
              <a:t>state</a:t>
            </a:r>
            <a:endParaRPr sz="3200" dirty="0">
              <a:latin typeface="Calibri"/>
              <a:cs typeface="Calibri"/>
            </a:endParaRPr>
          </a:p>
          <a:p>
            <a:pPr marL="1228725" marR="468630">
              <a:lnSpc>
                <a:spcPts val="3790"/>
              </a:lnSpc>
              <a:spcBef>
                <a:spcPts val="3319"/>
              </a:spcBef>
            </a:pPr>
            <a:r>
              <a:rPr sz="3200" spc="-5" dirty="0">
                <a:solidFill>
                  <a:srgbClr val="9900FF"/>
                </a:solidFill>
                <a:latin typeface="Calibri"/>
                <a:cs typeface="Calibri"/>
              </a:rPr>
              <a:t>some</a:t>
            </a:r>
            <a:r>
              <a:rPr sz="3200" spc="710" dirty="0">
                <a:solidFill>
                  <a:srgbClr val="9900FF"/>
                </a:solidFill>
                <a:latin typeface="Calibri"/>
                <a:cs typeface="Calibri"/>
              </a:rPr>
              <a:t> </a:t>
            </a:r>
            <a:r>
              <a:rPr sz="3200" spc="-5" dirty="0">
                <a:solidFill>
                  <a:srgbClr val="9900FF"/>
                </a:solidFill>
                <a:latin typeface="Calibri"/>
                <a:cs typeface="Calibri"/>
              </a:rPr>
              <a:t>function </a:t>
            </a:r>
            <a:r>
              <a:rPr sz="3200" dirty="0">
                <a:solidFill>
                  <a:srgbClr val="9900FF"/>
                </a:solidFill>
                <a:latin typeface="Calibri"/>
                <a:cs typeface="Calibri"/>
              </a:rPr>
              <a:t> with</a:t>
            </a:r>
            <a:r>
              <a:rPr sz="3200" spc="-35" dirty="0">
                <a:solidFill>
                  <a:srgbClr val="9900FF"/>
                </a:solidFill>
                <a:latin typeface="Calibri"/>
                <a:cs typeface="Calibri"/>
              </a:rPr>
              <a:t> </a:t>
            </a:r>
            <a:r>
              <a:rPr sz="3200" spc="-25" dirty="0">
                <a:solidFill>
                  <a:srgbClr val="9900FF"/>
                </a:solidFill>
                <a:latin typeface="Calibri"/>
                <a:cs typeface="Calibri"/>
              </a:rPr>
              <a:t>parameters</a:t>
            </a:r>
            <a:r>
              <a:rPr sz="3200" spc="-30" dirty="0">
                <a:solidFill>
                  <a:srgbClr val="9900FF"/>
                </a:solidFill>
                <a:latin typeface="Calibri"/>
                <a:cs typeface="Calibri"/>
              </a:rPr>
              <a:t> </a:t>
            </a:r>
            <a:r>
              <a:rPr sz="3200" dirty="0">
                <a:solidFill>
                  <a:srgbClr val="9900FF"/>
                </a:solidFill>
                <a:latin typeface="Calibri"/>
                <a:cs typeface="Calibri"/>
              </a:rPr>
              <a:t>W</a:t>
            </a:r>
            <a:endParaRPr sz="3200" dirty="0">
              <a:latin typeface="Calibri"/>
              <a:cs typeface="Calibri"/>
            </a:endParaRPr>
          </a:p>
        </p:txBody>
      </p:sp>
      <p:grpSp>
        <p:nvGrpSpPr>
          <p:cNvPr id="14" name="object 14"/>
          <p:cNvGrpSpPr/>
          <p:nvPr/>
        </p:nvGrpSpPr>
        <p:grpSpPr>
          <a:xfrm>
            <a:off x="7599044" y="2875276"/>
            <a:ext cx="2519045" cy="873125"/>
            <a:chOff x="7599044" y="2875276"/>
            <a:chExt cx="2519045" cy="873125"/>
          </a:xfrm>
        </p:grpSpPr>
        <p:sp>
          <p:nvSpPr>
            <p:cNvPr id="15" name="object 15"/>
            <p:cNvSpPr/>
            <p:nvPr/>
          </p:nvSpPr>
          <p:spPr>
            <a:xfrm>
              <a:off x="7608569" y="2884801"/>
              <a:ext cx="1464310" cy="819150"/>
            </a:xfrm>
            <a:custGeom>
              <a:avLst/>
              <a:gdLst/>
              <a:ahLst/>
              <a:cxnLst/>
              <a:rect l="l" t="t" r="r" b="b"/>
              <a:pathLst>
                <a:path w="1464309" h="819150">
                  <a:moveTo>
                    <a:pt x="0" y="0"/>
                  </a:moveTo>
                  <a:lnTo>
                    <a:pt x="1464156" y="0"/>
                  </a:lnTo>
                  <a:lnTo>
                    <a:pt x="1464156" y="818587"/>
                  </a:lnTo>
                  <a:lnTo>
                    <a:pt x="0" y="818587"/>
                  </a:lnTo>
                  <a:lnTo>
                    <a:pt x="0" y="0"/>
                  </a:lnTo>
                  <a:close/>
                </a:path>
              </a:pathLst>
            </a:custGeom>
            <a:ln w="19050">
              <a:solidFill>
                <a:srgbClr val="38761D"/>
              </a:solidFill>
            </a:ln>
          </p:spPr>
          <p:txBody>
            <a:bodyPr wrap="square" lIns="0" tIns="0" rIns="0" bIns="0" rtlCol="0"/>
            <a:lstStyle/>
            <a:p>
              <a:endParaRPr/>
            </a:p>
          </p:txBody>
        </p:sp>
        <p:sp>
          <p:nvSpPr>
            <p:cNvPr id="16" name="object 16"/>
            <p:cNvSpPr/>
            <p:nvPr/>
          </p:nvSpPr>
          <p:spPr>
            <a:xfrm>
              <a:off x="9336377" y="2920052"/>
              <a:ext cx="772160" cy="819150"/>
            </a:xfrm>
            <a:custGeom>
              <a:avLst/>
              <a:gdLst/>
              <a:ahLst/>
              <a:cxnLst/>
              <a:rect l="l" t="t" r="r" b="b"/>
              <a:pathLst>
                <a:path w="772159" h="819150">
                  <a:moveTo>
                    <a:pt x="0" y="0"/>
                  </a:moveTo>
                  <a:lnTo>
                    <a:pt x="771717" y="0"/>
                  </a:lnTo>
                  <a:lnTo>
                    <a:pt x="771717" y="818587"/>
                  </a:lnTo>
                  <a:lnTo>
                    <a:pt x="0" y="818587"/>
                  </a:lnTo>
                  <a:lnTo>
                    <a:pt x="0" y="0"/>
                  </a:lnTo>
                  <a:close/>
                </a:path>
              </a:pathLst>
            </a:custGeom>
            <a:ln w="19050">
              <a:solidFill>
                <a:srgbClr val="FF0000"/>
              </a:solidFill>
            </a:ln>
          </p:spPr>
          <p:txBody>
            <a:bodyPr wrap="square" lIns="0" tIns="0" rIns="0" bIns="0" rtlCol="0"/>
            <a:lstStyle/>
            <a:p>
              <a:endParaRPr/>
            </a:p>
          </p:txBody>
        </p:sp>
      </p:grpSp>
      <p:sp>
        <p:nvSpPr>
          <p:cNvPr id="17" name="object 17"/>
          <p:cNvSpPr txBox="1"/>
          <p:nvPr/>
        </p:nvSpPr>
        <p:spPr>
          <a:xfrm>
            <a:off x="9100001" y="3838955"/>
            <a:ext cx="2564765" cy="995044"/>
          </a:xfrm>
          <a:prstGeom prst="rect">
            <a:avLst/>
          </a:prstGeom>
        </p:spPr>
        <p:txBody>
          <a:bodyPr vert="horz" wrap="square" lIns="0" tIns="31750" rIns="0" bIns="0" rtlCol="0">
            <a:spAutoFit/>
          </a:bodyPr>
          <a:lstStyle/>
          <a:p>
            <a:pPr marL="12700" marR="5080">
              <a:lnSpc>
                <a:spcPts val="3790"/>
              </a:lnSpc>
              <a:spcBef>
                <a:spcPts val="250"/>
              </a:spcBef>
            </a:pPr>
            <a:r>
              <a:rPr sz="3200" spc="-10" dirty="0">
                <a:solidFill>
                  <a:srgbClr val="FF0000"/>
                </a:solidFill>
                <a:latin typeface="Calibri"/>
                <a:cs typeface="Calibri"/>
              </a:rPr>
              <a:t>input </a:t>
            </a:r>
            <a:r>
              <a:rPr sz="3200" spc="-15" dirty="0">
                <a:solidFill>
                  <a:srgbClr val="FF0000"/>
                </a:solidFill>
                <a:latin typeface="Calibri"/>
                <a:cs typeface="Calibri"/>
              </a:rPr>
              <a:t>vector at </a:t>
            </a:r>
            <a:r>
              <a:rPr sz="3200" spc="-10" dirty="0">
                <a:solidFill>
                  <a:srgbClr val="FF0000"/>
                </a:solidFill>
                <a:latin typeface="Calibri"/>
                <a:cs typeface="Calibri"/>
              </a:rPr>
              <a:t> </a:t>
            </a:r>
            <a:r>
              <a:rPr sz="3200" spc="-5" dirty="0">
                <a:solidFill>
                  <a:srgbClr val="FF0000"/>
                </a:solidFill>
                <a:latin typeface="Calibri"/>
                <a:cs typeface="Calibri"/>
              </a:rPr>
              <a:t>some</a:t>
            </a:r>
            <a:r>
              <a:rPr sz="3200" spc="-50" dirty="0">
                <a:solidFill>
                  <a:srgbClr val="FF0000"/>
                </a:solidFill>
                <a:latin typeface="Calibri"/>
                <a:cs typeface="Calibri"/>
              </a:rPr>
              <a:t> </a:t>
            </a:r>
            <a:r>
              <a:rPr sz="3200" spc="-5" dirty="0">
                <a:solidFill>
                  <a:srgbClr val="FF0000"/>
                </a:solidFill>
                <a:latin typeface="Calibri"/>
                <a:cs typeface="Calibri"/>
              </a:rPr>
              <a:t>time</a:t>
            </a:r>
            <a:r>
              <a:rPr sz="3200" spc="-45" dirty="0">
                <a:solidFill>
                  <a:srgbClr val="FF0000"/>
                </a:solidFill>
                <a:latin typeface="Calibri"/>
                <a:cs typeface="Calibri"/>
              </a:rPr>
              <a:t> </a:t>
            </a:r>
            <a:r>
              <a:rPr sz="3200" spc="-20" dirty="0">
                <a:solidFill>
                  <a:srgbClr val="FF0000"/>
                </a:solidFill>
                <a:latin typeface="Calibri"/>
                <a:cs typeface="Calibri"/>
              </a:rPr>
              <a:t>step</a:t>
            </a:r>
            <a:endParaRPr sz="3200" dirty="0">
              <a:latin typeface="Calibri"/>
              <a:cs typeface="Calibri"/>
            </a:endParaRPr>
          </a:p>
        </p:txBody>
      </p:sp>
      <p:sp>
        <p:nvSpPr>
          <p:cNvPr id="18" name="object 18"/>
          <p:cNvSpPr/>
          <p:nvPr/>
        </p:nvSpPr>
        <p:spPr>
          <a:xfrm>
            <a:off x="6370915" y="2920908"/>
            <a:ext cx="959485" cy="819150"/>
          </a:xfrm>
          <a:custGeom>
            <a:avLst/>
            <a:gdLst/>
            <a:ahLst/>
            <a:cxnLst/>
            <a:rect l="l" t="t" r="r" b="b"/>
            <a:pathLst>
              <a:path w="959484" h="819150">
                <a:moveTo>
                  <a:pt x="0" y="0"/>
                </a:moveTo>
                <a:lnTo>
                  <a:pt x="959350" y="0"/>
                </a:lnTo>
                <a:lnTo>
                  <a:pt x="959350" y="818587"/>
                </a:lnTo>
                <a:lnTo>
                  <a:pt x="0" y="818587"/>
                </a:lnTo>
                <a:lnTo>
                  <a:pt x="0" y="0"/>
                </a:lnTo>
                <a:close/>
              </a:path>
            </a:pathLst>
          </a:custGeom>
          <a:ln w="19050">
            <a:solidFill>
              <a:srgbClr val="9900FF"/>
            </a:solidFill>
          </a:ln>
        </p:spPr>
        <p:txBody>
          <a:bodyPr wrap="square" lIns="0" tIns="0" rIns="0" bIns="0" rtlCol="0"/>
          <a:lstStyle/>
          <a:p>
            <a:endParaRPr/>
          </a:p>
        </p:txBody>
      </p:sp>
      <p:sp>
        <p:nvSpPr>
          <p:cNvPr id="19" name="object 19"/>
          <p:cNvSpPr/>
          <p:nvPr/>
        </p:nvSpPr>
        <p:spPr>
          <a:xfrm>
            <a:off x="6521076" y="3841068"/>
            <a:ext cx="227965" cy="907415"/>
          </a:xfrm>
          <a:custGeom>
            <a:avLst/>
            <a:gdLst/>
            <a:ahLst/>
            <a:cxnLst/>
            <a:rect l="l" t="t" r="r" b="b"/>
            <a:pathLst>
              <a:path w="227965" h="907414">
                <a:moveTo>
                  <a:pt x="0" y="906964"/>
                </a:moveTo>
                <a:lnTo>
                  <a:pt x="227941" y="0"/>
                </a:lnTo>
              </a:path>
            </a:pathLst>
          </a:custGeom>
          <a:ln w="9525">
            <a:solidFill>
              <a:srgbClr val="9900FF"/>
            </a:solidFill>
          </a:ln>
        </p:spPr>
        <p:txBody>
          <a:bodyPr wrap="square" lIns="0" tIns="0" rIns="0" bIns="0" rtlCol="0"/>
          <a:lstStyle/>
          <a:p>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434465" y="2949116"/>
            <a:ext cx="2910205" cy="706120"/>
          </a:xfrm>
          <a:custGeom>
            <a:avLst/>
            <a:gdLst/>
            <a:ahLst/>
            <a:cxnLst/>
            <a:rect l="l" t="t" r="r" b="b"/>
            <a:pathLst>
              <a:path w="2910204" h="706120">
                <a:moveTo>
                  <a:pt x="2684791" y="0"/>
                </a:moveTo>
                <a:lnTo>
                  <a:pt x="2674744" y="28649"/>
                </a:lnTo>
                <a:lnTo>
                  <a:pt x="2715602" y="46381"/>
                </a:lnTo>
                <a:lnTo>
                  <a:pt x="2750740" y="70926"/>
                </a:lnTo>
                <a:lnTo>
                  <a:pt x="2780157" y="102284"/>
                </a:lnTo>
                <a:lnTo>
                  <a:pt x="2803852" y="140456"/>
                </a:lnTo>
                <a:lnTo>
                  <a:pt x="2822084" y="184698"/>
                </a:lnTo>
                <a:lnTo>
                  <a:pt x="2835106" y="234264"/>
                </a:lnTo>
                <a:lnTo>
                  <a:pt x="2842920" y="289156"/>
                </a:lnTo>
                <a:lnTo>
                  <a:pt x="2845525" y="349374"/>
                </a:lnTo>
                <a:lnTo>
                  <a:pt x="2842909" y="411626"/>
                </a:lnTo>
                <a:lnTo>
                  <a:pt x="2835060" y="468157"/>
                </a:lnTo>
                <a:lnTo>
                  <a:pt x="2821980" y="518968"/>
                </a:lnTo>
                <a:lnTo>
                  <a:pt x="2803667" y="564059"/>
                </a:lnTo>
                <a:lnTo>
                  <a:pt x="2779982" y="602800"/>
                </a:lnTo>
                <a:lnTo>
                  <a:pt x="2750786" y="634565"/>
                </a:lnTo>
                <a:lnTo>
                  <a:pt x="2716079" y="659354"/>
                </a:lnTo>
                <a:lnTo>
                  <a:pt x="2675860" y="677167"/>
                </a:lnTo>
                <a:lnTo>
                  <a:pt x="2684791" y="705817"/>
                </a:lnTo>
                <a:lnTo>
                  <a:pt x="2736113" y="687364"/>
                </a:lnTo>
                <a:lnTo>
                  <a:pt x="2781064" y="660656"/>
                </a:lnTo>
                <a:lnTo>
                  <a:pt x="2819642" y="625693"/>
                </a:lnTo>
                <a:lnTo>
                  <a:pt x="2851849" y="582475"/>
                </a:lnTo>
                <a:lnTo>
                  <a:pt x="2872745" y="542998"/>
                </a:lnTo>
                <a:lnTo>
                  <a:pt x="2888997" y="500322"/>
                </a:lnTo>
                <a:lnTo>
                  <a:pt x="2900606" y="454446"/>
                </a:lnTo>
                <a:lnTo>
                  <a:pt x="2907572" y="405370"/>
                </a:lnTo>
                <a:lnTo>
                  <a:pt x="2909893" y="353094"/>
                </a:lnTo>
                <a:lnTo>
                  <a:pt x="2907564" y="300937"/>
                </a:lnTo>
                <a:lnTo>
                  <a:pt x="2900576" y="251920"/>
                </a:lnTo>
                <a:lnTo>
                  <a:pt x="2888930" y="206044"/>
                </a:lnTo>
                <a:lnTo>
                  <a:pt x="2872626" y="163308"/>
                </a:lnTo>
                <a:lnTo>
                  <a:pt x="2851664" y="123713"/>
                </a:lnTo>
                <a:lnTo>
                  <a:pt x="2819399" y="80332"/>
                </a:lnTo>
                <a:lnTo>
                  <a:pt x="2780831" y="45253"/>
                </a:lnTo>
                <a:lnTo>
                  <a:pt x="2735962" y="18475"/>
                </a:lnTo>
                <a:lnTo>
                  <a:pt x="2684791" y="0"/>
                </a:lnTo>
                <a:close/>
              </a:path>
              <a:path w="2910204" h="706120">
                <a:moveTo>
                  <a:pt x="225102" y="0"/>
                </a:moveTo>
                <a:lnTo>
                  <a:pt x="173931" y="18475"/>
                </a:lnTo>
                <a:lnTo>
                  <a:pt x="129062" y="45253"/>
                </a:lnTo>
                <a:lnTo>
                  <a:pt x="90494" y="80332"/>
                </a:lnTo>
                <a:lnTo>
                  <a:pt x="58229" y="123713"/>
                </a:lnTo>
                <a:lnTo>
                  <a:pt x="37266" y="163308"/>
                </a:lnTo>
                <a:lnTo>
                  <a:pt x="20962" y="206044"/>
                </a:lnTo>
                <a:lnTo>
                  <a:pt x="9316" y="251920"/>
                </a:lnTo>
                <a:lnTo>
                  <a:pt x="2329" y="300937"/>
                </a:lnTo>
                <a:lnTo>
                  <a:pt x="0" y="353094"/>
                </a:lnTo>
                <a:lnTo>
                  <a:pt x="2321" y="405370"/>
                </a:lnTo>
                <a:lnTo>
                  <a:pt x="9287" y="454446"/>
                </a:lnTo>
                <a:lnTo>
                  <a:pt x="20895" y="500322"/>
                </a:lnTo>
                <a:lnTo>
                  <a:pt x="37147" y="542998"/>
                </a:lnTo>
                <a:lnTo>
                  <a:pt x="58042" y="582475"/>
                </a:lnTo>
                <a:lnTo>
                  <a:pt x="90250" y="625693"/>
                </a:lnTo>
                <a:lnTo>
                  <a:pt x="128829" y="660656"/>
                </a:lnTo>
                <a:lnTo>
                  <a:pt x="173780" y="687364"/>
                </a:lnTo>
                <a:lnTo>
                  <a:pt x="225102" y="705817"/>
                </a:lnTo>
                <a:lnTo>
                  <a:pt x="234031" y="677167"/>
                </a:lnTo>
                <a:lnTo>
                  <a:pt x="193813" y="659354"/>
                </a:lnTo>
                <a:lnTo>
                  <a:pt x="159106" y="634565"/>
                </a:lnTo>
                <a:lnTo>
                  <a:pt x="129910" y="602800"/>
                </a:lnTo>
                <a:lnTo>
                  <a:pt x="106226" y="564059"/>
                </a:lnTo>
                <a:lnTo>
                  <a:pt x="87913" y="518968"/>
                </a:lnTo>
                <a:lnTo>
                  <a:pt x="74833" y="468157"/>
                </a:lnTo>
                <a:lnTo>
                  <a:pt x="66984" y="411626"/>
                </a:lnTo>
                <a:lnTo>
                  <a:pt x="64368" y="349374"/>
                </a:lnTo>
                <a:lnTo>
                  <a:pt x="66984" y="289156"/>
                </a:lnTo>
                <a:lnTo>
                  <a:pt x="74833" y="234264"/>
                </a:lnTo>
                <a:lnTo>
                  <a:pt x="87913" y="184698"/>
                </a:lnTo>
                <a:lnTo>
                  <a:pt x="106226" y="140456"/>
                </a:lnTo>
                <a:lnTo>
                  <a:pt x="129980" y="102284"/>
                </a:lnTo>
                <a:lnTo>
                  <a:pt x="159385" y="70926"/>
                </a:lnTo>
                <a:lnTo>
                  <a:pt x="194441" y="46381"/>
                </a:lnTo>
                <a:lnTo>
                  <a:pt x="235148" y="28649"/>
                </a:lnTo>
                <a:lnTo>
                  <a:pt x="225102" y="0"/>
                </a:lnTo>
                <a:close/>
              </a:path>
            </a:pathLst>
          </a:custGeom>
          <a:solidFill>
            <a:srgbClr val="000000"/>
          </a:solidFill>
        </p:spPr>
        <p:txBody>
          <a:bodyPr wrap="square" lIns="0" tIns="0" rIns="0" bIns="0" rtlCol="0"/>
          <a:lstStyle/>
          <a:p>
            <a:endParaRPr/>
          </a:p>
        </p:txBody>
      </p:sp>
      <p:sp>
        <p:nvSpPr>
          <p:cNvPr id="3" name="object 3"/>
          <p:cNvSpPr txBox="1"/>
          <p:nvPr/>
        </p:nvSpPr>
        <p:spPr>
          <a:xfrm>
            <a:off x="4734275" y="2745740"/>
            <a:ext cx="5354320" cy="939800"/>
          </a:xfrm>
          <a:prstGeom prst="rect">
            <a:avLst/>
          </a:prstGeom>
        </p:spPr>
        <p:txBody>
          <a:bodyPr vert="horz" wrap="square" lIns="0" tIns="12700" rIns="0" bIns="0" rtlCol="0">
            <a:spAutoFit/>
          </a:bodyPr>
          <a:lstStyle/>
          <a:p>
            <a:pPr marL="38100">
              <a:lnSpc>
                <a:spcPct val="100000"/>
              </a:lnSpc>
              <a:spcBef>
                <a:spcPts val="100"/>
              </a:spcBef>
              <a:tabLst>
                <a:tab pos="962660" algn="l"/>
                <a:tab pos="2948940" algn="l"/>
              </a:tabLst>
            </a:pPr>
            <a:r>
              <a:rPr sz="6000" spc="-5" dirty="0" err="1">
                <a:latin typeface="Cambria Math"/>
                <a:cs typeface="Cambria Math"/>
              </a:rPr>
              <a:t>ℎ</a:t>
            </a:r>
            <a:r>
              <a:rPr lang="en-US" sz="6600" spc="1019" baseline="-15151" dirty="0" err="1">
                <a:latin typeface="Cambria Math"/>
                <a:cs typeface="Cambria Math"/>
              </a:rPr>
              <a:t>t</a:t>
            </a:r>
            <a:r>
              <a:rPr sz="6600" baseline="-15151" dirty="0">
                <a:latin typeface="Cambria Math"/>
                <a:cs typeface="Cambria Math"/>
              </a:rPr>
              <a:t>	</a:t>
            </a:r>
            <a:r>
              <a:rPr sz="6000" dirty="0">
                <a:latin typeface="Cambria Math"/>
                <a:cs typeface="Cambria Math"/>
              </a:rPr>
              <a:t>=</a:t>
            </a:r>
            <a:r>
              <a:rPr sz="6000" spc="350" dirty="0">
                <a:latin typeface="Cambria Math"/>
                <a:cs typeface="Cambria Math"/>
              </a:rPr>
              <a:t> </a:t>
            </a:r>
            <a:r>
              <a:rPr sz="6000" spc="-940" dirty="0">
                <a:latin typeface="Cambria Math"/>
                <a:cs typeface="Cambria Math"/>
              </a:rPr>
              <a:t>𝑓</a:t>
            </a:r>
            <a:r>
              <a:rPr lang="en-US" sz="6600" spc="3870" baseline="-15151" dirty="0">
                <a:latin typeface="Cambria Math"/>
                <a:cs typeface="Cambria Math"/>
              </a:rPr>
              <a:t>w</a:t>
            </a:r>
            <a:r>
              <a:rPr sz="6600" baseline="-15151" dirty="0">
                <a:latin typeface="Cambria Math"/>
                <a:cs typeface="Cambria Math"/>
              </a:rPr>
              <a:t>	</a:t>
            </a:r>
            <a:r>
              <a:rPr sz="6000" spc="-5" dirty="0">
                <a:latin typeface="Cambria Math"/>
                <a:cs typeface="Cambria Math"/>
              </a:rPr>
              <a:t>ℎ</a:t>
            </a:r>
            <a:r>
              <a:rPr lang="en-US" sz="6600" spc="1170" baseline="-15151" dirty="0">
                <a:latin typeface="Cambria Math"/>
                <a:cs typeface="Cambria Math"/>
              </a:rPr>
              <a:t>t-1</a:t>
            </a:r>
            <a:r>
              <a:rPr sz="6000" dirty="0">
                <a:latin typeface="Cambria Math"/>
                <a:cs typeface="Cambria Math"/>
              </a:rPr>
              <a:t>,</a:t>
            </a:r>
            <a:r>
              <a:rPr sz="6000" spc="-330" dirty="0">
                <a:latin typeface="Cambria Math"/>
                <a:cs typeface="Cambria Math"/>
              </a:rPr>
              <a:t> </a:t>
            </a:r>
            <a:r>
              <a:rPr lang="en-US" sz="6000" spc="-65" dirty="0">
                <a:latin typeface="Cambria Math"/>
                <a:cs typeface="Cambria Math"/>
              </a:rPr>
              <a:t>𝑥</a:t>
            </a:r>
            <a:r>
              <a:rPr lang="en-US" sz="6600" spc="1019" baseline="-15151" dirty="0">
                <a:latin typeface="Cambria Math"/>
                <a:cs typeface="Cambria Math"/>
              </a:rPr>
              <a:t>t</a:t>
            </a:r>
            <a:endParaRPr sz="6600" baseline="-15151" dirty="0">
              <a:latin typeface="Cambria Math"/>
              <a:cs typeface="Cambria Math"/>
            </a:endParaRPr>
          </a:p>
        </p:txBody>
      </p:sp>
      <p:sp>
        <p:nvSpPr>
          <p:cNvPr id="4" name="object 4"/>
          <p:cNvSpPr txBox="1">
            <a:spLocks noGrp="1"/>
          </p:cNvSpPr>
          <p:nvPr>
            <p:ph type="title"/>
          </p:nvPr>
        </p:nvSpPr>
        <p:spPr>
          <a:xfrm>
            <a:off x="916939" y="332739"/>
            <a:ext cx="5561965" cy="635000"/>
          </a:xfrm>
          <a:prstGeom prst="rect">
            <a:avLst/>
          </a:prstGeom>
        </p:spPr>
        <p:txBody>
          <a:bodyPr vert="horz" wrap="square" lIns="0" tIns="12700" rIns="0" bIns="0" rtlCol="0">
            <a:spAutoFit/>
          </a:bodyPr>
          <a:lstStyle/>
          <a:p>
            <a:pPr marL="12700">
              <a:lnSpc>
                <a:spcPct val="100000"/>
              </a:lnSpc>
              <a:spcBef>
                <a:spcPts val="100"/>
              </a:spcBef>
            </a:pPr>
            <a:r>
              <a:rPr sz="4000" spc="-25" dirty="0"/>
              <a:t>Recurrent</a:t>
            </a:r>
            <a:r>
              <a:rPr sz="4000" spc="-50" dirty="0"/>
              <a:t> </a:t>
            </a:r>
            <a:r>
              <a:rPr sz="4000" spc="-20" dirty="0"/>
              <a:t>Neural</a:t>
            </a:r>
            <a:r>
              <a:rPr sz="4000" spc="-35" dirty="0"/>
              <a:t> </a:t>
            </a:r>
            <a:r>
              <a:rPr sz="4000" spc="-15" dirty="0"/>
              <a:t>Networks</a:t>
            </a:r>
            <a:endParaRPr sz="4000"/>
          </a:p>
        </p:txBody>
      </p:sp>
      <p:sp>
        <p:nvSpPr>
          <p:cNvPr id="5" name="object 5"/>
          <p:cNvSpPr txBox="1"/>
          <p:nvPr/>
        </p:nvSpPr>
        <p:spPr>
          <a:xfrm>
            <a:off x="1247105" y="4587806"/>
            <a:ext cx="560070" cy="1221105"/>
          </a:xfrm>
          <a:prstGeom prst="rect">
            <a:avLst/>
          </a:prstGeom>
          <a:solidFill>
            <a:srgbClr val="F4CCCC"/>
          </a:solidFill>
          <a:ln w="9525">
            <a:solidFill>
              <a:srgbClr val="000000"/>
            </a:solidFill>
          </a:ln>
        </p:spPr>
        <p:txBody>
          <a:bodyPr vert="horz" wrap="square" lIns="0" tIns="0" rIns="0" bIns="0" rtlCol="0">
            <a:spAutoFit/>
          </a:bodyPr>
          <a:lstStyle/>
          <a:p>
            <a:pPr>
              <a:lnSpc>
                <a:spcPct val="100000"/>
              </a:lnSpc>
            </a:pPr>
            <a:endParaRPr sz="2750">
              <a:latin typeface="Times New Roman"/>
              <a:cs typeface="Times New Roman"/>
            </a:endParaRPr>
          </a:p>
          <a:p>
            <a:pPr algn="ctr">
              <a:lnSpc>
                <a:spcPct val="100000"/>
              </a:lnSpc>
            </a:pPr>
            <a:r>
              <a:rPr sz="2400" dirty="0">
                <a:latin typeface="Calibri"/>
                <a:cs typeface="Calibri"/>
              </a:rPr>
              <a:t>x</a:t>
            </a:r>
            <a:endParaRPr sz="2400">
              <a:latin typeface="Calibri"/>
              <a:cs typeface="Calibri"/>
            </a:endParaRPr>
          </a:p>
        </p:txBody>
      </p:sp>
      <p:sp>
        <p:nvSpPr>
          <p:cNvPr id="6" name="object 6"/>
          <p:cNvSpPr txBox="1"/>
          <p:nvPr/>
        </p:nvSpPr>
        <p:spPr>
          <a:xfrm>
            <a:off x="838200" y="3223872"/>
            <a:ext cx="1377950" cy="876300"/>
          </a:xfrm>
          <a:prstGeom prst="rect">
            <a:avLst/>
          </a:prstGeom>
          <a:solidFill>
            <a:srgbClr val="38761D"/>
          </a:solidFill>
        </p:spPr>
        <p:txBody>
          <a:bodyPr vert="horz" wrap="square" lIns="0" tIns="229235" rIns="0" bIns="0" rtlCol="0">
            <a:spAutoFit/>
          </a:bodyPr>
          <a:lstStyle/>
          <a:p>
            <a:pPr marL="408940">
              <a:lnSpc>
                <a:spcPct val="100000"/>
              </a:lnSpc>
              <a:spcBef>
                <a:spcPts val="1805"/>
              </a:spcBef>
            </a:pPr>
            <a:r>
              <a:rPr sz="2400" spc="-5" dirty="0">
                <a:solidFill>
                  <a:srgbClr val="FFFFFF"/>
                </a:solidFill>
                <a:latin typeface="Calibri"/>
                <a:cs typeface="Calibri"/>
              </a:rPr>
              <a:t>RNN</a:t>
            </a:r>
            <a:endParaRPr sz="2400">
              <a:latin typeface="Calibri"/>
              <a:cs typeface="Calibri"/>
            </a:endParaRPr>
          </a:p>
        </p:txBody>
      </p:sp>
      <p:sp>
        <p:nvSpPr>
          <p:cNvPr id="7" name="object 7"/>
          <p:cNvSpPr txBox="1"/>
          <p:nvPr/>
        </p:nvSpPr>
        <p:spPr>
          <a:xfrm>
            <a:off x="1247105" y="1538549"/>
            <a:ext cx="560070" cy="1221105"/>
          </a:xfrm>
          <a:prstGeom prst="rect">
            <a:avLst/>
          </a:prstGeom>
          <a:solidFill>
            <a:srgbClr val="C9DAF8"/>
          </a:solidFill>
          <a:ln w="9525">
            <a:solidFill>
              <a:srgbClr val="000000"/>
            </a:solidFill>
          </a:ln>
        </p:spPr>
        <p:txBody>
          <a:bodyPr vert="horz" wrap="square" lIns="0" tIns="1270" rIns="0" bIns="0" rtlCol="0">
            <a:spAutoFit/>
          </a:bodyPr>
          <a:lstStyle/>
          <a:p>
            <a:pPr>
              <a:lnSpc>
                <a:spcPct val="100000"/>
              </a:lnSpc>
              <a:spcBef>
                <a:spcPts val="10"/>
              </a:spcBef>
            </a:pPr>
            <a:endParaRPr sz="2750">
              <a:latin typeface="Times New Roman"/>
              <a:cs typeface="Times New Roman"/>
            </a:endParaRPr>
          </a:p>
          <a:p>
            <a:pPr algn="ctr">
              <a:lnSpc>
                <a:spcPct val="100000"/>
              </a:lnSpc>
            </a:pPr>
            <a:r>
              <a:rPr sz="2400" dirty="0">
                <a:latin typeface="Calibri"/>
                <a:cs typeface="Calibri"/>
              </a:rPr>
              <a:t>y</a:t>
            </a:r>
            <a:endParaRPr sz="2400">
              <a:latin typeface="Calibri"/>
              <a:cs typeface="Calibri"/>
            </a:endParaRPr>
          </a:p>
        </p:txBody>
      </p:sp>
      <p:sp>
        <p:nvSpPr>
          <p:cNvPr id="8" name="object 8"/>
          <p:cNvSpPr/>
          <p:nvPr/>
        </p:nvSpPr>
        <p:spPr>
          <a:xfrm>
            <a:off x="1488848" y="2759081"/>
            <a:ext cx="76200" cy="464820"/>
          </a:xfrm>
          <a:custGeom>
            <a:avLst/>
            <a:gdLst/>
            <a:ahLst/>
            <a:cxnLst/>
            <a:rect l="l" t="t" r="r" b="b"/>
            <a:pathLst>
              <a:path w="76200" h="464819">
                <a:moveTo>
                  <a:pt x="47625" y="63500"/>
                </a:moveTo>
                <a:lnTo>
                  <a:pt x="28575" y="63500"/>
                </a:lnTo>
                <a:lnTo>
                  <a:pt x="28576" y="464790"/>
                </a:lnTo>
                <a:lnTo>
                  <a:pt x="47626" y="464790"/>
                </a:lnTo>
                <a:lnTo>
                  <a:pt x="47625" y="63500"/>
                </a:lnTo>
                <a:close/>
              </a:path>
              <a:path w="76200" h="464819">
                <a:moveTo>
                  <a:pt x="38100" y="0"/>
                </a:moveTo>
                <a:lnTo>
                  <a:pt x="0" y="76200"/>
                </a:lnTo>
                <a:lnTo>
                  <a:pt x="28575" y="76200"/>
                </a:lnTo>
                <a:lnTo>
                  <a:pt x="28575" y="63500"/>
                </a:lnTo>
                <a:lnTo>
                  <a:pt x="69850" y="63500"/>
                </a:lnTo>
                <a:lnTo>
                  <a:pt x="38100" y="0"/>
                </a:lnTo>
                <a:close/>
              </a:path>
              <a:path w="76200" h="464819">
                <a:moveTo>
                  <a:pt x="69850" y="63500"/>
                </a:moveTo>
                <a:lnTo>
                  <a:pt x="47625" y="63500"/>
                </a:lnTo>
                <a:lnTo>
                  <a:pt x="47625" y="76200"/>
                </a:lnTo>
                <a:lnTo>
                  <a:pt x="76200" y="76200"/>
                </a:lnTo>
                <a:lnTo>
                  <a:pt x="69850" y="63500"/>
                </a:lnTo>
                <a:close/>
              </a:path>
            </a:pathLst>
          </a:custGeom>
          <a:solidFill>
            <a:srgbClr val="000000"/>
          </a:solidFill>
        </p:spPr>
        <p:txBody>
          <a:bodyPr wrap="square" lIns="0" tIns="0" rIns="0" bIns="0" rtlCol="0"/>
          <a:lstStyle/>
          <a:p>
            <a:endParaRPr/>
          </a:p>
        </p:txBody>
      </p:sp>
      <p:sp>
        <p:nvSpPr>
          <p:cNvPr id="9" name="object 9"/>
          <p:cNvSpPr/>
          <p:nvPr/>
        </p:nvSpPr>
        <p:spPr>
          <a:xfrm>
            <a:off x="1488848" y="4099817"/>
            <a:ext cx="76200" cy="488315"/>
          </a:xfrm>
          <a:custGeom>
            <a:avLst/>
            <a:gdLst/>
            <a:ahLst/>
            <a:cxnLst/>
            <a:rect l="l" t="t" r="r" b="b"/>
            <a:pathLst>
              <a:path w="76200" h="488314">
                <a:moveTo>
                  <a:pt x="47625" y="63500"/>
                </a:moveTo>
                <a:lnTo>
                  <a:pt x="28575" y="63500"/>
                </a:lnTo>
                <a:lnTo>
                  <a:pt x="28576" y="487988"/>
                </a:lnTo>
                <a:lnTo>
                  <a:pt x="47626" y="487988"/>
                </a:lnTo>
                <a:lnTo>
                  <a:pt x="47625" y="63500"/>
                </a:lnTo>
                <a:close/>
              </a:path>
              <a:path w="76200" h="488314">
                <a:moveTo>
                  <a:pt x="38100" y="0"/>
                </a:moveTo>
                <a:lnTo>
                  <a:pt x="0" y="76200"/>
                </a:lnTo>
                <a:lnTo>
                  <a:pt x="28575" y="76200"/>
                </a:lnTo>
                <a:lnTo>
                  <a:pt x="28575" y="63500"/>
                </a:lnTo>
                <a:lnTo>
                  <a:pt x="69850" y="63500"/>
                </a:lnTo>
                <a:lnTo>
                  <a:pt x="38100" y="0"/>
                </a:lnTo>
                <a:close/>
              </a:path>
              <a:path w="76200" h="488314">
                <a:moveTo>
                  <a:pt x="69850" y="63500"/>
                </a:moveTo>
                <a:lnTo>
                  <a:pt x="47625" y="63500"/>
                </a:lnTo>
                <a:lnTo>
                  <a:pt x="47625" y="76200"/>
                </a:lnTo>
                <a:lnTo>
                  <a:pt x="76200" y="76200"/>
                </a:lnTo>
                <a:lnTo>
                  <a:pt x="69850" y="63500"/>
                </a:lnTo>
                <a:close/>
              </a:path>
            </a:pathLst>
          </a:custGeom>
          <a:solidFill>
            <a:srgbClr val="000000"/>
          </a:solidFill>
        </p:spPr>
        <p:txBody>
          <a:bodyPr wrap="square" lIns="0" tIns="0" rIns="0" bIns="0" rtlCol="0"/>
          <a:lstStyle/>
          <a:p>
            <a:endParaRPr/>
          </a:p>
        </p:txBody>
      </p:sp>
      <p:sp>
        <p:nvSpPr>
          <p:cNvPr id="10" name="object 10"/>
          <p:cNvSpPr/>
          <p:nvPr/>
        </p:nvSpPr>
        <p:spPr>
          <a:xfrm>
            <a:off x="2187755" y="3436434"/>
            <a:ext cx="737235" cy="424815"/>
          </a:xfrm>
          <a:custGeom>
            <a:avLst/>
            <a:gdLst/>
            <a:ahLst/>
            <a:cxnLst/>
            <a:rect l="l" t="t" r="r" b="b"/>
            <a:pathLst>
              <a:path w="737235" h="424814">
                <a:moveTo>
                  <a:pt x="67737" y="349363"/>
                </a:moveTo>
                <a:lnTo>
                  <a:pt x="0" y="401032"/>
                </a:lnTo>
                <a:lnTo>
                  <a:pt x="81978" y="424219"/>
                </a:lnTo>
                <a:lnTo>
                  <a:pt x="77092" y="398537"/>
                </a:lnTo>
                <a:lnTo>
                  <a:pt x="64077" y="398537"/>
                </a:lnTo>
                <a:lnTo>
                  <a:pt x="60685" y="379792"/>
                </a:lnTo>
                <a:lnTo>
                  <a:pt x="73099" y="377545"/>
                </a:lnTo>
                <a:lnTo>
                  <a:pt x="67737" y="349363"/>
                </a:lnTo>
                <a:close/>
              </a:path>
              <a:path w="737235" h="424814">
                <a:moveTo>
                  <a:pt x="73099" y="377545"/>
                </a:moveTo>
                <a:lnTo>
                  <a:pt x="60685" y="379792"/>
                </a:lnTo>
                <a:lnTo>
                  <a:pt x="64077" y="398537"/>
                </a:lnTo>
                <a:lnTo>
                  <a:pt x="76659" y="396259"/>
                </a:lnTo>
                <a:lnTo>
                  <a:pt x="73099" y="377545"/>
                </a:lnTo>
                <a:close/>
              </a:path>
              <a:path w="737235" h="424814">
                <a:moveTo>
                  <a:pt x="76659" y="396259"/>
                </a:moveTo>
                <a:lnTo>
                  <a:pt x="64077" y="398537"/>
                </a:lnTo>
                <a:lnTo>
                  <a:pt x="77092" y="398537"/>
                </a:lnTo>
                <a:lnTo>
                  <a:pt x="76659" y="396259"/>
                </a:lnTo>
                <a:close/>
              </a:path>
              <a:path w="737235" h="424814">
                <a:moveTo>
                  <a:pt x="713162" y="237080"/>
                </a:moveTo>
                <a:lnTo>
                  <a:pt x="665289" y="260361"/>
                </a:lnTo>
                <a:lnTo>
                  <a:pt x="625812" y="272719"/>
                </a:lnTo>
                <a:lnTo>
                  <a:pt x="578422" y="285092"/>
                </a:lnTo>
                <a:lnTo>
                  <a:pt x="524812" y="297329"/>
                </a:lnTo>
                <a:lnTo>
                  <a:pt x="466571" y="309332"/>
                </a:lnTo>
                <a:lnTo>
                  <a:pt x="405394" y="320988"/>
                </a:lnTo>
                <a:lnTo>
                  <a:pt x="342817" y="332218"/>
                </a:lnTo>
                <a:lnTo>
                  <a:pt x="86276" y="375160"/>
                </a:lnTo>
                <a:lnTo>
                  <a:pt x="73099" y="377545"/>
                </a:lnTo>
                <a:lnTo>
                  <a:pt x="76659" y="396259"/>
                </a:lnTo>
                <a:lnTo>
                  <a:pt x="89439" y="393946"/>
                </a:lnTo>
                <a:lnTo>
                  <a:pt x="346182" y="350968"/>
                </a:lnTo>
                <a:lnTo>
                  <a:pt x="408960" y="339700"/>
                </a:lnTo>
                <a:lnTo>
                  <a:pt x="470416" y="327990"/>
                </a:lnTo>
                <a:lnTo>
                  <a:pt x="528938" y="315927"/>
                </a:lnTo>
                <a:lnTo>
                  <a:pt x="583068" y="303566"/>
                </a:lnTo>
                <a:lnTo>
                  <a:pt x="631244" y="290978"/>
                </a:lnTo>
                <a:lnTo>
                  <a:pt x="672012" y="278184"/>
                </a:lnTo>
                <a:lnTo>
                  <a:pt x="716622" y="258117"/>
                </a:lnTo>
                <a:lnTo>
                  <a:pt x="735248" y="237858"/>
                </a:lnTo>
                <a:lnTo>
                  <a:pt x="712473" y="237858"/>
                </a:lnTo>
                <a:lnTo>
                  <a:pt x="713162" y="237080"/>
                </a:lnTo>
                <a:close/>
              </a:path>
              <a:path w="737235" h="424814">
                <a:moveTo>
                  <a:pt x="714006" y="236466"/>
                </a:moveTo>
                <a:lnTo>
                  <a:pt x="713162" y="237080"/>
                </a:lnTo>
                <a:lnTo>
                  <a:pt x="712473" y="237858"/>
                </a:lnTo>
                <a:lnTo>
                  <a:pt x="714006" y="236466"/>
                </a:lnTo>
                <a:close/>
              </a:path>
              <a:path w="737235" h="424814">
                <a:moveTo>
                  <a:pt x="735745" y="236466"/>
                </a:moveTo>
                <a:lnTo>
                  <a:pt x="714006" y="236466"/>
                </a:lnTo>
                <a:lnTo>
                  <a:pt x="712473" y="237858"/>
                </a:lnTo>
                <a:lnTo>
                  <a:pt x="735248" y="237858"/>
                </a:lnTo>
                <a:lnTo>
                  <a:pt x="735745" y="236466"/>
                </a:lnTo>
                <a:close/>
              </a:path>
              <a:path w="737235" h="424814">
                <a:moveTo>
                  <a:pt x="716743" y="233034"/>
                </a:moveTo>
                <a:lnTo>
                  <a:pt x="713162" y="237080"/>
                </a:lnTo>
                <a:lnTo>
                  <a:pt x="714006" y="236466"/>
                </a:lnTo>
                <a:lnTo>
                  <a:pt x="735745" y="236466"/>
                </a:lnTo>
                <a:lnTo>
                  <a:pt x="736351" y="234765"/>
                </a:lnTo>
                <a:lnTo>
                  <a:pt x="716125" y="234765"/>
                </a:lnTo>
                <a:lnTo>
                  <a:pt x="716743" y="233034"/>
                </a:lnTo>
                <a:close/>
              </a:path>
              <a:path w="737235" h="424814">
                <a:moveTo>
                  <a:pt x="717632" y="232028"/>
                </a:moveTo>
                <a:lnTo>
                  <a:pt x="716743" y="233034"/>
                </a:lnTo>
                <a:lnTo>
                  <a:pt x="716125" y="234765"/>
                </a:lnTo>
                <a:lnTo>
                  <a:pt x="717659" y="232169"/>
                </a:lnTo>
                <a:lnTo>
                  <a:pt x="717632" y="232028"/>
                </a:lnTo>
                <a:close/>
              </a:path>
              <a:path w="737235" h="424814">
                <a:moveTo>
                  <a:pt x="717659" y="232169"/>
                </a:moveTo>
                <a:lnTo>
                  <a:pt x="716125" y="234765"/>
                </a:lnTo>
                <a:lnTo>
                  <a:pt x="736351" y="234765"/>
                </a:lnTo>
                <a:lnTo>
                  <a:pt x="736759" y="233622"/>
                </a:lnTo>
                <a:lnTo>
                  <a:pt x="717941" y="233622"/>
                </a:lnTo>
                <a:lnTo>
                  <a:pt x="717659" y="232169"/>
                </a:lnTo>
                <a:close/>
              </a:path>
              <a:path w="737235" h="424814">
                <a:moveTo>
                  <a:pt x="718090" y="231654"/>
                </a:moveTo>
                <a:lnTo>
                  <a:pt x="717659" y="232169"/>
                </a:lnTo>
                <a:lnTo>
                  <a:pt x="717941" y="233622"/>
                </a:lnTo>
                <a:lnTo>
                  <a:pt x="718090" y="231654"/>
                </a:lnTo>
                <a:close/>
              </a:path>
              <a:path w="737235" h="424814">
                <a:moveTo>
                  <a:pt x="736373" y="228612"/>
                </a:moveTo>
                <a:lnTo>
                  <a:pt x="718320" y="228612"/>
                </a:lnTo>
                <a:lnTo>
                  <a:pt x="718205" y="230897"/>
                </a:lnTo>
                <a:lnTo>
                  <a:pt x="717941" y="233622"/>
                </a:lnTo>
                <a:lnTo>
                  <a:pt x="736759" y="233622"/>
                </a:lnTo>
                <a:lnTo>
                  <a:pt x="736864" y="233034"/>
                </a:lnTo>
                <a:lnTo>
                  <a:pt x="736793" y="230780"/>
                </a:lnTo>
                <a:lnTo>
                  <a:pt x="736373" y="228612"/>
                </a:lnTo>
                <a:close/>
              </a:path>
              <a:path w="737235" h="424814">
                <a:moveTo>
                  <a:pt x="717446" y="231064"/>
                </a:moveTo>
                <a:lnTo>
                  <a:pt x="716743" y="233034"/>
                </a:lnTo>
                <a:lnTo>
                  <a:pt x="717508" y="232169"/>
                </a:lnTo>
                <a:lnTo>
                  <a:pt x="717446" y="231064"/>
                </a:lnTo>
                <a:close/>
              </a:path>
              <a:path w="737235" h="424814">
                <a:moveTo>
                  <a:pt x="717964" y="231654"/>
                </a:moveTo>
                <a:lnTo>
                  <a:pt x="717632" y="232028"/>
                </a:lnTo>
                <a:lnTo>
                  <a:pt x="717659" y="232169"/>
                </a:lnTo>
                <a:lnTo>
                  <a:pt x="717964" y="231654"/>
                </a:lnTo>
                <a:close/>
              </a:path>
              <a:path w="737235" h="424814">
                <a:moveTo>
                  <a:pt x="717746" y="230223"/>
                </a:moveTo>
                <a:lnTo>
                  <a:pt x="717547" y="230780"/>
                </a:lnTo>
                <a:lnTo>
                  <a:pt x="717560" y="231654"/>
                </a:lnTo>
                <a:lnTo>
                  <a:pt x="717632" y="232028"/>
                </a:lnTo>
                <a:lnTo>
                  <a:pt x="717964" y="231654"/>
                </a:lnTo>
                <a:lnTo>
                  <a:pt x="718125" y="230780"/>
                </a:lnTo>
                <a:lnTo>
                  <a:pt x="717746" y="230223"/>
                </a:lnTo>
                <a:close/>
              </a:path>
              <a:path w="737235" h="424814">
                <a:moveTo>
                  <a:pt x="717099" y="229274"/>
                </a:moveTo>
                <a:lnTo>
                  <a:pt x="717446" y="231064"/>
                </a:lnTo>
                <a:lnTo>
                  <a:pt x="717746" y="230223"/>
                </a:lnTo>
                <a:lnTo>
                  <a:pt x="717099" y="229274"/>
                </a:lnTo>
                <a:close/>
              </a:path>
              <a:path w="737235" h="424814">
                <a:moveTo>
                  <a:pt x="718153" y="230821"/>
                </a:moveTo>
                <a:close/>
              </a:path>
              <a:path w="737235" h="424814">
                <a:moveTo>
                  <a:pt x="717828" y="229992"/>
                </a:moveTo>
                <a:lnTo>
                  <a:pt x="717746" y="230223"/>
                </a:lnTo>
                <a:lnTo>
                  <a:pt x="718153" y="230821"/>
                </a:lnTo>
                <a:lnTo>
                  <a:pt x="717828" y="229992"/>
                </a:lnTo>
                <a:close/>
              </a:path>
              <a:path w="737235" h="424814">
                <a:moveTo>
                  <a:pt x="718320" y="228612"/>
                </a:moveTo>
                <a:lnTo>
                  <a:pt x="717828" y="229992"/>
                </a:lnTo>
                <a:lnTo>
                  <a:pt x="718156" y="230780"/>
                </a:lnTo>
                <a:lnTo>
                  <a:pt x="718320" y="228612"/>
                </a:lnTo>
                <a:close/>
              </a:path>
              <a:path w="737235" h="424814">
                <a:moveTo>
                  <a:pt x="716725" y="227342"/>
                </a:moveTo>
                <a:lnTo>
                  <a:pt x="717099" y="229274"/>
                </a:lnTo>
                <a:lnTo>
                  <a:pt x="717746" y="230223"/>
                </a:lnTo>
                <a:lnTo>
                  <a:pt x="717828" y="229992"/>
                </a:lnTo>
                <a:lnTo>
                  <a:pt x="716725" y="227342"/>
                </a:lnTo>
                <a:close/>
              </a:path>
              <a:path w="737235" h="424814">
                <a:moveTo>
                  <a:pt x="736128" y="227342"/>
                </a:moveTo>
                <a:lnTo>
                  <a:pt x="716725" y="227342"/>
                </a:lnTo>
                <a:lnTo>
                  <a:pt x="717828" y="229992"/>
                </a:lnTo>
                <a:lnTo>
                  <a:pt x="718320" y="228612"/>
                </a:lnTo>
                <a:lnTo>
                  <a:pt x="736373" y="228612"/>
                </a:lnTo>
                <a:lnTo>
                  <a:pt x="736128" y="227342"/>
                </a:lnTo>
                <a:close/>
              </a:path>
              <a:path w="737235" h="424814">
                <a:moveTo>
                  <a:pt x="714332" y="225213"/>
                </a:moveTo>
                <a:lnTo>
                  <a:pt x="717099" y="229274"/>
                </a:lnTo>
                <a:lnTo>
                  <a:pt x="716725" y="227342"/>
                </a:lnTo>
                <a:lnTo>
                  <a:pt x="736128" y="227342"/>
                </a:lnTo>
                <a:lnTo>
                  <a:pt x="735871" y="226014"/>
                </a:lnTo>
                <a:lnTo>
                  <a:pt x="715197" y="226014"/>
                </a:lnTo>
                <a:lnTo>
                  <a:pt x="714332" y="225213"/>
                </a:lnTo>
                <a:close/>
              </a:path>
              <a:path w="737235" h="424814">
                <a:moveTo>
                  <a:pt x="713724" y="224321"/>
                </a:moveTo>
                <a:lnTo>
                  <a:pt x="714332" y="225213"/>
                </a:lnTo>
                <a:lnTo>
                  <a:pt x="715197" y="226014"/>
                </a:lnTo>
                <a:lnTo>
                  <a:pt x="713724" y="224321"/>
                </a:lnTo>
                <a:close/>
              </a:path>
              <a:path w="737235" h="424814">
                <a:moveTo>
                  <a:pt x="735543" y="224321"/>
                </a:moveTo>
                <a:lnTo>
                  <a:pt x="713724" y="224321"/>
                </a:lnTo>
                <a:lnTo>
                  <a:pt x="715197" y="226014"/>
                </a:lnTo>
                <a:lnTo>
                  <a:pt x="735871" y="226014"/>
                </a:lnTo>
                <a:lnTo>
                  <a:pt x="735543" y="224321"/>
                </a:lnTo>
                <a:close/>
              </a:path>
              <a:path w="737235" h="424814">
                <a:moveTo>
                  <a:pt x="33712" y="0"/>
                </a:moveTo>
                <a:lnTo>
                  <a:pt x="72612" y="30829"/>
                </a:lnTo>
                <a:lnTo>
                  <a:pt x="422160" y="119108"/>
                </a:lnTo>
                <a:lnTo>
                  <a:pt x="481172" y="135289"/>
                </a:lnTo>
                <a:lnTo>
                  <a:pt x="537170" y="151584"/>
                </a:lnTo>
                <a:lnTo>
                  <a:pt x="588523" y="167765"/>
                </a:lnTo>
                <a:lnTo>
                  <a:pt x="633736" y="183640"/>
                </a:lnTo>
                <a:lnTo>
                  <a:pt x="671132" y="198945"/>
                </a:lnTo>
                <a:lnTo>
                  <a:pt x="708685" y="219986"/>
                </a:lnTo>
                <a:lnTo>
                  <a:pt x="714332" y="225213"/>
                </a:lnTo>
                <a:lnTo>
                  <a:pt x="713724" y="224321"/>
                </a:lnTo>
                <a:lnTo>
                  <a:pt x="735543" y="224321"/>
                </a:lnTo>
                <a:lnTo>
                  <a:pt x="735181" y="222450"/>
                </a:lnTo>
                <a:lnTo>
                  <a:pt x="694625" y="189119"/>
                </a:lnTo>
                <a:lnTo>
                  <a:pt x="640229" y="165731"/>
                </a:lnTo>
                <a:lnTo>
                  <a:pt x="594370" y="149635"/>
                </a:lnTo>
                <a:lnTo>
                  <a:pt x="542493" y="133292"/>
                </a:lnTo>
                <a:lnTo>
                  <a:pt x="486210" y="116917"/>
                </a:lnTo>
                <a:lnTo>
                  <a:pt x="426994" y="100681"/>
                </a:lnTo>
                <a:lnTo>
                  <a:pt x="77567" y="12435"/>
                </a:lnTo>
                <a:lnTo>
                  <a:pt x="60539" y="7848"/>
                </a:lnTo>
                <a:lnTo>
                  <a:pt x="45938" y="3719"/>
                </a:lnTo>
                <a:lnTo>
                  <a:pt x="33712" y="0"/>
                </a:lnTo>
                <a:close/>
              </a:path>
            </a:pathLst>
          </a:custGeom>
          <a:solidFill>
            <a:srgbClr val="000000"/>
          </a:solidFill>
        </p:spPr>
        <p:txBody>
          <a:bodyPr wrap="square" lIns="0" tIns="0" rIns="0" bIns="0" rtlCol="0"/>
          <a:lstStyle/>
          <a:p>
            <a:endParaRPr/>
          </a:p>
        </p:txBody>
      </p:sp>
      <p:sp>
        <p:nvSpPr>
          <p:cNvPr id="11" name="object 11"/>
          <p:cNvSpPr txBox="1"/>
          <p:nvPr/>
        </p:nvSpPr>
        <p:spPr>
          <a:xfrm>
            <a:off x="3159225" y="1594611"/>
            <a:ext cx="7190105" cy="885190"/>
          </a:xfrm>
          <a:prstGeom prst="rect">
            <a:avLst/>
          </a:prstGeom>
        </p:spPr>
        <p:txBody>
          <a:bodyPr vert="horz" wrap="square" lIns="0" tIns="6350" rIns="0" bIns="0" rtlCol="0">
            <a:spAutoFit/>
          </a:bodyPr>
          <a:lstStyle/>
          <a:p>
            <a:pPr marL="12700" marR="5080">
              <a:lnSpc>
                <a:spcPct val="101400"/>
              </a:lnSpc>
              <a:spcBef>
                <a:spcPts val="50"/>
              </a:spcBef>
            </a:pPr>
            <a:r>
              <a:rPr sz="2800" spc="-55" dirty="0">
                <a:latin typeface="Calibri"/>
                <a:cs typeface="Calibri"/>
              </a:rPr>
              <a:t>We</a:t>
            </a:r>
            <a:r>
              <a:rPr sz="2800" spc="-10" dirty="0">
                <a:latin typeface="Calibri"/>
                <a:cs typeface="Calibri"/>
              </a:rPr>
              <a:t> can</a:t>
            </a:r>
            <a:r>
              <a:rPr sz="2800" spc="5" dirty="0">
                <a:latin typeface="Calibri"/>
                <a:cs typeface="Calibri"/>
              </a:rPr>
              <a:t> </a:t>
            </a:r>
            <a:r>
              <a:rPr sz="2800" spc="-10" dirty="0">
                <a:latin typeface="Calibri"/>
                <a:cs typeface="Calibri"/>
              </a:rPr>
              <a:t>process</a:t>
            </a:r>
            <a:r>
              <a:rPr sz="2800" spc="5" dirty="0">
                <a:latin typeface="Calibri"/>
                <a:cs typeface="Calibri"/>
              </a:rPr>
              <a:t> </a:t>
            </a:r>
            <a:r>
              <a:rPr sz="2800" dirty="0">
                <a:latin typeface="Calibri"/>
                <a:cs typeface="Calibri"/>
              </a:rPr>
              <a:t>a</a:t>
            </a:r>
            <a:r>
              <a:rPr sz="2800" spc="-5" dirty="0">
                <a:latin typeface="Calibri"/>
                <a:cs typeface="Calibri"/>
              </a:rPr>
              <a:t> sequence of</a:t>
            </a:r>
            <a:r>
              <a:rPr sz="2800" dirty="0">
                <a:latin typeface="Calibri"/>
                <a:cs typeface="Calibri"/>
              </a:rPr>
              <a:t> </a:t>
            </a:r>
            <a:r>
              <a:rPr sz="2800" spc="-20" dirty="0">
                <a:latin typeface="Calibri"/>
                <a:cs typeface="Calibri"/>
              </a:rPr>
              <a:t>vectors</a:t>
            </a:r>
            <a:r>
              <a:rPr sz="2800" dirty="0">
                <a:latin typeface="Calibri"/>
                <a:cs typeface="Calibri"/>
              </a:rPr>
              <a:t> </a:t>
            </a:r>
            <a:r>
              <a:rPr sz="2800" b="1" dirty="0">
                <a:latin typeface="Calibri"/>
                <a:cs typeface="Calibri"/>
              </a:rPr>
              <a:t>x</a:t>
            </a:r>
            <a:r>
              <a:rPr sz="2800" b="1" spc="5" dirty="0">
                <a:latin typeface="Calibri"/>
                <a:cs typeface="Calibri"/>
              </a:rPr>
              <a:t> </a:t>
            </a:r>
            <a:r>
              <a:rPr sz="2800" spc="-10" dirty="0">
                <a:latin typeface="Calibri"/>
                <a:cs typeface="Calibri"/>
              </a:rPr>
              <a:t>by </a:t>
            </a:r>
            <a:r>
              <a:rPr sz="2800" spc="-5" dirty="0">
                <a:latin typeface="Calibri"/>
                <a:cs typeface="Calibri"/>
              </a:rPr>
              <a:t> applying</a:t>
            </a:r>
            <a:r>
              <a:rPr sz="2800" spc="-10" dirty="0">
                <a:latin typeface="Calibri"/>
                <a:cs typeface="Calibri"/>
              </a:rPr>
              <a:t> </a:t>
            </a:r>
            <a:r>
              <a:rPr sz="2800" dirty="0">
                <a:latin typeface="Calibri"/>
                <a:cs typeface="Calibri"/>
              </a:rPr>
              <a:t>a</a:t>
            </a:r>
            <a:r>
              <a:rPr sz="2800" spc="-5" dirty="0">
                <a:latin typeface="Calibri"/>
                <a:cs typeface="Calibri"/>
              </a:rPr>
              <a:t> </a:t>
            </a:r>
            <a:r>
              <a:rPr sz="2800" b="1" spc="-10" dirty="0">
                <a:latin typeface="Calibri"/>
                <a:cs typeface="Calibri"/>
              </a:rPr>
              <a:t>recurrence</a:t>
            </a:r>
            <a:r>
              <a:rPr sz="2800" b="1" dirty="0">
                <a:latin typeface="Calibri"/>
                <a:cs typeface="Calibri"/>
              </a:rPr>
              <a:t> </a:t>
            </a:r>
            <a:r>
              <a:rPr sz="2800" b="1" spc="-10" dirty="0">
                <a:latin typeface="Calibri"/>
                <a:cs typeface="Calibri"/>
              </a:rPr>
              <a:t>formula</a:t>
            </a:r>
            <a:r>
              <a:rPr sz="2800" b="1" spc="-5" dirty="0">
                <a:latin typeface="Calibri"/>
                <a:cs typeface="Calibri"/>
              </a:rPr>
              <a:t> </a:t>
            </a:r>
            <a:r>
              <a:rPr sz="2800" spc="-15" dirty="0">
                <a:latin typeface="Calibri"/>
                <a:cs typeface="Calibri"/>
              </a:rPr>
              <a:t>at</a:t>
            </a:r>
            <a:r>
              <a:rPr sz="2800" spc="-5" dirty="0">
                <a:latin typeface="Calibri"/>
                <a:cs typeface="Calibri"/>
              </a:rPr>
              <a:t> </a:t>
            </a:r>
            <a:r>
              <a:rPr sz="2800" spc="-10" dirty="0">
                <a:latin typeface="Calibri"/>
                <a:cs typeface="Calibri"/>
              </a:rPr>
              <a:t>every</a:t>
            </a:r>
            <a:r>
              <a:rPr sz="2800" spc="-5" dirty="0">
                <a:latin typeface="Calibri"/>
                <a:cs typeface="Calibri"/>
              </a:rPr>
              <a:t> time</a:t>
            </a:r>
            <a:r>
              <a:rPr sz="2800" spc="-10" dirty="0">
                <a:latin typeface="Calibri"/>
                <a:cs typeface="Calibri"/>
              </a:rPr>
              <a:t> </a:t>
            </a:r>
            <a:r>
              <a:rPr sz="2800" spc="-15" dirty="0">
                <a:latin typeface="Calibri"/>
                <a:cs typeface="Calibri"/>
              </a:rPr>
              <a:t>step:</a:t>
            </a:r>
            <a:endParaRPr sz="2800">
              <a:latin typeface="Calibri"/>
              <a:cs typeface="Calibri"/>
            </a:endParaRPr>
          </a:p>
        </p:txBody>
      </p:sp>
      <p:sp>
        <p:nvSpPr>
          <p:cNvPr id="12" name="object 12"/>
          <p:cNvSpPr/>
          <p:nvPr/>
        </p:nvSpPr>
        <p:spPr>
          <a:xfrm>
            <a:off x="4738908" y="2920908"/>
            <a:ext cx="827405" cy="819150"/>
          </a:xfrm>
          <a:custGeom>
            <a:avLst/>
            <a:gdLst/>
            <a:ahLst/>
            <a:cxnLst/>
            <a:rect l="l" t="t" r="r" b="b"/>
            <a:pathLst>
              <a:path w="827404" h="819150">
                <a:moveTo>
                  <a:pt x="0" y="0"/>
                </a:moveTo>
                <a:lnTo>
                  <a:pt x="827384" y="0"/>
                </a:lnTo>
                <a:lnTo>
                  <a:pt x="827384" y="818587"/>
                </a:lnTo>
                <a:lnTo>
                  <a:pt x="0" y="818587"/>
                </a:lnTo>
                <a:lnTo>
                  <a:pt x="0" y="0"/>
                </a:lnTo>
                <a:close/>
              </a:path>
            </a:pathLst>
          </a:custGeom>
          <a:ln w="19050">
            <a:solidFill>
              <a:srgbClr val="0000FF"/>
            </a:solidFill>
          </a:ln>
        </p:spPr>
        <p:txBody>
          <a:bodyPr wrap="square" lIns="0" tIns="0" rIns="0" bIns="0" rtlCol="0"/>
          <a:lstStyle/>
          <a:p>
            <a:endParaRPr/>
          </a:p>
        </p:txBody>
      </p:sp>
      <p:sp>
        <p:nvSpPr>
          <p:cNvPr id="13" name="object 13"/>
          <p:cNvSpPr txBox="1"/>
          <p:nvPr/>
        </p:nvSpPr>
        <p:spPr>
          <a:xfrm>
            <a:off x="3951108" y="3823716"/>
            <a:ext cx="4872355" cy="1884680"/>
          </a:xfrm>
          <a:prstGeom prst="rect">
            <a:avLst/>
          </a:prstGeom>
        </p:spPr>
        <p:txBody>
          <a:bodyPr vert="horz" wrap="square" lIns="0" tIns="12700" rIns="0" bIns="0" rtlCol="0">
            <a:spAutoFit/>
          </a:bodyPr>
          <a:lstStyle/>
          <a:p>
            <a:pPr marL="12700">
              <a:lnSpc>
                <a:spcPct val="100000"/>
              </a:lnSpc>
              <a:spcBef>
                <a:spcPts val="100"/>
              </a:spcBef>
              <a:tabLst>
                <a:tab pos="3434715" algn="l"/>
              </a:tabLst>
            </a:pPr>
            <a:r>
              <a:rPr sz="3200" spc="-15" dirty="0">
                <a:solidFill>
                  <a:srgbClr val="0000FF"/>
                </a:solidFill>
                <a:latin typeface="Calibri"/>
                <a:cs typeface="Calibri"/>
              </a:rPr>
              <a:t>new</a:t>
            </a:r>
            <a:r>
              <a:rPr sz="3200" dirty="0">
                <a:solidFill>
                  <a:srgbClr val="0000FF"/>
                </a:solidFill>
                <a:latin typeface="Calibri"/>
                <a:cs typeface="Calibri"/>
              </a:rPr>
              <a:t> </a:t>
            </a:r>
            <a:r>
              <a:rPr sz="3200" spc="-30" dirty="0">
                <a:solidFill>
                  <a:srgbClr val="0000FF"/>
                </a:solidFill>
                <a:latin typeface="Calibri"/>
                <a:cs typeface="Calibri"/>
              </a:rPr>
              <a:t>state	</a:t>
            </a:r>
            <a:r>
              <a:rPr sz="3200" spc="-5" dirty="0">
                <a:solidFill>
                  <a:srgbClr val="38761D"/>
                </a:solidFill>
                <a:latin typeface="Calibri"/>
                <a:cs typeface="Calibri"/>
              </a:rPr>
              <a:t>old</a:t>
            </a:r>
            <a:r>
              <a:rPr sz="3200" spc="-80" dirty="0">
                <a:solidFill>
                  <a:srgbClr val="38761D"/>
                </a:solidFill>
                <a:latin typeface="Calibri"/>
                <a:cs typeface="Calibri"/>
              </a:rPr>
              <a:t> </a:t>
            </a:r>
            <a:r>
              <a:rPr sz="3200" spc="-30" dirty="0">
                <a:solidFill>
                  <a:srgbClr val="38761D"/>
                </a:solidFill>
                <a:latin typeface="Calibri"/>
                <a:cs typeface="Calibri"/>
              </a:rPr>
              <a:t>state</a:t>
            </a:r>
            <a:endParaRPr sz="3200">
              <a:latin typeface="Calibri"/>
              <a:cs typeface="Calibri"/>
            </a:endParaRPr>
          </a:p>
          <a:p>
            <a:pPr marL="1228725" marR="468630">
              <a:lnSpc>
                <a:spcPts val="3790"/>
              </a:lnSpc>
              <a:spcBef>
                <a:spcPts val="3319"/>
              </a:spcBef>
            </a:pPr>
            <a:r>
              <a:rPr sz="3200" spc="-5" dirty="0">
                <a:solidFill>
                  <a:srgbClr val="9900FF"/>
                </a:solidFill>
                <a:latin typeface="Calibri"/>
                <a:cs typeface="Calibri"/>
              </a:rPr>
              <a:t>some</a:t>
            </a:r>
            <a:r>
              <a:rPr sz="3200" spc="710" dirty="0">
                <a:solidFill>
                  <a:srgbClr val="9900FF"/>
                </a:solidFill>
                <a:latin typeface="Calibri"/>
                <a:cs typeface="Calibri"/>
              </a:rPr>
              <a:t> </a:t>
            </a:r>
            <a:r>
              <a:rPr sz="3200" spc="-5" dirty="0">
                <a:solidFill>
                  <a:srgbClr val="9900FF"/>
                </a:solidFill>
                <a:latin typeface="Calibri"/>
                <a:cs typeface="Calibri"/>
              </a:rPr>
              <a:t>function </a:t>
            </a:r>
            <a:r>
              <a:rPr sz="3200" dirty="0">
                <a:solidFill>
                  <a:srgbClr val="9900FF"/>
                </a:solidFill>
                <a:latin typeface="Calibri"/>
                <a:cs typeface="Calibri"/>
              </a:rPr>
              <a:t> with</a:t>
            </a:r>
            <a:r>
              <a:rPr sz="3200" spc="-35" dirty="0">
                <a:solidFill>
                  <a:srgbClr val="9900FF"/>
                </a:solidFill>
                <a:latin typeface="Calibri"/>
                <a:cs typeface="Calibri"/>
              </a:rPr>
              <a:t> </a:t>
            </a:r>
            <a:r>
              <a:rPr sz="3200" spc="-25" dirty="0">
                <a:solidFill>
                  <a:srgbClr val="9900FF"/>
                </a:solidFill>
                <a:latin typeface="Calibri"/>
                <a:cs typeface="Calibri"/>
              </a:rPr>
              <a:t>parameters</a:t>
            </a:r>
            <a:r>
              <a:rPr sz="3200" spc="-30" dirty="0">
                <a:solidFill>
                  <a:srgbClr val="9900FF"/>
                </a:solidFill>
                <a:latin typeface="Calibri"/>
                <a:cs typeface="Calibri"/>
              </a:rPr>
              <a:t> </a:t>
            </a:r>
            <a:r>
              <a:rPr sz="3200" dirty="0">
                <a:solidFill>
                  <a:srgbClr val="9900FF"/>
                </a:solidFill>
                <a:latin typeface="Calibri"/>
                <a:cs typeface="Calibri"/>
              </a:rPr>
              <a:t>W</a:t>
            </a:r>
            <a:endParaRPr sz="3200">
              <a:latin typeface="Calibri"/>
              <a:cs typeface="Calibri"/>
            </a:endParaRPr>
          </a:p>
        </p:txBody>
      </p:sp>
      <p:grpSp>
        <p:nvGrpSpPr>
          <p:cNvPr id="14" name="object 14"/>
          <p:cNvGrpSpPr/>
          <p:nvPr/>
        </p:nvGrpSpPr>
        <p:grpSpPr>
          <a:xfrm>
            <a:off x="7599044" y="2875276"/>
            <a:ext cx="2519045" cy="873125"/>
            <a:chOff x="7599044" y="2875276"/>
            <a:chExt cx="2519045" cy="873125"/>
          </a:xfrm>
        </p:grpSpPr>
        <p:sp>
          <p:nvSpPr>
            <p:cNvPr id="15" name="object 15"/>
            <p:cNvSpPr/>
            <p:nvPr/>
          </p:nvSpPr>
          <p:spPr>
            <a:xfrm>
              <a:off x="7608569" y="2884801"/>
              <a:ext cx="1464310" cy="819150"/>
            </a:xfrm>
            <a:custGeom>
              <a:avLst/>
              <a:gdLst/>
              <a:ahLst/>
              <a:cxnLst/>
              <a:rect l="l" t="t" r="r" b="b"/>
              <a:pathLst>
                <a:path w="1464309" h="819150">
                  <a:moveTo>
                    <a:pt x="0" y="0"/>
                  </a:moveTo>
                  <a:lnTo>
                    <a:pt x="1464156" y="0"/>
                  </a:lnTo>
                  <a:lnTo>
                    <a:pt x="1464156" y="818587"/>
                  </a:lnTo>
                  <a:lnTo>
                    <a:pt x="0" y="818587"/>
                  </a:lnTo>
                  <a:lnTo>
                    <a:pt x="0" y="0"/>
                  </a:lnTo>
                  <a:close/>
                </a:path>
              </a:pathLst>
            </a:custGeom>
            <a:ln w="19050">
              <a:solidFill>
                <a:srgbClr val="38761D"/>
              </a:solidFill>
            </a:ln>
          </p:spPr>
          <p:txBody>
            <a:bodyPr wrap="square" lIns="0" tIns="0" rIns="0" bIns="0" rtlCol="0"/>
            <a:lstStyle/>
            <a:p>
              <a:endParaRPr/>
            </a:p>
          </p:txBody>
        </p:sp>
        <p:sp>
          <p:nvSpPr>
            <p:cNvPr id="16" name="object 16"/>
            <p:cNvSpPr/>
            <p:nvPr/>
          </p:nvSpPr>
          <p:spPr>
            <a:xfrm>
              <a:off x="9336377" y="2920052"/>
              <a:ext cx="772160" cy="819150"/>
            </a:xfrm>
            <a:custGeom>
              <a:avLst/>
              <a:gdLst/>
              <a:ahLst/>
              <a:cxnLst/>
              <a:rect l="l" t="t" r="r" b="b"/>
              <a:pathLst>
                <a:path w="772159" h="819150">
                  <a:moveTo>
                    <a:pt x="0" y="0"/>
                  </a:moveTo>
                  <a:lnTo>
                    <a:pt x="771717" y="0"/>
                  </a:lnTo>
                  <a:lnTo>
                    <a:pt x="771717" y="818587"/>
                  </a:lnTo>
                  <a:lnTo>
                    <a:pt x="0" y="818587"/>
                  </a:lnTo>
                  <a:lnTo>
                    <a:pt x="0" y="0"/>
                  </a:lnTo>
                  <a:close/>
                </a:path>
              </a:pathLst>
            </a:custGeom>
            <a:ln w="19050">
              <a:solidFill>
                <a:srgbClr val="FF0000"/>
              </a:solidFill>
            </a:ln>
          </p:spPr>
          <p:txBody>
            <a:bodyPr wrap="square" lIns="0" tIns="0" rIns="0" bIns="0" rtlCol="0"/>
            <a:lstStyle/>
            <a:p>
              <a:endParaRPr/>
            </a:p>
          </p:txBody>
        </p:sp>
      </p:grpSp>
      <p:sp>
        <p:nvSpPr>
          <p:cNvPr id="17" name="object 17"/>
          <p:cNvSpPr txBox="1"/>
          <p:nvPr/>
        </p:nvSpPr>
        <p:spPr>
          <a:xfrm>
            <a:off x="9100001" y="3838955"/>
            <a:ext cx="2564765" cy="995044"/>
          </a:xfrm>
          <a:prstGeom prst="rect">
            <a:avLst/>
          </a:prstGeom>
        </p:spPr>
        <p:txBody>
          <a:bodyPr vert="horz" wrap="square" lIns="0" tIns="31750" rIns="0" bIns="0" rtlCol="0">
            <a:spAutoFit/>
          </a:bodyPr>
          <a:lstStyle/>
          <a:p>
            <a:pPr marL="12700" marR="5080">
              <a:lnSpc>
                <a:spcPts val="3790"/>
              </a:lnSpc>
              <a:spcBef>
                <a:spcPts val="250"/>
              </a:spcBef>
            </a:pPr>
            <a:r>
              <a:rPr sz="3200" spc="-10" dirty="0">
                <a:solidFill>
                  <a:srgbClr val="FF0000"/>
                </a:solidFill>
                <a:latin typeface="Calibri"/>
                <a:cs typeface="Calibri"/>
              </a:rPr>
              <a:t>input </a:t>
            </a:r>
            <a:r>
              <a:rPr sz="3200" spc="-15" dirty="0">
                <a:solidFill>
                  <a:srgbClr val="FF0000"/>
                </a:solidFill>
                <a:latin typeface="Calibri"/>
                <a:cs typeface="Calibri"/>
              </a:rPr>
              <a:t>vector at </a:t>
            </a:r>
            <a:r>
              <a:rPr sz="3200" spc="-10" dirty="0">
                <a:solidFill>
                  <a:srgbClr val="FF0000"/>
                </a:solidFill>
                <a:latin typeface="Calibri"/>
                <a:cs typeface="Calibri"/>
              </a:rPr>
              <a:t> </a:t>
            </a:r>
            <a:r>
              <a:rPr sz="3200" spc="-5" dirty="0">
                <a:solidFill>
                  <a:srgbClr val="FF0000"/>
                </a:solidFill>
                <a:latin typeface="Calibri"/>
                <a:cs typeface="Calibri"/>
              </a:rPr>
              <a:t>some</a:t>
            </a:r>
            <a:r>
              <a:rPr sz="3200" spc="-50" dirty="0">
                <a:solidFill>
                  <a:srgbClr val="FF0000"/>
                </a:solidFill>
                <a:latin typeface="Calibri"/>
                <a:cs typeface="Calibri"/>
              </a:rPr>
              <a:t> </a:t>
            </a:r>
            <a:r>
              <a:rPr sz="3200" spc="-5" dirty="0">
                <a:solidFill>
                  <a:srgbClr val="FF0000"/>
                </a:solidFill>
                <a:latin typeface="Calibri"/>
                <a:cs typeface="Calibri"/>
              </a:rPr>
              <a:t>time</a:t>
            </a:r>
            <a:r>
              <a:rPr sz="3200" spc="-45" dirty="0">
                <a:solidFill>
                  <a:srgbClr val="FF0000"/>
                </a:solidFill>
                <a:latin typeface="Calibri"/>
                <a:cs typeface="Calibri"/>
              </a:rPr>
              <a:t> </a:t>
            </a:r>
            <a:r>
              <a:rPr sz="3200" spc="-20" dirty="0">
                <a:solidFill>
                  <a:srgbClr val="FF0000"/>
                </a:solidFill>
                <a:latin typeface="Calibri"/>
                <a:cs typeface="Calibri"/>
              </a:rPr>
              <a:t>step</a:t>
            </a:r>
            <a:endParaRPr sz="3200">
              <a:latin typeface="Calibri"/>
              <a:cs typeface="Calibri"/>
            </a:endParaRPr>
          </a:p>
        </p:txBody>
      </p:sp>
      <p:sp>
        <p:nvSpPr>
          <p:cNvPr id="18" name="object 18"/>
          <p:cNvSpPr/>
          <p:nvPr/>
        </p:nvSpPr>
        <p:spPr>
          <a:xfrm>
            <a:off x="6370915" y="2920908"/>
            <a:ext cx="959485" cy="819150"/>
          </a:xfrm>
          <a:custGeom>
            <a:avLst/>
            <a:gdLst/>
            <a:ahLst/>
            <a:cxnLst/>
            <a:rect l="l" t="t" r="r" b="b"/>
            <a:pathLst>
              <a:path w="959484" h="819150">
                <a:moveTo>
                  <a:pt x="0" y="0"/>
                </a:moveTo>
                <a:lnTo>
                  <a:pt x="959350" y="0"/>
                </a:lnTo>
                <a:lnTo>
                  <a:pt x="959350" y="818587"/>
                </a:lnTo>
                <a:lnTo>
                  <a:pt x="0" y="818587"/>
                </a:lnTo>
                <a:lnTo>
                  <a:pt x="0" y="0"/>
                </a:lnTo>
                <a:close/>
              </a:path>
            </a:pathLst>
          </a:custGeom>
          <a:ln w="19050">
            <a:solidFill>
              <a:srgbClr val="9900FF"/>
            </a:solidFill>
          </a:ln>
        </p:spPr>
        <p:txBody>
          <a:bodyPr wrap="square" lIns="0" tIns="0" rIns="0" bIns="0" rtlCol="0"/>
          <a:lstStyle/>
          <a:p>
            <a:endParaRPr/>
          </a:p>
        </p:txBody>
      </p:sp>
      <p:sp>
        <p:nvSpPr>
          <p:cNvPr id="19" name="object 19"/>
          <p:cNvSpPr/>
          <p:nvPr/>
        </p:nvSpPr>
        <p:spPr>
          <a:xfrm>
            <a:off x="6521076" y="3841068"/>
            <a:ext cx="227965" cy="907415"/>
          </a:xfrm>
          <a:custGeom>
            <a:avLst/>
            <a:gdLst/>
            <a:ahLst/>
            <a:cxnLst/>
            <a:rect l="l" t="t" r="r" b="b"/>
            <a:pathLst>
              <a:path w="227965" h="907414">
                <a:moveTo>
                  <a:pt x="0" y="906964"/>
                </a:moveTo>
                <a:lnTo>
                  <a:pt x="227941" y="0"/>
                </a:lnTo>
              </a:path>
            </a:pathLst>
          </a:custGeom>
          <a:ln w="9525">
            <a:solidFill>
              <a:srgbClr val="9900FF"/>
            </a:solidFill>
          </a:ln>
        </p:spPr>
        <p:txBody>
          <a:bodyPr wrap="square" lIns="0" tIns="0" rIns="0" bIns="0" rtlCol="0"/>
          <a:lstStyle/>
          <a:p>
            <a:endParaRPr/>
          </a:p>
        </p:txBody>
      </p:sp>
      <p:sp>
        <p:nvSpPr>
          <p:cNvPr id="20" name="object 20"/>
          <p:cNvSpPr txBox="1"/>
          <p:nvPr/>
        </p:nvSpPr>
        <p:spPr>
          <a:xfrm>
            <a:off x="8358195" y="243332"/>
            <a:ext cx="3764279" cy="1125855"/>
          </a:xfrm>
          <a:prstGeom prst="rect">
            <a:avLst/>
          </a:prstGeom>
        </p:spPr>
        <p:txBody>
          <a:bodyPr vert="horz" wrap="square" lIns="0" tIns="10795" rIns="0" bIns="0" rtlCol="0">
            <a:spAutoFit/>
          </a:bodyPr>
          <a:lstStyle/>
          <a:p>
            <a:pPr marL="12700" marR="5080">
              <a:lnSpc>
                <a:spcPct val="100400"/>
              </a:lnSpc>
              <a:spcBef>
                <a:spcPts val="85"/>
              </a:spcBef>
            </a:pPr>
            <a:r>
              <a:rPr sz="2400" spc="-5" dirty="0">
                <a:solidFill>
                  <a:srgbClr val="FF0000"/>
                </a:solidFill>
                <a:latin typeface="Calibri"/>
                <a:cs typeface="Calibri"/>
              </a:rPr>
              <a:t>Notice: the same function and </a:t>
            </a:r>
            <a:r>
              <a:rPr sz="2400" spc="-530" dirty="0">
                <a:solidFill>
                  <a:srgbClr val="FF0000"/>
                </a:solidFill>
                <a:latin typeface="Calibri"/>
                <a:cs typeface="Calibri"/>
              </a:rPr>
              <a:t> </a:t>
            </a:r>
            <a:r>
              <a:rPr sz="2400" spc="-5" dirty="0">
                <a:solidFill>
                  <a:srgbClr val="FF0000"/>
                </a:solidFill>
                <a:latin typeface="Calibri"/>
                <a:cs typeface="Calibri"/>
              </a:rPr>
              <a:t>the same set of </a:t>
            </a:r>
            <a:r>
              <a:rPr sz="2400" spc="-15" dirty="0">
                <a:solidFill>
                  <a:srgbClr val="FF0000"/>
                </a:solidFill>
                <a:latin typeface="Calibri"/>
                <a:cs typeface="Calibri"/>
              </a:rPr>
              <a:t>parameters </a:t>
            </a:r>
            <a:r>
              <a:rPr sz="2400" spc="-10" dirty="0">
                <a:solidFill>
                  <a:srgbClr val="FF0000"/>
                </a:solidFill>
                <a:latin typeface="Calibri"/>
                <a:cs typeface="Calibri"/>
              </a:rPr>
              <a:t> </a:t>
            </a:r>
            <a:r>
              <a:rPr sz="2400" spc="-15" dirty="0">
                <a:solidFill>
                  <a:srgbClr val="FF0000"/>
                </a:solidFill>
                <a:latin typeface="Calibri"/>
                <a:cs typeface="Calibri"/>
              </a:rPr>
              <a:t>are</a:t>
            </a:r>
            <a:r>
              <a:rPr sz="2400" spc="-10" dirty="0">
                <a:solidFill>
                  <a:srgbClr val="FF0000"/>
                </a:solidFill>
                <a:latin typeface="Calibri"/>
                <a:cs typeface="Calibri"/>
              </a:rPr>
              <a:t> </a:t>
            </a:r>
            <a:r>
              <a:rPr sz="2400" dirty="0">
                <a:solidFill>
                  <a:srgbClr val="FF0000"/>
                </a:solidFill>
                <a:latin typeface="Calibri"/>
                <a:cs typeface="Calibri"/>
              </a:rPr>
              <a:t>used</a:t>
            </a:r>
            <a:r>
              <a:rPr sz="2400" spc="-10" dirty="0">
                <a:solidFill>
                  <a:srgbClr val="FF0000"/>
                </a:solidFill>
                <a:latin typeface="Calibri"/>
                <a:cs typeface="Calibri"/>
              </a:rPr>
              <a:t> </a:t>
            </a:r>
            <a:r>
              <a:rPr sz="2400" spc="-15" dirty="0">
                <a:solidFill>
                  <a:srgbClr val="FF0000"/>
                </a:solidFill>
                <a:latin typeface="Calibri"/>
                <a:cs typeface="Calibri"/>
              </a:rPr>
              <a:t>at</a:t>
            </a:r>
            <a:r>
              <a:rPr sz="2400" spc="-20" dirty="0">
                <a:solidFill>
                  <a:srgbClr val="FF0000"/>
                </a:solidFill>
                <a:latin typeface="Calibri"/>
                <a:cs typeface="Calibri"/>
              </a:rPr>
              <a:t> </a:t>
            </a:r>
            <a:r>
              <a:rPr sz="2400" spc="-5" dirty="0">
                <a:solidFill>
                  <a:srgbClr val="FF0000"/>
                </a:solidFill>
                <a:latin typeface="Calibri"/>
                <a:cs typeface="Calibri"/>
              </a:rPr>
              <a:t>every</a:t>
            </a:r>
            <a:r>
              <a:rPr sz="2400" spc="-10" dirty="0">
                <a:solidFill>
                  <a:srgbClr val="FF0000"/>
                </a:solidFill>
                <a:latin typeface="Calibri"/>
                <a:cs typeface="Calibri"/>
              </a:rPr>
              <a:t> </a:t>
            </a:r>
            <a:r>
              <a:rPr sz="2400" spc="-5" dirty="0">
                <a:solidFill>
                  <a:srgbClr val="FF0000"/>
                </a:solidFill>
                <a:latin typeface="Calibri"/>
                <a:cs typeface="Calibri"/>
              </a:rPr>
              <a:t>time </a:t>
            </a:r>
            <a:r>
              <a:rPr sz="2400" spc="-15" dirty="0">
                <a:solidFill>
                  <a:srgbClr val="FF0000"/>
                </a:solidFill>
                <a:latin typeface="Calibri"/>
                <a:cs typeface="Calibri"/>
              </a:rPr>
              <a:t>step.</a:t>
            </a:r>
            <a:endParaRPr sz="24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7314565" cy="635000"/>
          </a:xfrm>
          <a:prstGeom prst="rect">
            <a:avLst/>
          </a:prstGeom>
        </p:spPr>
        <p:txBody>
          <a:bodyPr vert="horz" wrap="square" lIns="0" tIns="12700" rIns="0" bIns="0" rtlCol="0">
            <a:spAutoFit/>
          </a:bodyPr>
          <a:lstStyle/>
          <a:p>
            <a:pPr marL="12700">
              <a:lnSpc>
                <a:spcPct val="100000"/>
              </a:lnSpc>
              <a:spcBef>
                <a:spcPts val="100"/>
              </a:spcBef>
            </a:pPr>
            <a:r>
              <a:rPr sz="4000" spc="-30" dirty="0"/>
              <a:t>(Vanilla)</a:t>
            </a:r>
            <a:r>
              <a:rPr sz="4000" spc="-15" dirty="0"/>
              <a:t> </a:t>
            </a:r>
            <a:r>
              <a:rPr sz="4000" spc="-25" dirty="0"/>
              <a:t>Recurrent </a:t>
            </a:r>
            <a:r>
              <a:rPr sz="4000" spc="-20" dirty="0"/>
              <a:t>Neural</a:t>
            </a:r>
            <a:r>
              <a:rPr sz="4000" spc="-15" dirty="0"/>
              <a:t> Networks</a:t>
            </a:r>
            <a:endParaRPr sz="4000"/>
          </a:p>
        </p:txBody>
      </p:sp>
      <p:sp>
        <p:nvSpPr>
          <p:cNvPr id="3" name="object 3"/>
          <p:cNvSpPr txBox="1"/>
          <p:nvPr/>
        </p:nvSpPr>
        <p:spPr>
          <a:xfrm>
            <a:off x="1247105" y="4587806"/>
            <a:ext cx="560070" cy="1221105"/>
          </a:xfrm>
          <a:prstGeom prst="rect">
            <a:avLst/>
          </a:prstGeom>
          <a:solidFill>
            <a:srgbClr val="F4CCCC"/>
          </a:solidFill>
          <a:ln w="9525">
            <a:solidFill>
              <a:srgbClr val="000000"/>
            </a:solidFill>
          </a:ln>
        </p:spPr>
        <p:txBody>
          <a:bodyPr vert="horz" wrap="square" lIns="0" tIns="0" rIns="0" bIns="0" rtlCol="0">
            <a:spAutoFit/>
          </a:bodyPr>
          <a:lstStyle/>
          <a:p>
            <a:pPr>
              <a:lnSpc>
                <a:spcPct val="100000"/>
              </a:lnSpc>
            </a:pPr>
            <a:endParaRPr sz="2750">
              <a:latin typeface="Times New Roman"/>
              <a:cs typeface="Times New Roman"/>
            </a:endParaRPr>
          </a:p>
          <a:p>
            <a:pPr algn="ctr">
              <a:lnSpc>
                <a:spcPct val="100000"/>
              </a:lnSpc>
            </a:pPr>
            <a:r>
              <a:rPr sz="2400" dirty="0">
                <a:latin typeface="Calibri"/>
                <a:cs typeface="Calibri"/>
              </a:rPr>
              <a:t>x</a:t>
            </a:r>
            <a:endParaRPr sz="2400">
              <a:latin typeface="Calibri"/>
              <a:cs typeface="Calibri"/>
            </a:endParaRPr>
          </a:p>
        </p:txBody>
      </p:sp>
      <p:sp>
        <p:nvSpPr>
          <p:cNvPr id="4" name="object 4"/>
          <p:cNvSpPr txBox="1"/>
          <p:nvPr/>
        </p:nvSpPr>
        <p:spPr>
          <a:xfrm>
            <a:off x="838200" y="3223872"/>
            <a:ext cx="1377950" cy="876300"/>
          </a:xfrm>
          <a:prstGeom prst="rect">
            <a:avLst/>
          </a:prstGeom>
          <a:solidFill>
            <a:srgbClr val="38761D"/>
          </a:solidFill>
        </p:spPr>
        <p:txBody>
          <a:bodyPr vert="horz" wrap="square" lIns="0" tIns="229235" rIns="0" bIns="0" rtlCol="0">
            <a:spAutoFit/>
          </a:bodyPr>
          <a:lstStyle/>
          <a:p>
            <a:pPr marL="408940">
              <a:lnSpc>
                <a:spcPct val="100000"/>
              </a:lnSpc>
              <a:spcBef>
                <a:spcPts val="1805"/>
              </a:spcBef>
            </a:pPr>
            <a:r>
              <a:rPr sz="2400" spc="-5" dirty="0">
                <a:solidFill>
                  <a:srgbClr val="FFFFFF"/>
                </a:solidFill>
                <a:latin typeface="Calibri"/>
                <a:cs typeface="Calibri"/>
              </a:rPr>
              <a:t>RNN</a:t>
            </a:r>
            <a:endParaRPr sz="2400">
              <a:latin typeface="Calibri"/>
              <a:cs typeface="Calibri"/>
            </a:endParaRPr>
          </a:p>
        </p:txBody>
      </p:sp>
      <p:sp>
        <p:nvSpPr>
          <p:cNvPr id="5" name="object 5"/>
          <p:cNvSpPr txBox="1"/>
          <p:nvPr/>
        </p:nvSpPr>
        <p:spPr>
          <a:xfrm>
            <a:off x="1247105" y="1538549"/>
            <a:ext cx="560070" cy="1221105"/>
          </a:xfrm>
          <a:prstGeom prst="rect">
            <a:avLst/>
          </a:prstGeom>
          <a:solidFill>
            <a:srgbClr val="C9DAF8"/>
          </a:solidFill>
          <a:ln w="9525">
            <a:solidFill>
              <a:srgbClr val="000000"/>
            </a:solidFill>
          </a:ln>
        </p:spPr>
        <p:txBody>
          <a:bodyPr vert="horz" wrap="square" lIns="0" tIns="1270" rIns="0" bIns="0" rtlCol="0">
            <a:spAutoFit/>
          </a:bodyPr>
          <a:lstStyle/>
          <a:p>
            <a:pPr>
              <a:lnSpc>
                <a:spcPct val="100000"/>
              </a:lnSpc>
              <a:spcBef>
                <a:spcPts val="10"/>
              </a:spcBef>
            </a:pPr>
            <a:endParaRPr sz="2750">
              <a:latin typeface="Times New Roman"/>
              <a:cs typeface="Times New Roman"/>
            </a:endParaRPr>
          </a:p>
          <a:p>
            <a:pPr algn="ctr">
              <a:lnSpc>
                <a:spcPct val="100000"/>
              </a:lnSpc>
            </a:pPr>
            <a:r>
              <a:rPr sz="2400" dirty="0">
                <a:latin typeface="Calibri"/>
                <a:cs typeface="Calibri"/>
              </a:rPr>
              <a:t>y</a:t>
            </a:r>
            <a:endParaRPr sz="2400">
              <a:latin typeface="Calibri"/>
              <a:cs typeface="Calibri"/>
            </a:endParaRPr>
          </a:p>
        </p:txBody>
      </p:sp>
      <p:sp>
        <p:nvSpPr>
          <p:cNvPr id="6" name="object 6"/>
          <p:cNvSpPr/>
          <p:nvPr/>
        </p:nvSpPr>
        <p:spPr>
          <a:xfrm>
            <a:off x="1488848" y="2759081"/>
            <a:ext cx="76200" cy="464820"/>
          </a:xfrm>
          <a:custGeom>
            <a:avLst/>
            <a:gdLst/>
            <a:ahLst/>
            <a:cxnLst/>
            <a:rect l="l" t="t" r="r" b="b"/>
            <a:pathLst>
              <a:path w="76200" h="464819">
                <a:moveTo>
                  <a:pt x="47625" y="63500"/>
                </a:moveTo>
                <a:lnTo>
                  <a:pt x="28575" y="63500"/>
                </a:lnTo>
                <a:lnTo>
                  <a:pt x="28576" y="464790"/>
                </a:lnTo>
                <a:lnTo>
                  <a:pt x="47626" y="464790"/>
                </a:lnTo>
                <a:lnTo>
                  <a:pt x="47625" y="63500"/>
                </a:lnTo>
                <a:close/>
              </a:path>
              <a:path w="76200" h="464819">
                <a:moveTo>
                  <a:pt x="38100" y="0"/>
                </a:moveTo>
                <a:lnTo>
                  <a:pt x="0" y="76200"/>
                </a:lnTo>
                <a:lnTo>
                  <a:pt x="28575" y="76200"/>
                </a:lnTo>
                <a:lnTo>
                  <a:pt x="28575" y="63500"/>
                </a:lnTo>
                <a:lnTo>
                  <a:pt x="69850" y="63500"/>
                </a:lnTo>
                <a:lnTo>
                  <a:pt x="38100" y="0"/>
                </a:lnTo>
                <a:close/>
              </a:path>
              <a:path w="76200" h="464819">
                <a:moveTo>
                  <a:pt x="69850" y="63500"/>
                </a:moveTo>
                <a:lnTo>
                  <a:pt x="47625" y="63500"/>
                </a:lnTo>
                <a:lnTo>
                  <a:pt x="47625" y="76200"/>
                </a:lnTo>
                <a:lnTo>
                  <a:pt x="76200" y="76200"/>
                </a:lnTo>
                <a:lnTo>
                  <a:pt x="69850" y="63500"/>
                </a:lnTo>
                <a:close/>
              </a:path>
            </a:pathLst>
          </a:custGeom>
          <a:solidFill>
            <a:srgbClr val="000000"/>
          </a:solidFill>
        </p:spPr>
        <p:txBody>
          <a:bodyPr wrap="square" lIns="0" tIns="0" rIns="0" bIns="0" rtlCol="0"/>
          <a:lstStyle/>
          <a:p>
            <a:endParaRPr/>
          </a:p>
        </p:txBody>
      </p:sp>
      <p:sp>
        <p:nvSpPr>
          <p:cNvPr id="7" name="object 7"/>
          <p:cNvSpPr/>
          <p:nvPr/>
        </p:nvSpPr>
        <p:spPr>
          <a:xfrm>
            <a:off x="1488848" y="4099817"/>
            <a:ext cx="76200" cy="488315"/>
          </a:xfrm>
          <a:custGeom>
            <a:avLst/>
            <a:gdLst/>
            <a:ahLst/>
            <a:cxnLst/>
            <a:rect l="l" t="t" r="r" b="b"/>
            <a:pathLst>
              <a:path w="76200" h="488314">
                <a:moveTo>
                  <a:pt x="47625" y="63500"/>
                </a:moveTo>
                <a:lnTo>
                  <a:pt x="28575" y="63500"/>
                </a:lnTo>
                <a:lnTo>
                  <a:pt x="28576" y="487988"/>
                </a:lnTo>
                <a:lnTo>
                  <a:pt x="47626" y="487988"/>
                </a:lnTo>
                <a:lnTo>
                  <a:pt x="47625" y="63500"/>
                </a:lnTo>
                <a:close/>
              </a:path>
              <a:path w="76200" h="488314">
                <a:moveTo>
                  <a:pt x="38100" y="0"/>
                </a:moveTo>
                <a:lnTo>
                  <a:pt x="0" y="76200"/>
                </a:lnTo>
                <a:lnTo>
                  <a:pt x="28575" y="76200"/>
                </a:lnTo>
                <a:lnTo>
                  <a:pt x="28575" y="63500"/>
                </a:lnTo>
                <a:lnTo>
                  <a:pt x="69850" y="63500"/>
                </a:lnTo>
                <a:lnTo>
                  <a:pt x="38100" y="0"/>
                </a:lnTo>
                <a:close/>
              </a:path>
              <a:path w="76200" h="488314">
                <a:moveTo>
                  <a:pt x="69850" y="63500"/>
                </a:moveTo>
                <a:lnTo>
                  <a:pt x="47625" y="63500"/>
                </a:lnTo>
                <a:lnTo>
                  <a:pt x="47625" y="76200"/>
                </a:lnTo>
                <a:lnTo>
                  <a:pt x="76200" y="76200"/>
                </a:lnTo>
                <a:lnTo>
                  <a:pt x="69850" y="63500"/>
                </a:lnTo>
                <a:close/>
              </a:path>
            </a:pathLst>
          </a:custGeom>
          <a:solidFill>
            <a:srgbClr val="000000"/>
          </a:solidFill>
        </p:spPr>
        <p:txBody>
          <a:bodyPr wrap="square" lIns="0" tIns="0" rIns="0" bIns="0" rtlCol="0"/>
          <a:lstStyle/>
          <a:p>
            <a:endParaRPr/>
          </a:p>
        </p:txBody>
      </p:sp>
      <p:sp>
        <p:nvSpPr>
          <p:cNvPr id="8" name="object 8"/>
          <p:cNvSpPr/>
          <p:nvPr/>
        </p:nvSpPr>
        <p:spPr>
          <a:xfrm>
            <a:off x="2187755" y="3436434"/>
            <a:ext cx="737235" cy="424815"/>
          </a:xfrm>
          <a:custGeom>
            <a:avLst/>
            <a:gdLst/>
            <a:ahLst/>
            <a:cxnLst/>
            <a:rect l="l" t="t" r="r" b="b"/>
            <a:pathLst>
              <a:path w="737235" h="424814">
                <a:moveTo>
                  <a:pt x="67737" y="349363"/>
                </a:moveTo>
                <a:lnTo>
                  <a:pt x="0" y="401032"/>
                </a:lnTo>
                <a:lnTo>
                  <a:pt x="81978" y="424219"/>
                </a:lnTo>
                <a:lnTo>
                  <a:pt x="77092" y="398537"/>
                </a:lnTo>
                <a:lnTo>
                  <a:pt x="64077" y="398537"/>
                </a:lnTo>
                <a:lnTo>
                  <a:pt x="60685" y="379792"/>
                </a:lnTo>
                <a:lnTo>
                  <a:pt x="73099" y="377545"/>
                </a:lnTo>
                <a:lnTo>
                  <a:pt x="67737" y="349363"/>
                </a:lnTo>
                <a:close/>
              </a:path>
              <a:path w="737235" h="424814">
                <a:moveTo>
                  <a:pt x="73099" y="377545"/>
                </a:moveTo>
                <a:lnTo>
                  <a:pt x="60685" y="379792"/>
                </a:lnTo>
                <a:lnTo>
                  <a:pt x="64077" y="398537"/>
                </a:lnTo>
                <a:lnTo>
                  <a:pt x="76659" y="396259"/>
                </a:lnTo>
                <a:lnTo>
                  <a:pt x="73099" y="377545"/>
                </a:lnTo>
                <a:close/>
              </a:path>
              <a:path w="737235" h="424814">
                <a:moveTo>
                  <a:pt x="76659" y="396259"/>
                </a:moveTo>
                <a:lnTo>
                  <a:pt x="64077" y="398537"/>
                </a:lnTo>
                <a:lnTo>
                  <a:pt x="77092" y="398537"/>
                </a:lnTo>
                <a:lnTo>
                  <a:pt x="76659" y="396259"/>
                </a:lnTo>
                <a:close/>
              </a:path>
              <a:path w="737235" h="424814">
                <a:moveTo>
                  <a:pt x="713162" y="237080"/>
                </a:moveTo>
                <a:lnTo>
                  <a:pt x="665289" y="260361"/>
                </a:lnTo>
                <a:lnTo>
                  <a:pt x="625812" y="272719"/>
                </a:lnTo>
                <a:lnTo>
                  <a:pt x="578422" y="285092"/>
                </a:lnTo>
                <a:lnTo>
                  <a:pt x="524812" y="297329"/>
                </a:lnTo>
                <a:lnTo>
                  <a:pt x="466571" y="309332"/>
                </a:lnTo>
                <a:lnTo>
                  <a:pt x="405394" y="320988"/>
                </a:lnTo>
                <a:lnTo>
                  <a:pt x="342817" y="332218"/>
                </a:lnTo>
                <a:lnTo>
                  <a:pt x="86276" y="375160"/>
                </a:lnTo>
                <a:lnTo>
                  <a:pt x="73099" y="377545"/>
                </a:lnTo>
                <a:lnTo>
                  <a:pt x="76659" y="396259"/>
                </a:lnTo>
                <a:lnTo>
                  <a:pt x="89439" y="393946"/>
                </a:lnTo>
                <a:lnTo>
                  <a:pt x="346182" y="350968"/>
                </a:lnTo>
                <a:lnTo>
                  <a:pt x="408960" y="339700"/>
                </a:lnTo>
                <a:lnTo>
                  <a:pt x="470416" y="327990"/>
                </a:lnTo>
                <a:lnTo>
                  <a:pt x="528938" y="315927"/>
                </a:lnTo>
                <a:lnTo>
                  <a:pt x="583068" y="303566"/>
                </a:lnTo>
                <a:lnTo>
                  <a:pt x="631244" y="290978"/>
                </a:lnTo>
                <a:lnTo>
                  <a:pt x="672012" y="278184"/>
                </a:lnTo>
                <a:lnTo>
                  <a:pt x="716622" y="258117"/>
                </a:lnTo>
                <a:lnTo>
                  <a:pt x="735248" y="237858"/>
                </a:lnTo>
                <a:lnTo>
                  <a:pt x="712473" y="237858"/>
                </a:lnTo>
                <a:lnTo>
                  <a:pt x="713162" y="237080"/>
                </a:lnTo>
                <a:close/>
              </a:path>
              <a:path w="737235" h="424814">
                <a:moveTo>
                  <a:pt x="714006" y="236466"/>
                </a:moveTo>
                <a:lnTo>
                  <a:pt x="713162" y="237080"/>
                </a:lnTo>
                <a:lnTo>
                  <a:pt x="712473" y="237858"/>
                </a:lnTo>
                <a:lnTo>
                  <a:pt x="714006" y="236466"/>
                </a:lnTo>
                <a:close/>
              </a:path>
              <a:path w="737235" h="424814">
                <a:moveTo>
                  <a:pt x="735745" y="236466"/>
                </a:moveTo>
                <a:lnTo>
                  <a:pt x="714006" y="236466"/>
                </a:lnTo>
                <a:lnTo>
                  <a:pt x="712473" y="237858"/>
                </a:lnTo>
                <a:lnTo>
                  <a:pt x="735248" y="237858"/>
                </a:lnTo>
                <a:lnTo>
                  <a:pt x="735745" y="236466"/>
                </a:lnTo>
                <a:close/>
              </a:path>
              <a:path w="737235" h="424814">
                <a:moveTo>
                  <a:pt x="716743" y="233034"/>
                </a:moveTo>
                <a:lnTo>
                  <a:pt x="713162" y="237080"/>
                </a:lnTo>
                <a:lnTo>
                  <a:pt x="714006" y="236466"/>
                </a:lnTo>
                <a:lnTo>
                  <a:pt x="735745" y="236466"/>
                </a:lnTo>
                <a:lnTo>
                  <a:pt x="736351" y="234765"/>
                </a:lnTo>
                <a:lnTo>
                  <a:pt x="716125" y="234765"/>
                </a:lnTo>
                <a:lnTo>
                  <a:pt x="716743" y="233034"/>
                </a:lnTo>
                <a:close/>
              </a:path>
              <a:path w="737235" h="424814">
                <a:moveTo>
                  <a:pt x="717632" y="232028"/>
                </a:moveTo>
                <a:lnTo>
                  <a:pt x="716743" y="233034"/>
                </a:lnTo>
                <a:lnTo>
                  <a:pt x="716125" y="234765"/>
                </a:lnTo>
                <a:lnTo>
                  <a:pt x="717659" y="232169"/>
                </a:lnTo>
                <a:lnTo>
                  <a:pt x="717632" y="232028"/>
                </a:lnTo>
                <a:close/>
              </a:path>
              <a:path w="737235" h="424814">
                <a:moveTo>
                  <a:pt x="717659" y="232169"/>
                </a:moveTo>
                <a:lnTo>
                  <a:pt x="716125" y="234765"/>
                </a:lnTo>
                <a:lnTo>
                  <a:pt x="736351" y="234765"/>
                </a:lnTo>
                <a:lnTo>
                  <a:pt x="736759" y="233622"/>
                </a:lnTo>
                <a:lnTo>
                  <a:pt x="717941" y="233622"/>
                </a:lnTo>
                <a:lnTo>
                  <a:pt x="717659" y="232169"/>
                </a:lnTo>
                <a:close/>
              </a:path>
              <a:path w="737235" h="424814">
                <a:moveTo>
                  <a:pt x="718090" y="231654"/>
                </a:moveTo>
                <a:lnTo>
                  <a:pt x="717659" y="232169"/>
                </a:lnTo>
                <a:lnTo>
                  <a:pt x="717941" y="233622"/>
                </a:lnTo>
                <a:lnTo>
                  <a:pt x="718090" y="231654"/>
                </a:lnTo>
                <a:close/>
              </a:path>
              <a:path w="737235" h="424814">
                <a:moveTo>
                  <a:pt x="736373" y="228612"/>
                </a:moveTo>
                <a:lnTo>
                  <a:pt x="718320" y="228612"/>
                </a:lnTo>
                <a:lnTo>
                  <a:pt x="718205" y="230897"/>
                </a:lnTo>
                <a:lnTo>
                  <a:pt x="717941" y="233622"/>
                </a:lnTo>
                <a:lnTo>
                  <a:pt x="736759" y="233622"/>
                </a:lnTo>
                <a:lnTo>
                  <a:pt x="736864" y="233034"/>
                </a:lnTo>
                <a:lnTo>
                  <a:pt x="736793" y="230780"/>
                </a:lnTo>
                <a:lnTo>
                  <a:pt x="736373" y="228612"/>
                </a:lnTo>
                <a:close/>
              </a:path>
              <a:path w="737235" h="424814">
                <a:moveTo>
                  <a:pt x="717446" y="231064"/>
                </a:moveTo>
                <a:lnTo>
                  <a:pt x="716743" y="233034"/>
                </a:lnTo>
                <a:lnTo>
                  <a:pt x="717508" y="232169"/>
                </a:lnTo>
                <a:lnTo>
                  <a:pt x="717446" y="231064"/>
                </a:lnTo>
                <a:close/>
              </a:path>
              <a:path w="737235" h="424814">
                <a:moveTo>
                  <a:pt x="717964" y="231654"/>
                </a:moveTo>
                <a:lnTo>
                  <a:pt x="717632" y="232028"/>
                </a:lnTo>
                <a:lnTo>
                  <a:pt x="717659" y="232169"/>
                </a:lnTo>
                <a:lnTo>
                  <a:pt x="717964" y="231654"/>
                </a:lnTo>
                <a:close/>
              </a:path>
              <a:path w="737235" h="424814">
                <a:moveTo>
                  <a:pt x="717746" y="230223"/>
                </a:moveTo>
                <a:lnTo>
                  <a:pt x="717547" y="230780"/>
                </a:lnTo>
                <a:lnTo>
                  <a:pt x="717560" y="231654"/>
                </a:lnTo>
                <a:lnTo>
                  <a:pt x="717632" y="232028"/>
                </a:lnTo>
                <a:lnTo>
                  <a:pt x="717964" y="231654"/>
                </a:lnTo>
                <a:lnTo>
                  <a:pt x="718125" y="230780"/>
                </a:lnTo>
                <a:lnTo>
                  <a:pt x="717746" y="230223"/>
                </a:lnTo>
                <a:close/>
              </a:path>
              <a:path w="737235" h="424814">
                <a:moveTo>
                  <a:pt x="717099" y="229274"/>
                </a:moveTo>
                <a:lnTo>
                  <a:pt x="717446" y="231064"/>
                </a:lnTo>
                <a:lnTo>
                  <a:pt x="717746" y="230223"/>
                </a:lnTo>
                <a:lnTo>
                  <a:pt x="717099" y="229274"/>
                </a:lnTo>
                <a:close/>
              </a:path>
              <a:path w="737235" h="424814">
                <a:moveTo>
                  <a:pt x="718153" y="230821"/>
                </a:moveTo>
                <a:close/>
              </a:path>
              <a:path w="737235" h="424814">
                <a:moveTo>
                  <a:pt x="717828" y="229992"/>
                </a:moveTo>
                <a:lnTo>
                  <a:pt x="717746" y="230223"/>
                </a:lnTo>
                <a:lnTo>
                  <a:pt x="718153" y="230821"/>
                </a:lnTo>
                <a:lnTo>
                  <a:pt x="717828" y="229992"/>
                </a:lnTo>
                <a:close/>
              </a:path>
              <a:path w="737235" h="424814">
                <a:moveTo>
                  <a:pt x="718320" y="228612"/>
                </a:moveTo>
                <a:lnTo>
                  <a:pt x="717828" y="229992"/>
                </a:lnTo>
                <a:lnTo>
                  <a:pt x="718156" y="230780"/>
                </a:lnTo>
                <a:lnTo>
                  <a:pt x="718320" y="228612"/>
                </a:lnTo>
                <a:close/>
              </a:path>
              <a:path w="737235" h="424814">
                <a:moveTo>
                  <a:pt x="716725" y="227342"/>
                </a:moveTo>
                <a:lnTo>
                  <a:pt x="717099" y="229274"/>
                </a:lnTo>
                <a:lnTo>
                  <a:pt x="717746" y="230223"/>
                </a:lnTo>
                <a:lnTo>
                  <a:pt x="717828" y="229992"/>
                </a:lnTo>
                <a:lnTo>
                  <a:pt x="716725" y="227342"/>
                </a:lnTo>
                <a:close/>
              </a:path>
              <a:path w="737235" h="424814">
                <a:moveTo>
                  <a:pt x="736128" y="227342"/>
                </a:moveTo>
                <a:lnTo>
                  <a:pt x="716725" y="227342"/>
                </a:lnTo>
                <a:lnTo>
                  <a:pt x="717828" y="229992"/>
                </a:lnTo>
                <a:lnTo>
                  <a:pt x="718320" y="228612"/>
                </a:lnTo>
                <a:lnTo>
                  <a:pt x="736373" y="228612"/>
                </a:lnTo>
                <a:lnTo>
                  <a:pt x="736128" y="227342"/>
                </a:lnTo>
                <a:close/>
              </a:path>
              <a:path w="737235" h="424814">
                <a:moveTo>
                  <a:pt x="714332" y="225213"/>
                </a:moveTo>
                <a:lnTo>
                  <a:pt x="717099" y="229274"/>
                </a:lnTo>
                <a:lnTo>
                  <a:pt x="716725" y="227342"/>
                </a:lnTo>
                <a:lnTo>
                  <a:pt x="736128" y="227342"/>
                </a:lnTo>
                <a:lnTo>
                  <a:pt x="735871" y="226014"/>
                </a:lnTo>
                <a:lnTo>
                  <a:pt x="715197" y="226014"/>
                </a:lnTo>
                <a:lnTo>
                  <a:pt x="714332" y="225213"/>
                </a:lnTo>
                <a:close/>
              </a:path>
              <a:path w="737235" h="424814">
                <a:moveTo>
                  <a:pt x="713724" y="224321"/>
                </a:moveTo>
                <a:lnTo>
                  <a:pt x="714332" y="225213"/>
                </a:lnTo>
                <a:lnTo>
                  <a:pt x="715197" y="226014"/>
                </a:lnTo>
                <a:lnTo>
                  <a:pt x="713724" y="224321"/>
                </a:lnTo>
                <a:close/>
              </a:path>
              <a:path w="737235" h="424814">
                <a:moveTo>
                  <a:pt x="735543" y="224321"/>
                </a:moveTo>
                <a:lnTo>
                  <a:pt x="713724" y="224321"/>
                </a:lnTo>
                <a:lnTo>
                  <a:pt x="715197" y="226014"/>
                </a:lnTo>
                <a:lnTo>
                  <a:pt x="735871" y="226014"/>
                </a:lnTo>
                <a:lnTo>
                  <a:pt x="735543" y="224321"/>
                </a:lnTo>
                <a:close/>
              </a:path>
              <a:path w="737235" h="424814">
                <a:moveTo>
                  <a:pt x="33712" y="0"/>
                </a:moveTo>
                <a:lnTo>
                  <a:pt x="72612" y="30829"/>
                </a:lnTo>
                <a:lnTo>
                  <a:pt x="422160" y="119108"/>
                </a:lnTo>
                <a:lnTo>
                  <a:pt x="481172" y="135289"/>
                </a:lnTo>
                <a:lnTo>
                  <a:pt x="537170" y="151584"/>
                </a:lnTo>
                <a:lnTo>
                  <a:pt x="588523" y="167765"/>
                </a:lnTo>
                <a:lnTo>
                  <a:pt x="633736" y="183640"/>
                </a:lnTo>
                <a:lnTo>
                  <a:pt x="671132" y="198945"/>
                </a:lnTo>
                <a:lnTo>
                  <a:pt x="708685" y="219986"/>
                </a:lnTo>
                <a:lnTo>
                  <a:pt x="714332" y="225213"/>
                </a:lnTo>
                <a:lnTo>
                  <a:pt x="713724" y="224321"/>
                </a:lnTo>
                <a:lnTo>
                  <a:pt x="735543" y="224321"/>
                </a:lnTo>
                <a:lnTo>
                  <a:pt x="735181" y="222450"/>
                </a:lnTo>
                <a:lnTo>
                  <a:pt x="694625" y="189119"/>
                </a:lnTo>
                <a:lnTo>
                  <a:pt x="640229" y="165731"/>
                </a:lnTo>
                <a:lnTo>
                  <a:pt x="594370" y="149635"/>
                </a:lnTo>
                <a:lnTo>
                  <a:pt x="542493" y="133292"/>
                </a:lnTo>
                <a:lnTo>
                  <a:pt x="486210" y="116917"/>
                </a:lnTo>
                <a:lnTo>
                  <a:pt x="426994" y="100681"/>
                </a:lnTo>
                <a:lnTo>
                  <a:pt x="77567" y="12435"/>
                </a:lnTo>
                <a:lnTo>
                  <a:pt x="60539" y="7848"/>
                </a:lnTo>
                <a:lnTo>
                  <a:pt x="45938" y="3719"/>
                </a:lnTo>
                <a:lnTo>
                  <a:pt x="33712" y="0"/>
                </a:lnTo>
                <a:close/>
              </a:path>
            </a:pathLst>
          </a:custGeom>
          <a:solidFill>
            <a:srgbClr val="000000"/>
          </a:solidFill>
        </p:spPr>
        <p:txBody>
          <a:bodyPr wrap="square" lIns="0" tIns="0" rIns="0" bIns="0" rtlCol="0"/>
          <a:lstStyle/>
          <a:p>
            <a:endParaRPr/>
          </a:p>
        </p:txBody>
      </p:sp>
      <p:sp>
        <p:nvSpPr>
          <p:cNvPr id="9" name="object 9"/>
          <p:cNvSpPr/>
          <p:nvPr/>
        </p:nvSpPr>
        <p:spPr>
          <a:xfrm>
            <a:off x="6603636" y="2719085"/>
            <a:ext cx="76200" cy="578485"/>
          </a:xfrm>
          <a:custGeom>
            <a:avLst/>
            <a:gdLst/>
            <a:ahLst/>
            <a:cxnLst/>
            <a:rect l="l" t="t" r="r" b="b"/>
            <a:pathLst>
              <a:path w="76200" h="578485">
                <a:moveTo>
                  <a:pt x="33337" y="502048"/>
                </a:moveTo>
                <a:lnTo>
                  <a:pt x="0" y="502048"/>
                </a:lnTo>
                <a:lnTo>
                  <a:pt x="38100" y="578248"/>
                </a:lnTo>
                <a:lnTo>
                  <a:pt x="69850" y="514748"/>
                </a:lnTo>
                <a:lnTo>
                  <a:pt x="33337" y="514748"/>
                </a:lnTo>
                <a:lnTo>
                  <a:pt x="33337" y="502048"/>
                </a:lnTo>
                <a:close/>
              </a:path>
              <a:path w="76200" h="578485">
                <a:moveTo>
                  <a:pt x="42862" y="0"/>
                </a:moveTo>
                <a:lnTo>
                  <a:pt x="33337" y="0"/>
                </a:lnTo>
                <a:lnTo>
                  <a:pt x="33337" y="514748"/>
                </a:lnTo>
                <a:lnTo>
                  <a:pt x="42862" y="514748"/>
                </a:lnTo>
                <a:lnTo>
                  <a:pt x="42862" y="0"/>
                </a:lnTo>
                <a:close/>
              </a:path>
              <a:path w="76200" h="578485">
                <a:moveTo>
                  <a:pt x="76200" y="502048"/>
                </a:moveTo>
                <a:lnTo>
                  <a:pt x="42862" y="502048"/>
                </a:lnTo>
                <a:lnTo>
                  <a:pt x="42862" y="514748"/>
                </a:lnTo>
                <a:lnTo>
                  <a:pt x="69850" y="514748"/>
                </a:lnTo>
                <a:lnTo>
                  <a:pt x="76200" y="502048"/>
                </a:lnTo>
                <a:close/>
              </a:path>
            </a:pathLst>
          </a:custGeom>
          <a:solidFill>
            <a:srgbClr val="666666"/>
          </a:solidFill>
        </p:spPr>
        <p:txBody>
          <a:bodyPr wrap="square" lIns="0" tIns="0" rIns="0" bIns="0" rtlCol="0"/>
          <a:lstStyle/>
          <a:p>
            <a:endParaRPr/>
          </a:p>
        </p:txBody>
      </p:sp>
      <p:sp>
        <p:nvSpPr>
          <p:cNvPr id="10" name="object 10"/>
          <p:cNvSpPr/>
          <p:nvPr/>
        </p:nvSpPr>
        <p:spPr>
          <a:xfrm>
            <a:off x="6525764" y="1815633"/>
            <a:ext cx="2134870" cy="518159"/>
          </a:xfrm>
          <a:custGeom>
            <a:avLst/>
            <a:gdLst/>
            <a:ahLst/>
            <a:cxnLst/>
            <a:rect l="l" t="t" r="r" b="b"/>
            <a:pathLst>
              <a:path w="2134870" h="518160">
                <a:moveTo>
                  <a:pt x="1969316" y="0"/>
                </a:moveTo>
                <a:lnTo>
                  <a:pt x="1961949" y="21009"/>
                </a:lnTo>
                <a:lnTo>
                  <a:pt x="1991911" y="34012"/>
                </a:lnTo>
                <a:lnTo>
                  <a:pt x="2017679" y="52012"/>
                </a:lnTo>
                <a:lnTo>
                  <a:pt x="2056629" y="103002"/>
                </a:lnTo>
                <a:lnTo>
                  <a:pt x="2079548" y="171794"/>
                </a:lnTo>
                <a:lnTo>
                  <a:pt x="2085277" y="212048"/>
                </a:lnTo>
                <a:lnTo>
                  <a:pt x="2087187" y="256208"/>
                </a:lnTo>
                <a:lnTo>
                  <a:pt x="2085269" y="301859"/>
                </a:lnTo>
                <a:lnTo>
                  <a:pt x="2079513" y="343316"/>
                </a:lnTo>
                <a:lnTo>
                  <a:pt x="2069921" y="380577"/>
                </a:lnTo>
                <a:lnTo>
                  <a:pt x="2039123" y="442054"/>
                </a:lnTo>
                <a:lnTo>
                  <a:pt x="1992260" y="483527"/>
                </a:lnTo>
                <a:lnTo>
                  <a:pt x="1962767" y="496590"/>
                </a:lnTo>
                <a:lnTo>
                  <a:pt x="1969316" y="517599"/>
                </a:lnTo>
                <a:lnTo>
                  <a:pt x="2006952" y="504067"/>
                </a:lnTo>
                <a:lnTo>
                  <a:pt x="2039916" y="484482"/>
                </a:lnTo>
                <a:lnTo>
                  <a:pt x="2068207" y="458842"/>
                </a:lnTo>
                <a:lnTo>
                  <a:pt x="2091825" y="427149"/>
                </a:lnTo>
                <a:lnTo>
                  <a:pt x="2110448" y="390596"/>
                </a:lnTo>
                <a:lnTo>
                  <a:pt x="2123749" y="350376"/>
                </a:lnTo>
                <a:lnTo>
                  <a:pt x="2131730" y="306489"/>
                </a:lnTo>
                <a:lnTo>
                  <a:pt x="2134391" y="258936"/>
                </a:lnTo>
                <a:lnTo>
                  <a:pt x="2131722" y="211485"/>
                </a:lnTo>
                <a:lnTo>
                  <a:pt x="2123716" y="167633"/>
                </a:lnTo>
                <a:lnTo>
                  <a:pt x="2110372" y="127379"/>
                </a:lnTo>
                <a:lnTo>
                  <a:pt x="2091690" y="90723"/>
                </a:lnTo>
                <a:lnTo>
                  <a:pt x="2068028" y="58910"/>
                </a:lnTo>
                <a:lnTo>
                  <a:pt x="2039746" y="33186"/>
                </a:lnTo>
                <a:lnTo>
                  <a:pt x="2006842" y="13549"/>
                </a:lnTo>
                <a:lnTo>
                  <a:pt x="1969316" y="0"/>
                </a:lnTo>
                <a:close/>
              </a:path>
              <a:path w="2134870" h="518160">
                <a:moveTo>
                  <a:pt x="165074" y="0"/>
                </a:moveTo>
                <a:lnTo>
                  <a:pt x="127548" y="13549"/>
                </a:lnTo>
                <a:lnTo>
                  <a:pt x="94644" y="33186"/>
                </a:lnTo>
                <a:lnTo>
                  <a:pt x="66362" y="58910"/>
                </a:lnTo>
                <a:lnTo>
                  <a:pt x="42701" y="90723"/>
                </a:lnTo>
                <a:lnTo>
                  <a:pt x="24019" y="127379"/>
                </a:lnTo>
                <a:lnTo>
                  <a:pt x="10675" y="167633"/>
                </a:lnTo>
                <a:lnTo>
                  <a:pt x="2668" y="211485"/>
                </a:lnTo>
                <a:lnTo>
                  <a:pt x="0" y="258936"/>
                </a:lnTo>
                <a:lnTo>
                  <a:pt x="2660" y="306489"/>
                </a:lnTo>
                <a:lnTo>
                  <a:pt x="10641" y="350376"/>
                </a:lnTo>
                <a:lnTo>
                  <a:pt x="23942" y="390596"/>
                </a:lnTo>
                <a:lnTo>
                  <a:pt x="42564" y="427149"/>
                </a:lnTo>
                <a:lnTo>
                  <a:pt x="66182" y="458842"/>
                </a:lnTo>
                <a:lnTo>
                  <a:pt x="94474" y="484482"/>
                </a:lnTo>
                <a:lnTo>
                  <a:pt x="127438" y="504067"/>
                </a:lnTo>
                <a:lnTo>
                  <a:pt x="165074" y="517599"/>
                </a:lnTo>
                <a:lnTo>
                  <a:pt x="171623" y="496590"/>
                </a:lnTo>
                <a:lnTo>
                  <a:pt x="142130" y="483527"/>
                </a:lnTo>
                <a:lnTo>
                  <a:pt x="116678" y="465348"/>
                </a:lnTo>
                <a:lnTo>
                  <a:pt x="77899" y="413644"/>
                </a:lnTo>
                <a:lnTo>
                  <a:pt x="54877" y="343316"/>
                </a:lnTo>
                <a:lnTo>
                  <a:pt x="49121" y="301859"/>
                </a:lnTo>
                <a:lnTo>
                  <a:pt x="47203" y="256208"/>
                </a:lnTo>
                <a:lnTo>
                  <a:pt x="49121" y="212048"/>
                </a:lnTo>
                <a:lnTo>
                  <a:pt x="54877" y="171794"/>
                </a:lnTo>
                <a:lnTo>
                  <a:pt x="77899" y="103002"/>
                </a:lnTo>
                <a:lnTo>
                  <a:pt x="116882" y="52012"/>
                </a:lnTo>
                <a:lnTo>
                  <a:pt x="172441" y="21009"/>
                </a:lnTo>
                <a:lnTo>
                  <a:pt x="165074" y="0"/>
                </a:lnTo>
                <a:close/>
              </a:path>
            </a:pathLst>
          </a:custGeom>
          <a:solidFill>
            <a:srgbClr val="000000"/>
          </a:solidFill>
        </p:spPr>
        <p:txBody>
          <a:bodyPr wrap="square" lIns="0" tIns="0" rIns="0" bIns="0" rtlCol="0"/>
          <a:lstStyle/>
          <a:p>
            <a:endParaRPr/>
          </a:p>
        </p:txBody>
      </p:sp>
      <p:sp>
        <p:nvSpPr>
          <p:cNvPr id="11" name="object 11"/>
          <p:cNvSpPr txBox="1"/>
          <p:nvPr/>
        </p:nvSpPr>
        <p:spPr>
          <a:xfrm>
            <a:off x="3413169" y="1114782"/>
            <a:ext cx="5897245" cy="1243965"/>
          </a:xfrm>
          <a:prstGeom prst="rect">
            <a:avLst/>
          </a:prstGeom>
        </p:spPr>
        <p:txBody>
          <a:bodyPr vert="horz" wrap="square" lIns="0" tIns="76835" rIns="0" bIns="0" rtlCol="0">
            <a:spAutoFit/>
          </a:bodyPr>
          <a:lstStyle/>
          <a:p>
            <a:pPr marL="38100">
              <a:lnSpc>
                <a:spcPct val="100000"/>
              </a:lnSpc>
              <a:spcBef>
                <a:spcPts val="605"/>
              </a:spcBef>
            </a:pPr>
            <a:r>
              <a:rPr sz="2400" dirty="0">
                <a:latin typeface="Calibri"/>
                <a:cs typeface="Calibri"/>
              </a:rPr>
              <a:t>The</a:t>
            </a:r>
            <a:r>
              <a:rPr sz="2400" spc="-20" dirty="0">
                <a:latin typeface="Calibri"/>
                <a:cs typeface="Calibri"/>
              </a:rPr>
              <a:t> </a:t>
            </a:r>
            <a:r>
              <a:rPr sz="2400" spc="-25" dirty="0">
                <a:latin typeface="Calibri"/>
                <a:cs typeface="Calibri"/>
              </a:rPr>
              <a:t>state</a:t>
            </a:r>
            <a:r>
              <a:rPr sz="2400" spc="-20" dirty="0">
                <a:latin typeface="Calibri"/>
                <a:cs typeface="Calibri"/>
              </a:rPr>
              <a:t> </a:t>
            </a:r>
            <a:r>
              <a:rPr sz="2400" spc="-10" dirty="0">
                <a:latin typeface="Calibri"/>
                <a:cs typeface="Calibri"/>
              </a:rPr>
              <a:t>consists</a:t>
            </a:r>
            <a:r>
              <a:rPr sz="2400" spc="-15" dirty="0">
                <a:latin typeface="Calibri"/>
                <a:cs typeface="Calibri"/>
              </a:rPr>
              <a:t> </a:t>
            </a:r>
            <a:r>
              <a:rPr sz="2400" spc="-5" dirty="0">
                <a:latin typeface="Calibri"/>
                <a:cs typeface="Calibri"/>
              </a:rPr>
              <a:t>of</a:t>
            </a:r>
            <a:r>
              <a:rPr sz="2400" spc="-10" dirty="0">
                <a:latin typeface="Calibri"/>
                <a:cs typeface="Calibri"/>
              </a:rPr>
              <a:t> </a:t>
            </a:r>
            <a:r>
              <a:rPr sz="2400" dirty="0">
                <a:latin typeface="Calibri"/>
                <a:cs typeface="Calibri"/>
              </a:rPr>
              <a:t>a</a:t>
            </a:r>
            <a:r>
              <a:rPr sz="2400" spc="-10" dirty="0">
                <a:latin typeface="Calibri"/>
                <a:cs typeface="Calibri"/>
              </a:rPr>
              <a:t> </a:t>
            </a:r>
            <a:r>
              <a:rPr sz="2400" spc="-5" dirty="0">
                <a:latin typeface="Calibri"/>
                <a:cs typeface="Calibri"/>
              </a:rPr>
              <a:t>single</a:t>
            </a:r>
            <a:r>
              <a:rPr sz="2400" spc="-10" dirty="0">
                <a:latin typeface="Calibri"/>
                <a:cs typeface="Calibri"/>
              </a:rPr>
              <a:t> </a:t>
            </a:r>
            <a:r>
              <a:rPr sz="2400" i="1" dirty="0">
                <a:latin typeface="Calibri"/>
                <a:cs typeface="Calibri"/>
              </a:rPr>
              <a:t>“hidden”</a:t>
            </a:r>
            <a:r>
              <a:rPr sz="2400" i="1" spc="-20" dirty="0">
                <a:latin typeface="Calibri"/>
                <a:cs typeface="Calibri"/>
              </a:rPr>
              <a:t> </a:t>
            </a:r>
            <a:r>
              <a:rPr sz="2400" spc="-15" dirty="0">
                <a:latin typeface="Calibri"/>
                <a:cs typeface="Calibri"/>
              </a:rPr>
              <a:t>vector</a:t>
            </a:r>
            <a:r>
              <a:rPr sz="2400" spc="-10" dirty="0">
                <a:latin typeface="Calibri"/>
                <a:cs typeface="Calibri"/>
              </a:rPr>
              <a:t> </a:t>
            </a:r>
            <a:r>
              <a:rPr sz="2400" b="1" spc="-5" dirty="0">
                <a:latin typeface="Calibri"/>
                <a:cs typeface="Calibri"/>
              </a:rPr>
              <a:t>h</a:t>
            </a:r>
            <a:r>
              <a:rPr sz="2400" spc="-5" dirty="0">
                <a:latin typeface="Calibri"/>
                <a:cs typeface="Calibri"/>
              </a:rPr>
              <a:t>:</a:t>
            </a:r>
            <a:endParaRPr sz="2400" dirty="0">
              <a:latin typeface="Calibri"/>
              <a:cs typeface="Calibri"/>
            </a:endParaRPr>
          </a:p>
          <a:p>
            <a:pPr marL="293370" algn="ctr">
              <a:lnSpc>
                <a:spcPct val="100000"/>
              </a:lnSpc>
              <a:spcBef>
                <a:spcPts val="930"/>
              </a:spcBef>
              <a:tabLst>
                <a:tab pos="971550" algn="l"/>
                <a:tab pos="2428240" algn="l"/>
              </a:tabLst>
            </a:pPr>
            <a:r>
              <a:rPr sz="4400" spc="-5" dirty="0" err="1">
                <a:latin typeface="Cambria Math"/>
                <a:cs typeface="Cambria Math"/>
              </a:rPr>
              <a:t>ℎ</a:t>
            </a:r>
            <a:r>
              <a:rPr lang="en-US" sz="4800" spc="742" baseline="-15625" dirty="0" err="1">
                <a:latin typeface="Cambria Math"/>
                <a:cs typeface="Cambria Math"/>
              </a:rPr>
              <a:t>t</a:t>
            </a:r>
            <a:r>
              <a:rPr sz="4800" baseline="-15625" dirty="0">
                <a:latin typeface="Cambria Math"/>
                <a:cs typeface="Cambria Math"/>
              </a:rPr>
              <a:t>	</a:t>
            </a:r>
            <a:r>
              <a:rPr sz="4400" dirty="0">
                <a:latin typeface="Cambria Math"/>
                <a:cs typeface="Cambria Math"/>
              </a:rPr>
              <a:t>=</a:t>
            </a:r>
            <a:r>
              <a:rPr sz="4400" spc="250" dirty="0">
                <a:latin typeface="Cambria Math"/>
                <a:cs typeface="Cambria Math"/>
              </a:rPr>
              <a:t> </a:t>
            </a:r>
            <a:r>
              <a:rPr sz="4400" spc="-685" dirty="0">
                <a:latin typeface="Cambria Math"/>
                <a:cs typeface="Cambria Math"/>
              </a:rPr>
              <a:t>𝑓</a:t>
            </a:r>
            <a:r>
              <a:rPr lang="en-US" sz="4800" spc="2812" baseline="-15625" dirty="0">
                <a:latin typeface="Cambria Math"/>
                <a:cs typeface="Cambria Math"/>
              </a:rPr>
              <a:t>w</a:t>
            </a:r>
            <a:r>
              <a:rPr sz="4800" baseline="-15625" dirty="0">
                <a:latin typeface="Cambria Math"/>
                <a:cs typeface="Cambria Math"/>
              </a:rPr>
              <a:t>	</a:t>
            </a:r>
            <a:r>
              <a:rPr sz="4400" spc="-5" dirty="0">
                <a:latin typeface="Cambria Math"/>
                <a:cs typeface="Cambria Math"/>
              </a:rPr>
              <a:t>ℎ</a:t>
            </a:r>
            <a:r>
              <a:rPr lang="en-US" sz="4800" spc="869" baseline="-15625" dirty="0">
                <a:latin typeface="Cambria Math"/>
                <a:cs typeface="Cambria Math"/>
              </a:rPr>
              <a:t>t-1</a:t>
            </a:r>
            <a:r>
              <a:rPr sz="4400" dirty="0">
                <a:latin typeface="Cambria Math"/>
                <a:cs typeface="Cambria Math"/>
              </a:rPr>
              <a:t>,</a:t>
            </a:r>
            <a:r>
              <a:rPr sz="4400" spc="-240" dirty="0">
                <a:latin typeface="Cambria Math"/>
                <a:cs typeface="Cambria Math"/>
              </a:rPr>
              <a:t> </a:t>
            </a:r>
            <a:r>
              <a:rPr sz="4400" spc="-50" dirty="0">
                <a:latin typeface="Cambria Math"/>
                <a:cs typeface="Cambria Math"/>
              </a:rPr>
              <a:t>𝑥</a:t>
            </a:r>
            <a:r>
              <a:rPr lang="en-US" sz="4800" spc="742" baseline="-15625" dirty="0">
                <a:latin typeface="Cambria Math"/>
                <a:cs typeface="Cambria Math"/>
              </a:rPr>
              <a:t>t</a:t>
            </a:r>
            <a:endParaRPr sz="4800" baseline="-15625" dirty="0">
              <a:latin typeface="Cambria Math"/>
              <a:cs typeface="Cambria Math"/>
            </a:endParaRPr>
          </a:p>
        </p:txBody>
      </p:sp>
      <p:sp>
        <p:nvSpPr>
          <p:cNvPr id="12" name="object 12"/>
          <p:cNvSpPr/>
          <p:nvPr/>
        </p:nvSpPr>
        <p:spPr>
          <a:xfrm>
            <a:off x="5590771" y="3669290"/>
            <a:ext cx="5283835" cy="471170"/>
          </a:xfrm>
          <a:custGeom>
            <a:avLst/>
            <a:gdLst/>
            <a:ahLst/>
            <a:cxnLst/>
            <a:rect l="l" t="t" r="r" b="b"/>
            <a:pathLst>
              <a:path w="5283834" h="471170">
                <a:moveTo>
                  <a:pt x="5133643" y="0"/>
                </a:moveTo>
                <a:lnTo>
                  <a:pt x="5126945" y="19099"/>
                </a:lnTo>
                <a:lnTo>
                  <a:pt x="5154184" y="30920"/>
                </a:lnTo>
                <a:lnTo>
                  <a:pt x="5177609" y="47283"/>
                </a:lnTo>
                <a:lnTo>
                  <a:pt x="5213018" y="93637"/>
                </a:lnTo>
                <a:lnTo>
                  <a:pt x="5233854" y="156176"/>
                </a:lnTo>
                <a:lnTo>
                  <a:pt x="5240799" y="232915"/>
                </a:lnTo>
                <a:lnTo>
                  <a:pt x="5239055" y="274416"/>
                </a:lnTo>
                <a:lnTo>
                  <a:pt x="5225102" y="345978"/>
                </a:lnTo>
                <a:lnTo>
                  <a:pt x="5197103" y="401866"/>
                </a:lnTo>
                <a:lnTo>
                  <a:pt x="5154501" y="439569"/>
                </a:lnTo>
                <a:lnTo>
                  <a:pt x="5127689" y="451444"/>
                </a:lnTo>
                <a:lnTo>
                  <a:pt x="5133643" y="470543"/>
                </a:lnTo>
                <a:lnTo>
                  <a:pt x="5197824" y="440437"/>
                </a:lnTo>
                <a:lnTo>
                  <a:pt x="5245016" y="388316"/>
                </a:lnTo>
                <a:lnTo>
                  <a:pt x="5274037" y="318522"/>
                </a:lnTo>
                <a:lnTo>
                  <a:pt x="5281293" y="278625"/>
                </a:lnTo>
                <a:lnTo>
                  <a:pt x="5283711" y="235395"/>
                </a:lnTo>
                <a:lnTo>
                  <a:pt x="5281285" y="192258"/>
                </a:lnTo>
                <a:lnTo>
                  <a:pt x="5274006" y="152393"/>
                </a:lnTo>
                <a:lnTo>
                  <a:pt x="5261874" y="115798"/>
                </a:lnTo>
                <a:lnTo>
                  <a:pt x="5223381" y="53554"/>
                </a:lnTo>
                <a:lnTo>
                  <a:pt x="5167757" y="12317"/>
                </a:lnTo>
                <a:lnTo>
                  <a:pt x="5133643" y="0"/>
                </a:lnTo>
                <a:close/>
              </a:path>
              <a:path w="5283834" h="471170">
                <a:moveTo>
                  <a:pt x="150068" y="0"/>
                </a:moveTo>
                <a:lnTo>
                  <a:pt x="86040" y="30168"/>
                </a:lnTo>
                <a:lnTo>
                  <a:pt x="38818" y="82475"/>
                </a:lnTo>
                <a:lnTo>
                  <a:pt x="9704" y="152393"/>
                </a:lnTo>
                <a:lnTo>
                  <a:pt x="2426" y="192258"/>
                </a:lnTo>
                <a:lnTo>
                  <a:pt x="0" y="235395"/>
                </a:lnTo>
                <a:lnTo>
                  <a:pt x="2418" y="278625"/>
                </a:lnTo>
                <a:lnTo>
                  <a:pt x="9673" y="318522"/>
                </a:lnTo>
                <a:lnTo>
                  <a:pt x="21765" y="355085"/>
                </a:lnTo>
                <a:lnTo>
                  <a:pt x="60166" y="417128"/>
                </a:lnTo>
                <a:lnTo>
                  <a:pt x="115853" y="458242"/>
                </a:lnTo>
                <a:lnTo>
                  <a:pt x="150068" y="470543"/>
                </a:lnTo>
                <a:lnTo>
                  <a:pt x="156020" y="451444"/>
                </a:lnTo>
                <a:lnTo>
                  <a:pt x="129208" y="439569"/>
                </a:lnTo>
                <a:lnTo>
                  <a:pt x="106070" y="423043"/>
                </a:lnTo>
                <a:lnTo>
                  <a:pt x="70816" y="376038"/>
                </a:lnTo>
                <a:lnTo>
                  <a:pt x="49888" y="312104"/>
                </a:lnTo>
                <a:lnTo>
                  <a:pt x="42912" y="232915"/>
                </a:lnTo>
                <a:lnTo>
                  <a:pt x="44656" y="192770"/>
                </a:lnTo>
                <a:lnTo>
                  <a:pt x="58608" y="123131"/>
                </a:lnTo>
                <a:lnTo>
                  <a:pt x="86653" y="68188"/>
                </a:lnTo>
                <a:lnTo>
                  <a:pt x="129627" y="30920"/>
                </a:lnTo>
                <a:lnTo>
                  <a:pt x="156764" y="19099"/>
                </a:lnTo>
                <a:lnTo>
                  <a:pt x="150068" y="0"/>
                </a:lnTo>
                <a:close/>
              </a:path>
            </a:pathLst>
          </a:custGeom>
          <a:solidFill>
            <a:srgbClr val="000000"/>
          </a:solidFill>
        </p:spPr>
        <p:txBody>
          <a:bodyPr wrap="square" lIns="0" tIns="0" rIns="0" bIns="0" rtlCol="0"/>
          <a:lstStyle/>
          <a:p>
            <a:endParaRPr/>
          </a:p>
        </p:txBody>
      </p:sp>
      <p:sp>
        <p:nvSpPr>
          <p:cNvPr id="13" name="object 13"/>
          <p:cNvSpPr txBox="1"/>
          <p:nvPr/>
        </p:nvSpPr>
        <p:spPr>
          <a:xfrm>
            <a:off x="3366041" y="3328924"/>
            <a:ext cx="8732520" cy="3316292"/>
          </a:xfrm>
          <a:prstGeom prst="rect">
            <a:avLst/>
          </a:prstGeom>
        </p:spPr>
        <p:txBody>
          <a:bodyPr vert="horz" wrap="square" lIns="0" tIns="213360" rIns="0" bIns="0" rtlCol="0">
            <a:spAutoFit/>
          </a:bodyPr>
          <a:lstStyle/>
          <a:p>
            <a:pPr marL="56515">
              <a:lnSpc>
                <a:spcPct val="100000"/>
              </a:lnSpc>
              <a:spcBef>
                <a:spcPts val="1680"/>
              </a:spcBef>
              <a:tabLst>
                <a:tab pos="675005" algn="l"/>
                <a:tab pos="2390775" algn="l"/>
                <a:tab pos="4370705" algn="l"/>
                <a:tab pos="6330315" algn="l"/>
              </a:tabLst>
            </a:pPr>
            <a:r>
              <a:rPr sz="4000" spc="225" dirty="0" err="1">
                <a:latin typeface="Cambria Math"/>
                <a:cs typeface="Cambria Math"/>
              </a:rPr>
              <a:t>ℎ</a:t>
            </a:r>
            <a:r>
              <a:rPr lang="en-US" sz="4350" spc="337" baseline="-15325" dirty="0" err="1">
                <a:latin typeface="Cambria Math"/>
                <a:cs typeface="Cambria Math"/>
              </a:rPr>
              <a:t>t</a:t>
            </a:r>
            <a:r>
              <a:rPr sz="4350" spc="337" baseline="-15325" dirty="0">
                <a:latin typeface="Cambria Math"/>
                <a:cs typeface="Cambria Math"/>
              </a:rPr>
              <a:t>	</a:t>
            </a:r>
            <a:r>
              <a:rPr sz="4000" dirty="0">
                <a:latin typeface="Cambria Math"/>
                <a:cs typeface="Cambria Math"/>
              </a:rPr>
              <a:t>=</a:t>
            </a:r>
            <a:r>
              <a:rPr sz="4000" spc="225" dirty="0">
                <a:latin typeface="Cambria Math"/>
                <a:cs typeface="Cambria Math"/>
              </a:rPr>
              <a:t> </a:t>
            </a:r>
            <a:r>
              <a:rPr sz="4000" spc="-5" dirty="0">
                <a:latin typeface="Cambria Math"/>
                <a:cs typeface="Cambria Math"/>
              </a:rPr>
              <a:t>tanh	</a:t>
            </a:r>
            <a:r>
              <a:rPr sz="4000" spc="300" dirty="0">
                <a:latin typeface="Cambria Math"/>
                <a:cs typeface="Cambria Math"/>
              </a:rPr>
              <a:t>𝑊</a:t>
            </a:r>
            <a:r>
              <a:rPr lang="en-US" sz="4350" spc="450" baseline="-15325" dirty="0">
                <a:latin typeface="Cambria Math"/>
                <a:cs typeface="Cambria Math"/>
              </a:rPr>
              <a:t>hh</a:t>
            </a:r>
            <a:r>
              <a:rPr sz="4000" spc="300" dirty="0">
                <a:latin typeface="Cambria Math"/>
                <a:cs typeface="Cambria Math"/>
              </a:rPr>
              <a:t>ℎ</a:t>
            </a:r>
            <a:r>
              <a:rPr lang="en-US" sz="4350" spc="450" baseline="-15325" dirty="0">
                <a:latin typeface="Cambria Math"/>
                <a:cs typeface="Cambria Math"/>
              </a:rPr>
              <a:t>t-1</a:t>
            </a:r>
            <a:r>
              <a:rPr sz="4000" dirty="0">
                <a:latin typeface="Cambria Math"/>
                <a:cs typeface="Cambria Math"/>
              </a:rPr>
              <a:t>+</a:t>
            </a:r>
            <a:r>
              <a:rPr sz="4000" spc="10" dirty="0">
                <a:latin typeface="Cambria Math"/>
                <a:cs typeface="Cambria Math"/>
              </a:rPr>
              <a:t> </a:t>
            </a:r>
            <a:r>
              <a:rPr sz="4000" spc="-245" dirty="0">
                <a:latin typeface="Cambria Math"/>
                <a:cs typeface="Cambria Math"/>
              </a:rPr>
              <a:t>𝑊</a:t>
            </a:r>
            <a:r>
              <a:rPr lang="en-US" sz="4350" spc="-367" baseline="-15325" dirty="0" err="1">
                <a:latin typeface="Cambria Math"/>
                <a:cs typeface="Cambria Math"/>
              </a:rPr>
              <a:t>xh</a:t>
            </a:r>
            <a:r>
              <a:rPr lang="en-US" sz="4000" spc="-50" dirty="0">
                <a:latin typeface="Cambria Math"/>
                <a:cs typeface="Cambria Math"/>
              </a:rPr>
              <a:t> 𝑥</a:t>
            </a:r>
            <a:r>
              <a:rPr lang="en-US" sz="4400" spc="742" baseline="-15625" dirty="0">
                <a:latin typeface="Cambria Math"/>
                <a:cs typeface="Cambria Math"/>
              </a:rPr>
              <a:t>t</a:t>
            </a:r>
          </a:p>
          <a:p>
            <a:pPr marL="56515">
              <a:lnSpc>
                <a:spcPct val="100000"/>
              </a:lnSpc>
              <a:spcBef>
                <a:spcPts val="1680"/>
              </a:spcBef>
              <a:tabLst>
                <a:tab pos="675005" algn="l"/>
                <a:tab pos="2390775" algn="l"/>
                <a:tab pos="4370705" algn="l"/>
                <a:tab pos="6330315" algn="l"/>
              </a:tabLst>
            </a:pPr>
            <a:r>
              <a:rPr sz="4000" spc="160" dirty="0">
                <a:latin typeface="Cambria Math"/>
                <a:cs typeface="Cambria Math"/>
              </a:rPr>
              <a:t>𝑦</a:t>
            </a:r>
            <a:r>
              <a:rPr lang="en-US" sz="4350" spc="240" baseline="-15325" dirty="0">
                <a:latin typeface="Cambria Math"/>
                <a:cs typeface="Cambria Math"/>
              </a:rPr>
              <a:t>t</a:t>
            </a:r>
            <a:r>
              <a:rPr sz="4350" spc="240" baseline="-15325" dirty="0">
                <a:latin typeface="Cambria Math"/>
                <a:cs typeface="Cambria Math"/>
              </a:rPr>
              <a:t>	</a:t>
            </a:r>
            <a:r>
              <a:rPr sz="4000" dirty="0">
                <a:latin typeface="Cambria Math"/>
                <a:cs typeface="Cambria Math"/>
              </a:rPr>
              <a:t>=</a:t>
            </a:r>
            <a:r>
              <a:rPr sz="4000" spc="225" dirty="0">
                <a:latin typeface="Cambria Math"/>
                <a:cs typeface="Cambria Math"/>
              </a:rPr>
              <a:t> </a:t>
            </a:r>
            <a:r>
              <a:rPr sz="4000" spc="135" dirty="0">
                <a:latin typeface="Cambria Math"/>
                <a:cs typeface="Cambria Math"/>
              </a:rPr>
              <a:t>𝑊</a:t>
            </a:r>
            <a:r>
              <a:rPr lang="en-US" sz="4350" spc="202" baseline="-15325" dirty="0" err="1">
                <a:latin typeface="Cambria Math"/>
                <a:cs typeface="Cambria Math"/>
              </a:rPr>
              <a:t>hy</a:t>
            </a:r>
            <a:r>
              <a:rPr sz="4000" spc="135" dirty="0" err="1">
                <a:latin typeface="Cambria Math"/>
                <a:cs typeface="Cambria Math"/>
              </a:rPr>
              <a:t>ℎ</a:t>
            </a:r>
            <a:r>
              <a:rPr lang="en-US" sz="4350" spc="202" baseline="-15325" dirty="0" err="1">
                <a:latin typeface="Cambria Math"/>
                <a:cs typeface="Cambria Math"/>
              </a:rPr>
              <a:t>t</a:t>
            </a:r>
            <a:endParaRPr lang="en-US" sz="4350" spc="202" baseline="-15325" dirty="0">
              <a:latin typeface="Cambria Math"/>
              <a:cs typeface="Cambria Math"/>
            </a:endParaRPr>
          </a:p>
          <a:p>
            <a:pPr marL="56515">
              <a:lnSpc>
                <a:spcPct val="100000"/>
              </a:lnSpc>
              <a:spcBef>
                <a:spcPts val="1680"/>
              </a:spcBef>
              <a:tabLst>
                <a:tab pos="675005" algn="l"/>
                <a:tab pos="2390775" algn="l"/>
                <a:tab pos="4370705" algn="l"/>
                <a:tab pos="6330315" algn="l"/>
              </a:tabLst>
            </a:pPr>
            <a:endParaRPr lang="en-US" sz="4350" spc="202" baseline="-15325" dirty="0">
              <a:latin typeface="Cambria Math"/>
              <a:cs typeface="Calibri"/>
            </a:endParaRPr>
          </a:p>
          <a:p>
            <a:pPr marL="56515">
              <a:lnSpc>
                <a:spcPct val="100000"/>
              </a:lnSpc>
              <a:spcBef>
                <a:spcPts val="1680"/>
              </a:spcBef>
              <a:tabLst>
                <a:tab pos="675005" algn="l"/>
                <a:tab pos="2390775" algn="l"/>
                <a:tab pos="4370705" algn="l"/>
                <a:tab pos="6330315" algn="l"/>
              </a:tabLst>
            </a:pPr>
            <a:r>
              <a:rPr sz="2500" spc="-10" dirty="0">
                <a:latin typeface="Calibri"/>
                <a:cs typeface="Calibri"/>
              </a:rPr>
              <a:t>Sometimes</a:t>
            </a:r>
            <a:r>
              <a:rPr sz="2500" spc="-20" dirty="0">
                <a:latin typeface="Calibri"/>
                <a:cs typeface="Calibri"/>
              </a:rPr>
              <a:t> </a:t>
            </a:r>
            <a:r>
              <a:rPr sz="2500" spc="-10" dirty="0">
                <a:latin typeface="Calibri"/>
                <a:cs typeface="Calibri"/>
              </a:rPr>
              <a:t>called</a:t>
            </a:r>
            <a:r>
              <a:rPr sz="2500" spc="-15" dirty="0">
                <a:latin typeface="Calibri"/>
                <a:cs typeface="Calibri"/>
              </a:rPr>
              <a:t> </a:t>
            </a:r>
            <a:r>
              <a:rPr sz="2500" dirty="0">
                <a:latin typeface="Calibri"/>
                <a:cs typeface="Calibri"/>
              </a:rPr>
              <a:t>a</a:t>
            </a:r>
            <a:r>
              <a:rPr sz="2500" spc="-25" dirty="0">
                <a:latin typeface="Calibri"/>
                <a:cs typeface="Calibri"/>
              </a:rPr>
              <a:t> </a:t>
            </a:r>
            <a:r>
              <a:rPr sz="2500" spc="-15" dirty="0">
                <a:latin typeface="Calibri"/>
                <a:cs typeface="Calibri"/>
              </a:rPr>
              <a:t>“Vanilla</a:t>
            </a:r>
            <a:r>
              <a:rPr sz="2500" spc="-25" dirty="0">
                <a:latin typeface="Calibri"/>
                <a:cs typeface="Calibri"/>
              </a:rPr>
              <a:t> </a:t>
            </a:r>
            <a:r>
              <a:rPr sz="2500" spc="-10" dirty="0">
                <a:latin typeface="Calibri"/>
                <a:cs typeface="Calibri"/>
              </a:rPr>
              <a:t>RNN”</a:t>
            </a:r>
            <a:r>
              <a:rPr sz="2500" spc="-25" dirty="0">
                <a:latin typeface="Calibri"/>
                <a:cs typeface="Calibri"/>
              </a:rPr>
              <a:t> </a:t>
            </a:r>
            <a:r>
              <a:rPr sz="2500" spc="-5" dirty="0">
                <a:latin typeface="Calibri"/>
                <a:cs typeface="Calibri"/>
              </a:rPr>
              <a:t>or</a:t>
            </a:r>
            <a:r>
              <a:rPr sz="2500" spc="-25" dirty="0">
                <a:latin typeface="Calibri"/>
                <a:cs typeface="Calibri"/>
              </a:rPr>
              <a:t> </a:t>
            </a:r>
            <a:r>
              <a:rPr sz="2500" spc="-5" dirty="0">
                <a:latin typeface="Calibri"/>
                <a:cs typeface="Calibri"/>
              </a:rPr>
              <a:t>an </a:t>
            </a:r>
            <a:r>
              <a:rPr sz="2500" spc="-550" dirty="0">
                <a:latin typeface="Calibri"/>
                <a:cs typeface="Calibri"/>
              </a:rPr>
              <a:t> </a:t>
            </a:r>
            <a:r>
              <a:rPr sz="2500" spc="-10" dirty="0">
                <a:latin typeface="Calibri"/>
                <a:cs typeface="Calibri"/>
              </a:rPr>
              <a:t>“Elman RNN”</a:t>
            </a:r>
            <a:r>
              <a:rPr sz="2500" spc="-20" dirty="0">
                <a:latin typeface="Calibri"/>
                <a:cs typeface="Calibri"/>
              </a:rPr>
              <a:t> </a:t>
            </a:r>
            <a:r>
              <a:rPr sz="2500" spc="-15" dirty="0">
                <a:latin typeface="Calibri"/>
                <a:cs typeface="Calibri"/>
              </a:rPr>
              <a:t>after</a:t>
            </a:r>
            <a:r>
              <a:rPr sz="2500" spc="-20" dirty="0">
                <a:latin typeface="Calibri"/>
                <a:cs typeface="Calibri"/>
              </a:rPr>
              <a:t> </a:t>
            </a:r>
            <a:r>
              <a:rPr sz="2500" spc="-50" dirty="0">
                <a:latin typeface="Calibri"/>
                <a:cs typeface="Calibri"/>
              </a:rPr>
              <a:t>Prof.</a:t>
            </a:r>
            <a:r>
              <a:rPr sz="2500" spc="-15" dirty="0">
                <a:latin typeface="Calibri"/>
                <a:cs typeface="Calibri"/>
              </a:rPr>
              <a:t> </a:t>
            </a:r>
            <a:r>
              <a:rPr sz="2500" spc="-20" dirty="0">
                <a:latin typeface="Calibri"/>
                <a:cs typeface="Calibri"/>
              </a:rPr>
              <a:t>Jeffrey</a:t>
            </a:r>
            <a:r>
              <a:rPr sz="2500" spc="-15" dirty="0">
                <a:latin typeface="Calibri"/>
                <a:cs typeface="Calibri"/>
              </a:rPr>
              <a:t> </a:t>
            </a:r>
            <a:r>
              <a:rPr sz="2500" spc="-10" dirty="0">
                <a:latin typeface="Calibri"/>
                <a:cs typeface="Calibri"/>
              </a:rPr>
              <a:t>Elman</a:t>
            </a:r>
            <a:endParaRPr sz="2500" dirty="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442585" cy="635000"/>
          </a:xfrm>
          <a:prstGeom prst="rect">
            <a:avLst/>
          </a:prstGeom>
        </p:spPr>
        <p:txBody>
          <a:bodyPr vert="horz" wrap="square" lIns="0" tIns="12700" rIns="0" bIns="0" rtlCol="0">
            <a:spAutoFit/>
          </a:bodyPr>
          <a:lstStyle/>
          <a:p>
            <a:pPr marL="12700">
              <a:lnSpc>
                <a:spcPct val="100000"/>
              </a:lnSpc>
              <a:spcBef>
                <a:spcPts val="100"/>
              </a:spcBef>
            </a:pPr>
            <a:r>
              <a:rPr sz="4000" spc="-5" dirty="0"/>
              <a:t>RNN</a:t>
            </a:r>
            <a:r>
              <a:rPr sz="4000" spc="-45" dirty="0"/>
              <a:t> </a:t>
            </a:r>
            <a:r>
              <a:rPr sz="4000" spc="-10" dirty="0"/>
              <a:t>Computational</a:t>
            </a:r>
            <a:r>
              <a:rPr sz="4000" spc="-35" dirty="0"/>
              <a:t> </a:t>
            </a:r>
            <a:r>
              <a:rPr sz="4000" spc="-20" dirty="0"/>
              <a:t>Graph</a:t>
            </a:r>
            <a:endParaRPr sz="4000"/>
          </a:p>
        </p:txBody>
      </p:sp>
      <p:sp>
        <p:nvSpPr>
          <p:cNvPr id="3" name="object 3"/>
          <p:cNvSpPr txBox="1"/>
          <p:nvPr/>
        </p:nvSpPr>
        <p:spPr>
          <a:xfrm>
            <a:off x="1194330" y="3093059"/>
            <a:ext cx="528320" cy="1037590"/>
          </a:xfrm>
          <a:prstGeom prst="rect">
            <a:avLst/>
          </a:prstGeom>
          <a:solidFill>
            <a:srgbClr val="D9EAD3"/>
          </a:solidFill>
          <a:ln w="9525">
            <a:solidFill>
              <a:srgbClr val="000000"/>
            </a:solidFill>
          </a:ln>
        </p:spPr>
        <p:txBody>
          <a:bodyPr vert="horz" wrap="square" lIns="0" tIns="311150" rIns="0" bIns="0" rtlCol="0">
            <a:spAutoFit/>
          </a:bodyPr>
          <a:lstStyle/>
          <a:p>
            <a:pPr marL="132080">
              <a:lnSpc>
                <a:spcPct val="100000"/>
              </a:lnSpc>
              <a:spcBef>
                <a:spcPts val="2450"/>
              </a:spcBef>
            </a:pPr>
            <a:r>
              <a:rPr sz="2400" dirty="0">
                <a:latin typeface="Calibri"/>
                <a:cs typeface="Calibri"/>
              </a:rPr>
              <a:t>h</a:t>
            </a:r>
            <a:r>
              <a:rPr sz="2400" baseline="-17361" dirty="0">
                <a:latin typeface="Calibri"/>
                <a:cs typeface="Calibri"/>
              </a:rPr>
              <a:t>0</a:t>
            </a:r>
            <a:endParaRPr sz="2400" baseline="-17361">
              <a:latin typeface="Calibri"/>
              <a:cs typeface="Calibri"/>
            </a:endParaRPr>
          </a:p>
        </p:txBody>
      </p:sp>
      <p:sp>
        <p:nvSpPr>
          <p:cNvPr id="4" name="object 4"/>
          <p:cNvSpPr txBox="1"/>
          <p:nvPr/>
        </p:nvSpPr>
        <p:spPr>
          <a:xfrm>
            <a:off x="2288413" y="4552312"/>
            <a:ext cx="528320" cy="1037590"/>
          </a:xfrm>
          <a:prstGeom prst="rect">
            <a:avLst/>
          </a:prstGeom>
          <a:solidFill>
            <a:srgbClr val="F4CCCC"/>
          </a:solidFill>
          <a:ln w="9525">
            <a:solidFill>
              <a:srgbClr val="000000"/>
            </a:solidFill>
          </a:ln>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1</a:t>
            </a:r>
            <a:endParaRPr sz="2400" baseline="-17361">
              <a:latin typeface="Calibri"/>
              <a:cs typeface="Calibri"/>
            </a:endParaRPr>
          </a:p>
        </p:txBody>
      </p:sp>
      <p:sp>
        <p:nvSpPr>
          <p:cNvPr id="5" name="object 5"/>
          <p:cNvSpPr txBox="1"/>
          <p:nvPr/>
        </p:nvSpPr>
        <p:spPr>
          <a:xfrm>
            <a:off x="385745" y="1712467"/>
            <a:ext cx="2326005" cy="1129030"/>
          </a:xfrm>
          <a:prstGeom prst="rect">
            <a:avLst/>
          </a:prstGeom>
        </p:spPr>
        <p:txBody>
          <a:bodyPr vert="horz" wrap="square" lIns="0" tIns="9525" rIns="0" bIns="0" rtlCol="0">
            <a:spAutoFit/>
          </a:bodyPr>
          <a:lstStyle/>
          <a:p>
            <a:pPr marL="12700" marR="5080">
              <a:lnSpc>
                <a:spcPct val="100800"/>
              </a:lnSpc>
              <a:spcBef>
                <a:spcPts val="75"/>
              </a:spcBef>
            </a:pPr>
            <a:r>
              <a:rPr sz="2400" spc="-5" dirty="0">
                <a:latin typeface="Calibri"/>
                <a:cs typeface="Calibri"/>
              </a:rPr>
              <a:t>Initial</a:t>
            </a:r>
            <a:r>
              <a:rPr sz="2400" spc="-50" dirty="0">
                <a:latin typeface="Calibri"/>
                <a:cs typeface="Calibri"/>
              </a:rPr>
              <a:t> </a:t>
            </a:r>
            <a:r>
              <a:rPr sz="2400" dirty="0">
                <a:latin typeface="Calibri"/>
                <a:cs typeface="Calibri"/>
              </a:rPr>
              <a:t>hidden</a:t>
            </a:r>
            <a:r>
              <a:rPr sz="2400" spc="-45" dirty="0">
                <a:latin typeface="Calibri"/>
                <a:cs typeface="Calibri"/>
              </a:rPr>
              <a:t> </a:t>
            </a:r>
            <a:r>
              <a:rPr sz="2400" spc="-25" dirty="0">
                <a:latin typeface="Calibri"/>
                <a:cs typeface="Calibri"/>
              </a:rPr>
              <a:t>state </a:t>
            </a:r>
            <a:r>
              <a:rPr sz="2400" spc="-525" dirty="0">
                <a:latin typeface="Calibri"/>
                <a:cs typeface="Calibri"/>
              </a:rPr>
              <a:t> </a:t>
            </a:r>
            <a:r>
              <a:rPr sz="2400" spc="-5" dirty="0">
                <a:latin typeface="Calibri"/>
                <a:cs typeface="Calibri"/>
              </a:rPr>
              <a:t>Either set </a:t>
            </a:r>
            <a:r>
              <a:rPr sz="2400" spc="-15" dirty="0">
                <a:latin typeface="Calibri"/>
                <a:cs typeface="Calibri"/>
              </a:rPr>
              <a:t>to </a:t>
            </a:r>
            <a:r>
              <a:rPr sz="2400" spc="-5" dirty="0">
                <a:latin typeface="Calibri"/>
                <a:cs typeface="Calibri"/>
              </a:rPr>
              <a:t>all 0, </a:t>
            </a:r>
            <a:r>
              <a:rPr sz="2400" dirty="0">
                <a:latin typeface="Calibri"/>
                <a:cs typeface="Calibri"/>
              </a:rPr>
              <a:t> </a:t>
            </a:r>
            <a:r>
              <a:rPr sz="2400" spc="-5" dirty="0">
                <a:latin typeface="Calibri"/>
                <a:cs typeface="Calibri"/>
              </a:rPr>
              <a:t>Or</a:t>
            </a:r>
            <a:r>
              <a:rPr sz="2400" spc="-15" dirty="0">
                <a:latin typeface="Calibri"/>
                <a:cs typeface="Calibri"/>
              </a:rPr>
              <a:t> </a:t>
            </a:r>
            <a:r>
              <a:rPr sz="2400" dirty="0">
                <a:latin typeface="Calibri"/>
                <a:cs typeface="Calibri"/>
              </a:rPr>
              <a:t>learn</a:t>
            </a:r>
            <a:r>
              <a:rPr sz="2400" spc="-10" dirty="0">
                <a:latin typeface="Calibri"/>
                <a:cs typeface="Calibri"/>
              </a:rPr>
              <a:t> </a:t>
            </a:r>
            <a:r>
              <a:rPr sz="2400" spc="-5" dirty="0">
                <a:latin typeface="Calibri"/>
                <a:cs typeface="Calibri"/>
              </a:rPr>
              <a:t>it</a:t>
            </a:r>
            <a:endParaRPr sz="24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442585" cy="635000"/>
          </a:xfrm>
          <a:prstGeom prst="rect">
            <a:avLst/>
          </a:prstGeom>
        </p:spPr>
        <p:txBody>
          <a:bodyPr vert="horz" wrap="square" lIns="0" tIns="12700" rIns="0" bIns="0" rtlCol="0">
            <a:spAutoFit/>
          </a:bodyPr>
          <a:lstStyle/>
          <a:p>
            <a:pPr marL="12700">
              <a:lnSpc>
                <a:spcPct val="100000"/>
              </a:lnSpc>
              <a:spcBef>
                <a:spcPts val="100"/>
              </a:spcBef>
            </a:pPr>
            <a:r>
              <a:rPr sz="4000" spc="-5" dirty="0"/>
              <a:t>RNN</a:t>
            </a:r>
            <a:r>
              <a:rPr sz="4000" spc="-45" dirty="0"/>
              <a:t> </a:t>
            </a:r>
            <a:r>
              <a:rPr sz="4000" spc="-10" dirty="0"/>
              <a:t>Computational</a:t>
            </a:r>
            <a:r>
              <a:rPr sz="4000" spc="-35" dirty="0"/>
              <a:t> </a:t>
            </a:r>
            <a:r>
              <a:rPr sz="4000" spc="-20" dirty="0"/>
              <a:t>Graph</a:t>
            </a:r>
            <a:endParaRPr sz="4000"/>
          </a:p>
        </p:txBody>
      </p:sp>
      <p:sp>
        <p:nvSpPr>
          <p:cNvPr id="3" name="object 3"/>
          <p:cNvSpPr txBox="1"/>
          <p:nvPr/>
        </p:nvSpPr>
        <p:spPr>
          <a:xfrm>
            <a:off x="1194330" y="3093059"/>
            <a:ext cx="528320" cy="1037590"/>
          </a:xfrm>
          <a:prstGeom prst="rect">
            <a:avLst/>
          </a:prstGeom>
          <a:solidFill>
            <a:srgbClr val="D9EAD3"/>
          </a:solidFill>
          <a:ln w="9525">
            <a:solidFill>
              <a:srgbClr val="000000"/>
            </a:solidFill>
          </a:ln>
        </p:spPr>
        <p:txBody>
          <a:bodyPr vert="horz" wrap="square" lIns="0" tIns="311150" rIns="0" bIns="0" rtlCol="0">
            <a:spAutoFit/>
          </a:bodyPr>
          <a:lstStyle/>
          <a:p>
            <a:pPr marL="132080">
              <a:lnSpc>
                <a:spcPct val="100000"/>
              </a:lnSpc>
              <a:spcBef>
                <a:spcPts val="2450"/>
              </a:spcBef>
            </a:pPr>
            <a:r>
              <a:rPr sz="2400" dirty="0">
                <a:latin typeface="Calibri"/>
                <a:cs typeface="Calibri"/>
              </a:rPr>
              <a:t>h</a:t>
            </a:r>
            <a:r>
              <a:rPr sz="2400" baseline="-17361" dirty="0">
                <a:latin typeface="Calibri"/>
                <a:cs typeface="Calibri"/>
              </a:rPr>
              <a:t>0</a:t>
            </a:r>
            <a:endParaRPr sz="2400" baseline="-17361">
              <a:latin typeface="Calibri"/>
              <a:cs typeface="Calibri"/>
            </a:endParaRPr>
          </a:p>
        </p:txBody>
      </p:sp>
      <p:sp>
        <p:nvSpPr>
          <p:cNvPr id="4" name="object 4"/>
          <p:cNvSpPr txBox="1"/>
          <p:nvPr/>
        </p:nvSpPr>
        <p:spPr>
          <a:xfrm>
            <a:off x="2198620"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5" name="object 5"/>
          <p:cNvSpPr txBox="1"/>
          <p:nvPr/>
        </p:nvSpPr>
        <p:spPr>
          <a:xfrm>
            <a:off x="3434448" y="3093059"/>
            <a:ext cx="528320" cy="1037590"/>
          </a:xfrm>
          <a:prstGeom prst="rect">
            <a:avLst/>
          </a:prstGeom>
          <a:solidFill>
            <a:srgbClr val="D9EAD3"/>
          </a:solidFill>
          <a:ln w="9525">
            <a:solidFill>
              <a:srgbClr val="000000"/>
            </a:solidFill>
          </a:ln>
        </p:spPr>
        <p:txBody>
          <a:bodyPr vert="horz" wrap="square" lIns="0" tIns="311150" rIns="0" bIns="0" rtlCol="0">
            <a:spAutoFit/>
          </a:bodyPr>
          <a:lstStyle/>
          <a:p>
            <a:pPr marL="132080">
              <a:lnSpc>
                <a:spcPct val="100000"/>
              </a:lnSpc>
              <a:spcBef>
                <a:spcPts val="2450"/>
              </a:spcBef>
            </a:pPr>
            <a:r>
              <a:rPr sz="2400" dirty="0">
                <a:latin typeface="Calibri"/>
                <a:cs typeface="Calibri"/>
              </a:rPr>
              <a:t>h</a:t>
            </a:r>
            <a:r>
              <a:rPr sz="2400" baseline="-17361" dirty="0">
                <a:latin typeface="Calibri"/>
                <a:cs typeface="Calibri"/>
              </a:rPr>
              <a:t>1</a:t>
            </a:r>
            <a:endParaRPr sz="2400" baseline="-17361">
              <a:latin typeface="Calibri"/>
              <a:cs typeface="Calibri"/>
            </a:endParaRPr>
          </a:p>
        </p:txBody>
      </p:sp>
      <p:sp>
        <p:nvSpPr>
          <p:cNvPr id="6" name="object 6"/>
          <p:cNvSpPr/>
          <p:nvPr/>
        </p:nvSpPr>
        <p:spPr>
          <a:xfrm>
            <a:off x="2514442" y="3952070"/>
            <a:ext cx="76200" cy="600710"/>
          </a:xfrm>
          <a:custGeom>
            <a:avLst/>
            <a:gdLst/>
            <a:ahLst/>
            <a:cxnLst/>
            <a:rect l="l" t="t" r="r" b="b"/>
            <a:pathLst>
              <a:path w="76200" h="600710">
                <a:moveTo>
                  <a:pt x="47625" y="63500"/>
                </a:moveTo>
                <a:lnTo>
                  <a:pt x="28575" y="63500"/>
                </a:lnTo>
                <a:lnTo>
                  <a:pt x="28576" y="600243"/>
                </a:lnTo>
                <a:lnTo>
                  <a:pt x="47626" y="600243"/>
                </a:lnTo>
                <a:lnTo>
                  <a:pt x="47625" y="63500"/>
                </a:lnTo>
                <a:close/>
              </a:path>
              <a:path w="76200" h="600710">
                <a:moveTo>
                  <a:pt x="38100" y="0"/>
                </a:moveTo>
                <a:lnTo>
                  <a:pt x="0" y="76200"/>
                </a:lnTo>
                <a:lnTo>
                  <a:pt x="28575" y="76200"/>
                </a:lnTo>
                <a:lnTo>
                  <a:pt x="28575" y="63500"/>
                </a:lnTo>
                <a:lnTo>
                  <a:pt x="69850" y="63500"/>
                </a:lnTo>
                <a:lnTo>
                  <a:pt x="38100" y="0"/>
                </a:lnTo>
                <a:close/>
              </a:path>
              <a:path w="76200" h="600710">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7" name="object 7"/>
          <p:cNvSpPr/>
          <p:nvPr/>
        </p:nvSpPr>
        <p:spPr>
          <a:xfrm>
            <a:off x="1722192" y="3573624"/>
            <a:ext cx="476884" cy="76200"/>
          </a:xfrm>
          <a:custGeom>
            <a:avLst/>
            <a:gdLst/>
            <a:ahLst/>
            <a:cxnLst/>
            <a:rect l="l" t="t" r="r" b="b"/>
            <a:pathLst>
              <a:path w="476885" h="76200">
                <a:moveTo>
                  <a:pt x="400076" y="0"/>
                </a:moveTo>
                <a:lnTo>
                  <a:pt x="400076" y="76199"/>
                </a:lnTo>
                <a:lnTo>
                  <a:pt x="457228" y="47624"/>
                </a:lnTo>
                <a:lnTo>
                  <a:pt x="412776" y="47624"/>
                </a:lnTo>
                <a:lnTo>
                  <a:pt x="412776" y="28575"/>
                </a:lnTo>
                <a:lnTo>
                  <a:pt x="457224" y="28575"/>
                </a:lnTo>
                <a:lnTo>
                  <a:pt x="400076" y="0"/>
                </a:lnTo>
                <a:close/>
              </a:path>
              <a:path w="476885" h="76200">
                <a:moveTo>
                  <a:pt x="400076" y="28575"/>
                </a:moveTo>
                <a:lnTo>
                  <a:pt x="0" y="28575"/>
                </a:lnTo>
                <a:lnTo>
                  <a:pt x="0" y="47624"/>
                </a:lnTo>
                <a:lnTo>
                  <a:pt x="400076" y="47624"/>
                </a:lnTo>
                <a:lnTo>
                  <a:pt x="400076" y="28575"/>
                </a:lnTo>
                <a:close/>
              </a:path>
              <a:path w="476885" h="76200">
                <a:moveTo>
                  <a:pt x="457224" y="28575"/>
                </a:moveTo>
                <a:lnTo>
                  <a:pt x="412776" y="28575"/>
                </a:lnTo>
                <a:lnTo>
                  <a:pt x="412776" y="47624"/>
                </a:lnTo>
                <a:lnTo>
                  <a:pt x="457228" y="47624"/>
                </a:lnTo>
                <a:lnTo>
                  <a:pt x="476276" y="38101"/>
                </a:lnTo>
                <a:lnTo>
                  <a:pt x="457224" y="28575"/>
                </a:lnTo>
                <a:close/>
              </a:path>
            </a:pathLst>
          </a:custGeom>
          <a:solidFill>
            <a:srgbClr val="44546A"/>
          </a:solidFill>
        </p:spPr>
        <p:txBody>
          <a:bodyPr wrap="square" lIns="0" tIns="0" rIns="0" bIns="0" rtlCol="0"/>
          <a:lstStyle/>
          <a:p>
            <a:endParaRPr/>
          </a:p>
        </p:txBody>
      </p:sp>
      <p:sp>
        <p:nvSpPr>
          <p:cNvPr id="8" name="object 8"/>
          <p:cNvSpPr/>
          <p:nvPr/>
        </p:nvSpPr>
        <p:spPr>
          <a:xfrm>
            <a:off x="2906435" y="3573719"/>
            <a:ext cx="528320" cy="76200"/>
          </a:xfrm>
          <a:custGeom>
            <a:avLst/>
            <a:gdLst/>
            <a:ahLst/>
            <a:cxnLst/>
            <a:rect l="l" t="t" r="r" b="b"/>
            <a:pathLst>
              <a:path w="528320" h="76200">
                <a:moveTo>
                  <a:pt x="451662" y="47624"/>
                </a:moveTo>
                <a:lnTo>
                  <a:pt x="451662" y="76200"/>
                </a:lnTo>
                <a:lnTo>
                  <a:pt x="508812" y="47625"/>
                </a:lnTo>
                <a:lnTo>
                  <a:pt x="451662" y="47624"/>
                </a:lnTo>
                <a:close/>
              </a:path>
              <a:path w="528320" h="76200">
                <a:moveTo>
                  <a:pt x="451662" y="28574"/>
                </a:moveTo>
                <a:lnTo>
                  <a:pt x="451662" y="47624"/>
                </a:lnTo>
                <a:lnTo>
                  <a:pt x="464362" y="47625"/>
                </a:lnTo>
                <a:lnTo>
                  <a:pt x="464362" y="28575"/>
                </a:lnTo>
                <a:lnTo>
                  <a:pt x="451662" y="28574"/>
                </a:lnTo>
                <a:close/>
              </a:path>
              <a:path w="528320" h="76200">
                <a:moveTo>
                  <a:pt x="451662" y="0"/>
                </a:moveTo>
                <a:lnTo>
                  <a:pt x="451662" y="28574"/>
                </a:lnTo>
                <a:lnTo>
                  <a:pt x="464362" y="28575"/>
                </a:lnTo>
                <a:lnTo>
                  <a:pt x="464362" y="47625"/>
                </a:lnTo>
                <a:lnTo>
                  <a:pt x="508815" y="47623"/>
                </a:lnTo>
                <a:lnTo>
                  <a:pt x="527862" y="38100"/>
                </a:lnTo>
                <a:lnTo>
                  <a:pt x="451662" y="0"/>
                </a:lnTo>
                <a:close/>
              </a:path>
              <a:path w="528320" h="76200">
                <a:moveTo>
                  <a:pt x="0" y="28573"/>
                </a:moveTo>
                <a:lnTo>
                  <a:pt x="0" y="47623"/>
                </a:lnTo>
                <a:lnTo>
                  <a:pt x="451662" y="47624"/>
                </a:lnTo>
                <a:lnTo>
                  <a:pt x="451662" y="28574"/>
                </a:lnTo>
                <a:lnTo>
                  <a:pt x="0" y="28573"/>
                </a:lnTo>
                <a:close/>
              </a:path>
            </a:pathLst>
          </a:custGeom>
          <a:solidFill>
            <a:srgbClr val="44546A"/>
          </a:solidFill>
        </p:spPr>
        <p:txBody>
          <a:bodyPr wrap="square" lIns="0" tIns="0" rIns="0" bIns="0" rtlCol="0"/>
          <a:lstStyle/>
          <a:p>
            <a:endParaRPr/>
          </a:p>
        </p:txBody>
      </p:sp>
      <p:sp>
        <p:nvSpPr>
          <p:cNvPr id="9" name="object 9"/>
          <p:cNvSpPr txBox="1"/>
          <p:nvPr/>
        </p:nvSpPr>
        <p:spPr>
          <a:xfrm>
            <a:off x="2288413" y="4552312"/>
            <a:ext cx="528320" cy="1037590"/>
          </a:xfrm>
          <a:prstGeom prst="rect">
            <a:avLst/>
          </a:prstGeom>
          <a:solidFill>
            <a:srgbClr val="F4CCCC"/>
          </a:solidFill>
          <a:ln w="9525">
            <a:solidFill>
              <a:srgbClr val="000000"/>
            </a:solidFill>
          </a:ln>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1</a:t>
            </a:r>
            <a:endParaRPr sz="2400" baseline="-17361">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442585" cy="635000"/>
          </a:xfrm>
          <a:prstGeom prst="rect">
            <a:avLst/>
          </a:prstGeom>
        </p:spPr>
        <p:txBody>
          <a:bodyPr vert="horz" wrap="square" lIns="0" tIns="12700" rIns="0" bIns="0" rtlCol="0">
            <a:spAutoFit/>
          </a:bodyPr>
          <a:lstStyle/>
          <a:p>
            <a:pPr marL="12700">
              <a:lnSpc>
                <a:spcPct val="100000"/>
              </a:lnSpc>
              <a:spcBef>
                <a:spcPts val="100"/>
              </a:spcBef>
            </a:pPr>
            <a:r>
              <a:rPr sz="4000" spc="-5" dirty="0"/>
              <a:t>RNN</a:t>
            </a:r>
            <a:r>
              <a:rPr sz="4000" spc="-45" dirty="0"/>
              <a:t> </a:t>
            </a:r>
            <a:r>
              <a:rPr sz="4000" spc="-10" dirty="0"/>
              <a:t>Computational</a:t>
            </a:r>
            <a:r>
              <a:rPr sz="4000" spc="-35" dirty="0"/>
              <a:t> </a:t>
            </a:r>
            <a:r>
              <a:rPr sz="4000" spc="-20" dirty="0"/>
              <a:t>Graph</a:t>
            </a:r>
            <a:endParaRPr sz="4000"/>
          </a:p>
        </p:txBody>
      </p:sp>
      <p:sp>
        <p:nvSpPr>
          <p:cNvPr id="3" name="object 3"/>
          <p:cNvSpPr txBox="1"/>
          <p:nvPr/>
        </p:nvSpPr>
        <p:spPr>
          <a:xfrm>
            <a:off x="1194330" y="3093059"/>
            <a:ext cx="528320" cy="1037590"/>
          </a:xfrm>
          <a:prstGeom prst="rect">
            <a:avLst/>
          </a:prstGeom>
          <a:solidFill>
            <a:srgbClr val="D9EAD3"/>
          </a:solidFill>
          <a:ln w="9525">
            <a:solidFill>
              <a:srgbClr val="000000"/>
            </a:solidFill>
          </a:ln>
        </p:spPr>
        <p:txBody>
          <a:bodyPr vert="horz" wrap="square" lIns="0" tIns="311150" rIns="0" bIns="0" rtlCol="0">
            <a:spAutoFit/>
          </a:bodyPr>
          <a:lstStyle/>
          <a:p>
            <a:pPr marL="132080">
              <a:lnSpc>
                <a:spcPct val="100000"/>
              </a:lnSpc>
              <a:spcBef>
                <a:spcPts val="2450"/>
              </a:spcBef>
            </a:pPr>
            <a:r>
              <a:rPr sz="2400" dirty="0">
                <a:latin typeface="Calibri"/>
                <a:cs typeface="Calibri"/>
              </a:rPr>
              <a:t>h</a:t>
            </a:r>
            <a:r>
              <a:rPr sz="2400" baseline="-17361" dirty="0">
                <a:latin typeface="Calibri"/>
                <a:cs typeface="Calibri"/>
              </a:rPr>
              <a:t>0</a:t>
            </a:r>
            <a:endParaRPr sz="2400" baseline="-17361">
              <a:latin typeface="Calibri"/>
              <a:cs typeface="Calibri"/>
            </a:endParaRPr>
          </a:p>
        </p:txBody>
      </p:sp>
      <p:sp>
        <p:nvSpPr>
          <p:cNvPr id="4" name="object 4"/>
          <p:cNvSpPr txBox="1"/>
          <p:nvPr/>
        </p:nvSpPr>
        <p:spPr>
          <a:xfrm>
            <a:off x="2198620"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5" name="object 5"/>
          <p:cNvSpPr txBox="1"/>
          <p:nvPr/>
        </p:nvSpPr>
        <p:spPr>
          <a:xfrm>
            <a:off x="3434448" y="3093059"/>
            <a:ext cx="528320" cy="1037590"/>
          </a:xfrm>
          <a:prstGeom prst="rect">
            <a:avLst/>
          </a:prstGeom>
          <a:solidFill>
            <a:srgbClr val="D9EAD3"/>
          </a:solidFill>
          <a:ln w="9525">
            <a:solidFill>
              <a:srgbClr val="000000"/>
            </a:solidFill>
          </a:ln>
        </p:spPr>
        <p:txBody>
          <a:bodyPr vert="horz" wrap="square" lIns="0" tIns="311150" rIns="0" bIns="0" rtlCol="0">
            <a:spAutoFit/>
          </a:bodyPr>
          <a:lstStyle/>
          <a:p>
            <a:pPr marL="132080">
              <a:lnSpc>
                <a:spcPct val="100000"/>
              </a:lnSpc>
              <a:spcBef>
                <a:spcPts val="2450"/>
              </a:spcBef>
            </a:pPr>
            <a:r>
              <a:rPr sz="2400" dirty="0">
                <a:latin typeface="Calibri"/>
                <a:cs typeface="Calibri"/>
              </a:rPr>
              <a:t>h</a:t>
            </a:r>
            <a:r>
              <a:rPr sz="2400" baseline="-17361" dirty="0">
                <a:latin typeface="Calibri"/>
                <a:cs typeface="Calibri"/>
              </a:rPr>
              <a:t>1</a:t>
            </a:r>
            <a:endParaRPr sz="2400" baseline="-17361">
              <a:latin typeface="Calibri"/>
              <a:cs typeface="Calibri"/>
            </a:endParaRPr>
          </a:p>
        </p:txBody>
      </p:sp>
      <p:sp>
        <p:nvSpPr>
          <p:cNvPr id="6" name="object 6"/>
          <p:cNvSpPr/>
          <p:nvPr/>
        </p:nvSpPr>
        <p:spPr>
          <a:xfrm>
            <a:off x="2514442" y="3952070"/>
            <a:ext cx="76200" cy="600710"/>
          </a:xfrm>
          <a:custGeom>
            <a:avLst/>
            <a:gdLst/>
            <a:ahLst/>
            <a:cxnLst/>
            <a:rect l="l" t="t" r="r" b="b"/>
            <a:pathLst>
              <a:path w="76200" h="600710">
                <a:moveTo>
                  <a:pt x="47625" y="63500"/>
                </a:moveTo>
                <a:lnTo>
                  <a:pt x="28575" y="63500"/>
                </a:lnTo>
                <a:lnTo>
                  <a:pt x="28576" y="600243"/>
                </a:lnTo>
                <a:lnTo>
                  <a:pt x="47626" y="600243"/>
                </a:lnTo>
                <a:lnTo>
                  <a:pt x="47625" y="63500"/>
                </a:lnTo>
                <a:close/>
              </a:path>
              <a:path w="76200" h="600710">
                <a:moveTo>
                  <a:pt x="38100" y="0"/>
                </a:moveTo>
                <a:lnTo>
                  <a:pt x="0" y="76200"/>
                </a:lnTo>
                <a:lnTo>
                  <a:pt x="28575" y="76200"/>
                </a:lnTo>
                <a:lnTo>
                  <a:pt x="28575" y="63500"/>
                </a:lnTo>
                <a:lnTo>
                  <a:pt x="69850" y="63500"/>
                </a:lnTo>
                <a:lnTo>
                  <a:pt x="38100" y="0"/>
                </a:lnTo>
                <a:close/>
              </a:path>
              <a:path w="76200" h="600710">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7" name="object 7"/>
          <p:cNvSpPr/>
          <p:nvPr/>
        </p:nvSpPr>
        <p:spPr>
          <a:xfrm>
            <a:off x="1722192" y="3573624"/>
            <a:ext cx="476884" cy="76200"/>
          </a:xfrm>
          <a:custGeom>
            <a:avLst/>
            <a:gdLst/>
            <a:ahLst/>
            <a:cxnLst/>
            <a:rect l="l" t="t" r="r" b="b"/>
            <a:pathLst>
              <a:path w="476885" h="76200">
                <a:moveTo>
                  <a:pt x="400076" y="0"/>
                </a:moveTo>
                <a:lnTo>
                  <a:pt x="400076" y="76199"/>
                </a:lnTo>
                <a:lnTo>
                  <a:pt x="457228" y="47624"/>
                </a:lnTo>
                <a:lnTo>
                  <a:pt x="412776" y="47624"/>
                </a:lnTo>
                <a:lnTo>
                  <a:pt x="412776" y="28575"/>
                </a:lnTo>
                <a:lnTo>
                  <a:pt x="457224" y="28575"/>
                </a:lnTo>
                <a:lnTo>
                  <a:pt x="400076" y="0"/>
                </a:lnTo>
                <a:close/>
              </a:path>
              <a:path w="476885" h="76200">
                <a:moveTo>
                  <a:pt x="400076" y="28575"/>
                </a:moveTo>
                <a:lnTo>
                  <a:pt x="0" y="28575"/>
                </a:lnTo>
                <a:lnTo>
                  <a:pt x="0" y="47624"/>
                </a:lnTo>
                <a:lnTo>
                  <a:pt x="400076" y="47624"/>
                </a:lnTo>
                <a:lnTo>
                  <a:pt x="400076" y="28575"/>
                </a:lnTo>
                <a:close/>
              </a:path>
              <a:path w="476885" h="76200">
                <a:moveTo>
                  <a:pt x="457224" y="28575"/>
                </a:moveTo>
                <a:lnTo>
                  <a:pt x="412776" y="28575"/>
                </a:lnTo>
                <a:lnTo>
                  <a:pt x="412776" y="47624"/>
                </a:lnTo>
                <a:lnTo>
                  <a:pt x="457228" y="47624"/>
                </a:lnTo>
                <a:lnTo>
                  <a:pt x="476276" y="38101"/>
                </a:lnTo>
                <a:lnTo>
                  <a:pt x="457224" y="28575"/>
                </a:lnTo>
                <a:close/>
              </a:path>
            </a:pathLst>
          </a:custGeom>
          <a:solidFill>
            <a:srgbClr val="44546A"/>
          </a:solidFill>
        </p:spPr>
        <p:txBody>
          <a:bodyPr wrap="square" lIns="0" tIns="0" rIns="0" bIns="0" rtlCol="0"/>
          <a:lstStyle/>
          <a:p>
            <a:endParaRPr/>
          </a:p>
        </p:txBody>
      </p:sp>
      <p:sp>
        <p:nvSpPr>
          <p:cNvPr id="8" name="object 8"/>
          <p:cNvSpPr/>
          <p:nvPr/>
        </p:nvSpPr>
        <p:spPr>
          <a:xfrm>
            <a:off x="2906435" y="3573719"/>
            <a:ext cx="528320" cy="76200"/>
          </a:xfrm>
          <a:custGeom>
            <a:avLst/>
            <a:gdLst/>
            <a:ahLst/>
            <a:cxnLst/>
            <a:rect l="l" t="t" r="r" b="b"/>
            <a:pathLst>
              <a:path w="528320" h="76200">
                <a:moveTo>
                  <a:pt x="451662" y="47624"/>
                </a:moveTo>
                <a:lnTo>
                  <a:pt x="451662" y="76200"/>
                </a:lnTo>
                <a:lnTo>
                  <a:pt x="508812" y="47625"/>
                </a:lnTo>
                <a:lnTo>
                  <a:pt x="451662" y="47624"/>
                </a:lnTo>
                <a:close/>
              </a:path>
              <a:path w="528320" h="76200">
                <a:moveTo>
                  <a:pt x="451662" y="28574"/>
                </a:moveTo>
                <a:lnTo>
                  <a:pt x="451662" y="47624"/>
                </a:lnTo>
                <a:lnTo>
                  <a:pt x="464362" y="47625"/>
                </a:lnTo>
                <a:lnTo>
                  <a:pt x="464362" y="28575"/>
                </a:lnTo>
                <a:lnTo>
                  <a:pt x="451662" y="28574"/>
                </a:lnTo>
                <a:close/>
              </a:path>
              <a:path w="528320" h="76200">
                <a:moveTo>
                  <a:pt x="451662" y="0"/>
                </a:moveTo>
                <a:lnTo>
                  <a:pt x="451662" y="28574"/>
                </a:lnTo>
                <a:lnTo>
                  <a:pt x="464362" y="28575"/>
                </a:lnTo>
                <a:lnTo>
                  <a:pt x="464362" y="47625"/>
                </a:lnTo>
                <a:lnTo>
                  <a:pt x="508815" y="47623"/>
                </a:lnTo>
                <a:lnTo>
                  <a:pt x="527862" y="38100"/>
                </a:lnTo>
                <a:lnTo>
                  <a:pt x="451662" y="0"/>
                </a:lnTo>
                <a:close/>
              </a:path>
              <a:path w="528320" h="76200">
                <a:moveTo>
                  <a:pt x="0" y="28573"/>
                </a:moveTo>
                <a:lnTo>
                  <a:pt x="0" y="47623"/>
                </a:lnTo>
                <a:lnTo>
                  <a:pt x="451662" y="47624"/>
                </a:lnTo>
                <a:lnTo>
                  <a:pt x="451662" y="28574"/>
                </a:lnTo>
                <a:lnTo>
                  <a:pt x="0" y="28573"/>
                </a:lnTo>
                <a:close/>
              </a:path>
            </a:pathLst>
          </a:custGeom>
          <a:solidFill>
            <a:srgbClr val="44546A"/>
          </a:solidFill>
        </p:spPr>
        <p:txBody>
          <a:bodyPr wrap="square" lIns="0" tIns="0" rIns="0" bIns="0" rtlCol="0"/>
          <a:lstStyle/>
          <a:p>
            <a:endParaRPr/>
          </a:p>
        </p:txBody>
      </p:sp>
      <p:sp>
        <p:nvSpPr>
          <p:cNvPr id="9" name="object 9"/>
          <p:cNvSpPr txBox="1"/>
          <p:nvPr/>
        </p:nvSpPr>
        <p:spPr>
          <a:xfrm>
            <a:off x="4438727"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10" name="object 10"/>
          <p:cNvSpPr txBox="1"/>
          <p:nvPr/>
        </p:nvSpPr>
        <p:spPr>
          <a:xfrm>
            <a:off x="5674526"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1765">
              <a:lnSpc>
                <a:spcPct val="100000"/>
              </a:lnSpc>
              <a:spcBef>
                <a:spcPts val="2450"/>
              </a:spcBef>
            </a:pPr>
            <a:r>
              <a:rPr sz="2400" dirty="0">
                <a:latin typeface="Calibri"/>
                <a:cs typeface="Calibri"/>
              </a:rPr>
              <a:t>h</a:t>
            </a:r>
            <a:r>
              <a:rPr sz="2400" baseline="-17361" dirty="0">
                <a:latin typeface="Calibri"/>
                <a:cs typeface="Calibri"/>
              </a:rPr>
              <a:t>2</a:t>
            </a:r>
            <a:endParaRPr sz="2400" baseline="-17361">
              <a:latin typeface="Calibri"/>
              <a:cs typeface="Calibri"/>
            </a:endParaRPr>
          </a:p>
        </p:txBody>
      </p:sp>
      <p:sp>
        <p:nvSpPr>
          <p:cNvPr id="11" name="object 11"/>
          <p:cNvSpPr/>
          <p:nvPr/>
        </p:nvSpPr>
        <p:spPr>
          <a:xfrm>
            <a:off x="3962309" y="3573624"/>
            <a:ext cx="476884" cy="76200"/>
          </a:xfrm>
          <a:custGeom>
            <a:avLst/>
            <a:gdLst/>
            <a:ahLst/>
            <a:cxnLst/>
            <a:rect l="l" t="t" r="r" b="b"/>
            <a:pathLst>
              <a:path w="476885" h="76200">
                <a:moveTo>
                  <a:pt x="400076" y="0"/>
                </a:moveTo>
                <a:lnTo>
                  <a:pt x="400075" y="76199"/>
                </a:lnTo>
                <a:lnTo>
                  <a:pt x="457227" y="47624"/>
                </a:lnTo>
                <a:lnTo>
                  <a:pt x="412775" y="47624"/>
                </a:lnTo>
                <a:lnTo>
                  <a:pt x="412776" y="28575"/>
                </a:lnTo>
                <a:lnTo>
                  <a:pt x="457223" y="28575"/>
                </a:lnTo>
                <a:lnTo>
                  <a:pt x="400076" y="0"/>
                </a:lnTo>
                <a:close/>
              </a:path>
              <a:path w="476885" h="76200">
                <a:moveTo>
                  <a:pt x="400076" y="28575"/>
                </a:moveTo>
                <a:lnTo>
                  <a:pt x="0" y="28575"/>
                </a:lnTo>
                <a:lnTo>
                  <a:pt x="0" y="47624"/>
                </a:lnTo>
                <a:lnTo>
                  <a:pt x="400075" y="47624"/>
                </a:lnTo>
                <a:lnTo>
                  <a:pt x="400076" y="28575"/>
                </a:lnTo>
                <a:close/>
              </a:path>
              <a:path w="476885" h="76200">
                <a:moveTo>
                  <a:pt x="457223" y="28575"/>
                </a:moveTo>
                <a:lnTo>
                  <a:pt x="412776" y="28575"/>
                </a:lnTo>
                <a:lnTo>
                  <a:pt x="412775" y="47624"/>
                </a:lnTo>
                <a:lnTo>
                  <a:pt x="457227" y="47624"/>
                </a:lnTo>
                <a:lnTo>
                  <a:pt x="476275" y="38101"/>
                </a:lnTo>
                <a:lnTo>
                  <a:pt x="457223" y="28575"/>
                </a:lnTo>
                <a:close/>
              </a:path>
            </a:pathLst>
          </a:custGeom>
          <a:solidFill>
            <a:srgbClr val="44546A"/>
          </a:solidFill>
        </p:spPr>
        <p:txBody>
          <a:bodyPr wrap="square" lIns="0" tIns="0" rIns="0" bIns="0" rtlCol="0"/>
          <a:lstStyle/>
          <a:p>
            <a:endParaRPr/>
          </a:p>
        </p:txBody>
      </p:sp>
      <p:sp>
        <p:nvSpPr>
          <p:cNvPr id="12" name="object 12"/>
          <p:cNvSpPr/>
          <p:nvPr/>
        </p:nvSpPr>
        <p:spPr>
          <a:xfrm>
            <a:off x="4754542" y="3952070"/>
            <a:ext cx="76200" cy="600710"/>
          </a:xfrm>
          <a:custGeom>
            <a:avLst/>
            <a:gdLst/>
            <a:ahLst/>
            <a:cxnLst/>
            <a:rect l="l" t="t" r="r" b="b"/>
            <a:pathLst>
              <a:path w="76200" h="600710">
                <a:moveTo>
                  <a:pt x="47625" y="63500"/>
                </a:moveTo>
                <a:lnTo>
                  <a:pt x="28575" y="63500"/>
                </a:lnTo>
                <a:lnTo>
                  <a:pt x="28575" y="600243"/>
                </a:lnTo>
                <a:lnTo>
                  <a:pt x="47625" y="600243"/>
                </a:lnTo>
                <a:lnTo>
                  <a:pt x="47625" y="63500"/>
                </a:lnTo>
                <a:close/>
              </a:path>
              <a:path w="76200" h="600710">
                <a:moveTo>
                  <a:pt x="38100" y="0"/>
                </a:moveTo>
                <a:lnTo>
                  <a:pt x="0" y="76200"/>
                </a:lnTo>
                <a:lnTo>
                  <a:pt x="28575" y="76200"/>
                </a:lnTo>
                <a:lnTo>
                  <a:pt x="28575" y="63500"/>
                </a:lnTo>
                <a:lnTo>
                  <a:pt x="69850" y="63500"/>
                </a:lnTo>
                <a:lnTo>
                  <a:pt x="38100" y="0"/>
                </a:lnTo>
                <a:close/>
              </a:path>
              <a:path w="76200" h="600710">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3" name="object 13"/>
          <p:cNvSpPr/>
          <p:nvPr/>
        </p:nvSpPr>
        <p:spPr>
          <a:xfrm>
            <a:off x="5146542" y="3573719"/>
            <a:ext cx="528320" cy="76200"/>
          </a:xfrm>
          <a:custGeom>
            <a:avLst/>
            <a:gdLst/>
            <a:ahLst/>
            <a:cxnLst/>
            <a:rect l="l" t="t" r="r" b="b"/>
            <a:pathLst>
              <a:path w="528320" h="76200">
                <a:moveTo>
                  <a:pt x="451662" y="47624"/>
                </a:moveTo>
                <a:lnTo>
                  <a:pt x="451662" y="76200"/>
                </a:lnTo>
                <a:lnTo>
                  <a:pt x="508812" y="47625"/>
                </a:lnTo>
                <a:lnTo>
                  <a:pt x="451662" y="47624"/>
                </a:lnTo>
                <a:close/>
              </a:path>
              <a:path w="528320" h="76200">
                <a:moveTo>
                  <a:pt x="451662" y="28574"/>
                </a:moveTo>
                <a:lnTo>
                  <a:pt x="451662" y="47624"/>
                </a:lnTo>
                <a:lnTo>
                  <a:pt x="464362" y="47625"/>
                </a:lnTo>
                <a:lnTo>
                  <a:pt x="464362" y="28575"/>
                </a:lnTo>
                <a:lnTo>
                  <a:pt x="451662" y="28574"/>
                </a:lnTo>
                <a:close/>
              </a:path>
              <a:path w="528320" h="76200">
                <a:moveTo>
                  <a:pt x="451662" y="0"/>
                </a:moveTo>
                <a:lnTo>
                  <a:pt x="451662" y="28574"/>
                </a:lnTo>
                <a:lnTo>
                  <a:pt x="464362" y="28575"/>
                </a:lnTo>
                <a:lnTo>
                  <a:pt x="464362" y="47625"/>
                </a:lnTo>
                <a:lnTo>
                  <a:pt x="508815" y="47623"/>
                </a:lnTo>
                <a:lnTo>
                  <a:pt x="527862" y="38100"/>
                </a:lnTo>
                <a:lnTo>
                  <a:pt x="451662" y="0"/>
                </a:lnTo>
                <a:close/>
              </a:path>
              <a:path w="528320" h="76200">
                <a:moveTo>
                  <a:pt x="0" y="28573"/>
                </a:moveTo>
                <a:lnTo>
                  <a:pt x="0" y="47623"/>
                </a:lnTo>
                <a:lnTo>
                  <a:pt x="451662" y="47624"/>
                </a:lnTo>
                <a:lnTo>
                  <a:pt x="451662" y="28574"/>
                </a:lnTo>
                <a:lnTo>
                  <a:pt x="0" y="28573"/>
                </a:lnTo>
                <a:close/>
              </a:path>
            </a:pathLst>
          </a:custGeom>
          <a:solidFill>
            <a:srgbClr val="44546A"/>
          </a:solidFill>
        </p:spPr>
        <p:txBody>
          <a:bodyPr wrap="square" lIns="0" tIns="0" rIns="0" bIns="0" rtlCol="0"/>
          <a:lstStyle/>
          <a:p>
            <a:endParaRPr/>
          </a:p>
        </p:txBody>
      </p:sp>
      <p:sp>
        <p:nvSpPr>
          <p:cNvPr id="14" name="object 14"/>
          <p:cNvSpPr txBox="1"/>
          <p:nvPr/>
        </p:nvSpPr>
        <p:spPr>
          <a:xfrm>
            <a:off x="4528511" y="4552312"/>
            <a:ext cx="528320" cy="1037590"/>
          </a:xfrm>
          <a:prstGeom prst="rect">
            <a:avLst/>
          </a:prstGeom>
          <a:solidFill>
            <a:srgbClr val="F4CCCC"/>
          </a:solidFill>
          <a:ln w="9525">
            <a:solidFill>
              <a:srgbClr val="000000"/>
            </a:solidFill>
          </a:ln>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2</a:t>
            </a:r>
            <a:endParaRPr sz="2400" baseline="-17361">
              <a:latin typeface="Calibri"/>
              <a:cs typeface="Calibri"/>
            </a:endParaRPr>
          </a:p>
        </p:txBody>
      </p:sp>
      <p:sp>
        <p:nvSpPr>
          <p:cNvPr id="15" name="object 15"/>
          <p:cNvSpPr txBox="1"/>
          <p:nvPr/>
        </p:nvSpPr>
        <p:spPr>
          <a:xfrm>
            <a:off x="2288413" y="4552312"/>
            <a:ext cx="528320" cy="1037590"/>
          </a:xfrm>
          <a:prstGeom prst="rect">
            <a:avLst/>
          </a:prstGeom>
          <a:solidFill>
            <a:srgbClr val="F4CCCC"/>
          </a:solidFill>
          <a:ln w="9525">
            <a:solidFill>
              <a:srgbClr val="000000"/>
            </a:solidFill>
          </a:ln>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1</a:t>
            </a:r>
            <a:endParaRPr sz="2400" baseline="-17361">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442585" cy="635000"/>
          </a:xfrm>
          <a:prstGeom prst="rect">
            <a:avLst/>
          </a:prstGeom>
        </p:spPr>
        <p:txBody>
          <a:bodyPr vert="horz" wrap="square" lIns="0" tIns="12700" rIns="0" bIns="0" rtlCol="0">
            <a:spAutoFit/>
          </a:bodyPr>
          <a:lstStyle/>
          <a:p>
            <a:pPr marL="12700">
              <a:lnSpc>
                <a:spcPct val="100000"/>
              </a:lnSpc>
              <a:spcBef>
                <a:spcPts val="100"/>
              </a:spcBef>
            </a:pPr>
            <a:r>
              <a:rPr sz="4000" spc="-5" dirty="0"/>
              <a:t>RNN</a:t>
            </a:r>
            <a:r>
              <a:rPr sz="4000" spc="-45" dirty="0"/>
              <a:t> </a:t>
            </a:r>
            <a:r>
              <a:rPr sz="4000" spc="-10" dirty="0"/>
              <a:t>Computational</a:t>
            </a:r>
            <a:r>
              <a:rPr sz="4000" spc="-35" dirty="0"/>
              <a:t> </a:t>
            </a:r>
            <a:r>
              <a:rPr sz="4000" spc="-20" dirty="0"/>
              <a:t>Graph</a:t>
            </a:r>
            <a:endParaRPr sz="4000"/>
          </a:p>
        </p:txBody>
      </p:sp>
      <p:sp>
        <p:nvSpPr>
          <p:cNvPr id="3" name="object 3"/>
          <p:cNvSpPr txBox="1"/>
          <p:nvPr/>
        </p:nvSpPr>
        <p:spPr>
          <a:xfrm>
            <a:off x="1194330" y="3093059"/>
            <a:ext cx="528320" cy="1037590"/>
          </a:xfrm>
          <a:prstGeom prst="rect">
            <a:avLst/>
          </a:prstGeom>
          <a:solidFill>
            <a:srgbClr val="D9EAD3"/>
          </a:solidFill>
          <a:ln w="9525">
            <a:solidFill>
              <a:srgbClr val="000000"/>
            </a:solidFill>
          </a:ln>
        </p:spPr>
        <p:txBody>
          <a:bodyPr vert="horz" wrap="square" lIns="0" tIns="311150" rIns="0" bIns="0" rtlCol="0">
            <a:spAutoFit/>
          </a:bodyPr>
          <a:lstStyle/>
          <a:p>
            <a:pPr marL="132080">
              <a:lnSpc>
                <a:spcPct val="100000"/>
              </a:lnSpc>
              <a:spcBef>
                <a:spcPts val="2450"/>
              </a:spcBef>
            </a:pPr>
            <a:r>
              <a:rPr sz="2400" dirty="0">
                <a:latin typeface="Calibri"/>
                <a:cs typeface="Calibri"/>
              </a:rPr>
              <a:t>h</a:t>
            </a:r>
            <a:r>
              <a:rPr sz="2400" baseline="-17361" dirty="0">
                <a:latin typeface="Calibri"/>
                <a:cs typeface="Calibri"/>
              </a:rPr>
              <a:t>0</a:t>
            </a:r>
            <a:endParaRPr sz="2400" baseline="-17361">
              <a:latin typeface="Calibri"/>
              <a:cs typeface="Calibri"/>
            </a:endParaRPr>
          </a:p>
        </p:txBody>
      </p:sp>
      <p:sp>
        <p:nvSpPr>
          <p:cNvPr id="4" name="object 4"/>
          <p:cNvSpPr txBox="1"/>
          <p:nvPr/>
        </p:nvSpPr>
        <p:spPr>
          <a:xfrm>
            <a:off x="2198620"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5" name="object 5"/>
          <p:cNvSpPr txBox="1"/>
          <p:nvPr/>
        </p:nvSpPr>
        <p:spPr>
          <a:xfrm>
            <a:off x="3434448" y="3093059"/>
            <a:ext cx="528320" cy="1037590"/>
          </a:xfrm>
          <a:prstGeom prst="rect">
            <a:avLst/>
          </a:prstGeom>
          <a:solidFill>
            <a:srgbClr val="D9EAD3"/>
          </a:solidFill>
          <a:ln w="9525">
            <a:solidFill>
              <a:srgbClr val="000000"/>
            </a:solidFill>
          </a:ln>
        </p:spPr>
        <p:txBody>
          <a:bodyPr vert="horz" wrap="square" lIns="0" tIns="311150" rIns="0" bIns="0" rtlCol="0">
            <a:spAutoFit/>
          </a:bodyPr>
          <a:lstStyle/>
          <a:p>
            <a:pPr marL="132080">
              <a:lnSpc>
                <a:spcPct val="100000"/>
              </a:lnSpc>
              <a:spcBef>
                <a:spcPts val="2450"/>
              </a:spcBef>
            </a:pPr>
            <a:r>
              <a:rPr sz="2400" dirty="0">
                <a:latin typeface="Calibri"/>
                <a:cs typeface="Calibri"/>
              </a:rPr>
              <a:t>h</a:t>
            </a:r>
            <a:r>
              <a:rPr sz="2400" baseline="-17361" dirty="0">
                <a:latin typeface="Calibri"/>
                <a:cs typeface="Calibri"/>
              </a:rPr>
              <a:t>1</a:t>
            </a:r>
            <a:endParaRPr sz="2400" baseline="-17361">
              <a:latin typeface="Calibri"/>
              <a:cs typeface="Calibri"/>
            </a:endParaRPr>
          </a:p>
        </p:txBody>
      </p:sp>
      <p:sp>
        <p:nvSpPr>
          <p:cNvPr id="6" name="object 6"/>
          <p:cNvSpPr/>
          <p:nvPr/>
        </p:nvSpPr>
        <p:spPr>
          <a:xfrm>
            <a:off x="2514442" y="3952070"/>
            <a:ext cx="76200" cy="600710"/>
          </a:xfrm>
          <a:custGeom>
            <a:avLst/>
            <a:gdLst/>
            <a:ahLst/>
            <a:cxnLst/>
            <a:rect l="l" t="t" r="r" b="b"/>
            <a:pathLst>
              <a:path w="76200" h="600710">
                <a:moveTo>
                  <a:pt x="47625" y="63500"/>
                </a:moveTo>
                <a:lnTo>
                  <a:pt x="28575" y="63500"/>
                </a:lnTo>
                <a:lnTo>
                  <a:pt x="28576" y="600243"/>
                </a:lnTo>
                <a:lnTo>
                  <a:pt x="47626" y="600243"/>
                </a:lnTo>
                <a:lnTo>
                  <a:pt x="47625" y="63500"/>
                </a:lnTo>
                <a:close/>
              </a:path>
              <a:path w="76200" h="600710">
                <a:moveTo>
                  <a:pt x="38100" y="0"/>
                </a:moveTo>
                <a:lnTo>
                  <a:pt x="0" y="76200"/>
                </a:lnTo>
                <a:lnTo>
                  <a:pt x="28575" y="76200"/>
                </a:lnTo>
                <a:lnTo>
                  <a:pt x="28575" y="63500"/>
                </a:lnTo>
                <a:lnTo>
                  <a:pt x="69850" y="63500"/>
                </a:lnTo>
                <a:lnTo>
                  <a:pt x="38100" y="0"/>
                </a:lnTo>
                <a:close/>
              </a:path>
              <a:path w="76200" h="600710">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7" name="object 7"/>
          <p:cNvSpPr/>
          <p:nvPr/>
        </p:nvSpPr>
        <p:spPr>
          <a:xfrm>
            <a:off x="1722192" y="3573624"/>
            <a:ext cx="476884" cy="76200"/>
          </a:xfrm>
          <a:custGeom>
            <a:avLst/>
            <a:gdLst/>
            <a:ahLst/>
            <a:cxnLst/>
            <a:rect l="l" t="t" r="r" b="b"/>
            <a:pathLst>
              <a:path w="476885" h="76200">
                <a:moveTo>
                  <a:pt x="400076" y="0"/>
                </a:moveTo>
                <a:lnTo>
                  <a:pt x="400076" y="76199"/>
                </a:lnTo>
                <a:lnTo>
                  <a:pt x="457228" y="47624"/>
                </a:lnTo>
                <a:lnTo>
                  <a:pt x="412776" y="47624"/>
                </a:lnTo>
                <a:lnTo>
                  <a:pt x="412776" y="28575"/>
                </a:lnTo>
                <a:lnTo>
                  <a:pt x="457224" y="28575"/>
                </a:lnTo>
                <a:lnTo>
                  <a:pt x="400076" y="0"/>
                </a:lnTo>
                <a:close/>
              </a:path>
              <a:path w="476885" h="76200">
                <a:moveTo>
                  <a:pt x="400076" y="28575"/>
                </a:moveTo>
                <a:lnTo>
                  <a:pt x="0" y="28575"/>
                </a:lnTo>
                <a:lnTo>
                  <a:pt x="0" y="47624"/>
                </a:lnTo>
                <a:lnTo>
                  <a:pt x="400076" y="47624"/>
                </a:lnTo>
                <a:lnTo>
                  <a:pt x="400076" y="28575"/>
                </a:lnTo>
                <a:close/>
              </a:path>
              <a:path w="476885" h="76200">
                <a:moveTo>
                  <a:pt x="457224" y="28575"/>
                </a:moveTo>
                <a:lnTo>
                  <a:pt x="412776" y="28575"/>
                </a:lnTo>
                <a:lnTo>
                  <a:pt x="412776" y="47624"/>
                </a:lnTo>
                <a:lnTo>
                  <a:pt x="457228" y="47624"/>
                </a:lnTo>
                <a:lnTo>
                  <a:pt x="476276" y="38101"/>
                </a:lnTo>
                <a:lnTo>
                  <a:pt x="457224" y="28575"/>
                </a:lnTo>
                <a:close/>
              </a:path>
            </a:pathLst>
          </a:custGeom>
          <a:solidFill>
            <a:srgbClr val="44546A"/>
          </a:solidFill>
        </p:spPr>
        <p:txBody>
          <a:bodyPr wrap="square" lIns="0" tIns="0" rIns="0" bIns="0" rtlCol="0"/>
          <a:lstStyle/>
          <a:p>
            <a:endParaRPr/>
          </a:p>
        </p:txBody>
      </p:sp>
      <p:sp>
        <p:nvSpPr>
          <p:cNvPr id="8" name="object 8"/>
          <p:cNvSpPr/>
          <p:nvPr/>
        </p:nvSpPr>
        <p:spPr>
          <a:xfrm>
            <a:off x="2906435" y="3573719"/>
            <a:ext cx="528320" cy="76200"/>
          </a:xfrm>
          <a:custGeom>
            <a:avLst/>
            <a:gdLst/>
            <a:ahLst/>
            <a:cxnLst/>
            <a:rect l="l" t="t" r="r" b="b"/>
            <a:pathLst>
              <a:path w="528320" h="76200">
                <a:moveTo>
                  <a:pt x="451662" y="47624"/>
                </a:moveTo>
                <a:lnTo>
                  <a:pt x="451662" y="76200"/>
                </a:lnTo>
                <a:lnTo>
                  <a:pt x="508812" y="47625"/>
                </a:lnTo>
                <a:lnTo>
                  <a:pt x="451662" y="47624"/>
                </a:lnTo>
                <a:close/>
              </a:path>
              <a:path w="528320" h="76200">
                <a:moveTo>
                  <a:pt x="451662" y="28574"/>
                </a:moveTo>
                <a:lnTo>
                  <a:pt x="451662" y="47624"/>
                </a:lnTo>
                <a:lnTo>
                  <a:pt x="464362" y="47625"/>
                </a:lnTo>
                <a:lnTo>
                  <a:pt x="464362" y="28575"/>
                </a:lnTo>
                <a:lnTo>
                  <a:pt x="451662" y="28574"/>
                </a:lnTo>
                <a:close/>
              </a:path>
              <a:path w="528320" h="76200">
                <a:moveTo>
                  <a:pt x="451662" y="0"/>
                </a:moveTo>
                <a:lnTo>
                  <a:pt x="451662" y="28574"/>
                </a:lnTo>
                <a:lnTo>
                  <a:pt x="464362" y="28575"/>
                </a:lnTo>
                <a:lnTo>
                  <a:pt x="464362" y="47625"/>
                </a:lnTo>
                <a:lnTo>
                  <a:pt x="508815" y="47623"/>
                </a:lnTo>
                <a:lnTo>
                  <a:pt x="527862" y="38100"/>
                </a:lnTo>
                <a:lnTo>
                  <a:pt x="451662" y="0"/>
                </a:lnTo>
                <a:close/>
              </a:path>
              <a:path w="528320" h="76200">
                <a:moveTo>
                  <a:pt x="0" y="28573"/>
                </a:moveTo>
                <a:lnTo>
                  <a:pt x="0" y="47623"/>
                </a:lnTo>
                <a:lnTo>
                  <a:pt x="451662" y="47624"/>
                </a:lnTo>
                <a:lnTo>
                  <a:pt x="451662" y="28574"/>
                </a:lnTo>
                <a:lnTo>
                  <a:pt x="0" y="28573"/>
                </a:lnTo>
                <a:close/>
              </a:path>
            </a:pathLst>
          </a:custGeom>
          <a:solidFill>
            <a:srgbClr val="44546A"/>
          </a:solidFill>
        </p:spPr>
        <p:txBody>
          <a:bodyPr wrap="square" lIns="0" tIns="0" rIns="0" bIns="0" rtlCol="0"/>
          <a:lstStyle/>
          <a:p>
            <a:endParaRPr/>
          </a:p>
        </p:txBody>
      </p:sp>
      <p:sp>
        <p:nvSpPr>
          <p:cNvPr id="9" name="object 9"/>
          <p:cNvSpPr txBox="1"/>
          <p:nvPr/>
        </p:nvSpPr>
        <p:spPr>
          <a:xfrm>
            <a:off x="4438727"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10" name="object 10"/>
          <p:cNvSpPr txBox="1"/>
          <p:nvPr/>
        </p:nvSpPr>
        <p:spPr>
          <a:xfrm>
            <a:off x="5674526"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1765">
              <a:lnSpc>
                <a:spcPct val="100000"/>
              </a:lnSpc>
              <a:spcBef>
                <a:spcPts val="2450"/>
              </a:spcBef>
            </a:pPr>
            <a:r>
              <a:rPr sz="2400" dirty="0">
                <a:latin typeface="Calibri"/>
                <a:cs typeface="Calibri"/>
              </a:rPr>
              <a:t>h</a:t>
            </a:r>
            <a:r>
              <a:rPr sz="2400" baseline="-17361" dirty="0">
                <a:latin typeface="Calibri"/>
                <a:cs typeface="Calibri"/>
              </a:rPr>
              <a:t>2</a:t>
            </a:r>
            <a:endParaRPr sz="2400" baseline="-17361">
              <a:latin typeface="Calibri"/>
              <a:cs typeface="Calibri"/>
            </a:endParaRPr>
          </a:p>
        </p:txBody>
      </p:sp>
      <p:sp>
        <p:nvSpPr>
          <p:cNvPr id="11" name="object 11"/>
          <p:cNvSpPr/>
          <p:nvPr/>
        </p:nvSpPr>
        <p:spPr>
          <a:xfrm>
            <a:off x="3962309" y="3573624"/>
            <a:ext cx="476884" cy="76200"/>
          </a:xfrm>
          <a:custGeom>
            <a:avLst/>
            <a:gdLst/>
            <a:ahLst/>
            <a:cxnLst/>
            <a:rect l="l" t="t" r="r" b="b"/>
            <a:pathLst>
              <a:path w="476885" h="76200">
                <a:moveTo>
                  <a:pt x="400076" y="0"/>
                </a:moveTo>
                <a:lnTo>
                  <a:pt x="400075" y="76199"/>
                </a:lnTo>
                <a:lnTo>
                  <a:pt x="457227" y="47624"/>
                </a:lnTo>
                <a:lnTo>
                  <a:pt x="412775" y="47624"/>
                </a:lnTo>
                <a:lnTo>
                  <a:pt x="412776" y="28575"/>
                </a:lnTo>
                <a:lnTo>
                  <a:pt x="457223" y="28575"/>
                </a:lnTo>
                <a:lnTo>
                  <a:pt x="400076" y="0"/>
                </a:lnTo>
                <a:close/>
              </a:path>
              <a:path w="476885" h="76200">
                <a:moveTo>
                  <a:pt x="400076" y="28575"/>
                </a:moveTo>
                <a:lnTo>
                  <a:pt x="0" y="28575"/>
                </a:lnTo>
                <a:lnTo>
                  <a:pt x="0" y="47624"/>
                </a:lnTo>
                <a:lnTo>
                  <a:pt x="400075" y="47624"/>
                </a:lnTo>
                <a:lnTo>
                  <a:pt x="400076" y="28575"/>
                </a:lnTo>
                <a:close/>
              </a:path>
              <a:path w="476885" h="76200">
                <a:moveTo>
                  <a:pt x="457223" y="28575"/>
                </a:moveTo>
                <a:lnTo>
                  <a:pt x="412776" y="28575"/>
                </a:lnTo>
                <a:lnTo>
                  <a:pt x="412775" y="47624"/>
                </a:lnTo>
                <a:lnTo>
                  <a:pt x="457227" y="47624"/>
                </a:lnTo>
                <a:lnTo>
                  <a:pt x="476275" y="38101"/>
                </a:lnTo>
                <a:lnTo>
                  <a:pt x="457223" y="28575"/>
                </a:lnTo>
                <a:close/>
              </a:path>
            </a:pathLst>
          </a:custGeom>
          <a:solidFill>
            <a:srgbClr val="44546A"/>
          </a:solidFill>
        </p:spPr>
        <p:txBody>
          <a:bodyPr wrap="square" lIns="0" tIns="0" rIns="0" bIns="0" rtlCol="0"/>
          <a:lstStyle/>
          <a:p>
            <a:endParaRPr/>
          </a:p>
        </p:txBody>
      </p:sp>
      <p:sp>
        <p:nvSpPr>
          <p:cNvPr id="12" name="object 12"/>
          <p:cNvSpPr/>
          <p:nvPr/>
        </p:nvSpPr>
        <p:spPr>
          <a:xfrm>
            <a:off x="4754542" y="3952070"/>
            <a:ext cx="76200" cy="600710"/>
          </a:xfrm>
          <a:custGeom>
            <a:avLst/>
            <a:gdLst/>
            <a:ahLst/>
            <a:cxnLst/>
            <a:rect l="l" t="t" r="r" b="b"/>
            <a:pathLst>
              <a:path w="76200" h="600710">
                <a:moveTo>
                  <a:pt x="47625" y="63500"/>
                </a:moveTo>
                <a:lnTo>
                  <a:pt x="28575" y="63500"/>
                </a:lnTo>
                <a:lnTo>
                  <a:pt x="28575" y="600243"/>
                </a:lnTo>
                <a:lnTo>
                  <a:pt x="47625" y="600243"/>
                </a:lnTo>
                <a:lnTo>
                  <a:pt x="47625" y="63500"/>
                </a:lnTo>
                <a:close/>
              </a:path>
              <a:path w="76200" h="600710">
                <a:moveTo>
                  <a:pt x="38100" y="0"/>
                </a:moveTo>
                <a:lnTo>
                  <a:pt x="0" y="76200"/>
                </a:lnTo>
                <a:lnTo>
                  <a:pt x="28575" y="76200"/>
                </a:lnTo>
                <a:lnTo>
                  <a:pt x="28575" y="63500"/>
                </a:lnTo>
                <a:lnTo>
                  <a:pt x="69850" y="63500"/>
                </a:lnTo>
                <a:lnTo>
                  <a:pt x="38100" y="0"/>
                </a:lnTo>
                <a:close/>
              </a:path>
              <a:path w="76200" h="600710">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3" name="object 13"/>
          <p:cNvSpPr/>
          <p:nvPr/>
        </p:nvSpPr>
        <p:spPr>
          <a:xfrm>
            <a:off x="5146542" y="3573719"/>
            <a:ext cx="528320" cy="76200"/>
          </a:xfrm>
          <a:custGeom>
            <a:avLst/>
            <a:gdLst/>
            <a:ahLst/>
            <a:cxnLst/>
            <a:rect l="l" t="t" r="r" b="b"/>
            <a:pathLst>
              <a:path w="528320" h="76200">
                <a:moveTo>
                  <a:pt x="451662" y="47624"/>
                </a:moveTo>
                <a:lnTo>
                  <a:pt x="451662" y="76200"/>
                </a:lnTo>
                <a:lnTo>
                  <a:pt x="508812" y="47625"/>
                </a:lnTo>
                <a:lnTo>
                  <a:pt x="451662" y="47624"/>
                </a:lnTo>
                <a:close/>
              </a:path>
              <a:path w="528320" h="76200">
                <a:moveTo>
                  <a:pt x="451662" y="28574"/>
                </a:moveTo>
                <a:lnTo>
                  <a:pt x="451662" y="47624"/>
                </a:lnTo>
                <a:lnTo>
                  <a:pt x="464362" y="47625"/>
                </a:lnTo>
                <a:lnTo>
                  <a:pt x="464362" y="28575"/>
                </a:lnTo>
                <a:lnTo>
                  <a:pt x="451662" y="28574"/>
                </a:lnTo>
                <a:close/>
              </a:path>
              <a:path w="528320" h="76200">
                <a:moveTo>
                  <a:pt x="451662" y="0"/>
                </a:moveTo>
                <a:lnTo>
                  <a:pt x="451662" y="28574"/>
                </a:lnTo>
                <a:lnTo>
                  <a:pt x="464362" y="28575"/>
                </a:lnTo>
                <a:lnTo>
                  <a:pt x="464362" y="47625"/>
                </a:lnTo>
                <a:lnTo>
                  <a:pt x="508815" y="47623"/>
                </a:lnTo>
                <a:lnTo>
                  <a:pt x="527862" y="38100"/>
                </a:lnTo>
                <a:lnTo>
                  <a:pt x="451662" y="0"/>
                </a:lnTo>
                <a:close/>
              </a:path>
              <a:path w="528320" h="76200">
                <a:moveTo>
                  <a:pt x="0" y="28573"/>
                </a:moveTo>
                <a:lnTo>
                  <a:pt x="0" y="47623"/>
                </a:lnTo>
                <a:lnTo>
                  <a:pt x="451662" y="47624"/>
                </a:lnTo>
                <a:lnTo>
                  <a:pt x="451662" y="28574"/>
                </a:lnTo>
                <a:lnTo>
                  <a:pt x="0" y="28573"/>
                </a:lnTo>
                <a:close/>
              </a:path>
            </a:pathLst>
          </a:custGeom>
          <a:solidFill>
            <a:srgbClr val="44546A"/>
          </a:solidFill>
        </p:spPr>
        <p:txBody>
          <a:bodyPr wrap="square" lIns="0" tIns="0" rIns="0" bIns="0" rtlCol="0"/>
          <a:lstStyle/>
          <a:p>
            <a:endParaRPr/>
          </a:p>
        </p:txBody>
      </p:sp>
      <p:sp>
        <p:nvSpPr>
          <p:cNvPr id="14" name="object 14"/>
          <p:cNvSpPr txBox="1"/>
          <p:nvPr/>
        </p:nvSpPr>
        <p:spPr>
          <a:xfrm>
            <a:off x="6678835"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15" name="object 15"/>
          <p:cNvSpPr txBox="1"/>
          <p:nvPr/>
        </p:nvSpPr>
        <p:spPr>
          <a:xfrm>
            <a:off x="7914644"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1765">
              <a:lnSpc>
                <a:spcPct val="100000"/>
              </a:lnSpc>
              <a:spcBef>
                <a:spcPts val="2450"/>
              </a:spcBef>
            </a:pPr>
            <a:r>
              <a:rPr sz="2400" dirty="0">
                <a:latin typeface="Calibri"/>
                <a:cs typeface="Calibri"/>
              </a:rPr>
              <a:t>h</a:t>
            </a:r>
            <a:r>
              <a:rPr sz="2400" baseline="-17361" dirty="0">
                <a:latin typeface="Calibri"/>
                <a:cs typeface="Calibri"/>
              </a:rPr>
              <a:t>3</a:t>
            </a:r>
            <a:endParaRPr sz="2400" baseline="-17361">
              <a:latin typeface="Calibri"/>
              <a:cs typeface="Calibri"/>
            </a:endParaRPr>
          </a:p>
        </p:txBody>
      </p:sp>
      <p:sp>
        <p:nvSpPr>
          <p:cNvPr id="16" name="object 16"/>
          <p:cNvSpPr txBox="1"/>
          <p:nvPr/>
        </p:nvSpPr>
        <p:spPr>
          <a:xfrm>
            <a:off x="6768612" y="4552312"/>
            <a:ext cx="528320" cy="1037590"/>
          </a:xfrm>
          <a:prstGeom prst="rect">
            <a:avLst/>
          </a:prstGeom>
          <a:solidFill>
            <a:srgbClr val="F4CCCC"/>
          </a:solidFill>
          <a:ln w="9525">
            <a:solidFill>
              <a:srgbClr val="000000"/>
            </a:solidFill>
          </a:ln>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3</a:t>
            </a:r>
            <a:endParaRPr sz="2400" baseline="-17361">
              <a:latin typeface="Calibri"/>
              <a:cs typeface="Calibri"/>
            </a:endParaRPr>
          </a:p>
        </p:txBody>
      </p:sp>
      <p:sp>
        <p:nvSpPr>
          <p:cNvPr id="17" name="object 17"/>
          <p:cNvSpPr/>
          <p:nvPr/>
        </p:nvSpPr>
        <p:spPr>
          <a:xfrm>
            <a:off x="6994642" y="3952070"/>
            <a:ext cx="76200" cy="600710"/>
          </a:xfrm>
          <a:custGeom>
            <a:avLst/>
            <a:gdLst/>
            <a:ahLst/>
            <a:cxnLst/>
            <a:rect l="l" t="t" r="r" b="b"/>
            <a:pathLst>
              <a:path w="76200" h="600710">
                <a:moveTo>
                  <a:pt x="47625" y="63500"/>
                </a:moveTo>
                <a:lnTo>
                  <a:pt x="28575" y="63500"/>
                </a:lnTo>
                <a:lnTo>
                  <a:pt x="28576" y="600243"/>
                </a:lnTo>
                <a:lnTo>
                  <a:pt x="47626" y="600243"/>
                </a:lnTo>
                <a:lnTo>
                  <a:pt x="47625" y="63500"/>
                </a:lnTo>
                <a:close/>
              </a:path>
              <a:path w="76200" h="600710">
                <a:moveTo>
                  <a:pt x="38100" y="0"/>
                </a:moveTo>
                <a:lnTo>
                  <a:pt x="0" y="76200"/>
                </a:lnTo>
                <a:lnTo>
                  <a:pt x="28575" y="76200"/>
                </a:lnTo>
                <a:lnTo>
                  <a:pt x="28575" y="63500"/>
                </a:lnTo>
                <a:lnTo>
                  <a:pt x="69850" y="63500"/>
                </a:lnTo>
                <a:lnTo>
                  <a:pt x="38100" y="0"/>
                </a:lnTo>
                <a:close/>
              </a:path>
              <a:path w="76200" h="600710">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8" name="object 18"/>
          <p:cNvSpPr/>
          <p:nvPr/>
        </p:nvSpPr>
        <p:spPr>
          <a:xfrm>
            <a:off x="6241978" y="3573624"/>
            <a:ext cx="436880" cy="76200"/>
          </a:xfrm>
          <a:custGeom>
            <a:avLst/>
            <a:gdLst/>
            <a:ahLst/>
            <a:cxnLst/>
            <a:rect l="l" t="t" r="r" b="b"/>
            <a:pathLst>
              <a:path w="436879" h="76200">
                <a:moveTo>
                  <a:pt x="360485" y="0"/>
                </a:moveTo>
                <a:lnTo>
                  <a:pt x="360485" y="76199"/>
                </a:lnTo>
                <a:lnTo>
                  <a:pt x="417637" y="47624"/>
                </a:lnTo>
                <a:lnTo>
                  <a:pt x="373185" y="47624"/>
                </a:lnTo>
                <a:lnTo>
                  <a:pt x="373185" y="28575"/>
                </a:lnTo>
                <a:lnTo>
                  <a:pt x="417633" y="28575"/>
                </a:lnTo>
                <a:lnTo>
                  <a:pt x="360485" y="0"/>
                </a:lnTo>
                <a:close/>
              </a:path>
              <a:path w="436879" h="76200">
                <a:moveTo>
                  <a:pt x="360485" y="28575"/>
                </a:moveTo>
                <a:lnTo>
                  <a:pt x="0" y="28575"/>
                </a:lnTo>
                <a:lnTo>
                  <a:pt x="0" y="47624"/>
                </a:lnTo>
                <a:lnTo>
                  <a:pt x="360485" y="47624"/>
                </a:lnTo>
                <a:lnTo>
                  <a:pt x="360485" y="28575"/>
                </a:lnTo>
                <a:close/>
              </a:path>
              <a:path w="436879" h="76200">
                <a:moveTo>
                  <a:pt x="417633" y="28575"/>
                </a:moveTo>
                <a:lnTo>
                  <a:pt x="373185" y="28575"/>
                </a:lnTo>
                <a:lnTo>
                  <a:pt x="373185" y="47624"/>
                </a:lnTo>
                <a:lnTo>
                  <a:pt x="417637" y="47624"/>
                </a:lnTo>
                <a:lnTo>
                  <a:pt x="436685" y="38101"/>
                </a:lnTo>
                <a:lnTo>
                  <a:pt x="417633" y="28575"/>
                </a:lnTo>
                <a:close/>
              </a:path>
            </a:pathLst>
          </a:custGeom>
          <a:solidFill>
            <a:srgbClr val="44546A"/>
          </a:solidFill>
        </p:spPr>
        <p:txBody>
          <a:bodyPr wrap="square" lIns="0" tIns="0" rIns="0" bIns="0" rtlCol="0"/>
          <a:lstStyle/>
          <a:p>
            <a:endParaRPr/>
          </a:p>
        </p:txBody>
      </p:sp>
      <p:sp>
        <p:nvSpPr>
          <p:cNvPr id="19" name="object 19"/>
          <p:cNvSpPr/>
          <p:nvPr/>
        </p:nvSpPr>
        <p:spPr>
          <a:xfrm>
            <a:off x="7386649" y="3573719"/>
            <a:ext cx="528320" cy="76200"/>
          </a:xfrm>
          <a:custGeom>
            <a:avLst/>
            <a:gdLst/>
            <a:ahLst/>
            <a:cxnLst/>
            <a:rect l="l" t="t" r="r" b="b"/>
            <a:pathLst>
              <a:path w="528320" h="76200">
                <a:moveTo>
                  <a:pt x="451664" y="47624"/>
                </a:moveTo>
                <a:lnTo>
                  <a:pt x="451664" y="76200"/>
                </a:lnTo>
                <a:lnTo>
                  <a:pt x="508814" y="47625"/>
                </a:lnTo>
                <a:lnTo>
                  <a:pt x="451664" y="47624"/>
                </a:lnTo>
                <a:close/>
              </a:path>
              <a:path w="528320" h="76200">
                <a:moveTo>
                  <a:pt x="451664" y="28574"/>
                </a:moveTo>
                <a:lnTo>
                  <a:pt x="451664" y="47624"/>
                </a:lnTo>
                <a:lnTo>
                  <a:pt x="464364" y="47625"/>
                </a:lnTo>
                <a:lnTo>
                  <a:pt x="464364" y="28575"/>
                </a:lnTo>
                <a:lnTo>
                  <a:pt x="451664" y="28574"/>
                </a:lnTo>
                <a:close/>
              </a:path>
              <a:path w="528320" h="76200">
                <a:moveTo>
                  <a:pt x="451664" y="0"/>
                </a:moveTo>
                <a:lnTo>
                  <a:pt x="451664" y="28574"/>
                </a:lnTo>
                <a:lnTo>
                  <a:pt x="464364" y="28575"/>
                </a:lnTo>
                <a:lnTo>
                  <a:pt x="464364" y="47625"/>
                </a:lnTo>
                <a:lnTo>
                  <a:pt x="508816" y="47623"/>
                </a:lnTo>
                <a:lnTo>
                  <a:pt x="527864" y="38100"/>
                </a:lnTo>
                <a:lnTo>
                  <a:pt x="451664" y="0"/>
                </a:lnTo>
                <a:close/>
              </a:path>
              <a:path w="528320" h="76200">
                <a:moveTo>
                  <a:pt x="0" y="28573"/>
                </a:moveTo>
                <a:lnTo>
                  <a:pt x="0" y="47623"/>
                </a:lnTo>
                <a:lnTo>
                  <a:pt x="451664" y="47624"/>
                </a:lnTo>
                <a:lnTo>
                  <a:pt x="451664" y="28574"/>
                </a:lnTo>
                <a:lnTo>
                  <a:pt x="0" y="28573"/>
                </a:lnTo>
                <a:close/>
              </a:path>
            </a:pathLst>
          </a:custGeom>
          <a:solidFill>
            <a:srgbClr val="44546A"/>
          </a:solidFill>
        </p:spPr>
        <p:txBody>
          <a:bodyPr wrap="square" lIns="0" tIns="0" rIns="0" bIns="0" rtlCol="0"/>
          <a:lstStyle/>
          <a:p>
            <a:endParaRPr/>
          </a:p>
        </p:txBody>
      </p:sp>
      <p:sp>
        <p:nvSpPr>
          <p:cNvPr id="20" name="object 20"/>
          <p:cNvSpPr/>
          <p:nvPr/>
        </p:nvSpPr>
        <p:spPr>
          <a:xfrm>
            <a:off x="848209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sp>
        <p:nvSpPr>
          <p:cNvPr id="21" name="object 21"/>
          <p:cNvSpPr txBox="1"/>
          <p:nvPr/>
        </p:nvSpPr>
        <p:spPr>
          <a:xfrm>
            <a:off x="8955271" y="3054603"/>
            <a:ext cx="586740" cy="1000760"/>
          </a:xfrm>
          <a:prstGeom prst="rect">
            <a:avLst/>
          </a:prstGeom>
        </p:spPr>
        <p:txBody>
          <a:bodyPr vert="horz" wrap="square" lIns="0" tIns="12700" rIns="0" bIns="0" rtlCol="0">
            <a:spAutoFit/>
          </a:bodyPr>
          <a:lstStyle/>
          <a:p>
            <a:pPr marL="12700">
              <a:lnSpc>
                <a:spcPct val="100000"/>
              </a:lnSpc>
              <a:spcBef>
                <a:spcPts val="100"/>
              </a:spcBef>
            </a:pPr>
            <a:r>
              <a:rPr sz="6400" dirty="0">
                <a:latin typeface="Calibri"/>
                <a:cs typeface="Calibri"/>
              </a:rPr>
              <a:t>…</a:t>
            </a:r>
            <a:endParaRPr sz="6400">
              <a:latin typeface="Calibri"/>
              <a:cs typeface="Calibri"/>
            </a:endParaRPr>
          </a:p>
        </p:txBody>
      </p:sp>
      <p:sp>
        <p:nvSpPr>
          <p:cNvPr id="22" name="object 22"/>
          <p:cNvSpPr txBox="1"/>
          <p:nvPr/>
        </p:nvSpPr>
        <p:spPr>
          <a:xfrm>
            <a:off x="4528511" y="4552312"/>
            <a:ext cx="528320" cy="1037590"/>
          </a:xfrm>
          <a:prstGeom prst="rect">
            <a:avLst/>
          </a:prstGeom>
          <a:solidFill>
            <a:srgbClr val="F4CCCC"/>
          </a:solidFill>
          <a:ln w="9525">
            <a:solidFill>
              <a:srgbClr val="000000"/>
            </a:solidFill>
          </a:ln>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2</a:t>
            </a:r>
            <a:endParaRPr sz="2400" baseline="-17361">
              <a:latin typeface="Calibri"/>
              <a:cs typeface="Calibri"/>
            </a:endParaRPr>
          </a:p>
        </p:txBody>
      </p:sp>
      <p:sp>
        <p:nvSpPr>
          <p:cNvPr id="23" name="object 23"/>
          <p:cNvSpPr txBox="1"/>
          <p:nvPr/>
        </p:nvSpPr>
        <p:spPr>
          <a:xfrm>
            <a:off x="2288413" y="4552312"/>
            <a:ext cx="528320" cy="1037590"/>
          </a:xfrm>
          <a:prstGeom prst="rect">
            <a:avLst/>
          </a:prstGeom>
          <a:solidFill>
            <a:srgbClr val="F4CCCC"/>
          </a:solidFill>
          <a:ln w="9525">
            <a:solidFill>
              <a:srgbClr val="000000"/>
            </a:solidFill>
          </a:ln>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1</a:t>
            </a:r>
            <a:endParaRPr sz="2400" baseline="-17361">
              <a:latin typeface="Calibri"/>
              <a:cs typeface="Calibri"/>
            </a:endParaRPr>
          </a:p>
        </p:txBody>
      </p:sp>
      <p:sp>
        <p:nvSpPr>
          <p:cNvPr id="24" name="object 24"/>
          <p:cNvSpPr txBox="1"/>
          <p:nvPr/>
        </p:nvSpPr>
        <p:spPr>
          <a:xfrm>
            <a:off x="10233441"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4305">
              <a:lnSpc>
                <a:spcPct val="100000"/>
              </a:lnSpc>
              <a:spcBef>
                <a:spcPts val="2450"/>
              </a:spcBef>
            </a:pPr>
            <a:r>
              <a:rPr sz="2400" dirty="0">
                <a:latin typeface="Calibri"/>
                <a:cs typeface="Calibri"/>
              </a:rPr>
              <a:t>h</a:t>
            </a:r>
            <a:r>
              <a:rPr sz="2400" baseline="-17361" dirty="0">
                <a:latin typeface="Calibri"/>
                <a:cs typeface="Calibri"/>
              </a:rPr>
              <a:t>T</a:t>
            </a:r>
            <a:endParaRPr sz="2400" baseline="-17361">
              <a:latin typeface="Calibri"/>
              <a:cs typeface="Calibri"/>
            </a:endParaRPr>
          </a:p>
        </p:txBody>
      </p:sp>
      <p:sp>
        <p:nvSpPr>
          <p:cNvPr id="25" name="object 25"/>
          <p:cNvSpPr/>
          <p:nvPr/>
        </p:nvSpPr>
        <p:spPr>
          <a:xfrm>
            <a:off x="983907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442585" cy="635000"/>
          </a:xfrm>
          <a:prstGeom prst="rect">
            <a:avLst/>
          </a:prstGeom>
        </p:spPr>
        <p:txBody>
          <a:bodyPr vert="horz" wrap="square" lIns="0" tIns="12700" rIns="0" bIns="0" rtlCol="0">
            <a:spAutoFit/>
          </a:bodyPr>
          <a:lstStyle/>
          <a:p>
            <a:pPr marL="12700">
              <a:lnSpc>
                <a:spcPct val="100000"/>
              </a:lnSpc>
              <a:spcBef>
                <a:spcPts val="100"/>
              </a:spcBef>
            </a:pPr>
            <a:r>
              <a:rPr sz="4000" spc="-5" dirty="0"/>
              <a:t>RNN</a:t>
            </a:r>
            <a:r>
              <a:rPr sz="4000" spc="-45" dirty="0"/>
              <a:t> </a:t>
            </a:r>
            <a:r>
              <a:rPr sz="4000" spc="-10" dirty="0"/>
              <a:t>Computational</a:t>
            </a:r>
            <a:r>
              <a:rPr sz="4000" spc="-35" dirty="0"/>
              <a:t> </a:t>
            </a:r>
            <a:r>
              <a:rPr sz="4000" spc="-20" dirty="0"/>
              <a:t>Graph</a:t>
            </a:r>
            <a:endParaRPr sz="4000"/>
          </a:p>
        </p:txBody>
      </p:sp>
      <p:grpSp>
        <p:nvGrpSpPr>
          <p:cNvPr id="3" name="object 3"/>
          <p:cNvGrpSpPr/>
          <p:nvPr/>
        </p:nvGrpSpPr>
        <p:grpSpPr>
          <a:xfrm>
            <a:off x="1189567" y="3088297"/>
            <a:ext cx="537845" cy="1047115"/>
            <a:chOff x="1189567" y="3088297"/>
            <a:chExt cx="537845" cy="1047115"/>
          </a:xfrm>
        </p:grpSpPr>
        <p:sp>
          <p:nvSpPr>
            <p:cNvPr id="4" name="object 4"/>
            <p:cNvSpPr/>
            <p:nvPr/>
          </p:nvSpPr>
          <p:spPr>
            <a:xfrm>
              <a:off x="1194330" y="3093059"/>
              <a:ext cx="528320" cy="1037590"/>
            </a:xfrm>
            <a:custGeom>
              <a:avLst/>
              <a:gdLst/>
              <a:ahLst/>
              <a:cxnLst/>
              <a:rect l="l" t="t" r="r" b="b"/>
              <a:pathLst>
                <a:path w="528319"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5" name="object 5"/>
            <p:cNvSpPr/>
            <p:nvPr/>
          </p:nvSpPr>
          <p:spPr>
            <a:xfrm>
              <a:off x="1194330" y="3093059"/>
              <a:ext cx="528320" cy="1037590"/>
            </a:xfrm>
            <a:custGeom>
              <a:avLst/>
              <a:gdLst/>
              <a:ahLst/>
              <a:cxnLst/>
              <a:rect l="l" t="t" r="r" b="b"/>
              <a:pathLst>
                <a:path w="528319"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1288398"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0</a:t>
            </a:r>
            <a:endParaRPr sz="2400" baseline="-17361">
              <a:latin typeface="Calibri"/>
              <a:cs typeface="Calibri"/>
            </a:endParaRPr>
          </a:p>
        </p:txBody>
      </p:sp>
      <p:grpSp>
        <p:nvGrpSpPr>
          <p:cNvPr id="7" name="object 7"/>
          <p:cNvGrpSpPr/>
          <p:nvPr/>
        </p:nvGrpSpPr>
        <p:grpSpPr>
          <a:xfrm>
            <a:off x="2193857" y="3266944"/>
            <a:ext cx="717550" cy="690245"/>
            <a:chOff x="2193857" y="3266944"/>
            <a:chExt cx="717550" cy="690245"/>
          </a:xfrm>
        </p:grpSpPr>
        <p:sp>
          <p:nvSpPr>
            <p:cNvPr id="8" name="object 8"/>
            <p:cNvSpPr/>
            <p:nvPr/>
          </p:nvSpPr>
          <p:spPr>
            <a:xfrm>
              <a:off x="2198620"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9" name="object 9"/>
            <p:cNvSpPr/>
            <p:nvPr/>
          </p:nvSpPr>
          <p:spPr>
            <a:xfrm>
              <a:off x="2198620"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0" name="object 10"/>
          <p:cNvSpPr txBox="1"/>
          <p:nvPr/>
        </p:nvSpPr>
        <p:spPr>
          <a:xfrm>
            <a:off x="2177982"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11" name="object 11"/>
          <p:cNvGrpSpPr/>
          <p:nvPr/>
        </p:nvGrpSpPr>
        <p:grpSpPr>
          <a:xfrm>
            <a:off x="3429685" y="3088297"/>
            <a:ext cx="537845" cy="1047115"/>
            <a:chOff x="3429685" y="3088297"/>
            <a:chExt cx="537845" cy="1047115"/>
          </a:xfrm>
        </p:grpSpPr>
        <p:sp>
          <p:nvSpPr>
            <p:cNvPr id="12" name="object 12"/>
            <p:cNvSpPr/>
            <p:nvPr/>
          </p:nvSpPr>
          <p:spPr>
            <a:xfrm>
              <a:off x="3434448" y="3093059"/>
              <a:ext cx="528320" cy="1037590"/>
            </a:xfrm>
            <a:custGeom>
              <a:avLst/>
              <a:gdLst/>
              <a:ahLst/>
              <a:cxnLst/>
              <a:rect l="l" t="t" r="r" b="b"/>
              <a:pathLst>
                <a:path w="528320"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13" name="object 13"/>
            <p:cNvSpPr/>
            <p:nvPr/>
          </p:nvSpPr>
          <p:spPr>
            <a:xfrm>
              <a:off x="3434448" y="3093059"/>
              <a:ext cx="528320" cy="1037590"/>
            </a:xfrm>
            <a:custGeom>
              <a:avLst/>
              <a:gdLst/>
              <a:ahLst/>
              <a:cxnLst/>
              <a:rect l="l" t="t" r="r" b="b"/>
              <a:pathLst>
                <a:path w="528320"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14" name="object 14"/>
          <p:cNvSpPr txBox="1"/>
          <p:nvPr/>
        </p:nvSpPr>
        <p:spPr>
          <a:xfrm>
            <a:off x="3528517"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1</a:t>
            </a:r>
            <a:endParaRPr sz="2400" baseline="-17361">
              <a:latin typeface="Calibri"/>
              <a:cs typeface="Calibri"/>
            </a:endParaRPr>
          </a:p>
        </p:txBody>
      </p:sp>
      <p:grpSp>
        <p:nvGrpSpPr>
          <p:cNvPr id="15" name="object 15"/>
          <p:cNvGrpSpPr/>
          <p:nvPr/>
        </p:nvGrpSpPr>
        <p:grpSpPr>
          <a:xfrm>
            <a:off x="1722192" y="3266944"/>
            <a:ext cx="3429635" cy="1285875"/>
            <a:chOff x="1722192" y="3266944"/>
            <a:chExt cx="3429635" cy="1285875"/>
          </a:xfrm>
        </p:grpSpPr>
        <p:sp>
          <p:nvSpPr>
            <p:cNvPr id="16" name="object 16"/>
            <p:cNvSpPr/>
            <p:nvPr/>
          </p:nvSpPr>
          <p:spPr>
            <a:xfrm>
              <a:off x="1722183" y="3573627"/>
              <a:ext cx="1712595" cy="979169"/>
            </a:xfrm>
            <a:custGeom>
              <a:avLst/>
              <a:gdLst/>
              <a:ahLst/>
              <a:cxnLst/>
              <a:rect l="l" t="t" r="r" b="b"/>
              <a:pathLst>
                <a:path w="1712595" h="979170">
                  <a:moveTo>
                    <a:pt x="476275" y="38100"/>
                  </a:moveTo>
                  <a:lnTo>
                    <a:pt x="457225" y="28575"/>
                  </a:lnTo>
                  <a:lnTo>
                    <a:pt x="400075" y="0"/>
                  </a:lnTo>
                  <a:lnTo>
                    <a:pt x="400075" y="28575"/>
                  </a:lnTo>
                  <a:lnTo>
                    <a:pt x="0" y="28575"/>
                  </a:lnTo>
                  <a:lnTo>
                    <a:pt x="0" y="47625"/>
                  </a:lnTo>
                  <a:lnTo>
                    <a:pt x="400075" y="47625"/>
                  </a:lnTo>
                  <a:lnTo>
                    <a:pt x="400075" y="76200"/>
                  </a:lnTo>
                  <a:lnTo>
                    <a:pt x="457225" y="47625"/>
                  </a:lnTo>
                  <a:lnTo>
                    <a:pt x="476275" y="38100"/>
                  </a:lnTo>
                  <a:close/>
                </a:path>
                <a:path w="1712595" h="979170">
                  <a:moveTo>
                    <a:pt x="868451" y="454647"/>
                  </a:moveTo>
                  <a:lnTo>
                    <a:pt x="862101" y="441947"/>
                  </a:lnTo>
                  <a:lnTo>
                    <a:pt x="830351" y="378447"/>
                  </a:lnTo>
                  <a:lnTo>
                    <a:pt x="792251" y="454647"/>
                  </a:lnTo>
                  <a:lnTo>
                    <a:pt x="820826" y="454647"/>
                  </a:lnTo>
                  <a:lnTo>
                    <a:pt x="820826" y="978687"/>
                  </a:lnTo>
                  <a:lnTo>
                    <a:pt x="839876" y="978687"/>
                  </a:lnTo>
                  <a:lnTo>
                    <a:pt x="839876" y="454647"/>
                  </a:lnTo>
                  <a:lnTo>
                    <a:pt x="868451" y="454647"/>
                  </a:lnTo>
                  <a:close/>
                </a:path>
                <a:path w="1712595" h="979170">
                  <a:moveTo>
                    <a:pt x="1712112" y="38201"/>
                  </a:moveTo>
                  <a:lnTo>
                    <a:pt x="1635912" y="101"/>
                  </a:lnTo>
                  <a:lnTo>
                    <a:pt x="1635912" y="28676"/>
                  </a:lnTo>
                  <a:lnTo>
                    <a:pt x="1184249" y="28676"/>
                  </a:lnTo>
                  <a:lnTo>
                    <a:pt x="1184249" y="47726"/>
                  </a:lnTo>
                  <a:lnTo>
                    <a:pt x="1635912" y="47726"/>
                  </a:lnTo>
                  <a:lnTo>
                    <a:pt x="1635912" y="76301"/>
                  </a:lnTo>
                  <a:lnTo>
                    <a:pt x="1693062" y="47726"/>
                  </a:lnTo>
                  <a:lnTo>
                    <a:pt x="1712112" y="38201"/>
                  </a:lnTo>
                  <a:close/>
                </a:path>
              </a:pathLst>
            </a:custGeom>
            <a:solidFill>
              <a:srgbClr val="44546A"/>
            </a:solidFill>
          </p:spPr>
          <p:txBody>
            <a:bodyPr wrap="square" lIns="0" tIns="0" rIns="0" bIns="0" rtlCol="0"/>
            <a:lstStyle/>
            <a:p>
              <a:endParaRPr/>
            </a:p>
          </p:txBody>
        </p:sp>
        <p:sp>
          <p:nvSpPr>
            <p:cNvPr id="17" name="object 17"/>
            <p:cNvSpPr/>
            <p:nvPr/>
          </p:nvSpPr>
          <p:spPr>
            <a:xfrm>
              <a:off x="4438727"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18" name="object 18"/>
            <p:cNvSpPr/>
            <p:nvPr/>
          </p:nvSpPr>
          <p:spPr>
            <a:xfrm>
              <a:off x="4438727"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9" name="object 19"/>
          <p:cNvSpPr txBox="1"/>
          <p:nvPr/>
        </p:nvSpPr>
        <p:spPr>
          <a:xfrm>
            <a:off x="4418090"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20" name="object 20"/>
          <p:cNvGrpSpPr/>
          <p:nvPr/>
        </p:nvGrpSpPr>
        <p:grpSpPr>
          <a:xfrm>
            <a:off x="5669764" y="3088297"/>
            <a:ext cx="577215" cy="1047115"/>
            <a:chOff x="5669764" y="3088297"/>
            <a:chExt cx="577215" cy="1047115"/>
          </a:xfrm>
        </p:grpSpPr>
        <p:sp>
          <p:nvSpPr>
            <p:cNvPr id="21" name="object 21"/>
            <p:cNvSpPr/>
            <p:nvPr/>
          </p:nvSpPr>
          <p:spPr>
            <a:xfrm>
              <a:off x="5674526" y="3093059"/>
              <a:ext cx="567690" cy="1037590"/>
            </a:xfrm>
            <a:custGeom>
              <a:avLst/>
              <a:gdLst/>
              <a:ahLst/>
              <a:cxnLst/>
              <a:rect l="l" t="t" r="r" b="b"/>
              <a:pathLst>
                <a:path w="567689" h="1037589">
                  <a:moveTo>
                    <a:pt x="567452" y="0"/>
                  </a:moveTo>
                  <a:lnTo>
                    <a:pt x="0" y="0"/>
                  </a:lnTo>
                  <a:lnTo>
                    <a:pt x="0" y="1037329"/>
                  </a:lnTo>
                  <a:lnTo>
                    <a:pt x="567452" y="1037329"/>
                  </a:lnTo>
                  <a:lnTo>
                    <a:pt x="567452" y="0"/>
                  </a:lnTo>
                  <a:close/>
                </a:path>
              </a:pathLst>
            </a:custGeom>
            <a:solidFill>
              <a:srgbClr val="D9EAD3"/>
            </a:solidFill>
          </p:spPr>
          <p:txBody>
            <a:bodyPr wrap="square" lIns="0" tIns="0" rIns="0" bIns="0" rtlCol="0"/>
            <a:lstStyle/>
            <a:p>
              <a:endParaRPr/>
            </a:p>
          </p:txBody>
        </p:sp>
        <p:sp>
          <p:nvSpPr>
            <p:cNvPr id="22" name="object 22"/>
            <p:cNvSpPr/>
            <p:nvPr/>
          </p:nvSpPr>
          <p:spPr>
            <a:xfrm>
              <a:off x="5674526" y="3093059"/>
              <a:ext cx="567690" cy="1037590"/>
            </a:xfrm>
            <a:custGeom>
              <a:avLst/>
              <a:gdLst/>
              <a:ahLst/>
              <a:cxnLst/>
              <a:rect l="l" t="t" r="r" b="b"/>
              <a:pathLst>
                <a:path w="567689" h="1037589">
                  <a:moveTo>
                    <a:pt x="0" y="0"/>
                  </a:moveTo>
                  <a:lnTo>
                    <a:pt x="567452" y="0"/>
                  </a:lnTo>
                  <a:lnTo>
                    <a:pt x="56745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23" name="object 23"/>
          <p:cNvSpPr txBox="1"/>
          <p:nvPr/>
        </p:nvSpPr>
        <p:spPr>
          <a:xfrm>
            <a:off x="5653889" y="3391916"/>
            <a:ext cx="608965" cy="391160"/>
          </a:xfrm>
          <a:prstGeom prst="rect">
            <a:avLst/>
          </a:prstGeom>
        </p:spPr>
        <p:txBody>
          <a:bodyPr vert="horz" wrap="square" lIns="0" tIns="12700" rIns="0" bIns="0" rtlCol="0">
            <a:spAutoFit/>
          </a:bodyPr>
          <a:lstStyle/>
          <a:p>
            <a:pPr marL="172085">
              <a:lnSpc>
                <a:spcPct val="100000"/>
              </a:lnSpc>
              <a:spcBef>
                <a:spcPts val="100"/>
              </a:spcBef>
            </a:pPr>
            <a:r>
              <a:rPr sz="2400" dirty="0">
                <a:latin typeface="Calibri"/>
                <a:cs typeface="Calibri"/>
              </a:rPr>
              <a:t>h</a:t>
            </a:r>
            <a:r>
              <a:rPr sz="2400" baseline="-17361" dirty="0">
                <a:latin typeface="Calibri"/>
                <a:cs typeface="Calibri"/>
              </a:rPr>
              <a:t>2</a:t>
            </a:r>
            <a:endParaRPr sz="2400" baseline="-17361">
              <a:latin typeface="Calibri"/>
              <a:cs typeface="Calibri"/>
            </a:endParaRPr>
          </a:p>
        </p:txBody>
      </p:sp>
      <p:sp>
        <p:nvSpPr>
          <p:cNvPr id="24" name="object 24"/>
          <p:cNvSpPr/>
          <p:nvPr/>
        </p:nvSpPr>
        <p:spPr>
          <a:xfrm>
            <a:off x="3962298" y="3573627"/>
            <a:ext cx="1712595" cy="979169"/>
          </a:xfrm>
          <a:custGeom>
            <a:avLst/>
            <a:gdLst/>
            <a:ahLst/>
            <a:cxnLst/>
            <a:rect l="l" t="t" r="r" b="b"/>
            <a:pathLst>
              <a:path w="1712595" h="979170">
                <a:moveTo>
                  <a:pt x="476275" y="38100"/>
                </a:moveTo>
                <a:lnTo>
                  <a:pt x="457225" y="28575"/>
                </a:lnTo>
                <a:lnTo>
                  <a:pt x="400088" y="0"/>
                </a:lnTo>
                <a:lnTo>
                  <a:pt x="400075" y="28575"/>
                </a:lnTo>
                <a:lnTo>
                  <a:pt x="0" y="28575"/>
                </a:lnTo>
                <a:lnTo>
                  <a:pt x="0" y="47625"/>
                </a:lnTo>
                <a:lnTo>
                  <a:pt x="400075" y="47625"/>
                </a:lnTo>
                <a:lnTo>
                  <a:pt x="400075" y="76200"/>
                </a:lnTo>
                <a:lnTo>
                  <a:pt x="457238" y="47625"/>
                </a:lnTo>
                <a:lnTo>
                  <a:pt x="476275" y="38100"/>
                </a:lnTo>
                <a:close/>
              </a:path>
              <a:path w="1712595" h="979170">
                <a:moveTo>
                  <a:pt x="868438" y="454647"/>
                </a:moveTo>
                <a:lnTo>
                  <a:pt x="862088" y="441947"/>
                </a:lnTo>
                <a:lnTo>
                  <a:pt x="830338" y="378447"/>
                </a:lnTo>
                <a:lnTo>
                  <a:pt x="792238" y="454647"/>
                </a:lnTo>
                <a:lnTo>
                  <a:pt x="820813" y="454647"/>
                </a:lnTo>
                <a:lnTo>
                  <a:pt x="820813" y="978687"/>
                </a:lnTo>
                <a:lnTo>
                  <a:pt x="839863" y="978687"/>
                </a:lnTo>
                <a:lnTo>
                  <a:pt x="839863" y="454647"/>
                </a:lnTo>
                <a:lnTo>
                  <a:pt x="868438" y="454647"/>
                </a:lnTo>
                <a:close/>
              </a:path>
              <a:path w="1712595" h="979170">
                <a:moveTo>
                  <a:pt x="1712099" y="38201"/>
                </a:moveTo>
                <a:lnTo>
                  <a:pt x="1635899" y="101"/>
                </a:lnTo>
                <a:lnTo>
                  <a:pt x="1635899" y="28676"/>
                </a:lnTo>
                <a:lnTo>
                  <a:pt x="1184236" y="28676"/>
                </a:lnTo>
                <a:lnTo>
                  <a:pt x="1184236" y="47726"/>
                </a:lnTo>
                <a:lnTo>
                  <a:pt x="1635899" y="47726"/>
                </a:lnTo>
                <a:lnTo>
                  <a:pt x="1635899" y="76301"/>
                </a:lnTo>
                <a:lnTo>
                  <a:pt x="1693049" y="47726"/>
                </a:lnTo>
                <a:lnTo>
                  <a:pt x="1712099" y="38201"/>
                </a:lnTo>
                <a:close/>
              </a:path>
            </a:pathLst>
          </a:custGeom>
          <a:solidFill>
            <a:srgbClr val="44546A"/>
          </a:solidFill>
        </p:spPr>
        <p:txBody>
          <a:bodyPr wrap="square" lIns="0" tIns="0" rIns="0" bIns="0" rtlCol="0"/>
          <a:lstStyle/>
          <a:p>
            <a:endParaRPr/>
          </a:p>
        </p:txBody>
      </p:sp>
      <p:sp>
        <p:nvSpPr>
          <p:cNvPr id="25" name="object 25"/>
          <p:cNvSpPr txBox="1"/>
          <p:nvPr/>
        </p:nvSpPr>
        <p:spPr>
          <a:xfrm>
            <a:off x="6678835"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26" name="object 26"/>
          <p:cNvSpPr txBox="1"/>
          <p:nvPr/>
        </p:nvSpPr>
        <p:spPr>
          <a:xfrm>
            <a:off x="7914644"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1765">
              <a:lnSpc>
                <a:spcPct val="100000"/>
              </a:lnSpc>
              <a:spcBef>
                <a:spcPts val="2450"/>
              </a:spcBef>
            </a:pPr>
            <a:r>
              <a:rPr sz="2400" dirty="0">
                <a:latin typeface="Calibri"/>
                <a:cs typeface="Calibri"/>
              </a:rPr>
              <a:t>h</a:t>
            </a:r>
            <a:r>
              <a:rPr sz="2400" baseline="-17361" dirty="0">
                <a:latin typeface="Calibri"/>
                <a:cs typeface="Calibri"/>
              </a:rPr>
              <a:t>3</a:t>
            </a:r>
            <a:endParaRPr sz="2400" baseline="-17361">
              <a:latin typeface="Calibri"/>
              <a:cs typeface="Calibri"/>
            </a:endParaRPr>
          </a:p>
        </p:txBody>
      </p:sp>
      <p:grpSp>
        <p:nvGrpSpPr>
          <p:cNvPr id="27" name="object 27"/>
          <p:cNvGrpSpPr/>
          <p:nvPr/>
        </p:nvGrpSpPr>
        <p:grpSpPr>
          <a:xfrm>
            <a:off x="6763849" y="4547549"/>
            <a:ext cx="537845" cy="1047115"/>
            <a:chOff x="6763849" y="4547549"/>
            <a:chExt cx="537845" cy="1047115"/>
          </a:xfrm>
        </p:grpSpPr>
        <p:sp>
          <p:nvSpPr>
            <p:cNvPr id="28" name="object 28"/>
            <p:cNvSpPr/>
            <p:nvPr/>
          </p:nvSpPr>
          <p:spPr>
            <a:xfrm>
              <a:off x="6768612" y="4552312"/>
              <a:ext cx="528320" cy="1037590"/>
            </a:xfrm>
            <a:custGeom>
              <a:avLst/>
              <a:gdLst/>
              <a:ahLst/>
              <a:cxnLst/>
              <a:rect l="l" t="t" r="r" b="b"/>
              <a:pathLst>
                <a:path w="528320" h="1037589">
                  <a:moveTo>
                    <a:pt x="528262" y="0"/>
                  </a:moveTo>
                  <a:lnTo>
                    <a:pt x="0" y="0"/>
                  </a:lnTo>
                  <a:lnTo>
                    <a:pt x="0" y="1037330"/>
                  </a:lnTo>
                  <a:lnTo>
                    <a:pt x="528262" y="1037330"/>
                  </a:lnTo>
                  <a:lnTo>
                    <a:pt x="528262" y="0"/>
                  </a:lnTo>
                  <a:close/>
                </a:path>
              </a:pathLst>
            </a:custGeom>
            <a:solidFill>
              <a:srgbClr val="F4CCCC"/>
            </a:solidFill>
          </p:spPr>
          <p:txBody>
            <a:bodyPr wrap="square" lIns="0" tIns="0" rIns="0" bIns="0" rtlCol="0"/>
            <a:lstStyle/>
            <a:p>
              <a:endParaRPr/>
            </a:p>
          </p:txBody>
        </p:sp>
        <p:sp>
          <p:nvSpPr>
            <p:cNvPr id="29" name="object 29"/>
            <p:cNvSpPr/>
            <p:nvPr/>
          </p:nvSpPr>
          <p:spPr>
            <a:xfrm>
              <a:off x="6768612" y="4552312"/>
              <a:ext cx="528320" cy="1037590"/>
            </a:xfrm>
            <a:custGeom>
              <a:avLst/>
              <a:gdLst/>
              <a:ahLst/>
              <a:cxnLst/>
              <a:rect l="l" t="t" r="r" b="b"/>
              <a:pathLst>
                <a:path w="528320"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30" name="object 30"/>
          <p:cNvSpPr txBox="1"/>
          <p:nvPr/>
        </p:nvSpPr>
        <p:spPr>
          <a:xfrm>
            <a:off x="6768612"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3</a:t>
            </a:r>
            <a:endParaRPr sz="2400" baseline="-17361">
              <a:latin typeface="Calibri"/>
              <a:cs typeface="Calibri"/>
            </a:endParaRPr>
          </a:p>
        </p:txBody>
      </p:sp>
      <p:sp>
        <p:nvSpPr>
          <p:cNvPr id="31" name="object 31"/>
          <p:cNvSpPr/>
          <p:nvPr/>
        </p:nvSpPr>
        <p:spPr>
          <a:xfrm>
            <a:off x="7386649" y="3573719"/>
            <a:ext cx="528320" cy="76200"/>
          </a:xfrm>
          <a:custGeom>
            <a:avLst/>
            <a:gdLst/>
            <a:ahLst/>
            <a:cxnLst/>
            <a:rect l="l" t="t" r="r" b="b"/>
            <a:pathLst>
              <a:path w="528320" h="76200">
                <a:moveTo>
                  <a:pt x="451664" y="47624"/>
                </a:moveTo>
                <a:lnTo>
                  <a:pt x="451664" y="76200"/>
                </a:lnTo>
                <a:lnTo>
                  <a:pt x="508814" y="47625"/>
                </a:lnTo>
                <a:lnTo>
                  <a:pt x="451664" y="47624"/>
                </a:lnTo>
                <a:close/>
              </a:path>
              <a:path w="528320" h="76200">
                <a:moveTo>
                  <a:pt x="451664" y="28574"/>
                </a:moveTo>
                <a:lnTo>
                  <a:pt x="451664" y="47624"/>
                </a:lnTo>
                <a:lnTo>
                  <a:pt x="464364" y="47625"/>
                </a:lnTo>
                <a:lnTo>
                  <a:pt x="464364" y="28575"/>
                </a:lnTo>
                <a:lnTo>
                  <a:pt x="451664" y="28574"/>
                </a:lnTo>
                <a:close/>
              </a:path>
              <a:path w="528320" h="76200">
                <a:moveTo>
                  <a:pt x="451664" y="0"/>
                </a:moveTo>
                <a:lnTo>
                  <a:pt x="451664" y="28574"/>
                </a:lnTo>
                <a:lnTo>
                  <a:pt x="464364" y="28575"/>
                </a:lnTo>
                <a:lnTo>
                  <a:pt x="464364" y="47625"/>
                </a:lnTo>
                <a:lnTo>
                  <a:pt x="508816" y="47623"/>
                </a:lnTo>
                <a:lnTo>
                  <a:pt x="527864" y="38100"/>
                </a:lnTo>
                <a:lnTo>
                  <a:pt x="451664" y="0"/>
                </a:lnTo>
                <a:close/>
              </a:path>
              <a:path w="528320" h="76200">
                <a:moveTo>
                  <a:pt x="0" y="28573"/>
                </a:moveTo>
                <a:lnTo>
                  <a:pt x="0" y="47623"/>
                </a:lnTo>
                <a:lnTo>
                  <a:pt x="451664" y="47624"/>
                </a:lnTo>
                <a:lnTo>
                  <a:pt x="451664" y="28574"/>
                </a:lnTo>
                <a:lnTo>
                  <a:pt x="0" y="28573"/>
                </a:lnTo>
                <a:close/>
              </a:path>
            </a:pathLst>
          </a:custGeom>
          <a:solidFill>
            <a:srgbClr val="44546A"/>
          </a:solidFill>
        </p:spPr>
        <p:txBody>
          <a:bodyPr wrap="square" lIns="0" tIns="0" rIns="0" bIns="0" rtlCol="0"/>
          <a:lstStyle/>
          <a:p>
            <a:endParaRPr/>
          </a:p>
        </p:txBody>
      </p:sp>
      <p:sp>
        <p:nvSpPr>
          <p:cNvPr id="32" name="object 32"/>
          <p:cNvSpPr/>
          <p:nvPr/>
        </p:nvSpPr>
        <p:spPr>
          <a:xfrm>
            <a:off x="848209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grpSp>
        <p:nvGrpSpPr>
          <p:cNvPr id="33" name="object 33"/>
          <p:cNvGrpSpPr/>
          <p:nvPr/>
        </p:nvGrpSpPr>
        <p:grpSpPr>
          <a:xfrm>
            <a:off x="4523749" y="3573624"/>
            <a:ext cx="2547620" cy="2021205"/>
            <a:chOff x="4523749" y="3573624"/>
            <a:chExt cx="2547620" cy="2021205"/>
          </a:xfrm>
        </p:grpSpPr>
        <p:sp>
          <p:nvSpPr>
            <p:cNvPr id="34" name="object 34"/>
            <p:cNvSpPr/>
            <p:nvPr/>
          </p:nvSpPr>
          <p:spPr>
            <a:xfrm>
              <a:off x="6241979" y="3573624"/>
              <a:ext cx="436880" cy="76200"/>
            </a:xfrm>
            <a:custGeom>
              <a:avLst/>
              <a:gdLst/>
              <a:ahLst/>
              <a:cxnLst/>
              <a:rect l="l" t="t" r="r" b="b"/>
              <a:pathLst>
                <a:path w="436879" h="76200">
                  <a:moveTo>
                    <a:pt x="360485" y="0"/>
                  </a:moveTo>
                  <a:lnTo>
                    <a:pt x="360485" y="76199"/>
                  </a:lnTo>
                  <a:lnTo>
                    <a:pt x="417637" y="47624"/>
                  </a:lnTo>
                  <a:lnTo>
                    <a:pt x="373185" y="47624"/>
                  </a:lnTo>
                  <a:lnTo>
                    <a:pt x="373185" y="28575"/>
                  </a:lnTo>
                  <a:lnTo>
                    <a:pt x="417633" y="28575"/>
                  </a:lnTo>
                  <a:lnTo>
                    <a:pt x="360485" y="0"/>
                  </a:lnTo>
                  <a:close/>
                </a:path>
                <a:path w="436879" h="76200">
                  <a:moveTo>
                    <a:pt x="360485" y="28575"/>
                  </a:moveTo>
                  <a:lnTo>
                    <a:pt x="0" y="28575"/>
                  </a:lnTo>
                  <a:lnTo>
                    <a:pt x="0" y="47624"/>
                  </a:lnTo>
                  <a:lnTo>
                    <a:pt x="360485" y="47624"/>
                  </a:lnTo>
                  <a:lnTo>
                    <a:pt x="360485" y="28575"/>
                  </a:lnTo>
                  <a:close/>
                </a:path>
                <a:path w="436879" h="76200">
                  <a:moveTo>
                    <a:pt x="417633" y="28575"/>
                  </a:moveTo>
                  <a:lnTo>
                    <a:pt x="373185" y="28575"/>
                  </a:lnTo>
                  <a:lnTo>
                    <a:pt x="373185" y="47624"/>
                  </a:lnTo>
                  <a:lnTo>
                    <a:pt x="417637" y="47624"/>
                  </a:lnTo>
                  <a:lnTo>
                    <a:pt x="436685" y="38101"/>
                  </a:lnTo>
                  <a:lnTo>
                    <a:pt x="417633" y="28575"/>
                  </a:lnTo>
                  <a:close/>
                </a:path>
              </a:pathLst>
            </a:custGeom>
            <a:solidFill>
              <a:srgbClr val="44546A"/>
            </a:solidFill>
          </p:spPr>
          <p:txBody>
            <a:bodyPr wrap="square" lIns="0" tIns="0" rIns="0" bIns="0" rtlCol="0"/>
            <a:lstStyle/>
            <a:p>
              <a:endParaRPr/>
            </a:p>
          </p:txBody>
        </p:sp>
        <p:sp>
          <p:nvSpPr>
            <p:cNvPr id="35" name="object 35"/>
            <p:cNvSpPr/>
            <p:nvPr/>
          </p:nvSpPr>
          <p:spPr>
            <a:xfrm>
              <a:off x="4528511" y="4552312"/>
              <a:ext cx="528320" cy="1037590"/>
            </a:xfrm>
            <a:custGeom>
              <a:avLst/>
              <a:gdLst/>
              <a:ahLst/>
              <a:cxnLst/>
              <a:rect l="l" t="t" r="r" b="b"/>
              <a:pathLst>
                <a:path w="528320" h="1037589">
                  <a:moveTo>
                    <a:pt x="528262" y="0"/>
                  </a:moveTo>
                  <a:lnTo>
                    <a:pt x="0" y="0"/>
                  </a:lnTo>
                  <a:lnTo>
                    <a:pt x="0" y="1037330"/>
                  </a:lnTo>
                  <a:lnTo>
                    <a:pt x="528262" y="1037330"/>
                  </a:lnTo>
                  <a:lnTo>
                    <a:pt x="528262" y="0"/>
                  </a:lnTo>
                  <a:close/>
                </a:path>
              </a:pathLst>
            </a:custGeom>
            <a:solidFill>
              <a:srgbClr val="F4CCCC"/>
            </a:solidFill>
          </p:spPr>
          <p:txBody>
            <a:bodyPr wrap="square" lIns="0" tIns="0" rIns="0" bIns="0" rtlCol="0"/>
            <a:lstStyle/>
            <a:p>
              <a:endParaRPr/>
            </a:p>
          </p:txBody>
        </p:sp>
        <p:sp>
          <p:nvSpPr>
            <p:cNvPr id="36" name="object 36"/>
            <p:cNvSpPr/>
            <p:nvPr/>
          </p:nvSpPr>
          <p:spPr>
            <a:xfrm>
              <a:off x="4528511" y="4552312"/>
              <a:ext cx="528320" cy="1037590"/>
            </a:xfrm>
            <a:custGeom>
              <a:avLst/>
              <a:gdLst/>
              <a:ahLst/>
              <a:cxnLst/>
              <a:rect l="l" t="t" r="r" b="b"/>
              <a:pathLst>
                <a:path w="528320"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sp>
          <p:nvSpPr>
            <p:cNvPr id="37" name="object 37"/>
            <p:cNvSpPr/>
            <p:nvPr/>
          </p:nvSpPr>
          <p:spPr>
            <a:xfrm>
              <a:off x="6994643" y="3952069"/>
              <a:ext cx="76200" cy="600710"/>
            </a:xfrm>
            <a:custGeom>
              <a:avLst/>
              <a:gdLst/>
              <a:ahLst/>
              <a:cxnLst/>
              <a:rect l="l" t="t" r="r" b="b"/>
              <a:pathLst>
                <a:path w="76200" h="600710">
                  <a:moveTo>
                    <a:pt x="47625" y="63500"/>
                  </a:moveTo>
                  <a:lnTo>
                    <a:pt x="28575" y="63500"/>
                  </a:lnTo>
                  <a:lnTo>
                    <a:pt x="28576" y="600243"/>
                  </a:lnTo>
                  <a:lnTo>
                    <a:pt x="47626" y="600243"/>
                  </a:lnTo>
                  <a:lnTo>
                    <a:pt x="47625" y="63500"/>
                  </a:lnTo>
                  <a:close/>
                </a:path>
                <a:path w="76200" h="600710">
                  <a:moveTo>
                    <a:pt x="38100" y="0"/>
                  </a:moveTo>
                  <a:lnTo>
                    <a:pt x="0" y="76200"/>
                  </a:lnTo>
                  <a:lnTo>
                    <a:pt x="28575" y="76200"/>
                  </a:lnTo>
                  <a:lnTo>
                    <a:pt x="28575" y="63500"/>
                  </a:lnTo>
                  <a:lnTo>
                    <a:pt x="69850" y="63500"/>
                  </a:lnTo>
                  <a:lnTo>
                    <a:pt x="38100" y="0"/>
                  </a:lnTo>
                  <a:close/>
                </a:path>
                <a:path w="76200" h="600710">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grpSp>
      <p:sp>
        <p:nvSpPr>
          <p:cNvPr id="38" name="object 38"/>
          <p:cNvSpPr txBox="1"/>
          <p:nvPr/>
        </p:nvSpPr>
        <p:spPr>
          <a:xfrm>
            <a:off x="8955271" y="3054603"/>
            <a:ext cx="586740" cy="1000760"/>
          </a:xfrm>
          <a:prstGeom prst="rect">
            <a:avLst/>
          </a:prstGeom>
        </p:spPr>
        <p:txBody>
          <a:bodyPr vert="horz" wrap="square" lIns="0" tIns="12700" rIns="0" bIns="0" rtlCol="0">
            <a:spAutoFit/>
          </a:bodyPr>
          <a:lstStyle/>
          <a:p>
            <a:pPr marL="12700">
              <a:lnSpc>
                <a:spcPct val="100000"/>
              </a:lnSpc>
              <a:spcBef>
                <a:spcPts val="100"/>
              </a:spcBef>
            </a:pPr>
            <a:r>
              <a:rPr sz="6400" dirty="0">
                <a:latin typeface="Calibri"/>
                <a:cs typeface="Calibri"/>
              </a:rPr>
              <a:t>…</a:t>
            </a:r>
            <a:endParaRPr sz="6400">
              <a:latin typeface="Calibri"/>
              <a:cs typeface="Calibri"/>
            </a:endParaRPr>
          </a:p>
        </p:txBody>
      </p:sp>
      <p:sp>
        <p:nvSpPr>
          <p:cNvPr id="39" name="object 39"/>
          <p:cNvSpPr txBox="1"/>
          <p:nvPr/>
        </p:nvSpPr>
        <p:spPr>
          <a:xfrm>
            <a:off x="4528511"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2</a:t>
            </a:r>
            <a:endParaRPr sz="2400" baseline="-17361">
              <a:latin typeface="Calibri"/>
              <a:cs typeface="Calibri"/>
            </a:endParaRPr>
          </a:p>
        </p:txBody>
      </p:sp>
      <p:grpSp>
        <p:nvGrpSpPr>
          <p:cNvPr id="40" name="object 40"/>
          <p:cNvGrpSpPr/>
          <p:nvPr/>
        </p:nvGrpSpPr>
        <p:grpSpPr>
          <a:xfrm>
            <a:off x="2283650" y="4547549"/>
            <a:ext cx="537845" cy="1047115"/>
            <a:chOff x="2283650" y="4547549"/>
            <a:chExt cx="537845" cy="1047115"/>
          </a:xfrm>
        </p:grpSpPr>
        <p:sp>
          <p:nvSpPr>
            <p:cNvPr id="41" name="object 41"/>
            <p:cNvSpPr/>
            <p:nvPr/>
          </p:nvSpPr>
          <p:spPr>
            <a:xfrm>
              <a:off x="2288413" y="4552312"/>
              <a:ext cx="528320" cy="1037590"/>
            </a:xfrm>
            <a:custGeom>
              <a:avLst/>
              <a:gdLst/>
              <a:ahLst/>
              <a:cxnLst/>
              <a:rect l="l" t="t" r="r" b="b"/>
              <a:pathLst>
                <a:path w="528319" h="1037589">
                  <a:moveTo>
                    <a:pt x="528261" y="0"/>
                  </a:moveTo>
                  <a:lnTo>
                    <a:pt x="0" y="0"/>
                  </a:lnTo>
                  <a:lnTo>
                    <a:pt x="0" y="1037330"/>
                  </a:lnTo>
                  <a:lnTo>
                    <a:pt x="528261" y="1037330"/>
                  </a:lnTo>
                  <a:lnTo>
                    <a:pt x="528261" y="0"/>
                  </a:lnTo>
                  <a:close/>
                </a:path>
              </a:pathLst>
            </a:custGeom>
            <a:solidFill>
              <a:srgbClr val="F4CCCC"/>
            </a:solidFill>
          </p:spPr>
          <p:txBody>
            <a:bodyPr wrap="square" lIns="0" tIns="0" rIns="0" bIns="0" rtlCol="0"/>
            <a:lstStyle/>
            <a:p>
              <a:endParaRPr/>
            </a:p>
          </p:txBody>
        </p:sp>
        <p:sp>
          <p:nvSpPr>
            <p:cNvPr id="42" name="object 42"/>
            <p:cNvSpPr/>
            <p:nvPr/>
          </p:nvSpPr>
          <p:spPr>
            <a:xfrm>
              <a:off x="2288413" y="4552312"/>
              <a:ext cx="528320" cy="1037590"/>
            </a:xfrm>
            <a:custGeom>
              <a:avLst/>
              <a:gdLst/>
              <a:ahLst/>
              <a:cxnLst/>
              <a:rect l="l" t="t" r="r" b="b"/>
              <a:pathLst>
                <a:path w="528319"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43" name="object 43"/>
          <p:cNvSpPr txBox="1"/>
          <p:nvPr/>
        </p:nvSpPr>
        <p:spPr>
          <a:xfrm>
            <a:off x="2288413"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1</a:t>
            </a:r>
            <a:endParaRPr sz="2400" baseline="-17361">
              <a:latin typeface="Calibri"/>
              <a:cs typeface="Calibri"/>
            </a:endParaRPr>
          </a:p>
        </p:txBody>
      </p:sp>
      <p:grpSp>
        <p:nvGrpSpPr>
          <p:cNvPr id="44" name="object 44"/>
          <p:cNvGrpSpPr/>
          <p:nvPr/>
        </p:nvGrpSpPr>
        <p:grpSpPr>
          <a:xfrm>
            <a:off x="977016" y="4990694"/>
            <a:ext cx="717550" cy="690245"/>
            <a:chOff x="977016" y="4990694"/>
            <a:chExt cx="717550" cy="690245"/>
          </a:xfrm>
        </p:grpSpPr>
        <p:sp>
          <p:nvSpPr>
            <p:cNvPr id="45" name="object 45"/>
            <p:cNvSpPr/>
            <p:nvPr/>
          </p:nvSpPr>
          <p:spPr>
            <a:xfrm>
              <a:off x="981778" y="4995457"/>
              <a:ext cx="708025" cy="680720"/>
            </a:xfrm>
            <a:custGeom>
              <a:avLst/>
              <a:gdLst/>
              <a:ahLst/>
              <a:cxnLst/>
              <a:rect l="l" t="t" r="r" b="b"/>
              <a:pathLst>
                <a:path w="708025" h="680720">
                  <a:moveTo>
                    <a:pt x="707816" y="0"/>
                  </a:moveTo>
                  <a:lnTo>
                    <a:pt x="0" y="0"/>
                  </a:lnTo>
                  <a:lnTo>
                    <a:pt x="0" y="680223"/>
                  </a:lnTo>
                  <a:lnTo>
                    <a:pt x="707816" y="680223"/>
                  </a:lnTo>
                  <a:lnTo>
                    <a:pt x="707816" y="0"/>
                  </a:lnTo>
                  <a:close/>
                </a:path>
              </a:pathLst>
            </a:custGeom>
            <a:solidFill>
              <a:srgbClr val="FCE5CD"/>
            </a:solidFill>
          </p:spPr>
          <p:txBody>
            <a:bodyPr wrap="square" lIns="0" tIns="0" rIns="0" bIns="0" rtlCol="0"/>
            <a:lstStyle/>
            <a:p>
              <a:endParaRPr/>
            </a:p>
          </p:txBody>
        </p:sp>
        <p:sp>
          <p:nvSpPr>
            <p:cNvPr id="46" name="object 46"/>
            <p:cNvSpPr/>
            <p:nvPr/>
          </p:nvSpPr>
          <p:spPr>
            <a:xfrm>
              <a:off x="981778" y="4995457"/>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47" name="object 47"/>
          <p:cNvSpPr txBox="1"/>
          <p:nvPr/>
        </p:nvSpPr>
        <p:spPr>
          <a:xfrm>
            <a:off x="1090946" y="5055108"/>
            <a:ext cx="38735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W</a:t>
            </a:r>
            <a:endParaRPr sz="3200">
              <a:latin typeface="Calibri"/>
              <a:cs typeface="Calibri"/>
            </a:endParaRPr>
          </a:p>
        </p:txBody>
      </p:sp>
      <p:sp>
        <p:nvSpPr>
          <p:cNvPr id="48" name="object 48"/>
          <p:cNvSpPr/>
          <p:nvPr/>
        </p:nvSpPr>
        <p:spPr>
          <a:xfrm>
            <a:off x="1326159" y="3927347"/>
            <a:ext cx="8132445" cy="2306320"/>
          </a:xfrm>
          <a:custGeom>
            <a:avLst/>
            <a:gdLst/>
            <a:ahLst/>
            <a:cxnLst/>
            <a:rect l="l" t="t" r="r" b="b"/>
            <a:pathLst>
              <a:path w="8132445" h="2306320">
                <a:moveTo>
                  <a:pt x="926503" y="119494"/>
                </a:moveTo>
                <a:lnTo>
                  <a:pt x="919632" y="102311"/>
                </a:lnTo>
                <a:lnTo>
                  <a:pt x="894892" y="40386"/>
                </a:lnTo>
                <a:lnTo>
                  <a:pt x="850569" y="113144"/>
                </a:lnTo>
                <a:lnTo>
                  <a:pt x="878306" y="115468"/>
                </a:lnTo>
                <a:lnTo>
                  <a:pt x="875715" y="133883"/>
                </a:lnTo>
                <a:lnTo>
                  <a:pt x="864019" y="180047"/>
                </a:lnTo>
                <a:lnTo>
                  <a:pt x="848169" y="225145"/>
                </a:lnTo>
                <a:lnTo>
                  <a:pt x="828471" y="268782"/>
                </a:lnTo>
                <a:lnTo>
                  <a:pt x="805268" y="310591"/>
                </a:lnTo>
                <a:lnTo>
                  <a:pt x="778865" y="350177"/>
                </a:lnTo>
                <a:lnTo>
                  <a:pt x="749604" y="387159"/>
                </a:lnTo>
                <a:lnTo>
                  <a:pt x="717804" y="421144"/>
                </a:lnTo>
                <a:lnTo>
                  <a:pt x="683831" y="451777"/>
                </a:lnTo>
                <a:lnTo>
                  <a:pt x="648004" y="478675"/>
                </a:lnTo>
                <a:lnTo>
                  <a:pt x="610438" y="501599"/>
                </a:lnTo>
                <a:lnTo>
                  <a:pt x="571906" y="519925"/>
                </a:lnTo>
                <a:lnTo>
                  <a:pt x="532523" y="533450"/>
                </a:lnTo>
                <a:lnTo>
                  <a:pt x="492645" y="541832"/>
                </a:lnTo>
                <a:lnTo>
                  <a:pt x="430453" y="545528"/>
                </a:lnTo>
                <a:lnTo>
                  <a:pt x="409117" y="547814"/>
                </a:lnTo>
                <a:lnTo>
                  <a:pt x="366814" y="556691"/>
                </a:lnTo>
                <a:lnTo>
                  <a:pt x="325310" y="570941"/>
                </a:lnTo>
                <a:lnTo>
                  <a:pt x="284708" y="590270"/>
                </a:lnTo>
                <a:lnTo>
                  <a:pt x="245745" y="614057"/>
                </a:lnTo>
                <a:lnTo>
                  <a:pt x="208495" y="642010"/>
                </a:lnTo>
                <a:lnTo>
                  <a:pt x="173278" y="673760"/>
                </a:lnTo>
                <a:lnTo>
                  <a:pt x="140398" y="708914"/>
                </a:lnTo>
                <a:lnTo>
                  <a:pt x="110159" y="747115"/>
                </a:lnTo>
                <a:lnTo>
                  <a:pt x="82905" y="787984"/>
                </a:lnTo>
                <a:lnTo>
                  <a:pt x="58928" y="831151"/>
                </a:lnTo>
                <a:lnTo>
                  <a:pt x="38582" y="876261"/>
                </a:lnTo>
                <a:lnTo>
                  <a:pt x="22174" y="922934"/>
                </a:lnTo>
                <a:lnTo>
                  <a:pt x="10096" y="970572"/>
                </a:lnTo>
                <a:lnTo>
                  <a:pt x="2565" y="1019251"/>
                </a:lnTo>
                <a:lnTo>
                  <a:pt x="0" y="1067866"/>
                </a:lnTo>
                <a:lnTo>
                  <a:pt x="19037" y="1068374"/>
                </a:lnTo>
                <a:lnTo>
                  <a:pt x="19685" y="1044282"/>
                </a:lnTo>
                <a:lnTo>
                  <a:pt x="21551" y="1020749"/>
                </a:lnTo>
                <a:lnTo>
                  <a:pt x="28841" y="973950"/>
                </a:lnTo>
                <a:lnTo>
                  <a:pt x="40640" y="927633"/>
                </a:lnTo>
                <a:lnTo>
                  <a:pt x="56553" y="882599"/>
                </a:lnTo>
                <a:lnTo>
                  <a:pt x="76288" y="839000"/>
                </a:lnTo>
                <a:lnTo>
                  <a:pt x="99555" y="797242"/>
                </a:lnTo>
                <a:lnTo>
                  <a:pt x="126009" y="757694"/>
                </a:lnTo>
                <a:lnTo>
                  <a:pt x="155321" y="720750"/>
                </a:lnTo>
                <a:lnTo>
                  <a:pt x="187185" y="686777"/>
                </a:lnTo>
                <a:lnTo>
                  <a:pt x="221246" y="656170"/>
                </a:lnTo>
                <a:lnTo>
                  <a:pt x="257162" y="629297"/>
                </a:lnTo>
                <a:lnTo>
                  <a:pt x="294614" y="606539"/>
                </a:lnTo>
                <a:lnTo>
                  <a:pt x="333006" y="588365"/>
                </a:lnTo>
                <a:lnTo>
                  <a:pt x="372452" y="574890"/>
                </a:lnTo>
                <a:lnTo>
                  <a:pt x="412407" y="566585"/>
                </a:lnTo>
                <a:lnTo>
                  <a:pt x="473290" y="563029"/>
                </a:lnTo>
                <a:lnTo>
                  <a:pt x="494665" y="560768"/>
                </a:lnTo>
                <a:lnTo>
                  <a:pt x="537019" y="551967"/>
                </a:lnTo>
                <a:lnTo>
                  <a:pt x="578599" y="537756"/>
                </a:lnTo>
                <a:lnTo>
                  <a:pt x="619074" y="518579"/>
                </a:lnTo>
                <a:lnTo>
                  <a:pt x="657910" y="494957"/>
                </a:lnTo>
                <a:lnTo>
                  <a:pt x="695248" y="467029"/>
                </a:lnTo>
                <a:lnTo>
                  <a:pt x="730554" y="435305"/>
                </a:lnTo>
                <a:lnTo>
                  <a:pt x="763498" y="400177"/>
                </a:lnTo>
                <a:lnTo>
                  <a:pt x="793788" y="362013"/>
                </a:lnTo>
                <a:lnTo>
                  <a:pt x="821105" y="321170"/>
                </a:lnTo>
                <a:lnTo>
                  <a:pt x="845121" y="278041"/>
                </a:lnTo>
                <a:lnTo>
                  <a:pt x="865530" y="232994"/>
                </a:lnTo>
                <a:lnTo>
                  <a:pt x="881989" y="186385"/>
                </a:lnTo>
                <a:lnTo>
                  <a:pt x="894181" y="138582"/>
                </a:lnTo>
                <a:lnTo>
                  <a:pt x="897280" y="117055"/>
                </a:lnTo>
                <a:lnTo>
                  <a:pt x="926503" y="119494"/>
                </a:lnTo>
                <a:close/>
              </a:path>
              <a:path w="8132445" h="2306320">
                <a:moveTo>
                  <a:pt x="8132038" y="376910"/>
                </a:moveTo>
                <a:lnTo>
                  <a:pt x="8125320" y="361378"/>
                </a:lnTo>
                <a:lnTo>
                  <a:pt x="8098218" y="298716"/>
                </a:lnTo>
                <a:lnTo>
                  <a:pt x="8055953" y="372694"/>
                </a:lnTo>
                <a:lnTo>
                  <a:pt x="8084210" y="374256"/>
                </a:lnTo>
                <a:lnTo>
                  <a:pt x="8082940" y="390880"/>
                </a:lnTo>
                <a:lnTo>
                  <a:pt x="8075777" y="437083"/>
                </a:lnTo>
                <a:lnTo>
                  <a:pt x="8065833" y="483247"/>
                </a:lnTo>
                <a:lnTo>
                  <a:pt x="8053121" y="529348"/>
                </a:lnTo>
                <a:lnTo>
                  <a:pt x="8037703" y="575360"/>
                </a:lnTo>
                <a:lnTo>
                  <a:pt x="8019605" y="621271"/>
                </a:lnTo>
                <a:lnTo>
                  <a:pt x="7998892" y="667054"/>
                </a:lnTo>
                <a:lnTo>
                  <a:pt x="7975587" y="712673"/>
                </a:lnTo>
                <a:lnTo>
                  <a:pt x="7949743" y="758126"/>
                </a:lnTo>
                <a:lnTo>
                  <a:pt x="7921409" y="803376"/>
                </a:lnTo>
                <a:lnTo>
                  <a:pt x="7890611" y="848385"/>
                </a:lnTo>
                <a:lnTo>
                  <a:pt x="7857414" y="893152"/>
                </a:lnTo>
                <a:lnTo>
                  <a:pt x="7821854" y="937653"/>
                </a:lnTo>
                <a:lnTo>
                  <a:pt x="7783982" y="981837"/>
                </a:lnTo>
                <a:lnTo>
                  <a:pt x="7743825" y="1025702"/>
                </a:lnTo>
                <a:lnTo>
                  <a:pt x="7701458" y="1069225"/>
                </a:lnTo>
                <a:lnTo>
                  <a:pt x="7656893" y="1112367"/>
                </a:lnTo>
                <a:lnTo>
                  <a:pt x="7610208" y="1155115"/>
                </a:lnTo>
                <a:lnTo>
                  <a:pt x="7561440" y="1197432"/>
                </a:lnTo>
                <a:lnTo>
                  <a:pt x="7510615" y="1239304"/>
                </a:lnTo>
                <a:lnTo>
                  <a:pt x="7457808" y="1280718"/>
                </a:lnTo>
                <a:lnTo>
                  <a:pt x="7403046" y="1321625"/>
                </a:lnTo>
                <a:lnTo>
                  <a:pt x="7346391" y="1362024"/>
                </a:lnTo>
                <a:lnTo>
                  <a:pt x="7287869" y="1401876"/>
                </a:lnTo>
                <a:lnTo>
                  <a:pt x="7227544" y="1441170"/>
                </a:lnTo>
                <a:lnTo>
                  <a:pt x="7165454" y="1479880"/>
                </a:lnTo>
                <a:lnTo>
                  <a:pt x="7101649" y="1517967"/>
                </a:lnTo>
                <a:lnTo>
                  <a:pt x="7036181" y="1555419"/>
                </a:lnTo>
                <a:lnTo>
                  <a:pt x="6969087" y="1592224"/>
                </a:lnTo>
                <a:lnTo>
                  <a:pt x="6900405" y="1628343"/>
                </a:lnTo>
                <a:lnTo>
                  <a:pt x="6830212" y="1663750"/>
                </a:lnTo>
                <a:lnTo>
                  <a:pt x="6758521" y="1698434"/>
                </a:lnTo>
                <a:lnTo>
                  <a:pt x="6685394" y="1732368"/>
                </a:lnTo>
                <a:lnTo>
                  <a:pt x="6610883" y="1765541"/>
                </a:lnTo>
                <a:lnTo>
                  <a:pt x="6535026" y="1797900"/>
                </a:lnTo>
                <a:lnTo>
                  <a:pt x="6457874" y="1829447"/>
                </a:lnTo>
                <a:lnTo>
                  <a:pt x="6379464" y="1860143"/>
                </a:lnTo>
                <a:lnTo>
                  <a:pt x="6299860" y="1889975"/>
                </a:lnTo>
                <a:lnTo>
                  <a:pt x="6219152" y="1918893"/>
                </a:lnTo>
                <a:lnTo>
                  <a:pt x="6054331" y="1974024"/>
                </a:lnTo>
                <a:lnTo>
                  <a:pt x="5885421" y="2025332"/>
                </a:lnTo>
                <a:lnTo>
                  <a:pt x="5712828" y="2072601"/>
                </a:lnTo>
                <a:lnTo>
                  <a:pt x="5536819" y="2115705"/>
                </a:lnTo>
                <a:lnTo>
                  <a:pt x="5447728" y="2135606"/>
                </a:lnTo>
                <a:lnTo>
                  <a:pt x="5357927" y="2154402"/>
                </a:lnTo>
                <a:lnTo>
                  <a:pt x="5267490" y="2172043"/>
                </a:lnTo>
                <a:lnTo>
                  <a:pt x="5176444" y="2188527"/>
                </a:lnTo>
                <a:lnTo>
                  <a:pt x="5084838" y="2203818"/>
                </a:lnTo>
                <a:lnTo>
                  <a:pt x="4992738" y="2217902"/>
                </a:lnTo>
                <a:lnTo>
                  <a:pt x="4900168" y="2230755"/>
                </a:lnTo>
                <a:lnTo>
                  <a:pt x="4807191" y="2242350"/>
                </a:lnTo>
                <a:lnTo>
                  <a:pt x="4713833" y="2252675"/>
                </a:lnTo>
                <a:lnTo>
                  <a:pt x="4620158" y="2261692"/>
                </a:lnTo>
                <a:lnTo>
                  <a:pt x="4526216" y="2269375"/>
                </a:lnTo>
                <a:lnTo>
                  <a:pt x="4432033" y="2275725"/>
                </a:lnTo>
                <a:lnTo>
                  <a:pt x="4337672" y="2280704"/>
                </a:lnTo>
                <a:lnTo>
                  <a:pt x="4243171" y="2284285"/>
                </a:lnTo>
                <a:lnTo>
                  <a:pt x="4148582" y="2286444"/>
                </a:lnTo>
                <a:lnTo>
                  <a:pt x="4053903" y="2287168"/>
                </a:lnTo>
                <a:lnTo>
                  <a:pt x="3675392" y="2284031"/>
                </a:lnTo>
                <a:lnTo>
                  <a:pt x="3299841" y="2274862"/>
                </a:lnTo>
                <a:lnTo>
                  <a:pt x="2930220" y="2260079"/>
                </a:lnTo>
                <a:lnTo>
                  <a:pt x="2569476" y="2240076"/>
                </a:lnTo>
                <a:lnTo>
                  <a:pt x="2220582" y="2215248"/>
                </a:lnTo>
                <a:lnTo>
                  <a:pt x="1886496" y="2186013"/>
                </a:lnTo>
                <a:lnTo>
                  <a:pt x="1570215" y="2152764"/>
                </a:lnTo>
                <a:lnTo>
                  <a:pt x="1419669" y="2134755"/>
                </a:lnTo>
                <a:lnTo>
                  <a:pt x="1204391" y="2106168"/>
                </a:lnTo>
                <a:lnTo>
                  <a:pt x="1002893" y="2075840"/>
                </a:lnTo>
                <a:lnTo>
                  <a:pt x="876833" y="2054733"/>
                </a:lnTo>
                <a:lnTo>
                  <a:pt x="757821" y="2032990"/>
                </a:lnTo>
                <a:lnTo>
                  <a:pt x="646226" y="2010638"/>
                </a:lnTo>
                <a:lnTo>
                  <a:pt x="593344" y="1999259"/>
                </a:lnTo>
                <a:lnTo>
                  <a:pt x="542455" y="1987753"/>
                </a:lnTo>
                <a:lnTo>
                  <a:pt x="493598" y="1976120"/>
                </a:lnTo>
                <a:lnTo>
                  <a:pt x="473163" y="1970989"/>
                </a:lnTo>
                <a:lnTo>
                  <a:pt x="496303" y="1975878"/>
                </a:lnTo>
                <a:lnTo>
                  <a:pt x="552551" y="1986826"/>
                </a:lnTo>
                <a:lnTo>
                  <a:pt x="610946" y="1997290"/>
                </a:lnTo>
                <a:lnTo>
                  <a:pt x="664718" y="2006130"/>
                </a:lnTo>
                <a:lnTo>
                  <a:pt x="666064" y="2006371"/>
                </a:lnTo>
                <a:lnTo>
                  <a:pt x="754341" y="2021471"/>
                </a:lnTo>
                <a:lnTo>
                  <a:pt x="846823" y="2036013"/>
                </a:lnTo>
                <a:lnTo>
                  <a:pt x="943229" y="2049957"/>
                </a:lnTo>
                <a:lnTo>
                  <a:pt x="1043305" y="2063267"/>
                </a:lnTo>
                <a:lnTo>
                  <a:pt x="1146822" y="2075903"/>
                </a:lnTo>
                <a:lnTo>
                  <a:pt x="1253528" y="2087841"/>
                </a:lnTo>
                <a:lnTo>
                  <a:pt x="1475524" y="2109457"/>
                </a:lnTo>
                <a:lnTo>
                  <a:pt x="1707349" y="2127796"/>
                </a:lnTo>
                <a:lnTo>
                  <a:pt x="1947024" y="2142579"/>
                </a:lnTo>
                <a:lnTo>
                  <a:pt x="2192591" y="2153513"/>
                </a:lnTo>
                <a:lnTo>
                  <a:pt x="2442057" y="2160282"/>
                </a:lnTo>
                <a:lnTo>
                  <a:pt x="2693581" y="2162606"/>
                </a:lnTo>
                <a:lnTo>
                  <a:pt x="2756649" y="2161819"/>
                </a:lnTo>
                <a:lnTo>
                  <a:pt x="2819755" y="2159482"/>
                </a:lnTo>
                <a:lnTo>
                  <a:pt x="2882798" y="2155596"/>
                </a:lnTo>
                <a:lnTo>
                  <a:pt x="2945739" y="2150224"/>
                </a:lnTo>
                <a:lnTo>
                  <a:pt x="3006687" y="2143556"/>
                </a:lnTo>
                <a:lnTo>
                  <a:pt x="3008566" y="2143353"/>
                </a:lnTo>
                <a:lnTo>
                  <a:pt x="3071228" y="2135022"/>
                </a:lnTo>
                <a:lnTo>
                  <a:pt x="3133699" y="2125268"/>
                </a:lnTo>
                <a:lnTo>
                  <a:pt x="3195955" y="2114092"/>
                </a:lnTo>
                <a:lnTo>
                  <a:pt x="3257956" y="2101545"/>
                </a:lnTo>
                <a:lnTo>
                  <a:pt x="3319678" y="2087626"/>
                </a:lnTo>
                <a:lnTo>
                  <a:pt x="3381095" y="2072386"/>
                </a:lnTo>
                <a:lnTo>
                  <a:pt x="3442170" y="2055825"/>
                </a:lnTo>
                <a:lnTo>
                  <a:pt x="3502876" y="2037981"/>
                </a:lnTo>
                <a:lnTo>
                  <a:pt x="3563175" y="2018880"/>
                </a:lnTo>
                <a:lnTo>
                  <a:pt x="3623043" y="1998548"/>
                </a:lnTo>
                <a:lnTo>
                  <a:pt x="3682441" y="1977009"/>
                </a:lnTo>
                <a:lnTo>
                  <a:pt x="3741343" y="1954276"/>
                </a:lnTo>
                <a:lnTo>
                  <a:pt x="3799725" y="1930374"/>
                </a:lnTo>
                <a:lnTo>
                  <a:pt x="3914711" y="1879244"/>
                </a:lnTo>
                <a:lnTo>
                  <a:pt x="4027309" y="1823720"/>
                </a:lnTo>
                <a:lnTo>
                  <a:pt x="4137202" y="1764055"/>
                </a:lnTo>
                <a:lnTo>
                  <a:pt x="4244137" y="1700428"/>
                </a:lnTo>
                <a:lnTo>
                  <a:pt x="4347870" y="1633042"/>
                </a:lnTo>
                <a:lnTo>
                  <a:pt x="4448149" y="1562100"/>
                </a:lnTo>
                <a:lnTo>
                  <a:pt x="4544746" y="1487792"/>
                </a:lnTo>
                <a:lnTo>
                  <a:pt x="4637405" y="1410309"/>
                </a:lnTo>
                <a:lnTo>
                  <a:pt x="4725886" y="1329855"/>
                </a:lnTo>
                <a:lnTo>
                  <a:pt x="4768558" y="1288503"/>
                </a:lnTo>
                <a:lnTo>
                  <a:pt x="4810010" y="1246543"/>
                </a:lnTo>
                <a:lnTo>
                  <a:pt x="4850295" y="1203947"/>
                </a:lnTo>
                <a:lnTo>
                  <a:pt x="4889385" y="1160729"/>
                </a:lnTo>
                <a:lnTo>
                  <a:pt x="4927244" y="1116901"/>
                </a:lnTo>
                <a:lnTo>
                  <a:pt x="4963833" y="1072515"/>
                </a:lnTo>
                <a:lnTo>
                  <a:pt x="4999152" y="1027569"/>
                </a:lnTo>
                <a:lnTo>
                  <a:pt x="5033124" y="982103"/>
                </a:lnTo>
                <a:lnTo>
                  <a:pt x="5065763" y="936129"/>
                </a:lnTo>
                <a:lnTo>
                  <a:pt x="5097005" y="889698"/>
                </a:lnTo>
                <a:lnTo>
                  <a:pt x="5126837" y="842797"/>
                </a:lnTo>
                <a:lnTo>
                  <a:pt x="5155222" y="795477"/>
                </a:lnTo>
                <a:lnTo>
                  <a:pt x="5182133" y="747750"/>
                </a:lnTo>
                <a:lnTo>
                  <a:pt x="5207533" y="699655"/>
                </a:lnTo>
                <a:lnTo>
                  <a:pt x="5231396" y="651192"/>
                </a:lnTo>
                <a:lnTo>
                  <a:pt x="5253685" y="602411"/>
                </a:lnTo>
                <a:lnTo>
                  <a:pt x="5274373" y="553313"/>
                </a:lnTo>
                <a:lnTo>
                  <a:pt x="5293436" y="503948"/>
                </a:lnTo>
                <a:lnTo>
                  <a:pt x="5310822" y="454317"/>
                </a:lnTo>
                <a:lnTo>
                  <a:pt x="5326519" y="404456"/>
                </a:lnTo>
                <a:lnTo>
                  <a:pt x="5340489" y="354380"/>
                </a:lnTo>
                <a:lnTo>
                  <a:pt x="5352694" y="304126"/>
                </a:lnTo>
                <a:lnTo>
                  <a:pt x="5363121" y="253720"/>
                </a:lnTo>
                <a:lnTo>
                  <a:pt x="5371719" y="203174"/>
                </a:lnTo>
                <a:lnTo>
                  <a:pt x="5378462" y="152527"/>
                </a:lnTo>
                <a:lnTo>
                  <a:pt x="5383314" y="101790"/>
                </a:lnTo>
                <a:lnTo>
                  <a:pt x="5384571" y="76454"/>
                </a:lnTo>
                <a:lnTo>
                  <a:pt x="5413337" y="77381"/>
                </a:lnTo>
                <a:lnTo>
                  <a:pt x="5406720" y="62992"/>
                </a:lnTo>
                <a:lnTo>
                  <a:pt x="5377726" y="0"/>
                </a:lnTo>
                <a:lnTo>
                  <a:pt x="5337175" y="74917"/>
                </a:lnTo>
                <a:lnTo>
                  <a:pt x="5365534" y="75844"/>
                </a:lnTo>
                <a:lnTo>
                  <a:pt x="5364353" y="99974"/>
                </a:lnTo>
                <a:lnTo>
                  <a:pt x="5359578" y="150012"/>
                </a:lnTo>
                <a:lnTo>
                  <a:pt x="5352935" y="199986"/>
                </a:lnTo>
                <a:lnTo>
                  <a:pt x="5344465" y="249872"/>
                </a:lnTo>
                <a:lnTo>
                  <a:pt x="5334190" y="299631"/>
                </a:lnTo>
                <a:lnTo>
                  <a:pt x="5322138" y="349262"/>
                </a:lnTo>
                <a:lnTo>
                  <a:pt x="5308346" y="398741"/>
                </a:lnTo>
                <a:lnTo>
                  <a:pt x="5292852" y="448017"/>
                </a:lnTo>
                <a:lnTo>
                  <a:pt x="5275656" y="497090"/>
                </a:lnTo>
                <a:lnTo>
                  <a:pt x="5256822" y="545922"/>
                </a:lnTo>
                <a:lnTo>
                  <a:pt x="5236362" y="594499"/>
                </a:lnTo>
                <a:lnTo>
                  <a:pt x="5214302" y="642785"/>
                </a:lnTo>
                <a:lnTo>
                  <a:pt x="5190693" y="690765"/>
                </a:lnTo>
                <a:lnTo>
                  <a:pt x="5165547" y="738403"/>
                </a:lnTo>
                <a:lnTo>
                  <a:pt x="5138890" y="785685"/>
                </a:lnTo>
                <a:lnTo>
                  <a:pt x="5110772" y="832573"/>
                </a:lnTo>
                <a:lnTo>
                  <a:pt x="5081206" y="879055"/>
                </a:lnTo>
                <a:lnTo>
                  <a:pt x="5050231" y="925106"/>
                </a:lnTo>
                <a:lnTo>
                  <a:pt x="5017871" y="970699"/>
                </a:lnTo>
                <a:lnTo>
                  <a:pt x="4984166" y="1015796"/>
                </a:lnTo>
                <a:lnTo>
                  <a:pt x="4949139" y="1060386"/>
                </a:lnTo>
                <a:lnTo>
                  <a:pt x="4912830" y="1104455"/>
                </a:lnTo>
                <a:lnTo>
                  <a:pt x="4875250" y="1147940"/>
                </a:lnTo>
                <a:lnTo>
                  <a:pt x="4836452" y="1190853"/>
                </a:lnTo>
                <a:lnTo>
                  <a:pt x="4796460" y="1233157"/>
                </a:lnTo>
                <a:lnTo>
                  <a:pt x="4755286" y="1274826"/>
                </a:lnTo>
                <a:lnTo>
                  <a:pt x="4713071" y="1315758"/>
                </a:lnTo>
                <a:lnTo>
                  <a:pt x="4625187" y="1395691"/>
                </a:lnTo>
                <a:lnTo>
                  <a:pt x="4533138" y="1472692"/>
                </a:lnTo>
                <a:lnTo>
                  <a:pt x="4437151" y="1546555"/>
                </a:lnTo>
                <a:lnTo>
                  <a:pt x="4337494" y="1617065"/>
                </a:lnTo>
                <a:lnTo>
                  <a:pt x="4234396" y="1684058"/>
                </a:lnTo>
                <a:lnTo>
                  <a:pt x="4128020" y="1747367"/>
                </a:lnTo>
                <a:lnTo>
                  <a:pt x="4018889" y="1806638"/>
                </a:lnTo>
                <a:lnTo>
                  <a:pt x="3906964" y="1861832"/>
                </a:lnTo>
                <a:lnTo>
                  <a:pt x="3792512" y="1912747"/>
                </a:lnTo>
                <a:lnTo>
                  <a:pt x="3734485" y="1936496"/>
                </a:lnTo>
                <a:lnTo>
                  <a:pt x="3675938" y="1959102"/>
                </a:lnTo>
                <a:lnTo>
                  <a:pt x="3616909" y="1980514"/>
                </a:lnTo>
                <a:lnTo>
                  <a:pt x="3557422" y="2000732"/>
                </a:lnTo>
                <a:lnTo>
                  <a:pt x="3497503" y="2019706"/>
                </a:lnTo>
                <a:lnTo>
                  <a:pt x="3437191" y="2037448"/>
                </a:lnTo>
                <a:lnTo>
                  <a:pt x="3376511" y="2053894"/>
                </a:lnTo>
                <a:lnTo>
                  <a:pt x="3315500" y="2069045"/>
                </a:lnTo>
                <a:lnTo>
                  <a:pt x="3254171" y="2082876"/>
                </a:lnTo>
                <a:lnTo>
                  <a:pt x="3192589" y="2095347"/>
                </a:lnTo>
                <a:lnTo>
                  <a:pt x="3130753" y="2106447"/>
                </a:lnTo>
                <a:lnTo>
                  <a:pt x="3068713" y="2116137"/>
                </a:lnTo>
                <a:lnTo>
                  <a:pt x="3006483" y="2124418"/>
                </a:lnTo>
                <a:lnTo>
                  <a:pt x="2944114" y="2131237"/>
                </a:lnTo>
                <a:lnTo>
                  <a:pt x="2881630" y="2136584"/>
                </a:lnTo>
                <a:lnTo>
                  <a:pt x="2819044" y="2140445"/>
                </a:lnTo>
                <a:lnTo>
                  <a:pt x="2756408" y="2142769"/>
                </a:lnTo>
                <a:lnTo>
                  <a:pt x="2693670" y="2143556"/>
                </a:lnTo>
                <a:lnTo>
                  <a:pt x="2442578" y="2141232"/>
                </a:lnTo>
                <a:lnTo>
                  <a:pt x="2193353" y="2134476"/>
                </a:lnTo>
                <a:lnTo>
                  <a:pt x="1948116" y="2123567"/>
                </a:lnTo>
                <a:lnTo>
                  <a:pt x="1708759" y="2108797"/>
                </a:lnTo>
                <a:lnTo>
                  <a:pt x="1477289" y="2090483"/>
                </a:lnTo>
                <a:lnTo>
                  <a:pt x="1255649" y="2068906"/>
                </a:lnTo>
                <a:lnTo>
                  <a:pt x="1211262" y="2063953"/>
                </a:lnTo>
                <a:lnTo>
                  <a:pt x="1281226" y="2068131"/>
                </a:lnTo>
                <a:lnTo>
                  <a:pt x="1426730" y="2073452"/>
                </a:lnTo>
                <a:lnTo>
                  <a:pt x="1573390" y="2075281"/>
                </a:lnTo>
                <a:lnTo>
                  <a:pt x="1610360" y="2074519"/>
                </a:lnTo>
                <a:lnTo>
                  <a:pt x="1647380" y="2072271"/>
                </a:lnTo>
                <a:lnTo>
                  <a:pt x="1721281" y="2063330"/>
                </a:lnTo>
                <a:lnTo>
                  <a:pt x="1760296" y="2056231"/>
                </a:lnTo>
                <a:lnTo>
                  <a:pt x="1831454" y="2039264"/>
                </a:lnTo>
                <a:lnTo>
                  <a:pt x="1904250" y="2016379"/>
                </a:lnTo>
                <a:lnTo>
                  <a:pt x="1940407" y="2002967"/>
                </a:lnTo>
                <a:lnTo>
                  <a:pt x="1976361" y="1988273"/>
                </a:lnTo>
                <a:lnTo>
                  <a:pt x="2012111" y="1972322"/>
                </a:lnTo>
                <a:lnTo>
                  <a:pt x="2047633" y="1955139"/>
                </a:lnTo>
                <a:lnTo>
                  <a:pt x="2082914" y="1936737"/>
                </a:lnTo>
                <a:lnTo>
                  <a:pt x="2117941" y="1917153"/>
                </a:lnTo>
                <a:lnTo>
                  <a:pt x="2152675" y="1896402"/>
                </a:lnTo>
                <a:lnTo>
                  <a:pt x="2221141" y="1851596"/>
                </a:lnTo>
                <a:lnTo>
                  <a:pt x="2288400" y="1802358"/>
                </a:lnTo>
                <a:lnTo>
                  <a:pt x="2354186" y="1748955"/>
                </a:lnTo>
                <a:lnTo>
                  <a:pt x="2418372" y="1691576"/>
                </a:lnTo>
                <a:lnTo>
                  <a:pt x="2480805" y="1630413"/>
                </a:lnTo>
                <a:lnTo>
                  <a:pt x="2541359" y="1565656"/>
                </a:lnTo>
                <a:lnTo>
                  <a:pt x="2599880" y="1497482"/>
                </a:lnTo>
                <a:lnTo>
                  <a:pt x="2656230" y="1426108"/>
                </a:lnTo>
                <a:lnTo>
                  <a:pt x="2710281" y="1351699"/>
                </a:lnTo>
                <a:lnTo>
                  <a:pt x="2761881" y="1274445"/>
                </a:lnTo>
                <a:lnTo>
                  <a:pt x="2810878" y="1194536"/>
                </a:lnTo>
                <a:lnTo>
                  <a:pt x="2857144" y="1112177"/>
                </a:lnTo>
                <a:lnTo>
                  <a:pt x="2900540" y="1027544"/>
                </a:lnTo>
                <a:lnTo>
                  <a:pt x="2940901" y="940816"/>
                </a:lnTo>
                <a:lnTo>
                  <a:pt x="2978112" y="852195"/>
                </a:lnTo>
                <a:lnTo>
                  <a:pt x="3012021" y="761860"/>
                </a:lnTo>
                <a:lnTo>
                  <a:pt x="3042475" y="670001"/>
                </a:lnTo>
                <a:lnTo>
                  <a:pt x="3069336" y="576821"/>
                </a:lnTo>
                <a:lnTo>
                  <a:pt x="3092462" y="482485"/>
                </a:lnTo>
                <a:lnTo>
                  <a:pt x="3111716" y="387184"/>
                </a:lnTo>
                <a:lnTo>
                  <a:pt x="3126943" y="291134"/>
                </a:lnTo>
                <a:lnTo>
                  <a:pt x="3137992" y="194487"/>
                </a:lnTo>
                <a:lnTo>
                  <a:pt x="3144736" y="97459"/>
                </a:lnTo>
                <a:lnTo>
                  <a:pt x="3145371" y="76365"/>
                </a:lnTo>
                <a:lnTo>
                  <a:pt x="3174060" y="76949"/>
                </a:lnTo>
                <a:lnTo>
                  <a:pt x="3167519" y="63195"/>
                </a:lnTo>
                <a:lnTo>
                  <a:pt x="3137509" y="0"/>
                </a:lnTo>
                <a:lnTo>
                  <a:pt x="3097873" y="75399"/>
                </a:lnTo>
                <a:lnTo>
                  <a:pt x="3126321" y="75984"/>
                </a:lnTo>
                <a:lnTo>
                  <a:pt x="3125736" y="96139"/>
                </a:lnTo>
                <a:lnTo>
                  <a:pt x="3119069" y="192328"/>
                </a:lnTo>
                <a:lnTo>
                  <a:pt x="3108121" y="288150"/>
                </a:lnTo>
                <a:lnTo>
                  <a:pt x="3093047" y="383425"/>
                </a:lnTo>
                <a:lnTo>
                  <a:pt x="3073958" y="477951"/>
                </a:lnTo>
                <a:lnTo>
                  <a:pt x="3051035" y="571538"/>
                </a:lnTo>
                <a:lnTo>
                  <a:pt x="3024390" y="664006"/>
                </a:lnTo>
                <a:lnTo>
                  <a:pt x="2994177" y="755167"/>
                </a:lnTo>
                <a:lnTo>
                  <a:pt x="2960547" y="844816"/>
                </a:lnTo>
                <a:lnTo>
                  <a:pt x="2923641" y="932776"/>
                </a:lnTo>
                <a:lnTo>
                  <a:pt x="2883585" y="1018857"/>
                </a:lnTo>
                <a:lnTo>
                  <a:pt x="2840532" y="1102855"/>
                </a:lnTo>
                <a:lnTo>
                  <a:pt x="2794635" y="1184579"/>
                </a:lnTo>
                <a:lnTo>
                  <a:pt x="2746032" y="1263865"/>
                </a:lnTo>
                <a:lnTo>
                  <a:pt x="2694863" y="1340497"/>
                </a:lnTo>
                <a:lnTo>
                  <a:pt x="2641282" y="1414297"/>
                </a:lnTo>
                <a:lnTo>
                  <a:pt x="2585428" y="1485074"/>
                </a:lnTo>
                <a:lnTo>
                  <a:pt x="2527439" y="1552638"/>
                </a:lnTo>
                <a:lnTo>
                  <a:pt x="2467470" y="1616798"/>
                </a:lnTo>
                <a:lnTo>
                  <a:pt x="2405672" y="1677377"/>
                </a:lnTo>
                <a:lnTo>
                  <a:pt x="2342184" y="1734159"/>
                </a:lnTo>
                <a:lnTo>
                  <a:pt x="2277148" y="1786991"/>
                </a:lnTo>
                <a:lnTo>
                  <a:pt x="2210714" y="1835658"/>
                </a:lnTo>
                <a:lnTo>
                  <a:pt x="2142909" y="1880044"/>
                </a:lnTo>
                <a:lnTo>
                  <a:pt x="2108631" y="1900529"/>
                </a:lnTo>
                <a:lnTo>
                  <a:pt x="2074113" y="1919846"/>
                </a:lnTo>
                <a:lnTo>
                  <a:pt x="2039340" y="1937981"/>
                </a:lnTo>
                <a:lnTo>
                  <a:pt x="2004352" y="1954923"/>
                </a:lnTo>
                <a:lnTo>
                  <a:pt x="1969160" y="1970646"/>
                </a:lnTo>
                <a:lnTo>
                  <a:pt x="1933778" y="1985111"/>
                </a:lnTo>
                <a:lnTo>
                  <a:pt x="1862531" y="2010219"/>
                </a:lnTo>
                <a:lnTo>
                  <a:pt x="1790776" y="2030069"/>
                </a:lnTo>
                <a:lnTo>
                  <a:pt x="1718614" y="2044471"/>
                </a:lnTo>
                <a:lnTo>
                  <a:pt x="1646224" y="2053247"/>
                </a:lnTo>
                <a:lnTo>
                  <a:pt x="1573631" y="2056231"/>
                </a:lnTo>
                <a:lnTo>
                  <a:pt x="1427429" y="2054415"/>
                </a:lnTo>
                <a:lnTo>
                  <a:pt x="1282357" y="2049119"/>
                </a:lnTo>
                <a:lnTo>
                  <a:pt x="1139532" y="2040559"/>
                </a:lnTo>
                <a:lnTo>
                  <a:pt x="1069352" y="2035136"/>
                </a:lnTo>
                <a:lnTo>
                  <a:pt x="1000188" y="2029002"/>
                </a:lnTo>
                <a:lnTo>
                  <a:pt x="932167" y="2022157"/>
                </a:lnTo>
                <a:lnTo>
                  <a:pt x="865441" y="2014651"/>
                </a:lnTo>
                <a:lnTo>
                  <a:pt x="800138" y="2006498"/>
                </a:lnTo>
                <a:lnTo>
                  <a:pt x="736422" y="1997748"/>
                </a:lnTo>
                <a:lnTo>
                  <a:pt x="674433" y="1988413"/>
                </a:lnTo>
                <a:lnTo>
                  <a:pt x="585876" y="1972068"/>
                </a:lnTo>
                <a:lnTo>
                  <a:pt x="506945" y="1956028"/>
                </a:lnTo>
                <a:lnTo>
                  <a:pt x="469328" y="1947837"/>
                </a:lnTo>
                <a:lnTo>
                  <a:pt x="397916" y="1931162"/>
                </a:lnTo>
                <a:lnTo>
                  <a:pt x="331812" y="1914105"/>
                </a:lnTo>
                <a:lnTo>
                  <a:pt x="271284" y="1896719"/>
                </a:lnTo>
                <a:lnTo>
                  <a:pt x="216598" y="1879053"/>
                </a:lnTo>
                <a:lnTo>
                  <a:pt x="168021" y="1861159"/>
                </a:lnTo>
                <a:lnTo>
                  <a:pt x="125818" y="1843100"/>
                </a:lnTo>
                <a:lnTo>
                  <a:pt x="90297" y="1824977"/>
                </a:lnTo>
                <a:lnTo>
                  <a:pt x="50215" y="1798040"/>
                </a:lnTo>
                <a:lnTo>
                  <a:pt x="26847" y="1772462"/>
                </a:lnTo>
                <a:lnTo>
                  <a:pt x="26403" y="1771840"/>
                </a:lnTo>
                <a:lnTo>
                  <a:pt x="26123" y="1771281"/>
                </a:lnTo>
                <a:lnTo>
                  <a:pt x="24041" y="1767217"/>
                </a:lnTo>
                <a:lnTo>
                  <a:pt x="21844" y="1762353"/>
                </a:lnTo>
                <a:lnTo>
                  <a:pt x="20167" y="1756854"/>
                </a:lnTo>
                <a:lnTo>
                  <a:pt x="20040" y="1756473"/>
                </a:lnTo>
                <a:lnTo>
                  <a:pt x="19024" y="1747634"/>
                </a:lnTo>
                <a:lnTo>
                  <a:pt x="18999" y="1747367"/>
                </a:lnTo>
                <a:lnTo>
                  <a:pt x="9525" y="1748345"/>
                </a:lnTo>
                <a:lnTo>
                  <a:pt x="9359" y="1748358"/>
                </a:lnTo>
                <a:lnTo>
                  <a:pt x="25" y="1749069"/>
                </a:lnTo>
                <a:lnTo>
                  <a:pt x="635" y="1756968"/>
                </a:lnTo>
                <a:lnTo>
                  <a:pt x="698" y="1757438"/>
                </a:lnTo>
                <a:lnTo>
                  <a:pt x="1041" y="1758962"/>
                </a:lnTo>
                <a:lnTo>
                  <a:pt x="1092" y="1759419"/>
                </a:lnTo>
                <a:lnTo>
                  <a:pt x="1206" y="1760029"/>
                </a:lnTo>
                <a:lnTo>
                  <a:pt x="1320" y="1760423"/>
                </a:lnTo>
                <a:lnTo>
                  <a:pt x="1612" y="1762950"/>
                </a:lnTo>
                <a:lnTo>
                  <a:pt x="25234" y="1805571"/>
                </a:lnTo>
                <a:lnTo>
                  <a:pt x="55143" y="1832597"/>
                </a:lnTo>
                <a:lnTo>
                  <a:pt x="95427" y="1858772"/>
                </a:lnTo>
                <a:lnTo>
                  <a:pt x="145770" y="1884387"/>
                </a:lnTo>
                <a:lnTo>
                  <a:pt x="205917" y="1909597"/>
                </a:lnTo>
                <a:lnTo>
                  <a:pt x="275551" y="1934413"/>
                </a:lnTo>
                <a:lnTo>
                  <a:pt x="313829" y="1946668"/>
                </a:lnTo>
                <a:lnTo>
                  <a:pt x="354342" y="1958809"/>
                </a:lnTo>
                <a:lnTo>
                  <a:pt x="397078" y="1970849"/>
                </a:lnTo>
                <a:lnTo>
                  <a:pt x="441960" y="1982787"/>
                </a:lnTo>
                <a:lnTo>
                  <a:pt x="488962" y="1994598"/>
                </a:lnTo>
                <a:lnTo>
                  <a:pt x="538035" y="2006282"/>
                </a:lnTo>
                <a:lnTo>
                  <a:pt x="589140" y="2017839"/>
                </a:lnTo>
                <a:lnTo>
                  <a:pt x="642226" y="2029256"/>
                </a:lnTo>
                <a:lnTo>
                  <a:pt x="697242" y="2040547"/>
                </a:lnTo>
                <a:lnTo>
                  <a:pt x="812914" y="2062657"/>
                </a:lnTo>
                <a:lnTo>
                  <a:pt x="935786" y="2084146"/>
                </a:lnTo>
                <a:lnTo>
                  <a:pt x="1065504" y="2104948"/>
                </a:lnTo>
                <a:lnTo>
                  <a:pt x="1272070" y="2134768"/>
                </a:lnTo>
                <a:lnTo>
                  <a:pt x="1417256" y="2153653"/>
                </a:lnTo>
                <a:lnTo>
                  <a:pt x="1723910" y="2188807"/>
                </a:lnTo>
                <a:lnTo>
                  <a:pt x="2049767" y="2220125"/>
                </a:lnTo>
                <a:lnTo>
                  <a:pt x="2391930" y="2247227"/>
                </a:lnTo>
                <a:lnTo>
                  <a:pt x="2747416" y="2269718"/>
                </a:lnTo>
                <a:lnTo>
                  <a:pt x="3113265" y="2287181"/>
                </a:lnTo>
                <a:lnTo>
                  <a:pt x="3299155" y="2293899"/>
                </a:lnTo>
                <a:lnTo>
                  <a:pt x="3675011" y="2303081"/>
                </a:lnTo>
                <a:lnTo>
                  <a:pt x="4053827" y="2306218"/>
                </a:lnTo>
                <a:lnTo>
                  <a:pt x="4148721" y="2305494"/>
                </a:lnTo>
                <a:lnTo>
                  <a:pt x="4243603" y="2303322"/>
                </a:lnTo>
                <a:lnTo>
                  <a:pt x="4338383" y="2299741"/>
                </a:lnTo>
                <a:lnTo>
                  <a:pt x="4433036" y="2294750"/>
                </a:lnTo>
                <a:lnTo>
                  <a:pt x="4527486" y="2288387"/>
                </a:lnTo>
                <a:lnTo>
                  <a:pt x="4542307" y="2287168"/>
                </a:lnTo>
                <a:lnTo>
                  <a:pt x="4621720" y="2280678"/>
                </a:lnTo>
                <a:lnTo>
                  <a:pt x="4715662" y="2271636"/>
                </a:lnTo>
                <a:lnTo>
                  <a:pt x="4809274" y="2261285"/>
                </a:lnTo>
                <a:lnTo>
                  <a:pt x="4902530" y="2249665"/>
                </a:lnTo>
                <a:lnTo>
                  <a:pt x="4995354" y="2236774"/>
                </a:lnTo>
                <a:lnTo>
                  <a:pt x="5087721" y="2222652"/>
                </a:lnTo>
                <a:lnTo>
                  <a:pt x="5179580" y="2207310"/>
                </a:lnTo>
                <a:lnTo>
                  <a:pt x="5270881" y="2190788"/>
                </a:lnTo>
                <a:lnTo>
                  <a:pt x="5361571" y="2173097"/>
                </a:lnTo>
                <a:lnTo>
                  <a:pt x="5451627" y="2154250"/>
                </a:lnTo>
                <a:lnTo>
                  <a:pt x="5540972" y="2134298"/>
                </a:lnTo>
                <a:lnTo>
                  <a:pt x="5717349" y="2091105"/>
                </a:lnTo>
                <a:lnTo>
                  <a:pt x="5890463" y="2043696"/>
                </a:lnTo>
                <a:lnTo>
                  <a:pt x="6059868" y="1992261"/>
                </a:lnTo>
                <a:lnTo>
                  <a:pt x="6225197" y="1936965"/>
                </a:lnTo>
                <a:lnTo>
                  <a:pt x="6306286" y="1907908"/>
                </a:lnTo>
                <a:lnTo>
                  <a:pt x="6386157" y="1877974"/>
                </a:lnTo>
                <a:lnTo>
                  <a:pt x="6464821" y="1847176"/>
                </a:lnTo>
                <a:lnTo>
                  <a:pt x="6542240" y="1815528"/>
                </a:lnTo>
                <a:lnTo>
                  <a:pt x="6618364" y="1783054"/>
                </a:lnTo>
                <a:lnTo>
                  <a:pt x="6693141" y="1749780"/>
                </a:lnTo>
                <a:lnTo>
                  <a:pt x="6766534" y="1715719"/>
                </a:lnTo>
                <a:lnTo>
                  <a:pt x="6838505" y="1680908"/>
                </a:lnTo>
                <a:lnTo>
                  <a:pt x="6908990" y="1645348"/>
                </a:lnTo>
                <a:lnTo>
                  <a:pt x="6977951" y="1609090"/>
                </a:lnTo>
                <a:lnTo>
                  <a:pt x="7045338" y="1572133"/>
                </a:lnTo>
                <a:lnTo>
                  <a:pt x="7111111" y="1534502"/>
                </a:lnTo>
                <a:lnTo>
                  <a:pt x="7175220" y="1496237"/>
                </a:lnTo>
                <a:lnTo>
                  <a:pt x="7237616" y="1457337"/>
                </a:lnTo>
                <a:lnTo>
                  <a:pt x="7298271" y="1417840"/>
                </a:lnTo>
                <a:lnTo>
                  <a:pt x="7357110" y="1377772"/>
                </a:lnTo>
                <a:lnTo>
                  <a:pt x="7414107" y="1337144"/>
                </a:lnTo>
                <a:lnTo>
                  <a:pt x="7469213" y="1295984"/>
                </a:lnTo>
                <a:lnTo>
                  <a:pt x="7522375" y="1254302"/>
                </a:lnTo>
                <a:lnTo>
                  <a:pt x="7573543" y="1212138"/>
                </a:lnTo>
                <a:lnTo>
                  <a:pt x="7622692" y="1169492"/>
                </a:lnTo>
                <a:lnTo>
                  <a:pt x="7669758" y="1126413"/>
                </a:lnTo>
                <a:lnTo>
                  <a:pt x="7714704" y="1082903"/>
                </a:lnTo>
                <a:lnTo>
                  <a:pt x="7757477" y="1038999"/>
                </a:lnTo>
                <a:lnTo>
                  <a:pt x="7798028" y="994702"/>
                </a:lnTo>
                <a:lnTo>
                  <a:pt x="7836319" y="950048"/>
                </a:lnTo>
                <a:lnTo>
                  <a:pt x="7872298" y="905052"/>
                </a:lnTo>
                <a:lnTo>
                  <a:pt x="7905915" y="859739"/>
                </a:lnTo>
                <a:lnTo>
                  <a:pt x="7937132" y="814120"/>
                </a:lnTo>
                <a:lnTo>
                  <a:pt x="7965897" y="768235"/>
                </a:lnTo>
                <a:lnTo>
                  <a:pt x="7992148" y="722096"/>
                </a:lnTo>
                <a:lnTo>
                  <a:pt x="8015859" y="675716"/>
                </a:lnTo>
                <a:lnTo>
                  <a:pt x="8036966" y="629132"/>
                </a:lnTo>
                <a:lnTo>
                  <a:pt x="8055419" y="582358"/>
                </a:lnTo>
                <a:lnTo>
                  <a:pt x="8071180" y="535406"/>
                </a:lnTo>
                <a:lnTo>
                  <a:pt x="8084198" y="488315"/>
                </a:lnTo>
                <a:lnTo>
                  <a:pt x="8094408" y="441109"/>
                </a:lnTo>
                <a:lnTo>
                  <a:pt x="8101762" y="393801"/>
                </a:lnTo>
                <a:lnTo>
                  <a:pt x="8103222" y="375310"/>
                </a:lnTo>
                <a:lnTo>
                  <a:pt x="8132038" y="376910"/>
                </a:lnTo>
                <a:close/>
              </a:path>
            </a:pathLst>
          </a:custGeom>
          <a:solidFill>
            <a:srgbClr val="44546A"/>
          </a:solidFill>
        </p:spPr>
        <p:txBody>
          <a:bodyPr wrap="square" lIns="0" tIns="0" rIns="0" bIns="0" rtlCol="0"/>
          <a:lstStyle/>
          <a:p>
            <a:endParaRPr/>
          </a:p>
        </p:txBody>
      </p:sp>
      <p:sp>
        <p:nvSpPr>
          <p:cNvPr id="49" name="object 49"/>
          <p:cNvSpPr txBox="1"/>
          <p:nvPr/>
        </p:nvSpPr>
        <p:spPr>
          <a:xfrm>
            <a:off x="10233441"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4305">
              <a:lnSpc>
                <a:spcPct val="100000"/>
              </a:lnSpc>
              <a:spcBef>
                <a:spcPts val="2450"/>
              </a:spcBef>
            </a:pPr>
            <a:r>
              <a:rPr sz="2400" dirty="0">
                <a:latin typeface="Calibri"/>
                <a:cs typeface="Calibri"/>
              </a:rPr>
              <a:t>h</a:t>
            </a:r>
            <a:r>
              <a:rPr sz="2400" baseline="-17361" dirty="0">
                <a:latin typeface="Calibri"/>
                <a:cs typeface="Calibri"/>
              </a:rPr>
              <a:t>T</a:t>
            </a:r>
            <a:endParaRPr sz="2400" baseline="-17361">
              <a:latin typeface="Calibri"/>
              <a:cs typeface="Calibri"/>
            </a:endParaRPr>
          </a:p>
        </p:txBody>
      </p:sp>
      <p:sp>
        <p:nvSpPr>
          <p:cNvPr id="50" name="object 50"/>
          <p:cNvSpPr/>
          <p:nvPr/>
        </p:nvSpPr>
        <p:spPr>
          <a:xfrm>
            <a:off x="983907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sp>
        <p:nvSpPr>
          <p:cNvPr id="51" name="object 51"/>
          <p:cNvSpPr txBox="1"/>
          <p:nvPr/>
        </p:nvSpPr>
        <p:spPr>
          <a:xfrm>
            <a:off x="2501149" y="1843532"/>
            <a:ext cx="6151880"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Re-use</a:t>
            </a:r>
            <a:r>
              <a:rPr sz="2400" spc="-15" dirty="0">
                <a:latin typeface="Calibri"/>
                <a:cs typeface="Calibri"/>
              </a:rPr>
              <a:t> </a:t>
            </a:r>
            <a:r>
              <a:rPr sz="2400" spc="-5" dirty="0">
                <a:latin typeface="Calibri"/>
                <a:cs typeface="Calibri"/>
              </a:rPr>
              <a:t>the</a:t>
            </a:r>
            <a:r>
              <a:rPr sz="2400" spc="-15" dirty="0">
                <a:latin typeface="Calibri"/>
                <a:cs typeface="Calibri"/>
              </a:rPr>
              <a:t> </a:t>
            </a:r>
            <a:r>
              <a:rPr sz="2400" spc="-5" dirty="0">
                <a:latin typeface="Calibri"/>
                <a:cs typeface="Calibri"/>
              </a:rPr>
              <a:t>same</a:t>
            </a:r>
            <a:r>
              <a:rPr sz="2400" spc="-15" dirty="0">
                <a:latin typeface="Calibri"/>
                <a:cs typeface="Calibri"/>
              </a:rPr>
              <a:t> weight</a:t>
            </a:r>
            <a:r>
              <a:rPr sz="2400" spc="-5" dirty="0">
                <a:latin typeface="Calibri"/>
                <a:cs typeface="Calibri"/>
              </a:rPr>
              <a:t> </a:t>
            </a:r>
            <a:r>
              <a:rPr sz="2400" spc="-10" dirty="0">
                <a:latin typeface="Calibri"/>
                <a:cs typeface="Calibri"/>
              </a:rPr>
              <a:t>matrix </a:t>
            </a:r>
            <a:r>
              <a:rPr sz="2400" spc="-15" dirty="0">
                <a:latin typeface="Calibri"/>
                <a:cs typeface="Calibri"/>
              </a:rPr>
              <a:t>at</a:t>
            </a:r>
            <a:r>
              <a:rPr sz="2400" spc="-10" dirty="0">
                <a:latin typeface="Calibri"/>
                <a:cs typeface="Calibri"/>
              </a:rPr>
              <a:t> every</a:t>
            </a:r>
            <a:r>
              <a:rPr sz="2400" spc="-5" dirty="0">
                <a:latin typeface="Calibri"/>
                <a:cs typeface="Calibri"/>
              </a:rPr>
              <a:t> </a:t>
            </a:r>
            <a:r>
              <a:rPr sz="2400" spc="-15" dirty="0">
                <a:latin typeface="Calibri"/>
                <a:cs typeface="Calibri"/>
              </a:rPr>
              <a:t>time-step</a:t>
            </a:r>
            <a:endParaRPr sz="2400">
              <a:latin typeface="Calibri"/>
              <a:cs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7341870" cy="635000"/>
          </a:xfrm>
          <a:prstGeom prst="rect">
            <a:avLst/>
          </a:prstGeom>
        </p:spPr>
        <p:txBody>
          <a:bodyPr vert="horz" wrap="square" lIns="0" tIns="12700" rIns="0" bIns="0" rtlCol="0">
            <a:spAutoFit/>
          </a:bodyPr>
          <a:lstStyle/>
          <a:p>
            <a:pPr marL="12700">
              <a:lnSpc>
                <a:spcPct val="100000"/>
              </a:lnSpc>
              <a:spcBef>
                <a:spcPts val="100"/>
              </a:spcBef>
            </a:pPr>
            <a:r>
              <a:rPr lang="en-US" sz="4000" spc="-15" dirty="0"/>
              <a:t>Recap</a:t>
            </a:r>
            <a:r>
              <a:rPr sz="4000" spc="-5" dirty="0"/>
              <a:t>:</a:t>
            </a:r>
            <a:r>
              <a:rPr sz="4000" spc="-10" dirty="0"/>
              <a:t> </a:t>
            </a:r>
            <a:r>
              <a:rPr sz="4000" spc="-50" dirty="0"/>
              <a:t>Training</a:t>
            </a:r>
            <a:r>
              <a:rPr sz="4000" spc="-5" dirty="0"/>
              <a:t> </a:t>
            </a:r>
            <a:r>
              <a:rPr sz="4000" spc="-20" dirty="0"/>
              <a:t>Neural</a:t>
            </a:r>
            <a:r>
              <a:rPr sz="4000" spc="-5" dirty="0"/>
              <a:t> </a:t>
            </a:r>
            <a:r>
              <a:rPr sz="4000" spc="-20" dirty="0"/>
              <a:t>Networks</a:t>
            </a:r>
            <a:endParaRPr sz="4000" dirty="0"/>
          </a:p>
        </p:txBody>
      </p:sp>
      <p:sp>
        <p:nvSpPr>
          <p:cNvPr id="3" name="object 3"/>
          <p:cNvSpPr txBox="1"/>
          <p:nvPr/>
        </p:nvSpPr>
        <p:spPr>
          <a:xfrm>
            <a:off x="937110" y="1443228"/>
            <a:ext cx="8310880" cy="4411980"/>
          </a:xfrm>
          <a:prstGeom prst="rect">
            <a:avLst/>
          </a:prstGeom>
        </p:spPr>
        <p:txBody>
          <a:bodyPr vert="horz" wrap="square" lIns="0" tIns="12700" rIns="0" bIns="0" rtlCol="0">
            <a:spAutoFit/>
          </a:bodyPr>
          <a:lstStyle/>
          <a:p>
            <a:pPr marL="355600" indent="-342900">
              <a:lnSpc>
                <a:spcPts val="3815"/>
              </a:lnSpc>
              <a:spcBef>
                <a:spcPts val="100"/>
              </a:spcBef>
              <a:buAutoNum type="arabicPeriod"/>
              <a:tabLst>
                <a:tab pos="355600" algn="l"/>
              </a:tabLst>
            </a:pPr>
            <a:r>
              <a:rPr sz="3200" b="1" spc="-5" dirty="0">
                <a:latin typeface="Calibri"/>
                <a:cs typeface="Calibri"/>
              </a:rPr>
              <a:t>One</a:t>
            </a:r>
            <a:r>
              <a:rPr sz="3200" b="1" spc="-25" dirty="0">
                <a:latin typeface="Calibri"/>
                <a:cs typeface="Calibri"/>
              </a:rPr>
              <a:t> </a:t>
            </a:r>
            <a:r>
              <a:rPr sz="3200" b="1" dirty="0">
                <a:latin typeface="Calibri"/>
                <a:cs typeface="Calibri"/>
              </a:rPr>
              <a:t>time</a:t>
            </a:r>
            <a:r>
              <a:rPr sz="3200" b="1" spc="-20" dirty="0">
                <a:latin typeface="Calibri"/>
                <a:cs typeface="Calibri"/>
              </a:rPr>
              <a:t> </a:t>
            </a:r>
            <a:r>
              <a:rPr sz="3200" b="1" spc="-10" dirty="0">
                <a:latin typeface="Calibri"/>
                <a:cs typeface="Calibri"/>
              </a:rPr>
              <a:t>setup</a:t>
            </a:r>
            <a:endParaRPr sz="3200">
              <a:latin typeface="Calibri"/>
              <a:cs typeface="Calibri"/>
            </a:endParaRPr>
          </a:p>
          <a:p>
            <a:pPr marL="355600" marR="5080">
              <a:lnSpc>
                <a:spcPts val="3890"/>
              </a:lnSpc>
              <a:spcBef>
                <a:spcPts val="60"/>
              </a:spcBef>
            </a:pPr>
            <a:r>
              <a:rPr sz="3200" spc="-10" dirty="0">
                <a:latin typeface="Calibri"/>
                <a:cs typeface="Calibri"/>
              </a:rPr>
              <a:t>Activation</a:t>
            </a:r>
            <a:r>
              <a:rPr sz="3200" spc="10" dirty="0">
                <a:latin typeface="Calibri"/>
                <a:cs typeface="Calibri"/>
              </a:rPr>
              <a:t> </a:t>
            </a:r>
            <a:r>
              <a:rPr sz="3200" spc="-5" dirty="0">
                <a:latin typeface="Calibri"/>
                <a:cs typeface="Calibri"/>
              </a:rPr>
              <a:t>functions,</a:t>
            </a:r>
            <a:r>
              <a:rPr sz="3200" spc="5" dirty="0">
                <a:latin typeface="Calibri"/>
                <a:cs typeface="Calibri"/>
              </a:rPr>
              <a:t> </a:t>
            </a:r>
            <a:r>
              <a:rPr sz="3200" spc="-15" dirty="0">
                <a:latin typeface="Calibri"/>
                <a:cs typeface="Calibri"/>
              </a:rPr>
              <a:t>data</a:t>
            </a:r>
            <a:r>
              <a:rPr sz="3200" spc="10" dirty="0">
                <a:latin typeface="Calibri"/>
                <a:cs typeface="Calibri"/>
              </a:rPr>
              <a:t> </a:t>
            </a:r>
            <a:r>
              <a:rPr sz="3200" spc="-10" dirty="0">
                <a:latin typeface="Calibri"/>
                <a:cs typeface="Calibri"/>
              </a:rPr>
              <a:t>preprocessing,</a:t>
            </a:r>
            <a:r>
              <a:rPr sz="3200" spc="5" dirty="0">
                <a:latin typeface="Calibri"/>
                <a:cs typeface="Calibri"/>
              </a:rPr>
              <a:t> </a:t>
            </a:r>
            <a:r>
              <a:rPr sz="3200" spc="-10" dirty="0">
                <a:latin typeface="Calibri"/>
                <a:cs typeface="Calibri"/>
              </a:rPr>
              <a:t>weight </a:t>
            </a:r>
            <a:r>
              <a:rPr sz="3200" spc="-705" dirty="0">
                <a:latin typeface="Calibri"/>
                <a:cs typeface="Calibri"/>
              </a:rPr>
              <a:t> </a:t>
            </a:r>
            <a:r>
              <a:rPr sz="3200" spc="-5" dirty="0">
                <a:latin typeface="Calibri"/>
                <a:cs typeface="Calibri"/>
              </a:rPr>
              <a:t>initialization, </a:t>
            </a:r>
            <a:r>
              <a:rPr sz="3200" spc="-10" dirty="0">
                <a:latin typeface="Calibri"/>
                <a:cs typeface="Calibri"/>
              </a:rPr>
              <a:t>regularization</a:t>
            </a:r>
            <a:endParaRPr sz="3200">
              <a:latin typeface="Calibri"/>
              <a:cs typeface="Calibri"/>
            </a:endParaRPr>
          </a:p>
          <a:p>
            <a:pPr marL="355600" indent="-342900">
              <a:lnSpc>
                <a:spcPts val="3675"/>
              </a:lnSpc>
              <a:buAutoNum type="arabicPeriod" startAt="2"/>
              <a:tabLst>
                <a:tab pos="355600" algn="l"/>
              </a:tabLst>
            </a:pPr>
            <a:r>
              <a:rPr sz="3200" b="1" spc="-35" dirty="0">
                <a:latin typeface="Calibri"/>
                <a:cs typeface="Calibri"/>
              </a:rPr>
              <a:t>Training </a:t>
            </a:r>
            <a:r>
              <a:rPr sz="3200" b="1" spc="-5" dirty="0">
                <a:latin typeface="Calibri"/>
                <a:cs typeface="Calibri"/>
              </a:rPr>
              <a:t>dynamics</a:t>
            </a:r>
            <a:endParaRPr sz="3200">
              <a:latin typeface="Calibri"/>
              <a:cs typeface="Calibri"/>
            </a:endParaRPr>
          </a:p>
          <a:p>
            <a:pPr marL="355600" marR="3089275">
              <a:lnSpc>
                <a:spcPts val="3820"/>
              </a:lnSpc>
              <a:spcBef>
                <a:spcPts val="195"/>
              </a:spcBef>
            </a:pPr>
            <a:r>
              <a:rPr sz="3200" spc="-5" dirty="0">
                <a:latin typeface="Calibri"/>
                <a:cs typeface="Calibri"/>
              </a:rPr>
              <a:t>Learning</a:t>
            </a:r>
            <a:r>
              <a:rPr sz="3200" dirty="0">
                <a:latin typeface="Calibri"/>
                <a:cs typeface="Calibri"/>
              </a:rPr>
              <a:t> </a:t>
            </a:r>
            <a:r>
              <a:rPr sz="3200" spc="-35" dirty="0">
                <a:latin typeface="Calibri"/>
                <a:cs typeface="Calibri"/>
              </a:rPr>
              <a:t>rate</a:t>
            </a:r>
            <a:r>
              <a:rPr sz="3200" spc="-10" dirty="0">
                <a:latin typeface="Calibri"/>
                <a:cs typeface="Calibri"/>
              </a:rPr>
              <a:t> </a:t>
            </a:r>
            <a:r>
              <a:rPr sz="3200" spc="-5" dirty="0">
                <a:latin typeface="Calibri"/>
                <a:cs typeface="Calibri"/>
              </a:rPr>
              <a:t>schedules; </a:t>
            </a:r>
            <a:r>
              <a:rPr sz="3200" dirty="0">
                <a:latin typeface="Calibri"/>
                <a:cs typeface="Calibri"/>
              </a:rPr>
              <a:t> </a:t>
            </a:r>
            <a:r>
              <a:rPr sz="3200" spc="-15" dirty="0">
                <a:latin typeface="Calibri"/>
                <a:cs typeface="Calibri"/>
              </a:rPr>
              <a:t>hyperparameter</a:t>
            </a:r>
            <a:r>
              <a:rPr sz="3200" spc="-55" dirty="0">
                <a:latin typeface="Calibri"/>
                <a:cs typeface="Calibri"/>
              </a:rPr>
              <a:t> </a:t>
            </a:r>
            <a:r>
              <a:rPr sz="3200" spc="-10" dirty="0">
                <a:latin typeface="Calibri"/>
                <a:cs typeface="Calibri"/>
              </a:rPr>
              <a:t>optimization</a:t>
            </a:r>
            <a:endParaRPr sz="3200">
              <a:latin typeface="Calibri"/>
              <a:cs typeface="Calibri"/>
            </a:endParaRPr>
          </a:p>
          <a:p>
            <a:pPr marL="355600" indent="-342900">
              <a:lnSpc>
                <a:spcPts val="3665"/>
              </a:lnSpc>
              <a:buAutoNum type="arabicPeriod" startAt="3"/>
              <a:tabLst>
                <a:tab pos="355600" algn="l"/>
              </a:tabLst>
            </a:pPr>
            <a:r>
              <a:rPr sz="3200" b="1" spc="-10" dirty="0">
                <a:latin typeface="Calibri"/>
                <a:cs typeface="Calibri"/>
              </a:rPr>
              <a:t>After</a:t>
            </a:r>
            <a:r>
              <a:rPr sz="3200" b="1" spc="-30" dirty="0">
                <a:latin typeface="Calibri"/>
                <a:cs typeface="Calibri"/>
              </a:rPr>
              <a:t> </a:t>
            </a:r>
            <a:r>
              <a:rPr sz="3200" b="1" spc="-15" dirty="0">
                <a:latin typeface="Calibri"/>
                <a:cs typeface="Calibri"/>
              </a:rPr>
              <a:t>training</a:t>
            </a:r>
            <a:endParaRPr sz="3200">
              <a:latin typeface="Calibri"/>
              <a:cs typeface="Calibri"/>
            </a:endParaRPr>
          </a:p>
          <a:p>
            <a:pPr marL="355600" marR="1985010">
              <a:lnSpc>
                <a:spcPts val="3820"/>
              </a:lnSpc>
              <a:spcBef>
                <a:spcPts val="165"/>
              </a:spcBef>
            </a:pPr>
            <a:r>
              <a:rPr sz="3200" spc="-5" dirty="0">
                <a:latin typeface="Calibri"/>
                <a:cs typeface="Calibri"/>
              </a:rPr>
              <a:t>Model</a:t>
            </a:r>
            <a:r>
              <a:rPr sz="3200" dirty="0">
                <a:latin typeface="Calibri"/>
                <a:cs typeface="Calibri"/>
              </a:rPr>
              <a:t> </a:t>
            </a:r>
            <a:r>
              <a:rPr sz="3200" spc="-5" dirty="0">
                <a:latin typeface="Calibri"/>
                <a:cs typeface="Calibri"/>
              </a:rPr>
              <a:t>ensembles,</a:t>
            </a:r>
            <a:r>
              <a:rPr sz="3200" spc="5" dirty="0">
                <a:latin typeface="Calibri"/>
                <a:cs typeface="Calibri"/>
              </a:rPr>
              <a:t> </a:t>
            </a:r>
            <a:r>
              <a:rPr sz="3200" spc="-25" dirty="0">
                <a:latin typeface="Calibri"/>
                <a:cs typeface="Calibri"/>
              </a:rPr>
              <a:t>transfer</a:t>
            </a:r>
            <a:r>
              <a:rPr sz="3200" spc="-5" dirty="0">
                <a:latin typeface="Calibri"/>
                <a:cs typeface="Calibri"/>
              </a:rPr>
              <a:t> </a:t>
            </a:r>
            <a:r>
              <a:rPr sz="3200" dirty="0">
                <a:latin typeface="Calibri"/>
                <a:cs typeface="Calibri"/>
              </a:rPr>
              <a:t>learning, </a:t>
            </a:r>
            <a:r>
              <a:rPr sz="3200" spc="-705" dirty="0">
                <a:latin typeface="Calibri"/>
                <a:cs typeface="Calibri"/>
              </a:rPr>
              <a:t> </a:t>
            </a:r>
            <a:r>
              <a:rPr sz="3200" spc="-15" dirty="0">
                <a:latin typeface="Calibri"/>
                <a:cs typeface="Calibri"/>
              </a:rPr>
              <a:t>large-batch</a:t>
            </a:r>
            <a:r>
              <a:rPr sz="3200" dirty="0">
                <a:latin typeface="Calibri"/>
                <a:cs typeface="Calibri"/>
              </a:rPr>
              <a:t> </a:t>
            </a:r>
            <a:r>
              <a:rPr sz="3200" spc="-10" dirty="0">
                <a:latin typeface="Calibri"/>
                <a:cs typeface="Calibri"/>
              </a:rPr>
              <a:t>training</a:t>
            </a:r>
            <a:endParaRPr sz="32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808085" cy="635000"/>
          </a:xfrm>
          <a:prstGeom prst="rect">
            <a:avLst/>
          </a:prstGeom>
        </p:spPr>
        <p:txBody>
          <a:bodyPr vert="horz" wrap="square" lIns="0" tIns="12700" rIns="0" bIns="0" rtlCol="0">
            <a:spAutoFit/>
          </a:bodyPr>
          <a:lstStyle/>
          <a:p>
            <a:pPr marL="12700">
              <a:lnSpc>
                <a:spcPct val="100000"/>
              </a:lnSpc>
              <a:spcBef>
                <a:spcPts val="100"/>
              </a:spcBef>
            </a:pPr>
            <a:r>
              <a:rPr sz="4000" spc="-5" dirty="0"/>
              <a:t>RNN</a:t>
            </a:r>
            <a:r>
              <a:rPr sz="4000" spc="-25" dirty="0"/>
              <a:t> </a:t>
            </a:r>
            <a:r>
              <a:rPr sz="4000" spc="-10" dirty="0"/>
              <a:t>Computational </a:t>
            </a:r>
            <a:r>
              <a:rPr sz="4000" spc="-20" dirty="0"/>
              <a:t>Graph (Many </a:t>
            </a:r>
            <a:r>
              <a:rPr sz="4000" spc="-25" dirty="0"/>
              <a:t>to</a:t>
            </a:r>
            <a:r>
              <a:rPr sz="4000" spc="-10" dirty="0"/>
              <a:t> </a:t>
            </a:r>
            <a:r>
              <a:rPr sz="4000" spc="-20" dirty="0"/>
              <a:t>Many)</a:t>
            </a:r>
            <a:endParaRPr sz="4000"/>
          </a:p>
        </p:txBody>
      </p:sp>
      <p:grpSp>
        <p:nvGrpSpPr>
          <p:cNvPr id="3" name="object 3"/>
          <p:cNvGrpSpPr/>
          <p:nvPr/>
        </p:nvGrpSpPr>
        <p:grpSpPr>
          <a:xfrm>
            <a:off x="1189567" y="3088297"/>
            <a:ext cx="537845" cy="1047115"/>
            <a:chOff x="1189567" y="3088297"/>
            <a:chExt cx="537845" cy="1047115"/>
          </a:xfrm>
        </p:grpSpPr>
        <p:sp>
          <p:nvSpPr>
            <p:cNvPr id="4" name="object 4"/>
            <p:cNvSpPr/>
            <p:nvPr/>
          </p:nvSpPr>
          <p:spPr>
            <a:xfrm>
              <a:off x="1194330" y="3093059"/>
              <a:ext cx="528320" cy="1037590"/>
            </a:xfrm>
            <a:custGeom>
              <a:avLst/>
              <a:gdLst/>
              <a:ahLst/>
              <a:cxnLst/>
              <a:rect l="l" t="t" r="r" b="b"/>
              <a:pathLst>
                <a:path w="528319"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5" name="object 5"/>
            <p:cNvSpPr/>
            <p:nvPr/>
          </p:nvSpPr>
          <p:spPr>
            <a:xfrm>
              <a:off x="1194330" y="3093059"/>
              <a:ext cx="528320" cy="1037590"/>
            </a:xfrm>
            <a:custGeom>
              <a:avLst/>
              <a:gdLst/>
              <a:ahLst/>
              <a:cxnLst/>
              <a:rect l="l" t="t" r="r" b="b"/>
              <a:pathLst>
                <a:path w="528319"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1288398"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0</a:t>
            </a:r>
            <a:endParaRPr sz="2400" baseline="-17361">
              <a:latin typeface="Calibri"/>
              <a:cs typeface="Calibri"/>
            </a:endParaRPr>
          </a:p>
        </p:txBody>
      </p:sp>
      <p:grpSp>
        <p:nvGrpSpPr>
          <p:cNvPr id="7" name="object 7"/>
          <p:cNvGrpSpPr/>
          <p:nvPr/>
        </p:nvGrpSpPr>
        <p:grpSpPr>
          <a:xfrm>
            <a:off x="2193857" y="3266944"/>
            <a:ext cx="717550" cy="690245"/>
            <a:chOff x="2193857" y="3266944"/>
            <a:chExt cx="717550" cy="690245"/>
          </a:xfrm>
        </p:grpSpPr>
        <p:sp>
          <p:nvSpPr>
            <p:cNvPr id="8" name="object 8"/>
            <p:cNvSpPr/>
            <p:nvPr/>
          </p:nvSpPr>
          <p:spPr>
            <a:xfrm>
              <a:off x="2198620"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9" name="object 9"/>
            <p:cNvSpPr/>
            <p:nvPr/>
          </p:nvSpPr>
          <p:spPr>
            <a:xfrm>
              <a:off x="2198620"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0" name="object 10"/>
          <p:cNvSpPr txBox="1"/>
          <p:nvPr/>
        </p:nvSpPr>
        <p:spPr>
          <a:xfrm>
            <a:off x="2177982"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11" name="object 11"/>
          <p:cNvGrpSpPr/>
          <p:nvPr/>
        </p:nvGrpSpPr>
        <p:grpSpPr>
          <a:xfrm>
            <a:off x="3429685" y="3088297"/>
            <a:ext cx="537845" cy="1047115"/>
            <a:chOff x="3429685" y="3088297"/>
            <a:chExt cx="537845" cy="1047115"/>
          </a:xfrm>
        </p:grpSpPr>
        <p:sp>
          <p:nvSpPr>
            <p:cNvPr id="12" name="object 12"/>
            <p:cNvSpPr/>
            <p:nvPr/>
          </p:nvSpPr>
          <p:spPr>
            <a:xfrm>
              <a:off x="3434448" y="3093059"/>
              <a:ext cx="528320" cy="1037590"/>
            </a:xfrm>
            <a:custGeom>
              <a:avLst/>
              <a:gdLst/>
              <a:ahLst/>
              <a:cxnLst/>
              <a:rect l="l" t="t" r="r" b="b"/>
              <a:pathLst>
                <a:path w="528320"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13" name="object 13"/>
            <p:cNvSpPr/>
            <p:nvPr/>
          </p:nvSpPr>
          <p:spPr>
            <a:xfrm>
              <a:off x="3434448" y="3093059"/>
              <a:ext cx="528320" cy="1037590"/>
            </a:xfrm>
            <a:custGeom>
              <a:avLst/>
              <a:gdLst/>
              <a:ahLst/>
              <a:cxnLst/>
              <a:rect l="l" t="t" r="r" b="b"/>
              <a:pathLst>
                <a:path w="528320"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14" name="object 14"/>
          <p:cNvSpPr txBox="1"/>
          <p:nvPr/>
        </p:nvSpPr>
        <p:spPr>
          <a:xfrm>
            <a:off x="3528517"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1</a:t>
            </a:r>
            <a:endParaRPr sz="2400" baseline="-17361">
              <a:latin typeface="Calibri"/>
              <a:cs typeface="Calibri"/>
            </a:endParaRPr>
          </a:p>
        </p:txBody>
      </p:sp>
      <p:grpSp>
        <p:nvGrpSpPr>
          <p:cNvPr id="15" name="object 15"/>
          <p:cNvGrpSpPr/>
          <p:nvPr/>
        </p:nvGrpSpPr>
        <p:grpSpPr>
          <a:xfrm>
            <a:off x="1722192" y="3266944"/>
            <a:ext cx="3429635" cy="1285875"/>
            <a:chOff x="1722192" y="3266944"/>
            <a:chExt cx="3429635" cy="1285875"/>
          </a:xfrm>
        </p:grpSpPr>
        <p:sp>
          <p:nvSpPr>
            <p:cNvPr id="16" name="object 16"/>
            <p:cNvSpPr/>
            <p:nvPr/>
          </p:nvSpPr>
          <p:spPr>
            <a:xfrm>
              <a:off x="1722183" y="3573627"/>
              <a:ext cx="1712595" cy="979169"/>
            </a:xfrm>
            <a:custGeom>
              <a:avLst/>
              <a:gdLst/>
              <a:ahLst/>
              <a:cxnLst/>
              <a:rect l="l" t="t" r="r" b="b"/>
              <a:pathLst>
                <a:path w="1712595" h="979170">
                  <a:moveTo>
                    <a:pt x="476275" y="38100"/>
                  </a:moveTo>
                  <a:lnTo>
                    <a:pt x="457225" y="28575"/>
                  </a:lnTo>
                  <a:lnTo>
                    <a:pt x="400075" y="0"/>
                  </a:lnTo>
                  <a:lnTo>
                    <a:pt x="400075" y="28575"/>
                  </a:lnTo>
                  <a:lnTo>
                    <a:pt x="0" y="28575"/>
                  </a:lnTo>
                  <a:lnTo>
                    <a:pt x="0" y="47625"/>
                  </a:lnTo>
                  <a:lnTo>
                    <a:pt x="400075" y="47625"/>
                  </a:lnTo>
                  <a:lnTo>
                    <a:pt x="400075" y="76200"/>
                  </a:lnTo>
                  <a:lnTo>
                    <a:pt x="457225" y="47625"/>
                  </a:lnTo>
                  <a:lnTo>
                    <a:pt x="476275" y="38100"/>
                  </a:lnTo>
                  <a:close/>
                </a:path>
                <a:path w="1712595" h="979170">
                  <a:moveTo>
                    <a:pt x="868451" y="454647"/>
                  </a:moveTo>
                  <a:lnTo>
                    <a:pt x="862101" y="441947"/>
                  </a:lnTo>
                  <a:lnTo>
                    <a:pt x="830351" y="378447"/>
                  </a:lnTo>
                  <a:lnTo>
                    <a:pt x="792251" y="454647"/>
                  </a:lnTo>
                  <a:lnTo>
                    <a:pt x="820826" y="454647"/>
                  </a:lnTo>
                  <a:lnTo>
                    <a:pt x="820826" y="978687"/>
                  </a:lnTo>
                  <a:lnTo>
                    <a:pt x="839876" y="978687"/>
                  </a:lnTo>
                  <a:lnTo>
                    <a:pt x="839876" y="454647"/>
                  </a:lnTo>
                  <a:lnTo>
                    <a:pt x="868451" y="454647"/>
                  </a:lnTo>
                  <a:close/>
                </a:path>
                <a:path w="1712595" h="979170">
                  <a:moveTo>
                    <a:pt x="1712112" y="38201"/>
                  </a:moveTo>
                  <a:lnTo>
                    <a:pt x="1635912" y="101"/>
                  </a:lnTo>
                  <a:lnTo>
                    <a:pt x="1635912" y="28676"/>
                  </a:lnTo>
                  <a:lnTo>
                    <a:pt x="1184249" y="28676"/>
                  </a:lnTo>
                  <a:lnTo>
                    <a:pt x="1184249" y="47726"/>
                  </a:lnTo>
                  <a:lnTo>
                    <a:pt x="1635912" y="47726"/>
                  </a:lnTo>
                  <a:lnTo>
                    <a:pt x="1635912" y="76301"/>
                  </a:lnTo>
                  <a:lnTo>
                    <a:pt x="1693062" y="47726"/>
                  </a:lnTo>
                  <a:lnTo>
                    <a:pt x="1712112" y="38201"/>
                  </a:lnTo>
                  <a:close/>
                </a:path>
              </a:pathLst>
            </a:custGeom>
            <a:solidFill>
              <a:srgbClr val="44546A"/>
            </a:solidFill>
          </p:spPr>
          <p:txBody>
            <a:bodyPr wrap="square" lIns="0" tIns="0" rIns="0" bIns="0" rtlCol="0"/>
            <a:lstStyle/>
            <a:p>
              <a:endParaRPr/>
            </a:p>
          </p:txBody>
        </p:sp>
        <p:sp>
          <p:nvSpPr>
            <p:cNvPr id="17" name="object 17"/>
            <p:cNvSpPr/>
            <p:nvPr/>
          </p:nvSpPr>
          <p:spPr>
            <a:xfrm>
              <a:off x="4438727"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18" name="object 18"/>
            <p:cNvSpPr/>
            <p:nvPr/>
          </p:nvSpPr>
          <p:spPr>
            <a:xfrm>
              <a:off x="4438727"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9" name="object 19"/>
          <p:cNvSpPr txBox="1"/>
          <p:nvPr/>
        </p:nvSpPr>
        <p:spPr>
          <a:xfrm>
            <a:off x="4418090"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20" name="object 20"/>
          <p:cNvGrpSpPr/>
          <p:nvPr/>
        </p:nvGrpSpPr>
        <p:grpSpPr>
          <a:xfrm>
            <a:off x="5669764" y="3088297"/>
            <a:ext cx="577215" cy="1047115"/>
            <a:chOff x="5669764" y="3088297"/>
            <a:chExt cx="577215" cy="1047115"/>
          </a:xfrm>
        </p:grpSpPr>
        <p:sp>
          <p:nvSpPr>
            <p:cNvPr id="21" name="object 21"/>
            <p:cNvSpPr/>
            <p:nvPr/>
          </p:nvSpPr>
          <p:spPr>
            <a:xfrm>
              <a:off x="5674526" y="3093059"/>
              <a:ext cx="567690" cy="1037590"/>
            </a:xfrm>
            <a:custGeom>
              <a:avLst/>
              <a:gdLst/>
              <a:ahLst/>
              <a:cxnLst/>
              <a:rect l="l" t="t" r="r" b="b"/>
              <a:pathLst>
                <a:path w="567689" h="1037589">
                  <a:moveTo>
                    <a:pt x="567452" y="0"/>
                  </a:moveTo>
                  <a:lnTo>
                    <a:pt x="0" y="0"/>
                  </a:lnTo>
                  <a:lnTo>
                    <a:pt x="0" y="1037329"/>
                  </a:lnTo>
                  <a:lnTo>
                    <a:pt x="567452" y="1037329"/>
                  </a:lnTo>
                  <a:lnTo>
                    <a:pt x="567452" y="0"/>
                  </a:lnTo>
                  <a:close/>
                </a:path>
              </a:pathLst>
            </a:custGeom>
            <a:solidFill>
              <a:srgbClr val="D9EAD3"/>
            </a:solidFill>
          </p:spPr>
          <p:txBody>
            <a:bodyPr wrap="square" lIns="0" tIns="0" rIns="0" bIns="0" rtlCol="0"/>
            <a:lstStyle/>
            <a:p>
              <a:endParaRPr/>
            </a:p>
          </p:txBody>
        </p:sp>
        <p:sp>
          <p:nvSpPr>
            <p:cNvPr id="22" name="object 22"/>
            <p:cNvSpPr/>
            <p:nvPr/>
          </p:nvSpPr>
          <p:spPr>
            <a:xfrm>
              <a:off x="5674526" y="3093059"/>
              <a:ext cx="567690" cy="1037590"/>
            </a:xfrm>
            <a:custGeom>
              <a:avLst/>
              <a:gdLst/>
              <a:ahLst/>
              <a:cxnLst/>
              <a:rect l="l" t="t" r="r" b="b"/>
              <a:pathLst>
                <a:path w="567689" h="1037589">
                  <a:moveTo>
                    <a:pt x="0" y="0"/>
                  </a:moveTo>
                  <a:lnTo>
                    <a:pt x="567452" y="0"/>
                  </a:lnTo>
                  <a:lnTo>
                    <a:pt x="56745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23" name="object 23"/>
          <p:cNvSpPr txBox="1"/>
          <p:nvPr/>
        </p:nvSpPr>
        <p:spPr>
          <a:xfrm>
            <a:off x="5653889" y="3391916"/>
            <a:ext cx="608965" cy="391160"/>
          </a:xfrm>
          <a:prstGeom prst="rect">
            <a:avLst/>
          </a:prstGeom>
        </p:spPr>
        <p:txBody>
          <a:bodyPr vert="horz" wrap="square" lIns="0" tIns="12700" rIns="0" bIns="0" rtlCol="0">
            <a:spAutoFit/>
          </a:bodyPr>
          <a:lstStyle/>
          <a:p>
            <a:pPr marL="172085">
              <a:lnSpc>
                <a:spcPct val="100000"/>
              </a:lnSpc>
              <a:spcBef>
                <a:spcPts val="100"/>
              </a:spcBef>
            </a:pPr>
            <a:r>
              <a:rPr sz="2400" dirty="0">
                <a:latin typeface="Calibri"/>
                <a:cs typeface="Calibri"/>
              </a:rPr>
              <a:t>h</a:t>
            </a:r>
            <a:r>
              <a:rPr sz="2400" baseline="-17361" dirty="0">
                <a:latin typeface="Calibri"/>
                <a:cs typeface="Calibri"/>
              </a:rPr>
              <a:t>2</a:t>
            </a:r>
            <a:endParaRPr sz="2400" baseline="-17361">
              <a:latin typeface="Calibri"/>
              <a:cs typeface="Calibri"/>
            </a:endParaRPr>
          </a:p>
        </p:txBody>
      </p:sp>
      <p:sp>
        <p:nvSpPr>
          <p:cNvPr id="24" name="object 24"/>
          <p:cNvSpPr/>
          <p:nvPr/>
        </p:nvSpPr>
        <p:spPr>
          <a:xfrm>
            <a:off x="3962298" y="3573627"/>
            <a:ext cx="1712595" cy="979169"/>
          </a:xfrm>
          <a:custGeom>
            <a:avLst/>
            <a:gdLst/>
            <a:ahLst/>
            <a:cxnLst/>
            <a:rect l="l" t="t" r="r" b="b"/>
            <a:pathLst>
              <a:path w="1712595" h="979170">
                <a:moveTo>
                  <a:pt x="476275" y="38100"/>
                </a:moveTo>
                <a:lnTo>
                  <a:pt x="457225" y="28575"/>
                </a:lnTo>
                <a:lnTo>
                  <a:pt x="400088" y="0"/>
                </a:lnTo>
                <a:lnTo>
                  <a:pt x="400075" y="28575"/>
                </a:lnTo>
                <a:lnTo>
                  <a:pt x="0" y="28575"/>
                </a:lnTo>
                <a:lnTo>
                  <a:pt x="0" y="47625"/>
                </a:lnTo>
                <a:lnTo>
                  <a:pt x="400075" y="47625"/>
                </a:lnTo>
                <a:lnTo>
                  <a:pt x="400075" y="76200"/>
                </a:lnTo>
                <a:lnTo>
                  <a:pt x="457238" y="47625"/>
                </a:lnTo>
                <a:lnTo>
                  <a:pt x="476275" y="38100"/>
                </a:lnTo>
                <a:close/>
              </a:path>
              <a:path w="1712595" h="979170">
                <a:moveTo>
                  <a:pt x="868438" y="454647"/>
                </a:moveTo>
                <a:lnTo>
                  <a:pt x="862088" y="441947"/>
                </a:lnTo>
                <a:lnTo>
                  <a:pt x="830338" y="378447"/>
                </a:lnTo>
                <a:lnTo>
                  <a:pt x="792238" y="454647"/>
                </a:lnTo>
                <a:lnTo>
                  <a:pt x="820813" y="454647"/>
                </a:lnTo>
                <a:lnTo>
                  <a:pt x="820813" y="978687"/>
                </a:lnTo>
                <a:lnTo>
                  <a:pt x="839863" y="978687"/>
                </a:lnTo>
                <a:lnTo>
                  <a:pt x="839863" y="454647"/>
                </a:lnTo>
                <a:lnTo>
                  <a:pt x="868438" y="454647"/>
                </a:lnTo>
                <a:close/>
              </a:path>
              <a:path w="1712595" h="979170">
                <a:moveTo>
                  <a:pt x="1712099" y="38201"/>
                </a:moveTo>
                <a:lnTo>
                  <a:pt x="1635899" y="101"/>
                </a:lnTo>
                <a:lnTo>
                  <a:pt x="1635899" y="28676"/>
                </a:lnTo>
                <a:lnTo>
                  <a:pt x="1184236" y="28676"/>
                </a:lnTo>
                <a:lnTo>
                  <a:pt x="1184236" y="47726"/>
                </a:lnTo>
                <a:lnTo>
                  <a:pt x="1635899" y="47726"/>
                </a:lnTo>
                <a:lnTo>
                  <a:pt x="1635899" y="76301"/>
                </a:lnTo>
                <a:lnTo>
                  <a:pt x="1693049" y="47726"/>
                </a:lnTo>
                <a:lnTo>
                  <a:pt x="1712099" y="38201"/>
                </a:lnTo>
                <a:close/>
              </a:path>
            </a:pathLst>
          </a:custGeom>
          <a:solidFill>
            <a:srgbClr val="44546A"/>
          </a:solidFill>
        </p:spPr>
        <p:txBody>
          <a:bodyPr wrap="square" lIns="0" tIns="0" rIns="0" bIns="0" rtlCol="0"/>
          <a:lstStyle/>
          <a:p>
            <a:endParaRPr/>
          </a:p>
        </p:txBody>
      </p:sp>
      <p:sp>
        <p:nvSpPr>
          <p:cNvPr id="25" name="object 25"/>
          <p:cNvSpPr txBox="1"/>
          <p:nvPr/>
        </p:nvSpPr>
        <p:spPr>
          <a:xfrm>
            <a:off x="6678835"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26" name="object 26"/>
          <p:cNvSpPr txBox="1"/>
          <p:nvPr/>
        </p:nvSpPr>
        <p:spPr>
          <a:xfrm>
            <a:off x="7914644"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1765">
              <a:lnSpc>
                <a:spcPct val="100000"/>
              </a:lnSpc>
              <a:spcBef>
                <a:spcPts val="2450"/>
              </a:spcBef>
            </a:pPr>
            <a:r>
              <a:rPr sz="2400" dirty="0">
                <a:latin typeface="Calibri"/>
                <a:cs typeface="Calibri"/>
              </a:rPr>
              <a:t>h</a:t>
            </a:r>
            <a:r>
              <a:rPr sz="2400" baseline="-17361" dirty="0">
                <a:latin typeface="Calibri"/>
                <a:cs typeface="Calibri"/>
              </a:rPr>
              <a:t>3</a:t>
            </a:r>
            <a:endParaRPr sz="2400" baseline="-17361">
              <a:latin typeface="Calibri"/>
              <a:cs typeface="Calibri"/>
            </a:endParaRPr>
          </a:p>
        </p:txBody>
      </p:sp>
      <p:grpSp>
        <p:nvGrpSpPr>
          <p:cNvPr id="27" name="object 27"/>
          <p:cNvGrpSpPr/>
          <p:nvPr/>
        </p:nvGrpSpPr>
        <p:grpSpPr>
          <a:xfrm>
            <a:off x="6763849" y="4547549"/>
            <a:ext cx="537845" cy="1047115"/>
            <a:chOff x="6763849" y="4547549"/>
            <a:chExt cx="537845" cy="1047115"/>
          </a:xfrm>
        </p:grpSpPr>
        <p:sp>
          <p:nvSpPr>
            <p:cNvPr id="28" name="object 28"/>
            <p:cNvSpPr/>
            <p:nvPr/>
          </p:nvSpPr>
          <p:spPr>
            <a:xfrm>
              <a:off x="6768612" y="4552312"/>
              <a:ext cx="528320" cy="1037590"/>
            </a:xfrm>
            <a:custGeom>
              <a:avLst/>
              <a:gdLst/>
              <a:ahLst/>
              <a:cxnLst/>
              <a:rect l="l" t="t" r="r" b="b"/>
              <a:pathLst>
                <a:path w="528320" h="1037589">
                  <a:moveTo>
                    <a:pt x="528262" y="0"/>
                  </a:moveTo>
                  <a:lnTo>
                    <a:pt x="0" y="0"/>
                  </a:lnTo>
                  <a:lnTo>
                    <a:pt x="0" y="1037330"/>
                  </a:lnTo>
                  <a:lnTo>
                    <a:pt x="528262" y="1037330"/>
                  </a:lnTo>
                  <a:lnTo>
                    <a:pt x="528262" y="0"/>
                  </a:lnTo>
                  <a:close/>
                </a:path>
              </a:pathLst>
            </a:custGeom>
            <a:solidFill>
              <a:srgbClr val="F4CCCC"/>
            </a:solidFill>
          </p:spPr>
          <p:txBody>
            <a:bodyPr wrap="square" lIns="0" tIns="0" rIns="0" bIns="0" rtlCol="0"/>
            <a:lstStyle/>
            <a:p>
              <a:endParaRPr/>
            </a:p>
          </p:txBody>
        </p:sp>
        <p:sp>
          <p:nvSpPr>
            <p:cNvPr id="29" name="object 29"/>
            <p:cNvSpPr/>
            <p:nvPr/>
          </p:nvSpPr>
          <p:spPr>
            <a:xfrm>
              <a:off x="6768612" y="4552312"/>
              <a:ext cx="528320" cy="1037590"/>
            </a:xfrm>
            <a:custGeom>
              <a:avLst/>
              <a:gdLst/>
              <a:ahLst/>
              <a:cxnLst/>
              <a:rect l="l" t="t" r="r" b="b"/>
              <a:pathLst>
                <a:path w="528320"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30" name="object 30"/>
          <p:cNvSpPr txBox="1"/>
          <p:nvPr/>
        </p:nvSpPr>
        <p:spPr>
          <a:xfrm>
            <a:off x="6768612"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3</a:t>
            </a:r>
            <a:endParaRPr sz="2400" baseline="-17361">
              <a:latin typeface="Calibri"/>
              <a:cs typeface="Calibri"/>
            </a:endParaRPr>
          </a:p>
        </p:txBody>
      </p:sp>
      <p:sp>
        <p:nvSpPr>
          <p:cNvPr id="31" name="object 31"/>
          <p:cNvSpPr/>
          <p:nvPr/>
        </p:nvSpPr>
        <p:spPr>
          <a:xfrm>
            <a:off x="7386649" y="3573719"/>
            <a:ext cx="528320" cy="76200"/>
          </a:xfrm>
          <a:custGeom>
            <a:avLst/>
            <a:gdLst/>
            <a:ahLst/>
            <a:cxnLst/>
            <a:rect l="l" t="t" r="r" b="b"/>
            <a:pathLst>
              <a:path w="528320" h="76200">
                <a:moveTo>
                  <a:pt x="451664" y="47624"/>
                </a:moveTo>
                <a:lnTo>
                  <a:pt x="451664" y="76200"/>
                </a:lnTo>
                <a:lnTo>
                  <a:pt x="508814" y="47625"/>
                </a:lnTo>
                <a:lnTo>
                  <a:pt x="451664" y="47624"/>
                </a:lnTo>
                <a:close/>
              </a:path>
              <a:path w="528320" h="76200">
                <a:moveTo>
                  <a:pt x="451664" y="28574"/>
                </a:moveTo>
                <a:lnTo>
                  <a:pt x="451664" y="47624"/>
                </a:lnTo>
                <a:lnTo>
                  <a:pt x="464364" y="47625"/>
                </a:lnTo>
                <a:lnTo>
                  <a:pt x="464364" y="28575"/>
                </a:lnTo>
                <a:lnTo>
                  <a:pt x="451664" y="28574"/>
                </a:lnTo>
                <a:close/>
              </a:path>
              <a:path w="528320" h="76200">
                <a:moveTo>
                  <a:pt x="451664" y="0"/>
                </a:moveTo>
                <a:lnTo>
                  <a:pt x="451664" y="28574"/>
                </a:lnTo>
                <a:lnTo>
                  <a:pt x="464364" y="28575"/>
                </a:lnTo>
                <a:lnTo>
                  <a:pt x="464364" y="47625"/>
                </a:lnTo>
                <a:lnTo>
                  <a:pt x="508816" y="47623"/>
                </a:lnTo>
                <a:lnTo>
                  <a:pt x="527864" y="38100"/>
                </a:lnTo>
                <a:lnTo>
                  <a:pt x="451664" y="0"/>
                </a:lnTo>
                <a:close/>
              </a:path>
              <a:path w="528320" h="76200">
                <a:moveTo>
                  <a:pt x="0" y="28573"/>
                </a:moveTo>
                <a:lnTo>
                  <a:pt x="0" y="47623"/>
                </a:lnTo>
                <a:lnTo>
                  <a:pt x="451664" y="47624"/>
                </a:lnTo>
                <a:lnTo>
                  <a:pt x="451664" y="28574"/>
                </a:lnTo>
                <a:lnTo>
                  <a:pt x="0" y="28573"/>
                </a:lnTo>
                <a:close/>
              </a:path>
            </a:pathLst>
          </a:custGeom>
          <a:solidFill>
            <a:srgbClr val="44546A"/>
          </a:solidFill>
        </p:spPr>
        <p:txBody>
          <a:bodyPr wrap="square" lIns="0" tIns="0" rIns="0" bIns="0" rtlCol="0"/>
          <a:lstStyle/>
          <a:p>
            <a:endParaRPr/>
          </a:p>
        </p:txBody>
      </p:sp>
      <p:sp>
        <p:nvSpPr>
          <p:cNvPr id="32" name="object 32"/>
          <p:cNvSpPr txBox="1"/>
          <p:nvPr/>
        </p:nvSpPr>
        <p:spPr>
          <a:xfrm>
            <a:off x="10233441" y="1551062"/>
            <a:ext cx="567690" cy="1037590"/>
          </a:xfrm>
          <a:prstGeom prst="rect">
            <a:avLst/>
          </a:prstGeom>
          <a:solidFill>
            <a:srgbClr val="CFE2F3"/>
          </a:solidFill>
          <a:ln w="9525">
            <a:solidFill>
              <a:srgbClr val="000000"/>
            </a:solidFill>
          </a:ln>
        </p:spPr>
        <p:txBody>
          <a:bodyPr vert="horz" wrap="square" lIns="0" tIns="311150" rIns="0" bIns="0" rtlCol="0">
            <a:spAutoFit/>
          </a:bodyPr>
          <a:lstStyle/>
          <a:p>
            <a:pPr marL="165100">
              <a:lnSpc>
                <a:spcPct val="100000"/>
              </a:lnSpc>
              <a:spcBef>
                <a:spcPts val="2450"/>
              </a:spcBef>
            </a:pPr>
            <a:r>
              <a:rPr sz="2400" dirty="0">
                <a:latin typeface="Calibri"/>
                <a:cs typeface="Calibri"/>
              </a:rPr>
              <a:t>y</a:t>
            </a:r>
            <a:r>
              <a:rPr sz="2400" baseline="-17361" dirty="0">
                <a:latin typeface="Calibri"/>
                <a:cs typeface="Calibri"/>
              </a:rPr>
              <a:t>T</a:t>
            </a:r>
            <a:endParaRPr sz="2400" baseline="-17361">
              <a:latin typeface="Calibri"/>
              <a:cs typeface="Calibri"/>
            </a:endParaRPr>
          </a:p>
        </p:txBody>
      </p:sp>
      <p:sp>
        <p:nvSpPr>
          <p:cNvPr id="33" name="object 33"/>
          <p:cNvSpPr/>
          <p:nvPr/>
        </p:nvSpPr>
        <p:spPr>
          <a:xfrm>
            <a:off x="848209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grpSp>
        <p:nvGrpSpPr>
          <p:cNvPr id="34" name="object 34"/>
          <p:cNvGrpSpPr/>
          <p:nvPr/>
        </p:nvGrpSpPr>
        <p:grpSpPr>
          <a:xfrm>
            <a:off x="4523749" y="3573624"/>
            <a:ext cx="2547620" cy="2021205"/>
            <a:chOff x="4523749" y="3573624"/>
            <a:chExt cx="2547620" cy="2021205"/>
          </a:xfrm>
        </p:grpSpPr>
        <p:sp>
          <p:nvSpPr>
            <p:cNvPr id="35" name="object 35"/>
            <p:cNvSpPr/>
            <p:nvPr/>
          </p:nvSpPr>
          <p:spPr>
            <a:xfrm>
              <a:off x="6241979" y="3573624"/>
              <a:ext cx="436880" cy="76200"/>
            </a:xfrm>
            <a:custGeom>
              <a:avLst/>
              <a:gdLst/>
              <a:ahLst/>
              <a:cxnLst/>
              <a:rect l="l" t="t" r="r" b="b"/>
              <a:pathLst>
                <a:path w="436879" h="76200">
                  <a:moveTo>
                    <a:pt x="360485" y="0"/>
                  </a:moveTo>
                  <a:lnTo>
                    <a:pt x="360485" y="76199"/>
                  </a:lnTo>
                  <a:lnTo>
                    <a:pt x="417637" y="47624"/>
                  </a:lnTo>
                  <a:lnTo>
                    <a:pt x="373185" y="47624"/>
                  </a:lnTo>
                  <a:lnTo>
                    <a:pt x="373185" y="28575"/>
                  </a:lnTo>
                  <a:lnTo>
                    <a:pt x="417633" y="28575"/>
                  </a:lnTo>
                  <a:lnTo>
                    <a:pt x="360485" y="0"/>
                  </a:lnTo>
                  <a:close/>
                </a:path>
                <a:path w="436879" h="76200">
                  <a:moveTo>
                    <a:pt x="360485" y="28575"/>
                  </a:moveTo>
                  <a:lnTo>
                    <a:pt x="0" y="28575"/>
                  </a:lnTo>
                  <a:lnTo>
                    <a:pt x="0" y="47624"/>
                  </a:lnTo>
                  <a:lnTo>
                    <a:pt x="360485" y="47624"/>
                  </a:lnTo>
                  <a:lnTo>
                    <a:pt x="360485" y="28575"/>
                  </a:lnTo>
                  <a:close/>
                </a:path>
                <a:path w="436879" h="76200">
                  <a:moveTo>
                    <a:pt x="417633" y="28575"/>
                  </a:moveTo>
                  <a:lnTo>
                    <a:pt x="373185" y="28575"/>
                  </a:lnTo>
                  <a:lnTo>
                    <a:pt x="373185" y="47624"/>
                  </a:lnTo>
                  <a:lnTo>
                    <a:pt x="417637" y="47624"/>
                  </a:lnTo>
                  <a:lnTo>
                    <a:pt x="436685" y="38101"/>
                  </a:lnTo>
                  <a:lnTo>
                    <a:pt x="417633" y="28575"/>
                  </a:lnTo>
                  <a:close/>
                </a:path>
              </a:pathLst>
            </a:custGeom>
            <a:solidFill>
              <a:srgbClr val="44546A"/>
            </a:solidFill>
          </p:spPr>
          <p:txBody>
            <a:bodyPr wrap="square" lIns="0" tIns="0" rIns="0" bIns="0" rtlCol="0"/>
            <a:lstStyle/>
            <a:p>
              <a:endParaRPr/>
            </a:p>
          </p:txBody>
        </p:sp>
        <p:sp>
          <p:nvSpPr>
            <p:cNvPr id="36" name="object 36"/>
            <p:cNvSpPr/>
            <p:nvPr/>
          </p:nvSpPr>
          <p:spPr>
            <a:xfrm>
              <a:off x="4528511" y="4552312"/>
              <a:ext cx="528320" cy="1037590"/>
            </a:xfrm>
            <a:custGeom>
              <a:avLst/>
              <a:gdLst/>
              <a:ahLst/>
              <a:cxnLst/>
              <a:rect l="l" t="t" r="r" b="b"/>
              <a:pathLst>
                <a:path w="528320" h="1037589">
                  <a:moveTo>
                    <a:pt x="528262" y="0"/>
                  </a:moveTo>
                  <a:lnTo>
                    <a:pt x="0" y="0"/>
                  </a:lnTo>
                  <a:lnTo>
                    <a:pt x="0" y="1037330"/>
                  </a:lnTo>
                  <a:lnTo>
                    <a:pt x="528262" y="1037330"/>
                  </a:lnTo>
                  <a:lnTo>
                    <a:pt x="528262" y="0"/>
                  </a:lnTo>
                  <a:close/>
                </a:path>
              </a:pathLst>
            </a:custGeom>
            <a:solidFill>
              <a:srgbClr val="F4CCCC"/>
            </a:solidFill>
          </p:spPr>
          <p:txBody>
            <a:bodyPr wrap="square" lIns="0" tIns="0" rIns="0" bIns="0" rtlCol="0"/>
            <a:lstStyle/>
            <a:p>
              <a:endParaRPr/>
            </a:p>
          </p:txBody>
        </p:sp>
        <p:sp>
          <p:nvSpPr>
            <p:cNvPr id="37" name="object 37"/>
            <p:cNvSpPr/>
            <p:nvPr/>
          </p:nvSpPr>
          <p:spPr>
            <a:xfrm>
              <a:off x="4528511" y="4552312"/>
              <a:ext cx="528320" cy="1037590"/>
            </a:xfrm>
            <a:custGeom>
              <a:avLst/>
              <a:gdLst/>
              <a:ahLst/>
              <a:cxnLst/>
              <a:rect l="l" t="t" r="r" b="b"/>
              <a:pathLst>
                <a:path w="528320"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sp>
          <p:nvSpPr>
            <p:cNvPr id="38" name="object 38"/>
            <p:cNvSpPr/>
            <p:nvPr/>
          </p:nvSpPr>
          <p:spPr>
            <a:xfrm>
              <a:off x="6994643" y="3952069"/>
              <a:ext cx="76200" cy="600710"/>
            </a:xfrm>
            <a:custGeom>
              <a:avLst/>
              <a:gdLst/>
              <a:ahLst/>
              <a:cxnLst/>
              <a:rect l="l" t="t" r="r" b="b"/>
              <a:pathLst>
                <a:path w="76200" h="600710">
                  <a:moveTo>
                    <a:pt x="47625" y="63500"/>
                  </a:moveTo>
                  <a:lnTo>
                    <a:pt x="28575" y="63500"/>
                  </a:lnTo>
                  <a:lnTo>
                    <a:pt x="28576" y="600243"/>
                  </a:lnTo>
                  <a:lnTo>
                    <a:pt x="47626" y="600243"/>
                  </a:lnTo>
                  <a:lnTo>
                    <a:pt x="47625" y="63500"/>
                  </a:lnTo>
                  <a:close/>
                </a:path>
                <a:path w="76200" h="600710">
                  <a:moveTo>
                    <a:pt x="38100" y="0"/>
                  </a:moveTo>
                  <a:lnTo>
                    <a:pt x="0" y="76200"/>
                  </a:lnTo>
                  <a:lnTo>
                    <a:pt x="28575" y="76200"/>
                  </a:lnTo>
                  <a:lnTo>
                    <a:pt x="28575" y="63500"/>
                  </a:lnTo>
                  <a:lnTo>
                    <a:pt x="69850" y="63500"/>
                  </a:lnTo>
                  <a:lnTo>
                    <a:pt x="38100" y="0"/>
                  </a:lnTo>
                  <a:close/>
                </a:path>
                <a:path w="76200" h="600710">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grpSp>
      <p:sp>
        <p:nvSpPr>
          <p:cNvPr id="39" name="object 39"/>
          <p:cNvSpPr/>
          <p:nvPr/>
        </p:nvSpPr>
        <p:spPr>
          <a:xfrm>
            <a:off x="10479065" y="2588390"/>
            <a:ext cx="76200" cy="504825"/>
          </a:xfrm>
          <a:custGeom>
            <a:avLst/>
            <a:gdLst/>
            <a:ahLst/>
            <a:cxnLst/>
            <a:rect l="l" t="t" r="r" b="b"/>
            <a:pathLst>
              <a:path w="76200" h="504825">
                <a:moveTo>
                  <a:pt x="47625" y="63500"/>
                </a:moveTo>
                <a:lnTo>
                  <a:pt x="28575" y="63500"/>
                </a:lnTo>
                <a:lnTo>
                  <a:pt x="28576" y="504668"/>
                </a:lnTo>
                <a:lnTo>
                  <a:pt x="47626" y="504668"/>
                </a:lnTo>
                <a:lnTo>
                  <a:pt x="47625" y="63500"/>
                </a:lnTo>
                <a:close/>
              </a:path>
              <a:path w="76200" h="504825">
                <a:moveTo>
                  <a:pt x="38100" y="0"/>
                </a:moveTo>
                <a:lnTo>
                  <a:pt x="0" y="76200"/>
                </a:lnTo>
                <a:lnTo>
                  <a:pt x="28575" y="76200"/>
                </a:lnTo>
                <a:lnTo>
                  <a:pt x="28575" y="63500"/>
                </a:lnTo>
                <a:lnTo>
                  <a:pt x="69850" y="63500"/>
                </a:lnTo>
                <a:lnTo>
                  <a:pt x="38100" y="0"/>
                </a:lnTo>
                <a:close/>
              </a:path>
              <a:path w="76200" h="50482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40" name="object 40"/>
          <p:cNvSpPr txBox="1"/>
          <p:nvPr/>
        </p:nvSpPr>
        <p:spPr>
          <a:xfrm>
            <a:off x="8955271" y="3054603"/>
            <a:ext cx="586740" cy="1000760"/>
          </a:xfrm>
          <a:prstGeom prst="rect">
            <a:avLst/>
          </a:prstGeom>
        </p:spPr>
        <p:txBody>
          <a:bodyPr vert="horz" wrap="square" lIns="0" tIns="12700" rIns="0" bIns="0" rtlCol="0">
            <a:spAutoFit/>
          </a:bodyPr>
          <a:lstStyle/>
          <a:p>
            <a:pPr marL="12700">
              <a:lnSpc>
                <a:spcPct val="100000"/>
              </a:lnSpc>
              <a:spcBef>
                <a:spcPts val="100"/>
              </a:spcBef>
            </a:pPr>
            <a:r>
              <a:rPr sz="6400" dirty="0">
                <a:latin typeface="Calibri"/>
                <a:cs typeface="Calibri"/>
              </a:rPr>
              <a:t>…</a:t>
            </a:r>
            <a:endParaRPr sz="6400">
              <a:latin typeface="Calibri"/>
              <a:cs typeface="Calibri"/>
            </a:endParaRPr>
          </a:p>
        </p:txBody>
      </p:sp>
      <p:sp>
        <p:nvSpPr>
          <p:cNvPr id="41" name="object 41"/>
          <p:cNvSpPr txBox="1"/>
          <p:nvPr/>
        </p:nvSpPr>
        <p:spPr>
          <a:xfrm>
            <a:off x="4528511"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2</a:t>
            </a:r>
            <a:endParaRPr sz="2400" baseline="-17361">
              <a:latin typeface="Calibri"/>
              <a:cs typeface="Calibri"/>
            </a:endParaRPr>
          </a:p>
        </p:txBody>
      </p:sp>
      <p:grpSp>
        <p:nvGrpSpPr>
          <p:cNvPr id="42" name="object 42"/>
          <p:cNvGrpSpPr/>
          <p:nvPr/>
        </p:nvGrpSpPr>
        <p:grpSpPr>
          <a:xfrm>
            <a:off x="2283650" y="4547549"/>
            <a:ext cx="537845" cy="1047115"/>
            <a:chOff x="2283650" y="4547549"/>
            <a:chExt cx="537845" cy="1047115"/>
          </a:xfrm>
        </p:grpSpPr>
        <p:sp>
          <p:nvSpPr>
            <p:cNvPr id="43" name="object 43"/>
            <p:cNvSpPr/>
            <p:nvPr/>
          </p:nvSpPr>
          <p:spPr>
            <a:xfrm>
              <a:off x="2288413" y="4552312"/>
              <a:ext cx="528320" cy="1037590"/>
            </a:xfrm>
            <a:custGeom>
              <a:avLst/>
              <a:gdLst/>
              <a:ahLst/>
              <a:cxnLst/>
              <a:rect l="l" t="t" r="r" b="b"/>
              <a:pathLst>
                <a:path w="528319" h="1037589">
                  <a:moveTo>
                    <a:pt x="528261" y="0"/>
                  </a:moveTo>
                  <a:lnTo>
                    <a:pt x="0" y="0"/>
                  </a:lnTo>
                  <a:lnTo>
                    <a:pt x="0" y="1037330"/>
                  </a:lnTo>
                  <a:lnTo>
                    <a:pt x="528261" y="1037330"/>
                  </a:lnTo>
                  <a:lnTo>
                    <a:pt x="528261" y="0"/>
                  </a:lnTo>
                  <a:close/>
                </a:path>
              </a:pathLst>
            </a:custGeom>
            <a:solidFill>
              <a:srgbClr val="F4CCCC"/>
            </a:solidFill>
          </p:spPr>
          <p:txBody>
            <a:bodyPr wrap="square" lIns="0" tIns="0" rIns="0" bIns="0" rtlCol="0"/>
            <a:lstStyle/>
            <a:p>
              <a:endParaRPr/>
            </a:p>
          </p:txBody>
        </p:sp>
        <p:sp>
          <p:nvSpPr>
            <p:cNvPr id="44" name="object 44"/>
            <p:cNvSpPr/>
            <p:nvPr/>
          </p:nvSpPr>
          <p:spPr>
            <a:xfrm>
              <a:off x="2288413" y="4552312"/>
              <a:ext cx="528320" cy="1037590"/>
            </a:xfrm>
            <a:custGeom>
              <a:avLst/>
              <a:gdLst/>
              <a:ahLst/>
              <a:cxnLst/>
              <a:rect l="l" t="t" r="r" b="b"/>
              <a:pathLst>
                <a:path w="528319"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45" name="object 45"/>
          <p:cNvSpPr txBox="1"/>
          <p:nvPr/>
        </p:nvSpPr>
        <p:spPr>
          <a:xfrm>
            <a:off x="2288413"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1</a:t>
            </a:r>
            <a:endParaRPr sz="2400" baseline="-17361">
              <a:latin typeface="Calibri"/>
              <a:cs typeface="Calibri"/>
            </a:endParaRPr>
          </a:p>
        </p:txBody>
      </p:sp>
      <p:grpSp>
        <p:nvGrpSpPr>
          <p:cNvPr id="46" name="object 46"/>
          <p:cNvGrpSpPr/>
          <p:nvPr/>
        </p:nvGrpSpPr>
        <p:grpSpPr>
          <a:xfrm>
            <a:off x="977016" y="4990694"/>
            <a:ext cx="717550" cy="690245"/>
            <a:chOff x="977016" y="4990694"/>
            <a:chExt cx="717550" cy="690245"/>
          </a:xfrm>
        </p:grpSpPr>
        <p:sp>
          <p:nvSpPr>
            <p:cNvPr id="47" name="object 47"/>
            <p:cNvSpPr/>
            <p:nvPr/>
          </p:nvSpPr>
          <p:spPr>
            <a:xfrm>
              <a:off x="981778" y="4995457"/>
              <a:ext cx="708025" cy="680720"/>
            </a:xfrm>
            <a:custGeom>
              <a:avLst/>
              <a:gdLst/>
              <a:ahLst/>
              <a:cxnLst/>
              <a:rect l="l" t="t" r="r" b="b"/>
              <a:pathLst>
                <a:path w="708025" h="680720">
                  <a:moveTo>
                    <a:pt x="707816" y="0"/>
                  </a:moveTo>
                  <a:lnTo>
                    <a:pt x="0" y="0"/>
                  </a:lnTo>
                  <a:lnTo>
                    <a:pt x="0" y="680223"/>
                  </a:lnTo>
                  <a:lnTo>
                    <a:pt x="707816" y="680223"/>
                  </a:lnTo>
                  <a:lnTo>
                    <a:pt x="707816" y="0"/>
                  </a:lnTo>
                  <a:close/>
                </a:path>
              </a:pathLst>
            </a:custGeom>
            <a:solidFill>
              <a:srgbClr val="FCE5CD"/>
            </a:solidFill>
          </p:spPr>
          <p:txBody>
            <a:bodyPr wrap="square" lIns="0" tIns="0" rIns="0" bIns="0" rtlCol="0"/>
            <a:lstStyle/>
            <a:p>
              <a:endParaRPr/>
            </a:p>
          </p:txBody>
        </p:sp>
        <p:sp>
          <p:nvSpPr>
            <p:cNvPr id="48" name="object 48"/>
            <p:cNvSpPr/>
            <p:nvPr/>
          </p:nvSpPr>
          <p:spPr>
            <a:xfrm>
              <a:off x="981778" y="4995457"/>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49" name="object 49"/>
          <p:cNvSpPr txBox="1"/>
          <p:nvPr/>
        </p:nvSpPr>
        <p:spPr>
          <a:xfrm>
            <a:off x="1090946" y="5055108"/>
            <a:ext cx="38735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W</a:t>
            </a:r>
            <a:endParaRPr sz="3200">
              <a:latin typeface="Calibri"/>
              <a:cs typeface="Calibri"/>
            </a:endParaRPr>
          </a:p>
        </p:txBody>
      </p:sp>
      <p:sp>
        <p:nvSpPr>
          <p:cNvPr id="50" name="object 50"/>
          <p:cNvSpPr/>
          <p:nvPr/>
        </p:nvSpPr>
        <p:spPr>
          <a:xfrm>
            <a:off x="1326159" y="3927347"/>
            <a:ext cx="8132445" cy="2306320"/>
          </a:xfrm>
          <a:custGeom>
            <a:avLst/>
            <a:gdLst/>
            <a:ahLst/>
            <a:cxnLst/>
            <a:rect l="l" t="t" r="r" b="b"/>
            <a:pathLst>
              <a:path w="8132445" h="2306320">
                <a:moveTo>
                  <a:pt x="926503" y="119494"/>
                </a:moveTo>
                <a:lnTo>
                  <a:pt x="919632" y="102311"/>
                </a:lnTo>
                <a:lnTo>
                  <a:pt x="894892" y="40386"/>
                </a:lnTo>
                <a:lnTo>
                  <a:pt x="850569" y="113144"/>
                </a:lnTo>
                <a:lnTo>
                  <a:pt x="878306" y="115468"/>
                </a:lnTo>
                <a:lnTo>
                  <a:pt x="875715" y="133883"/>
                </a:lnTo>
                <a:lnTo>
                  <a:pt x="864019" y="180047"/>
                </a:lnTo>
                <a:lnTo>
                  <a:pt x="848169" y="225145"/>
                </a:lnTo>
                <a:lnTo>
                  <a:pt x="828471" y="268782"/>
                </a:lnTo>
                <a:lnTo>
                  <a:pt x="805268" y="310591"/>
                </a:lnTo>
                <a:lnTo>
                  <a:pt x="778865" y="350177"/>
                </a:lnTo>
                <a:lnTo>
                  <a:pt x="749604" y="387159"/>
                </a:lnTo>
                <a:lnTo>
                  <a:pt x="717804" y="421144"/>
                </a:lnTo>
                <a:lnTo>
                  <a:pt x="683831" y="451777"/>
                </a:lnTo>
                <a:lnTo>
                  <a:pt x="648004" y="478675"/>
                </a:lnTo>
                <a:lnTo>
                  <a:pt x="610438" y="501599"/>
                </a:lnTo>
                <a:lnTo>
                  <a:pt x="571906" y="519925"/>
                </a:lnTo>
                <a:lnTo>
                  <a:pt x="532523" y="533450"/>
                </a:lnTo>
                <a:lnTo>
                  <a:pt x="492645" y="541832"/>
                </a:lnTo>
                <a:lnTo>
                  <a:pt x="430453" y="545528"/>
                </a:lnTo>
                <a:lnTo>
                  <a:pt x="409117" y="547814"/>
                </a:lnTo>
                <a:lnTo>
                  <a:pt x="366814" y="556691"/>
                </a:lnTo>
                <a:lnTo>
                  <a:pt x="325310" y="570941"/>
                </a:lnTo>
                <a:lnTo>
                  <a:pt x="284708" y="590270"/>
                </a:lnTo>
                <a:lnTo>
                  <a:pt x="245745" y="614057"/>
                </a:lnTo>
                <a:lnTo>
                  <a:pt x="208495" y="642010"/>
                </a:lnTo>
                <a:lnTo>
                  <a:pt x="173278" y="673760"/>
                </a:lnTo>
                <a:lnTo>
                  <a:pt x="140398" y="708914"/>
                </a:lnTo>
                <a:lnTo>
                  <a:pt x="110159" y="747115"/>
                </a:lnTo>
                <a:lnTo>
                  <a:pt x="82905" y="787984"/>
                </a:lnTo>
                <a:lnTo>
                  <a:pt x="58928" y="831151"/>
                </a:lnTo>
                <a:lnTo>
                  <a:pt x="38582" y="876261"/>
                </a:lnTo>
                <a:lnTo>
                  <a:pt x="22174" y="922934"/>
                </a:lnTo>
                <a:lnTo>
                  <a:pt x="10096" y="970572"/>
                </a:lnTo>
                <a:lnTo>
                  <a:pt x="2565" y="1019251"/>
                </a:lnTo>
                <a:lnTo>
                  <a:pt x="0" y="1067866"/>
                </a:lnTo>
                <a:lnTo>
                  <a:pt x="19037" y="1068374"/>
                </a:lnTo>
                <a:lnTo>
                  <a:pt x="19685" y="1044282"/>
                </a:lnTo>
                <a:lnTo>
                  <a:pt x="21551" y="1020749"/>
                </a:lnTo>
                <a:lnTo>
                  <a:pt x="28841" y="973950"/>
                </a:lnTo>
                <a:lnTo>
                  <a:pt x="40640" y="927633"/>
                </a:lnTo>
                <a:lnTo>
                  <a:pt x="56553" y="882599"/>
                </a:lnTo>
                <a:lnTo>
                  <a:pt x="76288" y="839000"/>
                </a:lnTo>
                <a:lnTo>
                  <a:pt x="99555" y="797242"/>
                </a:lnTo>
                <a:lnTo>
                  <a:pt x="126009" y="757694"/>
                </a:lnTo>
                <a:lnTo>
                  <a:pt x="155321" y="720750"/>
                </a:lnTo>
                <a:lnTo>
                  <a:pt x="187185" y="686777"/>
                </a:lnTo>
                <a:lnTo>
                  <a:pt x="221246" y="656170"/>
                </a:lnTo>
                <a:lnTo>
                  <a:pt x="257162" y="629297"/>
                </a:lnTo>
                <a:lnTo>
                  <a:pt x="294614" y="606539"/>
                </a:lnTo>
                <a:lnTo>
                  <a:pt x="333006" y="588365"/>
                </a:lnTo>
                <a:lnTo>
                  <a:pt x="372452" y="574890"/>
                </a:lnTo>
                <a:lnTo>
                  <a:pt x="412407" y="566585"/>
                </a:lnTo>
                <a:lnTo>
                  <a:pt x="473290" y="563029"/>
                </a:lnTo>
                <a:lnTo>
                  <a:pt x="494665" y="560768"/>
                </a:lnTo>
                <a:lnTo>
                  <a:pt x="537019" y="551967"/>
                </a:lnTo>
                <a:lnTo>
                  <a:pt x="578599" y="537756"/>
                </a:lnTo>
                <a:lnTo>
                  <a:pt x="619074" y="518579"/>
                </a:lnTo>
                <a:lnTo>
                  <a:pt x="657910" y="494957"/>
                </a:lnTo>
                <a:lnTo>
                  <a:pt x="695248" y="467029"/>
                </a:lnTo>
                <a:lnTo>
                  <a:pt x="730554" y="435305"/>
                </a:lnTo>
                <a:lnTo>
                  <a:pt x="763498" y="400177"/>
                </a:lnTo>
                <a:lnTo>
                  <a:pt x="793788" y="362013"/>
                </a:lnTo>
                <a:lnTo>
                  <a:pt x="821105" y="321170"/>
                </a:lnTo>
                <a:lnTo>
                  <a:pt x="845121" y="278041"/>
                </a:lnTo>
                <a:lnTo>
                  <a:pt x="865530" y="232994"/>
                </a:lnTo>
                <a:lnTo>
                  <a:pt x="881989" y="186385"/>
                </a:lnTo>
                <a:lnTo>
                  <a:pt x="894181" y="138582"/>
                </a:lnTo>
                <a:lnTo>
                  <a:pt x="897280" y="117055"/>
                </a:lnTo>
                <a:lnTo>
                  <a:pt x="926503" y="119494"/>
                </a:lnTo>
                <a:close/>
              </a:path>
              <a:path w="8132445" h="2306320">
                <a:moveTo>
                  <a:pt x="8132038" y="376910"/>
                </a:moveTo>
                <a:lnTo>
                  <a:pt x="8125320" y="361378"/>
                </a:lnTo>
                <a:lnTo>
                  <a:pt x="8098218" y="298716"/>
                </a:lnTo>
                <a:lnTo>
                  <a:pt x="8055953" y="372694"/>
                </a:lnTo>
                <a:lnTo>
                  <a:pt x="8084210" y="374256"/>
                </a:lnTo>
                <a:lnTo>
                  <a:pt x="8082940" y="390880"/>
                </a:lnTo>
                <a:lnTo>
                  <a:pt x="8075777" y="437083"/>
                </a:lnTo>
                <a:lnTo>
                  <a:pt x="8065833" y="483247"/>
                </a:lnTo>
                <a:lnTo>
                  <a:pt x="8053121" y="529348"/>
                </a:lnTo>
                <a:lnTo>
                  <a:pt x="8037703" y="575360"/>
                </a:lnTo>
                <a:lnTo>
                  <a:pt x="8019605" y="621271"/>
                </a:lnTo>
                <a:lnTo>
                  <a:pt x="7998892" y="667054"/>
                </a:lnTo>
                <a:lnTo>
                  <a:pt x="7975587" y="712673"/>
                </a:lnTo>
                <a:lnTo>
                  <a:pt x="7949743" y="758126"/>
                </a:lnTo>
                <a:lnTo>
                  <a:pt x="7921409" y="803376"/>
                </a:lnTo>
                <a:lnTo>
                  <a:pt x="7890611" y="848385"/>
                </a:lnTo>
                <a:lnTo>
                  <a:pt x="7857414" y="893152"/>
                </a:lnTo>
                <a:lnTo>
                  <a:pt x="7821854" y="937653"/>
                </a:lnTo>
                <a:lnTo>
                  <a:pt x="7783982" y="981837"/>
                </a:lnTo>
                <a:lnTo>
                  <a:pt x="7743825" y="1025702"/>
                </a:lnTo>
                <a:lnTo>
                  <a:pt x="7701458" y="1069225"/>
                </a:lnTo>
                <a:lnTo>
                  <a:pt x="7656893" y="1112367"/>
                </a:lnTo>
                <a:lnTo>
                  <a:pt x="7610208" y="1155115"/>
                </a:lnTo>
                <a:lnTo>
                  <a:pt x="7561440" y="1197432"/>
                </a:lnTo>
                <a:lnTo>
                  <a:pt x="7510615" y="1239304"/>
                </a:lnTo>
                <a:lnTo>
                  <a:pt x="7457808" y="1280718"/>
                </a:lnTo>
                <a:lnTo>
                  <a:pt x="7403046" y="1321625"/>
                </a:lnTo>
                <a:lnTo>
                  <a:pt x="7346391" y="1362024"/>
                </a:lnTo>
                <a:lnTo>
                  <a:pt x="7287869" y="1401876"/>
                </a:lnTo>
                <a:lnTo>
                  <a:pt x="7227544" y="1441170"/>
                </a:lnTo>
                <a:lnTo>
                  <a:pt x="7165454" y="1479880"/>
                </a:lnTo>
                <a:lnTo>
                  <a:pt x="7101649" y="1517967"/>
                </a:lnTo>
                <a:lnTo>
                  <a:pt x="7036181" y="1555419"/>
                </a:lnTo>
                <a:lnTo>
                  <a:pt x="6969087" y="1592224"/>
                </a:lnTo>
                <a:lnTo>
                  <a:pt x="6900405" y="1628343"/>
                </a:lnTo>
                <a:lnTo>
                  <a:pt x="6830212" y="1663750"/>
                </a:lnTo>
                <a:lnTo>
                  <a:pt x="6758521" y="1698434"/>
                </a:lnTo>
                <a:lnTo>
                  <a:pt x="6685394" y="1732368"/>
                </a:lnTo>
                <a:lnTo>
                  <a:pt x="6610883" y="1765541"/>
                </a:lnTo>
                <a:lnTo>
                  <a:pt x="6535026" y="1797900"/>
                </a:lnTo>
                <a:lnTo>
                  <a:pt x="6457874" y="1829447"/>
                </a:lnTo>
                <a:lnTo>
                  <a:pt x="6379464" y="1860143"/>
                </a:lnTo>
                <a:lnTo>
                  <a:pt x="6299860" y="1889975"/>
                </a:lnTo>
                <a:lnTo>
                  <a:pt x="6219152" y="1918893"/>
                </a:lnTo>
                <a:lnTo>
                  <a:pt x="6054331" y="1974024"/>
                </a:lnTo>
                <a:lnTo>
                  <a:pt x="5885421" y="2025332"/>
                </a:lnTo>
                <a:lnTo>
                  <a:pt x="5712828" y="2072601"/>
                </a:lnTo>
                <a:lnTo>
                  <a:pt x="5536819" y="2115705"/>
                </a:lnTo>
                <a:lnTo>
                  <a:pt x="5447728" y="2135606"/>
                </a:lnTo>
                <a:lnTo>
                  <a:pt x="5357927" y="2154402"/>
                </a:lnTo>
                <a:lnTo>
                  <a:pt x="5267490" y="2172043"/>
                </a:lnTo>
                <a:lnTo>
                  <a:pt x="5176444" y="2188527"/>
                </a:lnTo>
                <a:lnTo>
                  <a:pt x="5084838" y="2203818"/>
                </a:lnTo>
                <a:lnTo>
                  <a:pt x="4992738" y="2217902"/>
                </a:lnTo>
                <a:lnTo>
                  <a:pt x="4900168" y="2230755"/>
                </a:lnTo>
                <a:lnTo>
                  <a:pt x="4807191" y="2242350"/>
                </a:lnTo>
                <a:lnTo>
                  <a:pt x="4713833" y="2252675"/>
                </a:lnTo>
                <a:lnTo>
                  <a:pt x="4620158" y="2261692"/>
                </a:lnTo>
                <a:lnTo>
                  <a:pt x="4526216" y="2269375"/>
                </a:lnTo>
                <a:lnTo>
                  <a:pt x="4432033" y="2275725"/>
                </a:lnTo>
                <a:lnTo>
                  <a:pt x="4337672" y="2280704"/>
                </a:lnTo>
                <a:lnTo>
                  <a:pt x="4243171" y="2284285"/>
                </a:lnTo>
                <a:lnTo>
                  <a:pt x="4148582" y="2286444"/>
                </a:lnTo>
                <a:lnTo>
                  <a:pt x="4053903" y="2287168"/>
                </a:lnTo>
                <a:lnTo>
                  <a:pt x="3675392" y="2284031"/>
                </a:lnTo>
                <a:lnTo>
                  <a:pt x="3299841" y="2274862"/>
                </a:lnTo>
                <a:lnTo>
                  <a:pt x="2930220" y="2260079"/>
                </a:lnTo>
                <a:lnTo>
                  <a:pt x="2569476" y="2240076"/>
                </a:lnTo>
                <a:lnTo>
                  <a:pt x="2220582" y="2215248"/>
                </a:lnTo>
                <a:lnTo>
                  <a:pt x="1886496" y="2186013"/>
                </a:lnTo>
                <a:lnTo>
                  <a:pt x="1570215" y="2152764"/>
                </a:lnTo>
                <a:lnTo>
                  <a:pt x="1419669" y="2134755"/>
                </a:lnTo>
                <a:lnTo>
                  <a:pt x="1204391" y="2106168"/>
                </a:lnTo>
                <a:lnTo>
                  <a:pt x="1002893" y="2075840"/>
                </a:lnTo>
                <a:lnTo>
                  <a:pt x="876833" y="2054733"/>
                </a:lnTo>
                <a:lnTo>
                  <a:pt x="757821" y="2032990"/>
                </a:lnTo>
                <a:lnTo>
                  <a:pt x="646226" y="2010638"/>
                </a:lnTo>
                <a:lnTo>
                  <a:pt x="593344" y="1999259"/>
                </a:lnTo>
                <a:lnTo>
                  <a:pt x="542455" y="1987753"/>
                </a:lnTo>
                <a:lnTo>
                  <a:pt x="493598" y="1976120"/>
                </a:lnTo>
                <a:lnTo>
                  <a:pt x="473163" y="1970989"/>
                </a:lnTo>
                <a:lnTo>
                  <a:pt x="496303" y="1975878"/>
                </a:lnTo>
                <a:lnTo>
                  <a:pt x="552551" y="1986826"/>
                </a:lnTo>
                <a:lnTo>
                  <a:pt x="610946" y="1997290"/>
                </a:lnTo>
                <a:lnTo>
                  <a:pt x="664718" y="2006130"/>
                </a:lnTo>
                <a:lnTo>
                  <a:pt x="666064" y="2006371"/>
                </a:lnTo>
                <a:lnTo>
                  <a:pt x="754341" y="2021471"/>
                </a:lnTo>
                <a:lnTo>
                  <a:pt x="846823" y="2036013"/>
                </a:lnTo>
                <a:lnTo>
                  <a:pt x="943229" y="2049957"/>
                </a:lnTo>
                <a:lnTo>
                  <a:pt x="1043305" y="2063267"/>
                </a:lnTo>
                <a:lnTo>
                  <a:pt x="1146822" y="2075903"/>
                </a:lnTo>
                <a:lnTo>
                  <a:pt x="1253528" y="2087841"/>
                </a:lnTo>
                <a:lnTo>
                  <a:pt x="1475524" y="2109457"/>
                </a:lnTo>
                <a:lnTo>
                  <a:pt x="1707349" y="2127796"/>
                </a:lnTo>
                <a:lnTo>
                  <a:pt x="1947024" y="2142579"/>
                </a:lnTo>
                <a:lnTo>
                  <a:pt x="2192591" y="2153513"/>
                </a:lnTo>
                <a:lnTo>
                  <a:pt x="2442057" y="2160282"/>
                </a:lnTo>
                <a:lnTo>
                  <a:pt x="2693581" y="2162606"/>
                </a:lnTo>
                <a:lnTo>
                  <a:pt x="2756649" y="2161819"/>
                </a:lnTo>
                <a:lnTo>
                  <a:pt x="2819755" y="2159482"/>
                </a:lnTo>
                <a:lnTo>
                  <a:pt x="2882798" y="2155596"/>
                </a:lnTo>
                <a:lnTo>
                  <a:pt x="2945739" y="2150224"/>
                </a:lnTo>
                <a:lnTo>
                  <a:pt x="3006687" y="2143556"/>
                </a:lnTo>
                <a:lnTo>
                  <a:pt x="3008566" y="2143353"/>
                </a:lnTo>
                <a:lnTo>
                  <a:pt x="3071228" y="2135022"/>
                </a:lnTo>
                <a:lnTo>
                  <a:pt x="3133699" y="2125268"/>
                </a:lnTo>
                <a:lnTo>
                  <a:pt x="3195955" y="2114092"/>
                </a:lnTo>
                <a:lnTo>
                  <a:pt x="3257956" y="2101545"/>
                </a:lnTo>
                <a:lnTo>
                  <a:pt x="3319678" y="2087626"/>
                </a:lnTo>
                <a:lnTo>
                  <a:pt x="3381095" y="2072386"/>
                </a:lnTo>
                <a:lnTo>
                  <a:pt x="3442170" y="2055825"/>
                </a:lnTo>
                <a:lnTo>
                  <a:pt x="3502876" y="2037981"/>
                </a:lnTo>
                <a:lnTo>
                  <a:pt x="3563175" y="2018880"/>
                </a:lnTo>
                <a:lnTo>
                  <a:pt x="3623043" y="1998548"/>
                </a:lnTo>
                <a:lnTo>
                  <a:pt x="3682441" y="1977009"/>
                </a:lnTo>
                <a:lnTo>
                  <a:pt x="3741343" y="1954276"/>
                </a:lnTo>
                <a:lnTo>
                  <a:pt x="3799725" y="1930374"/>
                </a:lnTo>
                <a:lnTo>
                  <a:pt x="3914711" y="1879244"/>
                </a:lnTo>
                <a:lnTo>
                  <a:pt x="4027309" y="1823720"/>
                </a:lnTo>
                <a:lnTo>
                  <a:pt x="4137202" y="1764055"/>
                </a:lnTo>
                <a:lnTo>
                  <a:pt x="4244137" y="1700428"/>
                </a:lnTo>
                <a:lnTo>
                  <a:pt x="4347870" y="1633042"/>
                </a:lnTo>
                <a:lnTo>
                  <a:pt x="4448149" y="1562100"/>
                </a:lnTo>
                <a:lnTo>
                  <a:pt x="4544746" y="1487792"/>
                </a:lnTo>
                <a:lnTo>
                  <a:pt x="4637405" y="1410309"/>
                </a:lnTo>
                <a:lnTo>
                  <a:pt x="4725886" y="1329855"/>
                </a:lnTo>
                <a:lnTo>
                  <a:pt x="4768558" y="1288503"/>
                </a:lnTo>
                <a:lnTo>
                  <a:pt x="4810010" y="1246543"/>
                </a:lnTo>
                <a:lnTo>
                  <a:pt x="4850295" y="1203947"/>
                </a:lnTo>
                <a:lnTo>
                  <a:pt x="4889385" y="1160729"/>
                </a:lnTo>
                <a:lnTo>
                  <a:pt x="4927244" y="1116901"/>
                </a:lnTo>
                <a:lnTo>
                  <a:pt x="4963833" y="1072515"/>
                </a:lnTo>
                <a:lnTo>
                  <a:pt x="4999152" y="1027569"/>
                </a:lnTo>
                <a:lnTo>
                  <a:pt x="5033124" y="982103"/>
                </a:lnTo>
                <a:lnTo>
                  <a:pt x="5065763" y="936129"/>
                </a:lnTo>
                <a:lnTo>
                  <a:pt x="5097005" y="889698"/>
                </a:lnTo>
                <a:lnTo>
                  <a:pt x="5126837" y="842797"/>
                </a:lnTo>
                <a:lnTo>
                  <a:pt x="5155222" y="795477"/>
                </a:lnTo>
                <a:lnTo>
                  <a:pt x="5182133" y="747750"/>
                </a:lnTo>
                <a:lnTo>
                  <a:pt x="5207533" y="699655"/>
                </a:lnTo>
                <a:lnTo>
                  <a:pt x="5231396" y="651192"/>
                </a:lnTo>
                <a:lnTo>
                  <a:pt x="5253685" y="602411"/>
                </a:lnTo>
                <a:lnTo>
                  <a:pt x="5274373" y="553313"/>
                </a:lnTo>
                <a:lnTo>
                  <a:pt x="5293436" y="503948"/>
                </a:lnTo>
                <a:lnTo>
                  <a:pt x="5310822" y="454317"/>
                </a:lnTo>
                <a:lnTo>
                  <a:pt x="5326519" y="404456"/>
                </a:lnTo>
                <a:lnTo>
                  <a:pt x="5340489" y="354380"/>
                </a:lnTo>
                <a:lnTo>
                  <a:pt x="5352694" y="304126"/>
                </a:lnTo>
                <a:lnTo>
                  <a:pt x="5363121" y="253720"/>
                </a:lnTo>
                <a:lnTo>
                  <a:pt x="5371719" y="203174"/>
                </a:lnTo>
                <a:lnTo>
                  <a:pt x="5378462" y="152527"/>
                </a:lnTo>
                <a:lnTo>
                  <a:pt x="5383314" y="101790"/>
                </a:lnTo>
                <a:lnTo>
                  <a:pt x="5384571" y="76454"/>
                </a:lnTo>
                <a:lnTo>
                  <a:pt x="5413337" y="77381"/>
                </a:lnTo>
                <a:lnTo>
                  <a:pt x="5406720" y="62992"/>
                </a:lnTo>
                <a:lnTo>
                  <a:pt x="5377726" y="0"/>
                </a:lnTo>
                <a:lnTo>
                  <a:pt x="5337175" y="74917"/>
                </a:lnTo>
                <a:lnTo>
                  <a:pt x="5365534" y="75844"/>
                </a:lnTo>
                <a:lnTo>
                  <a:pt x="5364353" y="99974"/>
                </a:lnTo>
                <a:lnTo>
                  <a:pt x="5359578" y="150012"/>
                </a:lnTo>
                <a:lnTo>
                  <a:pt x="5352935" y="199986"/>
                </a:lnTo>
                <a:lnTo>
                  <a:pt x="5344465" y="249872"/>
                </a:lnTo>
                <a:lnTo>
                  <a:pt x="5334190" y="299631"/>
                </a:lnTo>
                <a:lnTo>
                  <a:pt x="5322138" y="349262"/>
                </a:lnTo>
                <a:lnTo>
                  <a:pt x="5308346" y="398741"/>
                </a:lnTo>
                <a:lnTo>
                  <a:pt x="5292852" y="448017"/>
                </a:lnTo>
                <a:lnTo>
                  <a:pt x="5275656" y="497090"/>
                </a:lnTo>
                <a:lnTo>
                  <a:pt x="5256822" y="545922"/>
                </a:lnTo>
                <a:lnTo>
                  <a:pt x="5236362" y="594499"/>
                </a:lnTo>
                <a:lnTo>
                  <a:pt x="5214302" y="642785"/>
                </a:lnTo>
                <a:lnTo>
                  <a:pt x="5190693" y="690765"/>
                </a:lnTo>
                <a:lnTo>
                  <a:pt x="5165547" y="738403"/>
                </a:lnTo>
                <a:lnTo>
                  <a:pt x="5138890" y="785685"/>
                </a:lnTo>
                <a:lnTo>
                  <a:pt x="5110772" y="832573"/>
                </a:lnTo>
                <a:lnTo>
                  <a:pt x="5081206" y="879055"/>
                </a:lnTo>
                <a:lnTo>
                  <a:pt x="5050231" y="925106"/>
                </a:lnTo>
                <a:lnTo>
                  <a:pt x="5017871" y="970699"/>
                </a:lnTo>
                <a:lnTo>
                  <a:pt x="4984166" y="1015796"/>
                </a:lnTo>
                <a:lnTo>
                  <a:pt x="4949139" y="1060386"/>
                </a:lnTo>
                <a:lnTo>
                  <a:pt x="4912830" y="1104455"/>
                </a:lnTo>
                <a:lnTo>
                  <a:pt x="4875250" y="1147940"/>
                </a:lnTo>
                <a:lnTo>
                  <a:pt x="4836452" y="1190853"/>
                </a:lnTo>
                <a:lnTo>
                  <a:pt x="4796460" y="1233157"/>
                </a:lnTo>
                <a:lnTo>
                  <a:pt x="4755286" y="1274826"/>
                </a:lnTo>
                <a:lnTo>
                  <a:pt x="4713071" y="1315758"/>
                </a:lnTo>
                <a:lnTo>
                  <a:pt x="4625187" y="1395691"/>
                </a:lnTo>
                <a:lnTo>
                  <a:pt x="4533138" y="1472692"/>
                </a:lnTo>
                <a:lnTo>
                  <a:pt x="4437151" y="1546555"/>
                </a:lnTo>
                <a:lnTo>
                  <a:pt x="4337494" y="1617065"/>
                </a:lnTo>
                <a:lnTo>
                  <a:pt x="4234396" y="1684058"/>
                </a:lnTo>
                <a:lnTo>
                  <a:pt x="4128020" y="1747367"/>
                </a:lnTo>
                <a:lnTo>
                  <a:pt x="4018889" y="1806638"/>
                </a:lnTo>
                <a:lnTo>
                  <a:pt x="3906964" y="1861832"/>
                </a:lnTo>
                <a:lnTo>
                  <a:pt x="3792512" y="1912747"/>
                </a:lnTo>
                <a:lnTo>
                  <a:pt x="3734485" y="1936496"/>
                </a:lnTo>
                <a:lnTo>
                  <a:pt x="3675938" y="1959102"/>
                </a:lnTo>
                <a:lnTo>
                  <a:pt x="3616909" y="1980514"/>
                </a:lnTo>
                <a:lnTo>
                  <a:pt x="3557422" y="2000732"/>
                </a:lnTo>
                <a:lnTo>
                  <a:pt x="3497503" y="2019706"/>
                </a:lnTo>
                <a:lnTo>
                  <a:pt x="3437191" y="2037448"/>
                </a:lnTo>
                <a:lnTo>
                  <a:pt x="3376511" y="2053894"/>
                </a:lnTo>
                <a:lnTo>
                  <a:pt x="3315500" y="2069045"/>
                </a:lnTo>
                <a:lnTo>
                  <a:pt x="3254171" y="2082876"/>
                </a:lnTo>
                <a:lnTo>
                  <a:pt x="3192589" y="2095347"/>
                </a:lnTo>
                <a:lnTo>
                  <a:pt x="3130753" y="2106447"/>
                </a:lnTo>
                <a:lnTo>
                  <a:pt x="3068713" y="2116137"/>
                </a:lnTo>
                <a:lnTo>
                  <a:pt x="3006483" y="2124418"/>
                </a:lnTo>
                <a:lnTo>
                  <a:pt x="2944114" y="2131237"/>
                </a:lnTo>
                <a:lnTo>
                  <a:pt x="2881630" y="2136584"/>
                </a:lnTo>
                <a:lnTo>
                  <a:pt x="2819044" y="2140445"/>
                </a:lnTo>
                <a:lnTo>
                  <a:pt x="2756408" y="2142769"/>
                </a:lnTo>
                <a:lnTo>
                  <a:pt x="2693670" y="2143556"/>
                </a:lnTo>
                <a:lnTo>
                  <a:pt x="2442578" y="2141232"/>
                </a:lnTo>
                <a:lnTo>
                  <a:pt x="2193353" y="2134476"/>
                </a:lnTo>
                <a:lnTo>
                  <a:pt x="1948116" y="2123567"/>
                </a:lnTo>
                <a:lnTo>
                  <a:pt x="1708759" y="2108797"/>
                </a:lnTo>
                <a:lnTo>
                  <a:pt x="1477289" y="2090483"/>
                </a:lnTo>
                <a:lnTo>
                  <a:pt x="1255649" y="2068906"/>
                </a:lnTo>
                <a:lnTo>
                  <a:pt x="1211262" y="2063953"/>
                </a:lnTo>
                <a:lnTo>
                  <a:pt x="1281226" y="2068131"/>
                </a:lnTo>
                <a:lnTo>
                  <a:pt x="1426730" y="2073452"/>
                </a:lnTo>
                <a:lnTo>
                  <a:pt x="1573390" y="2075281"/>
                </a:lnTo>
                <a:lnTo>
                  <a:pt x="1610360" y="2074519"/>
                </a:lnTo>
                <a:lnTo>
                  <a:pt x="1647380" y="2072271"/>
                </a:lnTo>
                <a:lnTo>
                  <a:pt x="1721281" y="2063330"/>
                </a:lnTo>
                <a:lnTo>
                  <a:pt x="1760296" y="2056231"/>
                </a:lnTo>
                <a:lnTo>
                  <a:pt x="1831454" y="2039264"/>
                </a:lnTo>
                <a:lnTo>
                  <a:pt x="1904250" y="2016379"/>
                </a:lnTo>
                <a:lnTo>
                  <a:pt x="1940407" y="2002967"/>
                </a:lnTo>
                <a:lnTo>
                  <a:pt x="1976361" y="1988273"/>
                </a:lnTo>
                <a:lnTo>
                  <a:pt x="2012111" y="1972322"/>
                </a:lnTo>
                <a:lnTo>
                  <a:pt x="2047633" y="1955139"/>
                </a:lnTo>
                <a:lnTo>
                  <a:pt x="2082914" y="1936737"/>
                </a:lnTo>
                <a:lnTo>
                  <a:pt x="2117941" y="1917153"/>
                </a:lnTo>
                <a:lnTo>
                  <a:pt x="2152675" y="1896402"/>
                </a:lnTo>
                <a:lnTo>
                  <a:pt x="2221141" y="1851596"/>
                </a:lnTo>
                <a:lnTo>
                  <a:pt x="2288400" y="1802358"/>
                </a:lnTo>
                <a:lnTo>
                  <a:pt x="2354186" y="1748955"/>
                </a:lnTo>
                <a:lnTo>
                  <a:pt x="2418372" y="1691576"/>
                </a:lnTo>
                <a:lnTo>
                  <a:pt x="2480805" y="1630413"/>
                </a:lnTo>
                <a:lnTo>
                  <a:pt x="2541359" y="1565656"/>
                </a:lnTo>
                <a:lnTo>
                  <a:pt x="2599880" y="1497482"/>
                </a:lnTo>
                <a:lnTo>
                  <a:pt x="2656230" y="1426108"/>
                </a:lnTo>
                <a:lnTo>
                  <a:pt x="2710281" y="1351699"/>
                </a:lnTo>
                <a:lnTo>
                  <a:pt x="2761881" y="1274445"/>
                </a:lnTo>
                <a:lnTo>
                  <a:pt x="2810878" y="1194536"/>
                </a:lnTo>
                <a:lnTo>
                  <a:pt x="2857144" y="1112177"/>
                </a:lnTo>
                <a:lnTo>
                  <a:pt x="2900540" y="1027544"/>
                </a:lnTo>
                <a:lnTo>
                  <a:pt x="2940901" y="940816"/>
                </a:lnTo>
                <a:lnTo>
                  <a:pt x="2978112" y="852195"/>
                </a:lnTo>
                <a:lnTo>
                  <a:pt x="3012021" y="761860"/>
                </a:lnTo>
                <a:lnTo>
                  <a:pt x="3042475" y="670001"/>
                </a:lnTo>
                <a:lnTo>
                  <a:pt x="3069336" y="576821"/>
                </a:lnTo>
                <a:lnTo>
                  <a:pt x="3092462" y="482485"/>
                </a:lnTo>
                <a:lnTo>
                  <a:pt x="3111716" y="387184"/>
                </a:lnTo>
                <a:lnTo>
                  <a:pt x="3126943" y="291134"/>
                </a:lnTo>
                <a:lnTo>
                  <a:pt x="3137992" y="194487"/>
                </a:lnTo>
                <a:lnTo>
                  <a:pt x="3144736" y="97459"/>
                </a:lnTo>
                <a:lnTo>
                  <a:pt x="3145371" y="76365"/>
                </a:lnTo>
                <a:lnTo>
                  <a:pt x="3174060" y="76949"/>
                </a:lnTo>
                <a:lnTo>
                  <a:pt x="3167519" y="63195"/>
                </a:lnTo>
                <a:lnTo>
                  <a:pt x="3137509" y="0"/>
                </a:lnTo>
                <a:lnTo>
                  <a:pt x="3097873" y="75399"/>
                </a:lnTo>
                <a:lnTo>
                  <a:pt x="3126321" y="75984"/>
                </a:lnTo>
                <a:lnTo>
                  <a:pt x="3125736" y="96139"/>
                </a:lnTo>
                <a:lnTo>
                  <a:pt x="3119069" y="192328"/>
                </a:lnTo>
                <a:lnTo>
                  <a:pt x="3108121" y="288150"/>
                </a:lnTo>
                <a:lnTo>
                  <a:pt x="3093047" y="383425"/>
                </a:lnTo>
                <a:lnTo>
                  <a:pt x="3073958" y="477951"/>
                </a:lnTo>
                <a:lnTo>
                  <a:pt x="3051035" y="571538"/>
                </a:lnTo>
                <a:lnTo>
                  <a:pt x="3024390" y="664006"/>
                </a:lnTo>
                <a:lnTo>
                  <a:pt x="2994177" y="755167"/>
                </a:lnTo>
                <a:lnTo>
                  <a:pt x="2960547" y="844816"/>
                </a:lnTo>
                <a:lnTo>
                  <a:pt x="2923641" y="932776"/>
                </a:lnTo>
                <a:lnTo>
                  <a:pt x="2883585" y="1018857"/>
                </a:lnTo>
                <a:lnTo>
                  <a:pt x="2840532" y="1102855"/>
                </a:lnTo>
                <a:lnTo>
                  <a:pt x="2794635" y="1184579"/>
                </a:lnTo>
                <a:lnTo>
                  <a:pt x="2746032" y="1263865"/>
                </a:lnTo>
                <a:lnTo>
                  <a:pt x="2694863" y="1340497"/>
                </a:lnTo>
                <a:lnTo>
                  <a:pt x="2641282" y="1414297"/>
                </a:lnTo>
                <a:lnTo>
                  <a:pt x="2585428" y="1485074"/>
                </a:lnTo>
                <a:lnTo>
                  <a:pt x="2527439" y="1552638"/>
                </a:lnTo>
                <a:lnTo>
                  <a:pt x="2467470" y="1616798"/>
                </a:lnTo>
                <a:lnTo>
                  <a:pt x="2405672" y="1677377"/>
                </a:lnTo>
                <a:lnTo>
                  <a:pt x="2342184" y="1734159"/>
                </a:lnTo>
                <a:lnTo>
                  <a:pt x="2277148" y="1786991"/>
                </a:lnTo>
                <a:lnTo>
                  <a:pt x="2210714" y="1835658"/>
                </a:lnTo>
                <a:lnTo>
                  <a:pt x="2142909" y="1880044"/>
                </a:lnTo>
                <a:lnTo>
                  <a:pt x="2108631" y="1900529"/>
                </a:lnTo>
                <a:lnTo>
                  <a:pt x="2074113" y="1919846"/>
                </a:lnTo>
                <a:lnTo>
                  <a:pt x="2039340" y="1937981"/>
                </a:lnTo>
                <a:lnTo>
                  <a:pt x="2004352" y="1954923"/>
                </a:lnTo>
                <a:lnTo>
                  <a:pt x="1969160" y="1970646"/>
                </a:lnTo>
                <a:lnTo>
                  <a:pt x="1933778" y="1985111"/>
                </a:lnTo>
                <a:lnTo>
                  <a:pt x="1862531" y="2010219"/>
                </a:lnTo>
                <a:lnTo>
                  <a:pt x="1790776" y="2030069"/>
                </a:lnTo>
                <a:lnTo>
                  <a:pt x="1718614" y="2044471"/>
                </a:lnTo>
                <a:lnTo>
                  <a:pt x="1646224" y="2053247"/>
                </a:lnTo>
                <a:lnTo>
                  <a:pt x="1573631" y="2056231"/>
                </a:lnTo>
                <a:lnTo>
                  <a:pt x="1427429" y="2054415"/>
                </a:lnTo>
                <a:lnTo>
                  <a:pt x="1282357" y="2049119"/>
                </a:lnTo>
                <a:lnTo>
                  <a:pt x="1139532" y="2040559"/>
                </a:lnTo>
                <a:lnTo>
                  <a:pt x="1069352" y="2035136"/>
                </a:lnTo>
                <a:lnTo>
                  <a:pt x="1000188" y="2029002"/>
                </a:lnTo>
                <a:lnTo>
                  <a:pt x="932167" y="2022157"/>
                </a:lnTo>
                <a:lnTo>
                  <a:pt x="865441" y="2014651"/>
                </a:lnTo>
                <a:lnTo>
                  <a:pt x="800138" y="2006498"/>
                </a:lnTo>
                <a:lnTo>
                  <a:pt x="736422" y="1997748"/>
                </a:lnTo>
                <a:lnTo>
                  <a:pt x="674433" y="1988413"/>
                </a:lnTo>
                <a:lnTo>
                  <a:pt x="585876" y="1972068"/>
                </a:lnTo>
                <a:lnTo>
                  <a:pt x="506945" y="1956028"/>
                </a:lnTo>
                <a:lnTo>
                  <a:pt x="469328" y="1947837"/>
                </a:lnTo>
                <a:lnTo>
                  <a:pt x="397916" y="1931162"/>
                </a:lnTo>
                <a:lnTo>
                  <a:pt x="331812" y="1914105"/>
                </a:lnTo>
                <a:lnTo>
                  <a:pt x="271284" y="1896719"/>
                </a:lnTo>
                <a:lnTo>
                  <a:pt x="216598" y="1879053"/>
                </a:lnTo>
                <a:lnTo>
                  <a:pt x="168021" y="1861159"/>
                </a:lnTo>
                <a:lnTo>
                  <a:pt x="125818" y="1843100"/>
                </a:lnTo>
                <a:lnTo>
                  <a:pt x="90297" y="1824977"/>
                </a:lnTo>
                <a:lnTo>
                  <a:pt x="50215" y="1798040"/>
                </a:lnTo>
                <a:lnTo>
                  <a:pt x="26847" y="1772462"/>
                </a:lnTo>
                <a:lnTo>
                  <a:pt x="26403" y="1771840"/>
                </a:lnTo>
                <a:lnTo>
                  <a:pt x="26123" y="1771281"/>
                </a:lnTo>
                <a:lnTo>
                  <a:pt x="24041" y="1767217"/>
                </a:lnTo>
                <a:lnTo>
                  <a:pt x="21844" y="1762353"/>
                </a:lnTo>
                <a:lnTo>
                  <a:pt x="20167" y="1756854"/>
                </a:lnTo>
                <a:lnTo>
                  <a:pt x="20040" y="1756473"/>
                </a:lnTo>
                <a:lnTo>
                  <a:pt x="19024" y="1747634"/>
                </a:lnTo>
                <a:lnTo>
                  <a:pt x="18999" y="1747367"/>
                </a:lnTo>
                <a:lnTo>
                  <a:pt x="9525" y="1748345"/>
                </a:lnTo>
                <a:lnTo>
                  <a:pt x="9359" y="1748358"/>
                </a:lnTo>
                <a:lnTo>
                  <a:pt x="25" y="1749069"/>
                </a:lnTo>
                <a:lnTo>
                  <a:pt x="635" y="1756968"/>
                </a:lnTo>
                <a:lnTo>
                  <a:pt x="698" y="1757438"/>
                </a:lnTo>
                <a:lnTo>
                  <a:pt x="1041" y="1758962"/>
                </a:lnTo>
                <a:lnTo>
                  <a:pt x="1092" y="1759419"/>
                </a:lnTo>
                <a:lnTo>
                  <a:pt x="1206" y="1760029"/>
                </a:lnTo>
                <a:lnTo>
                  <a:pt x="1320" y="1760423"/>
                </a:lnTo>
                <a:lnTo>
                  <a:pt x="1612" y="1762950"/>
                </a:lnTo>
                <a:lnTo>
                  <a:pt x="25234" y="1805571"/>
                </a:lnTo>
                <a:lnTo>
                  <a:pt x="55143" y="1832597"/>
                </a:lnTo>
                <a:lnTo>
                  <a:pt x="95427" y="1858772"/>
                </a:lnTo>
                <a:lnTo>
                  <a:pt x="145770" y="1884387"/>
                </a:lnTo>
                <a:lnTo>
                  <a:pt x="205917" y="1909597"/>
                </a:lnTo>
                <a:lnTo>
                  <a:pt x="275551" y="1934413"/>
                </a:lnTo>
                <a:lnTo>
                  <a:pt x="313829" y="1946668"/>
                </a:lnTo>
                <a:lnTo>
                  <a:pt x="354342" y="1958809"/>
                </a:lnTo>
                <a:lnTo>
                  <a:pt x="397078" y="1970849"/>
                </a:lnTo>
                <a:lnTo>
                  <a:pt x="441960" y="1982787"/>
                </a:lnTo>
                <a:lnTo>
                  <a:pt x="488962" y="1994598"/>
                </a:lnTo>
                <a:lnTo>
                  <a:pt x="538035" y="2006282"/>
                </a:lnTo>
                <a:lnTo>
                  <a:pt x="589140" y="2017839"/>
                </a:lnTo>
                <a:lnTo>
                  <a:pt x="642226" y="2029256"/>
                </a:lnTo>
                <a:lnTo>
                  <a:pt x="697242" y="2040547"/>
                </a:lnTo>
                <a:lnTo>
                  <a:pt x="812914" y="2062657"/>
                </a:lnTo>
                <a:lnTo>
                  <a:pt x="935786" y="2084146"/>
                </a:lnTo>
                <a:lnTo>
                  <a:pt x="1065504" y="2104948"/>
                </a:lnTo>
                <a:lnTo>
                  <a:pt x="1272070" y="2134768"/>
                </a:lnTo>
                <a:lnTo>
                  <a:pt x="1417256" y="2153653"/>
                </a:lnTo>
                <a:lnTo>
                  <a:pt x="1723910" y="2188807"/>
                </a:lnTo>
                <a:lnTo>
                  <a:pt x="2049767" y="2220125"/>
                </a:lnTo>
                <a:lnTo>
                  <a:pt x="2391930" y="2247227"/>
                </a:lnTo>
                <a:lnTo>
                  <a:pt x="2747416" y="2269718"/>
                </a:lnTo>
                <a:lnTo>
                  <a:pt x="3113265" y="2287181"/>
                </a:lnTo>
                <a:lnTo>
                  <a:pt x="3299155" y="2293899"/>
                </a:lnTo>
                <a:lnTo>
                  <a:pt x="3675011" y="2303081"/>
                </a:lnTo>
                <a:lnTo>
                  <a:pt x="4053827" y="2306218"/>
                </a:lnTo>
                <a:lnTo>
                  <a:pt x="4148721" y="2305494"/>
                </a:lnTo>
                <a:lnTo>
                  <a:pt x="4243603" y="2303322"/>
                </a:lnTo>
                <a:lnTo>
                  <a:pt x="4338383" y="2299741"/>
                </a:lnTo>
                <a:lnTo>
                  <a:pt x="4433036" y="2294750"/>
                </a:lnTo>
                <a:lnTo>
                  <a:pt x="4527486" y="2288387"/>
                </a:lnTo>
                <a:lnTo>
                  <a:pt x="4542307" y="2287168"/>
                </a:lnTo>
                <a:lnTo>
                  <a:pt x="4621720" y="2280678"/>
                </a:lnTo>
                <a:lnTo>
                  <a:pt x="4715662" y="2271636"/>
                </a:lnTo>
                <a:lnTo>
                  <a:pt x="4809274" y="2261285"/>
                </a:lnTo>
                <a:lnTo>
                  <a:pt x="4902530" y="2249665"/>
                </a:lnTo>
                <a:lnTo>
                  <a:pt x="4995354" y="2236774"/>
                </a:lnTo>
                <a:lnTo>
                  <a:pt x="5087721" y="2222652"/>
                </a:lnTo>
                <a:lnTo>
                  <a:pt x="5179580" y="2207310"/>
                </a:lnTo>
                <a:lnTo>
                  <a:pt x="5270881" y="2190788"/>
                </a:lnTo>
                <a:lnTo>
                  <a:pt x="5361571" y="2173097"/>
                </a:lnTo>
                <a:lnTo>
                  <a:pt x="5451627" y="2154250"/>
                </a:lnTo>
                <a:lnTo>
                  <a:pt x="5540972" y="2134298"/>
                </a:lnTo>
                <a:lnTo>
                  <a:pt x="5717349" y="2091105"/>
                </a:lnTo>
                <a:lnTo>
                  <a:pt x="5890463" y="2043696"/>
                </a:lnTo>
                <a:lnTo>
                  <a:pt x="6059868" y="1992261"/>
                </a:lnTo>
                <a:lnTo>
                  <a:pt x="6225197" y="1936965"/>
                </a:lnTo>
                <a:lnTo>
                  <a:pt x="6306286" y="1907908"/>
                </a:lnTo>
                <a:lnTo>
                  <a:pt x="6386157" y="1877974"/>
                </a:lnTo>
                <a:lnTo>
                  <a:pt x="6464821" y="1847176"/>
                </a:lnTo>
                <a:lnTo>
                  <a:pt x="6542240" y="1815528"/>
                </a:lnTo>
                <a:lnTo>
                  <a:pt x="6618364" y="1783054"/>
                </a:lnTo>
                <a:lnTo>
                  <a:pt x="6693141" y="1749780"/>
                </a:lnTo>
                <a:lnTo>
                  <a:pt x="6766534" y="1715719"/>
                </a:lnTo>
                <a:lnTo>
                  <a:pt x="6838505" y="1680908"/>
                </a:lnTo>
                <a:lnTo>
                  <a:pt x="6908990" y="1645348"/>
                </a:lnTo>
                <a:lnTo>
                  <a:pt x="6977951" y="1609090"/>
                </a:lnTo>
                <a:lnTo>
                  <a:pt x="7045338" y="1572133"/>
                </a:lnTo>
                <a:lnTo>
                  <a:pt x="7111111" y="1534502"/>
                </a:lnTo>
                <a:lnTo>
                  <a:pt x="7175220" y="1496237"/>
                </a:lnTo>
                <a:lnTo>
                  <a:pt x="7237616" y="1457337"/>
                </a:lnTo>
                <a:lnTo>
                  <a:pt x="7298271" y="1417840"/>
                </a:lnTo>
                <a:lnTo>
                  <a:pt x="7357110" y="1377772"/>
                </a:lnTo>
                <a:lnTo>
                  <a:pt x="7414107" y="1337144"/>
                </a:lnTo>
                <a:lnTo>
                  <a:pt x="7469213" y="1295984"/>
                </a:lnTo>
                <a:lnTo>
                  <a:pt x="7522375" y="1254302"/>
                </a:lnTo>
                <a:lnTo>
                  <a:pt x="7573543" y="1212138"/>
                </a:lnTo>
                <a:lnTo>
                  <a:pt x="7622692" y="1169492"/>
                </a:lnTo>
                <a:lnTo>
                  <a:pt x="7669758" y="1126413"/>
                </a:lnTo>
                <a:lnTo>
                  <a:pt x="7714704" y="1082903"/>
                </a:lnTo>
                <a:lnTo>
                  <a:pt x="7757477" y="1038999"/>
                </a:lnTo>
                <a:lnTo>
                  <a:pt x="7798028" y="994702"/>
                </a:lnTo>
                <a:lnTo>
                  <a:pt x="7836319" y="950048"/>
                </a:lnTo>
                <a:lnTo>
                  <a:pt x="7872298" y="905052"/>
                </a:lnTo>
                <a:lnTo>
                  <a:pt x="7905915" y="859739"/>
                </a:lnTo>
                <a:lnTo>
                  <a:pt x="7937132" y="814120"/>
                </a:lnTo>
                <a:lnTo>
                  <a:pt x="7965897" y="768235"/>
                </a:lnTo>
                <a:lnTo>
                  <a:pt x="7992148" y="722096"/>
                </a:lnTo>
                <a:lnTo>
                  <a:pt x="8015859" y="675716"/>
                </a:lnTo>
                <a:lnTo>
                  <a:pt x="8036966" y="629132"/>
                </a:lnTo>
                <a:lnTo>
                  <a:pt x="8055419" y="582358"/>
                </a:lnTo>
                <a:lnTo>
                  <a:pt x="8071180" y="535406"/>
                </a:lnTo>
                <a:lnTo>
                  <a:pt x="8084198" y="488315"/>
                </a:lnTo>
                <a:lnTo>
                  <a:pt x="8094408" y="441109"/>
                </a:lnTo>
                <a:lnTo>
                  <a:pt x="8101762" y="393801"/>
                </a:lnTo>
                <a:lnTo>
                  <a:pt x="8103222" y="375310"/>
                </a:lnTo>
                <a:lnTo>
                  <a:pt x="8132038" y="376910"/>
                </a:lnTo>
                <a:close/>
              </a:path>
            </a:pathLst>
          </a:custGeom>
          <a:solidFill>
            <a:srgbClr val="44546A"/>
          </a:solidFill>
        </p:spPr>
        <p:txBody>
          <a:bodyPr wrap="square" lIns="0" tIns="0" rIns="0" bIns="0" rtlCol="0"/>
          <a:lstStyle/>
          <a:p>
            <a:endParaRPr/>
          </a:p>
        </p:txBody>
      </p:sp>
      <p:sp>
        <p:nvSpPr>
          <p:cNvPr id="51" name="object 51"/>
          <p:cNvSpPr txBox="1"/>
          <p:nvPr/>
        </p:nvSpPr>
        <p:spPr>
          <a:xfrm>
            <a:off x="10233441"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4305">
              <a:lnSpc>
                <a:spcPct val="100000"/>
              </a:lnSpc>
              <a:spcBef>
                <a:spcPts val="2450"/>
              </a:spcBef>
            </a:pPr>
            <a:r>
              <a:rPr sz="2400" dirty="0">
                <a:latin typeface="Calibri"/>
                <a:cs typeface="Calibri"/>
              </a:rPr>
              <a:t>h</a:t>
            </a:r>
            <a:r>
              <a:rPr sz="2400" baseline="-17361" dirty="0">
                <a:latin typeface="Calibri"/>
                <a:cs typeface="Calibri"/>
              </a:rPr>
              <a:t>T</a:t>
            </a:r>
            <a:endParaRPr sz="2400" baseline="-17361">
              <a:latin typeface="Calibri"/>
              <a:cs typeface="Calibri"/>
            </a:endParaRPr>
          </a:p>
        </p:txBody>
      </p:sp>
      <p:sp>
        <p:nvSpPr>
          <p:cNvPr id="52" name="object 52"/>
          <p:cNvSpPr/>
          <p:nvPr/>
        </p:nvSpPr>
        <p:spPr>
          <a:xfrm>
            <a:off x="983907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sp>
        <p:nvSpPr>
          <p:cNvPr id="53" name="object 53"/>
          <p:cNvSpPr txBox="1"/>
          <p:nvPr/>
        </p:nvSpPr>
        <p:spPr>
          <a:xfrm>
            <a:off x="7914644" y="1551062"/>
            <a:ext cx="567690" cy="1037590"/>
          </a:xfrm>
          <a:prstGeom prst="rect">
            <a:avLst/>
          </a:prstGeom>
          <a:solidFill>
            <a:srgbClr val="CFE2F3"/>
          </a:solidFill>
          <a:ln w="9525">
            <a:solidFill>
              <a:srgbClr val="000000"/>
            </a:solidFill>
          </a:ln>
        </p:spPr>
        <p:txBody>
          <a:bodyPr vert="horz" wrap="square" lIns="0" tIns="311150" rIns="0" bIns="0" rtlCol="0">
            <a:spAutoFit/>
          </a:bodyPr>
          <a:lstStyle/>
          <a:p>
            <a:pPr marL="162560">
              <a:lnSpc>
                <a:spcPct val="100000"/>
              </a:lnSpc>
              <a:spcBef>
                <a:spcPts val="2450"/>
              </a:spcBef>
            </a:pPr>
            <a:r>
              <a:rPr sz="2400" dirty="0">
                <a:latin typeface="Calibri"/>
                <a:cs typeface="Calibri"/>
              </a:rPr>
              <a:t>y</a:t>
            </a:r>
            <a:r>
              <a:rPr sz="2400" baseline="-17361" dirty="0">
                <a:latin typeface="Calibri"/>
                <a:cs typeface="Calibri"/>
              </a:rPr>
              <a:t>3</a:t>
            </a:r>
            <a:endParaRPr sz="2400" baseline="-17361">
              <a:latin typeface="Calibri"/>
              <a:cs typeface="Calibri"/>
            </a:endParaRPr>
          </a:p>
        </p:txBody>
      </p:sp>
      <p:sp>
        <p:nvSpPr>
          <p:cNvPr id="54" name="object 54"/>
          <p:cNvSpPr txBox="1"/>
          <p:nvPr/>
        </p:nvSpPr>
        <p:spPr>
          <a:xfrm>
            <a:off x="5674527" y="1551062"/>
            <a:ext cx="567690" cy="1037590"/>
          </a:xfrm>
          <a:prstGeom prst="rect">
            <a:avLst/>
          </a:prstGeom>
          <a:solidFill>
            <a:srgbClr val="CFE2F3"/>
          </a:solidFill>
          <a:ln w="9525">
            <a:solidFill>
              <a:srgbClr val="000000"/>
            </a:solidFill>
          </a:ln>
        </p:spPr>
        <p:txBody>
          <a:bodyPr vert="horz" wrap="square" lIns="0" tIns="311150" rIns="0" bIns="0" rtlCol="0">
            <a:spAutoFit/>
          </a:bodyPr>
          <a:lstStyle/>
          <a:p>
            <a:pPr marL="162560">
              <a:lnSpc>
                <a:spcPct val="100000"/>
              </a:lnSpc>
              <a:spcBef>
                <a:spcPts val="2450"/>
              </a:spcBef>
            </a:pPr>
            <a:r>
              <a:rPr sz="2400" dirty="0">
                <a:latin typeface="Calibri"/>
                <a:cs typeface="Calibri"/>
              </a:rPr>
              <a:t>y</a:t>
            </a:r>
            <a:r>
              <a:rPr sz="2400" baseline="-17361" dirty="0">
                <a:latin typeface="Calibri"/>
                <a:cs typeface="Calibri"/>
              </a:rPr>
              <a:t>2</a:t>
            </a:r>
            <a:endParaRPr sz="2400" baseline="-17361">
              <a:latin typeface="Calibri"/>
              <a:cs typeface="Calibri"/>
            </a:endParaRPr>
          </a:p>
        </p:txBody>
      </p:sp>
      <p:sp>
        <p:nvSpPr>
          <p:cNvPr id="55" name="object 55"/>
          <p:cNvSpPr txBox="1"/>
          <p:nvPr/>
        </p:nvSpPr>
        <p:spPr>
          <a:xfrm>
            <a:off x="3414650" y="1587219"/>
            <a:ext cx="567690" cy="1037590"/>
          </a:xfrm>
          <a:prstGeom prst="rect">
            <a:avLst/>
          </a:prstGeom>
          <a:solidFill>
            <a:srgbClr val="CFE2F3"/>
          </a:solidFill>
          <a:ln w="9525">
            <a:solidFill>
              <a:srgbClr val="000000"/>
            </a:solidFill>
          </a:ln>
        </p:spPr>
        <p:txBody>
          <a:bodyPr vert="horz" wrap="square" lIns="0" tIns="311785" rIns="0" bIns="0" rtlCol="0">
            <a:spAutoFit/>
          </a:bodyPr>
          <a:lstStyle/>
          <a:p>
            <a:pPr marL="162560">
              <a:lnSpc>
                <a:spcPct val="100000"/>
              </a:lnSpc>
              <a:spcBef>
                <a:spcPts val="2455"/>
              </a:spcBef>
            </a:pPr>
            <a:r>
              <a:rPr sz="2400" dirty="0">
                <a:latin typeface="Calibri"/>
                <a:cs typeface="Calibri"/>
              </a:rPr>
              <a:t>y</a:t>
            </a:r>
            <a:r>
              <a:rPr sz="2400" baseline="-17361" dirty="0">
                <a:latin typeface="Calibri"/>
                <a:cs typeface="Calibri"/>
              </a:rPr>
              <a:t>1</a:t>
            </a:r>
            <a:endParaRPr sz="2400" baseline="-17361">
              <a:latin typeface="Calibri"/>
              <a:cs typeface="Calibri"/>
            </a:endParaRPr>
          </a:p>
        </p:txBody>
      </p:sp>
      <p:sp>
        <p:nvSpPr>
          <p:cNvPr id="56" name="object 56"/>
          <p:cNvSpPr/>
          <p:nvPr/>
        </p:nvSpPr>
        <p:spPr>
          <a:xfrm>
            <a:off x="3660267" y="2588399"/>
            <a:ext cx="4576445" cy="504825"/>
          </a:xfrm>
          <a:custGeom>
            <a:avLst/>
            <a:gdLst/>
            <a:ahLst/>
            <a:cxnLst/>
            <a:rect l="l" t="t" r="r" b="b"/>
            <a:pathLst>
              <a:path w="4576445" h="504825">
                <a:moveTo>
                  <a:pt x="76200" y="112191"/>
                </a:moveTo>
                <a:lnTo>
                  <a:pt x="69850" y="99491"/>
                </a:lnTo>
                <a:lnTo>
                  <a:pt x="38100" y="35991"/>
                </a:lnTo>
                <a:lnTo>
                  <a:pt x="0" y="112191"/>
                </a:lnTo>
                <a:lnTo>
                  <a:pt x="28575" y="112191"/>
                </a:lnTo>
                <a:lnTo>
                  <a:pt x="28575" y="504659"/>
                </a:lnTo>
                <a:lnTo>
                  <a:pt x="47625" y="504659"/>
                </a:lnTo>
                <a:lnTo>
                  <a:pt x="47625" y="112191"/>
                </a:lnTo>
                <a:lnTo>
                  <a:pt x="76200" y="112191"/>
                </a:lnTo>
                <a:close/>
              </a:path>
              <a:path w="4576445" h="504825">
                <a:moveTo>
                  <a:pt x="2336076" y="76200"/>
                </a:moveTo>
                <a:lnTo>
                  <a:pt x="2329726" y="63500"/>
                </a:lnTo>
                <a:lnTo>
                  <a:pt x="2297976" y="0"/>
                </a:lnTo>
                <a:lnTo>
                  <a:pt x="2259876" y="76200"/>
                </a:lnTo>
                <a:lnTo>
                  <a:pt x="2288451" y="76200"/>
                </a:lnTo>
                <a:lnTo>
                  <a:pt x="2288451" y="504659"/>
                </a:lnTo>
                <a:lnTo>
                  <a:pt x="2307501" y="504659"/>
                </a:lnTo>
                <a:lnTo>
                  <a:pt x="2307501" y="76200"/>
                </a:lnTo>
                <a:lnTo>
                  <a:pt x="2336076" y="76200"/>
                </a:lnTo>
                <a:close/>
              </a:path>
              <a:path w="4576445" h="504825">
                <a:moveTo>
                  <a:pt x="4576191" y="76200"/>
                </a:moveTo>
                <a:lnTo>
                  <a:pt x="4569841" y="63500"/>
                </a:lnTo>
                <a:lnTo>
                  <a:pt x="4538091" y="0"/>
                </a:lnTo>
                <a:lnTo>
                  <a:pt x="4499991" y="76200"/>
                </a:lnTo>
                <a:lnTo>
                  <a:pt x="4528566" y="76200"/>
                </a:lnTo>
                <a:lnTo>
                  <a:pt x="4528578" y="504659"/>
                </a:lnTo>
                <a:lnTo>
                  <a:pt x="4547628" y="504659"/>
                </a:lnTo>
                <a:lnTo>
                  <a:pt x="4547616" y="76200"/>
                </a:lnTo>
                <a:lnTo>
                  <a:pt x="4576191" y="76200"/>
                </a:lnTo>
                <a:close/>
              </a:path>
            </a:pathLst>
          </a:custGeom>
          <a:solidFill>
            <a:srgbClr val="44546A"/>
          </a:solidFill>
        </p:spPr>
        <p:txBody>
          <a:bodyPr wrap="square" lIns="0" tIns="0" rIns="0" bIns="0" rtlCol="0"/>
          <a:lstStyle/>
          <a:p>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808085" cy="635000"/>
          </a:xfrm>
          <a:prstGeom prst="rect">
            <a:avLst/>
          </a:prstGeom>
        </p:spPr>
        <p:txBody>
          <a:bodyPr vert="horz" wrap="square" lIns="0" tIns="12700" rIns="0" bIns="0" rtlCol="0">
            <a:spAutoFit/>
          </a:bodyPr>
          <a:lstStyle/>
          <a:p>
            <a:pPr marL="12700">
              <a:lnSpc>
                <a:spcPct val="100000"/>
              </a:lnSpc>
              <a:spcBef>
                <a:spcPts val="100"/>
              </a:spcBef>
            </a:pPr>
            <a:r>
              <a:rPr sz="4000" spc="-5" dirty="0"/>
              <a:t>RNN</a:t>
            </a:r>
            <a:r>
              <a:rPr sz="4000" spc="-25" dirty="0"/>
              <a:t> </a:t>
            </a:r>
            <a:r>
              <a:rPr sz="4000" spc="-10" dirty="0"/>
              <a:t>Computational </a:t>
            </a:r>
            <a:r>
              <a:rPr sz="4000" spc="-20" dirty="0"/>
              <a:t>Graph (Many </a:t>
            </a:r>
            <a:r>
              <a:rPr sz="4000" spc="-25" dirty="0"/>
              <a:t>to</a:t>
            </a:r>
            <a:r>
              <a:rPr sz="4000" spc="-10" dirty="0"/>
              <a:t> </a:t>
            </a:r>
            <a:r>
              <a:rPr sz="4000" spc="-20" dirty="0"/>
              <a:t>Many)</a:t>
            </a:r>
            <a:endParaRPr sz="4000"/>
          </a:p>
        </p:txBody>
      </p:sp>
      <p:grpSp>
        <p:nvGrpSpPr>
          <p:cNvPr id="3" name="object 3"/>
          <p:cNvGrpSpPr/>
          <p:nvPr/>
        </p:nvGrpSpPr>
        <p:grpSpPr>
          <a:xfrm>
            <a:off x="1189567" y="3088297"/>
            <a:ext cx="537845" cy="1047115"/>
            <a:chOff x="1189567" y="3088297"/>
            <a:chExt cx="537845" cy="1047115"/>
          </a:xfrm>
        </p:grpSpPr>
        <p:sp>
          <p:nvSpPr>
            <p:cNvPr id="4" name="object 4"/>
            <p:cNvSpPr/>
            <p:nvPr/>
          </p:nvSpPr>
          <p:spPr>
            <a:xfrm>
              <a:off x="1194330" y="3093059"/>
              <a:ext cx="528320" cy="1037590"/>
            </a:xfrm>
            <a:custGeom>
              <a:avLst/>
              <a:gdLst/>
              <a:ahLst/>
              <a:cxnLst/>
              <a:rect l="l" t="t" r="r" b="b"/>
              <a:pathLst>
                <a:path w="528319"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5" name="object 5"/>
            <p:cNvSpPr/>
            <p:nvPr/>
          </p:nvSpPr>
          <p:spPr>
            <a:xfrm>
              <a:off x="1194330" y="3093059"/>
              <a:ext cx="528320" cy="1037590"/>
            </a:xfrm>
            <a:custGeom>
              <a:avLst/>
              <a:gdLst/>
              <a:ahLst/>
              <a:cxnLst/>
              <a:rect l="l" t="t" r="r" b="b"/>
              <a:pathLst>
                <a:path w="528319"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1288398"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0</a:t>
            </a:r>
            <a:endParaRPr sz="2400" baseline="-17361">
              <a:latin typeface="Calibri"/>
              <a:cs typeface="Calibri"/>
            </a:endParaRPr>
          </a:p>
        </p:txBody>
      </p:sp>
      <p:grpSp>
        <p:nvGrpSpPr>
          <p:cNvPr id="7" name="object 7"/>
          <p:cNvGrpSpPr/>
          <p:nvPr/>
        </p:nvGrpSpPr>
        <p:grpSpPr>
          <a:xfrm>
            <a:off x="2193857" y="3266944"/>
            <a:ext cx="717550" cy="690245"/>
            <a:chOff x="2193857" y="3266944"/>
            <a:chExt cx="717550" cy="690245"/>
          </a:xfrm>
        </p:grpSpPr>
        <p:sp>
          <p:nvSpPr>
            <p:cNvPr id="8" name="object 8"/>
            <p:cNvSpPr/>
            <p:nvPr/>
          </p:nvSpPr>
          <p:spPr>
            <a:xfrm>
              <a:off x="2198620"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9" name="object 9"/>
            <p:cNvSpPr/>
            <p:nvPr/>
          </p:nvSpPr>
          <p:spPr>
            <a:xfrm>
              <a:off x="2198620"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0" name="object 10"/>
          <p:cNvSpPr txBox="1"/>
          <p:nvPr/>
        </p:nvSpPr>
        <p:spPr>
          <a:xfrm>
            <a:off x="2177982"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11" name="object 11"/>
          <p:cNvGrpSpPr/>
          <p:nvPr/>
        </p:nvGrpSpPr>
        <p:grpSpPr>
          <a:xfrm>
            <a:off x="3429685" y="3088297"/>
            <a:ext cx="537845" cy="1047115"/>
            <a:chOff x="3429685" y="3088297"/>
            <a:chExt cx="537845" cy="1047115"/>
          </a:xfrm>
        </p:grpSpPr>
        <p:sp>
          <p:nvSpPr>
            <p:cNvPr id="12" name="object 12"/>
            <p:cNvSpPr/>
            <p:nvPr/>
          </p:nvSpPr>
          <p:spPr>
            <a:xfrm>
              <a:off x="3434448" y="3093059"/>
              <a:ext cx="528320" cy="1037590"/>
            </a:xfrm>
            <a:custGeom>
              <a:avLst/>
              <a:gdLst/>
              <a:ahLst/>
              <a:cxnLst/>
              <a:rect l="l" t="t" r="r" b="b"/>
              <a:pathLst>
                <a:path w="528320"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13" name="object 13"/>
            <p:cNvSpPr/>
            <p:nvPr/>
          </p:nvSpPr>
          <p:spPr>
            <a:xfrm>
              <a:off x="3434448" y="3093059"/>
              <a:ext cx="528320" cy="1037590"/>
            </a:xfrm>
            <a:custGeom>
              <a:avLst/>
              <a:gdLst/>
              <a:ahLst/>
              <a:cxnLst/>
              <a:rect l="l" t="t" r="r" b="b"/>
              <a:pathLst>
                <a:path w="528320"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14" name="object 14"/>
          <p:cNvSpPr txBox="1"/>
          <p:nvPr/>
        </p:nvSpPr>
        <p:spPr>
          <a:xfrm>
            <a:off x="3528517"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1</a:t>
            </a:r>
            <a:endParaRPr sz="2400" baseline="-17361">
              <a:latin typeface="Calibri"/>
              <a:cs typeface="Calibri"/>
            </a:endParaRPr>
          </a:p>
        </p:txBody>
      </p:sp>
      <p:grpSp>
        <p:nvGrpSpPr>
          <p:cNvPr id="15" name="object 15"/>
          <p:cNvGrpSpPr/>
          <p:nvPr/>
        </p:nvGrpSpPr>
        <p:grpSpPr>
          <a:xfrm>
            <a:off x="1722192" y="3266944"/>
            <a:ext cx="3429635" cy="1285875"/>
            <a:chOff x="1722192" y="3266944"/>
            <a:chExt cx="3429635" cy="1285875"/>
          </a:xfrm>
        </p:grpSpPr>
        <p:sp>
          <p:nvSpPr>
            <p:cNvPr id="16" name="object 16"/>
            <p:cNvSpPr/>
            <p:nvPr/>
          </p:nvSpPr>
          <p:spPr>
            <a:xfrm>
              <a:off x="1722183" y="3573627"/>
              <a:ext cx="1712595" cy="979169"/>
            </a:xfrm>
            <a:custGeom>
              <a:avLst/>
              <a:gdLst/>
              <a:ahLst/>
              <a:cxnLst/>
              <a:rect l="l" t="t" r="r" b="b"/>
              <a:pathLst>
                <a:path w="1712595" h="979170">
                  <a:moveTo>
                    <a:pt x="476275" y="38100"/>
                  </a:moveTo>
                  <a:lnTo>
                    <a:pt x="457225" y="28575"/>
                  </a:lnTo>
                  <a:lnTo>
                    <a:pt x="400075" y="0"/>
                  </a:lnTo>
                  <a:lnTo>
                    <a:pt x="400075" y="28575"/>
                  </a:lnTo>
                  <a:lnTo>
                    <a:pt x="0" y="28575"/>
                  </a:lnTo>
                  <a:lnTo>
                    <a:pt x="0" y="47625"/>
                  </a:lnTo>
                  <a:lnTo>
                    <a:pt x="400075" y="47625"/>
                  </a:lnTo>
                  <a:lnTo>
                    <a:pt x="400075" y="76200"/>
                  </a:lnTo>
                  <a:lnTo>
                    <a:pt x="457225" y="47625"/>
                  </a:lnTo>
                  <a:lnTo>
                    <a:pt x="476275" y="38100"/>
                  </a:lnTo>
                  <a:close/>
                </a:path>
                <a:path w="1712595" h="979170">
                  <a:moveTo>
                    <a:pt x="868451" y="454647"/>
                  </a:moveTo>
                  <a:lnTo>
                    <a:pt x="862101" y="441947"/>
                  </a:lnTo>
                  <a:lnTo>
                    <a:pt x="830351" y="378447"/>
                  </a:lnTo>
                  <a:lnTo>
                    <a:pt x="792251" y="454647"/>
                  </a:lnTo>
                  <a:lnTo>
                    <a:pt x="820826" y="454647"/>
                  </a:lnTo>
                  <a:lnTo>
                    <a:pt x="820826" y="978687"/>
                  </a:lnTo>
                  <a:lnTo>
                    <a:pt x="839876" y="978687"/>
                  </a:lnTo>
                  <a:lnTo>
                    <a:pt x="839876" y="454647"/>
                  </a:lnTo>
                  <a:lnTo>
                    <a:pt x="868451" y="454647"/>
                  </a:lnTo>
                  <a:close/>
                </a:path>
                <a:path w="1712595" h="979170">
                  <a:moveTo>
                    <a:pt x="1712112" y="38201"/>
                  </a:moveTo>
                  <a:lnTo>
                    <a:pt x="1635912" y="101"/>
                  </a:lnTo>
                  <a:lnTo>
                    <a:pt x="1635912" y="28676"/>
                  </a:lnTo>
                  <a:lnTo>
                    <a:pt x="1184249" y="28676"/>
                  </a:lnTo>
                  <a:lnTo>
                    <a:pt x="1184249" y="47726"/>
                  </a:lnTo>
                  <a:lnTo>
                    <a:pt x="1635912" y="47726"/>
                  </a:lnTo>
                  <a:lnTo>
                    <a:pt x="1635912" y="76301"/>
                  </a:lnTo>
                  <a:lnTo>
                    <a:pt x="1693062" y="47726"/>
                  </a:lnTo>
                  <a:lnTo>
                    <a:pt x="1712112" y="38201"/>
                  </a:lnTo>
                  <a:close/>
                </a:path>
              </a:pathLst>
            </a:custGeom>
            <a:solidFill>
              <a:srgbClr val="44546A"/>
            </a:solidFill>
          </p:spPr>
          <p:txBody>
            <a:bodyPr wrap="square" lIns="0" tIns="0" rIns="0" bIns="0" rtlCol="0"/>
            <a:lstStyle/>
            <a:p>
              <a:endParaRPr/>
            </a:p>
          </p:txBody>
        </p:sp>
        <p:sp>
          <p:nvSpPr>
            <p:cNvPr id="17" name="object 17"/>
            <p:cNvSpPr/>
            <p:nvPr/>
          </p:nvSpPr>
          <p:spPr>
            <a:xfrm>
              <a:off x="4438727"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18" name="object 18"/>
            <p:cNvSpPr/>
            <p:nvPr/>
          </p:nvSpPr>
          <p:spPr>
            <a:xfrm>
              <a:off x="4438727"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9" name="object 19"/>
          <p:cNvSpPr txBox="1"/>
          <p:nvPr/>
        </p:nvSpPr>
        <p:spPr>
          <a:xfrm>
            <a:off x="4418090"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20" name="object 20"/>
          <p:cNvGrpSpPr/>
          <p:nvPr/>
        </p:nvGrpSpPr>
        <p:grpSpPr>
          <a:xfrm>
            <a:off x="5669764" y="3088297"/>
            <a:ext cx="577215" cy="1047115"/>
            <a:chOff x="5669764" y="3088297"/>
            <a:chExt cx="577215" cy="1047115"/>
          </a:xfrm>
        </p:grpSpPr>
        <p:sp>
          <p:nvSpPr>
            <p:cNvPr id="21" name="object 21"/>
            <p:cNvSpPr/>
            <p:nvPr/>
          </p:nvSpPr>
          <p:spPr>
            <a:xfrm>
              <a:off x="5674526" y="3093059"/>
              <a:ext cx="567690" cy="1037590"/>
            </a:xfrm>
            <a:custGeom>
              <a:avLst/>
              <a:gdLst/>
              <a:ahLst/>
              <a:cxnLst/>
              <a:rect l="l" t="t" r="r" b="b"/>
              <a:pathLst>
                <a:path w="567689" h="1037589">
                  <a:moveTo>
                    <a:pt x="567452" y="0"/>
                  </a:moveTo>
                  <a:lnTo>
                    <a:pt x="0" y="0"/>
                  </a:lnTo>
                  <a:lnTo>
                    <a:pt x="0" y="1037329"/>
                  </a:lnTo>
                  <a:lnTo>
                    <a:pt x="567452" y="1037329"/>
                  </a:lnTo>
                  <a:lnTo>
                    <a:pt x="567452" y="0"/>
                  </a:lnTo>
                  <a:close/>
                </a:path>
              </a:pathLst>
            </a:custGeom>
            <a:solidFill>
              <a:srgbClr val="D9EAD3"/>
            </a:solidFill>
          </p:spPr>
          <p:txBody>
            <a:bodyPr wrap="square" lIns="0" tIns="0" rIns="0" bIns="0" rtlCol="0"/>
            <a:lstStyle/>
            <a:p>
              <a:endParaRPr/>
            </a:p>
          </p:txBody>
        </p:sp>
        <p:sp>
          <p:nvSpPr>
            <p:cNvPr id="22" name="object 22"/>
            <p:cNvSpPr/>
            <p:nvPr/>
          </p:nvSpPr>
          <p:spPr>
            <a:xfrm>
              <a:off x="5674526" y="3093059"/>
              <a:ext cx="567690" cy="1037590"/>
            </a:xfrm>
            <a:custGeom>
              <a:avLst/>
              <a:gdLst/>
              <a:ahLst/>
              <a:cxnLst/>
              <a:rect l="l" t="t" r="r" b="b"/>
              <a:pathLst>
                <a:path w="567689" h="1037589">
                  <a:moveTo>
                    <a:pt x="0" y="0"/>
                  </a:moveTo>
                  <a:lnTo>
                    <a:pt x="567452" y="0"/>
                  </a:lnTo>
                  <a:lnTo>
                    <a:pt x="56745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23" name="object 23"/>
          <p:cNvSpPr txBox="1"/>
          <p:nvPr/>
        </p:nvSpPr>
        <p:spPr>
          <a:xfrm>
            <a:off x="5653889" y="3391916"/>
            <a:ext cx="608965" cy="391160"/>
          </a:xfrm>
          <a:prstGeom prst="rect">
            <a:avLst/>
          </a:prstGeom>
        </p:spPr>
        <p:txBody>
          <a:bodyPr vert="horz" wrap="square" lIns="0" tIns="12700" rIns="0" bIns="0" rtlCol="0">
            <a:spAutoFit/>
          </a:bodyPr>
          <a:lstStyle/>
          <a:p>
            <a:pPr marL="172085">
              <a:lnSpc>
                <a:spcPct val="100000"/>
              </a:lnSpc>
              <a:spcBef>
                <a:spcPts val="100"/>
              </a:spcBef>
            </a:pPr>
            <a:r>
              <a:rPr sz="2400" dirty="0">
                <a:latin typeface="Calibri"/>
                <a:cs typeface="Calibri"/>
              </a:rPr>
              <a:t>h</a:t>
            </a:r>
            <a:r>
              <a:rPr sz="2400" baseline="-17361" dirty="0">
                <a:latin typeface="Calibri"/>
                <a:cs typeface="Calibri"/>
              </a:rPr>
              <a:t>2</a:t>
            </a:r>
            <a:endParaRPr sz="2400" baseline="-17361">
              <a:latin typeface="Calibri"/>
              <a:cs typeface="Calibri"/>
            </a:endParaRPr>
          </a:p>
        </p:txBody>
      </p:sp>
      <p:sp>
        <p:nvSpPr>
          <p:cNvPr id="24" name="object 24"/>
          <p:cNvSpPr/>
          <p:nvPr/>
        </p:nvSpPr>
        <p:spPr>
          <a:xfrm>
            <a:off x="3962298" y="3573627"/>
            <a:ext cx="1712595" cy="979169"/>
          </a:xfrm>
          <a:custGeom>
            <a:avLst/>
            <a:gdLst/>
            <a:ahLst/>
            <a:cxnLst/>
            <a:rect l="l" t="t" r="r" b="b"/>
            <a:pathLst>
              <a:path w="1712595" h="979170">
                <a:moveTo>
                  <a:pt x="476275" y="38100"/>
                </a:moveTo>
                <a:lnTo>
                  <a:pt x="457225" y="28575"/>
                </a:lnTo>
                <a:lnTo>
                  <a:pt x="400088" y="0"/>
                </a:lnTo>
                <a:lnTo>
                  <a:pt x="400075" y="28575"/>
                </a:lnTo>
                <a:lnTo>
                  <a:pt x="0" y="28575"/>
                </a:lnTo>
                <a:lnTo>
                  <a:pt x="0" y="47625"/>
                </a:lnTo>
                <a:lnTo>
                  <a:pt x="400075" y="47625"/>
                </a:lnTo>
                <a:lnTo>
                  <a:pt x="400075" y="76200"/>
                </a:lnTo>
                <a:lnTo>
                  <a:pt x="457238" y="47625"/>
                </a:lnTo>
                <a:lnTo>
                  <a:pt x="476275" y="38100"/>
                </a:lnTo>
                <a:close/>
              </a:path>
              <a:path w="1712595" h="979170">
                <a:moveTo>
                  <a:pt x="868438" y="454647"/>
                </a:moveTo>
                <a:lnTo>
                  <a:pt x="862088" y="441947"/>
                </a:lnTo>
                <a:lnTo>
                  <a:pt x="830338" y="378447"/>
                </a:lnTo>
                <a:lnTo>
                  <a:pt x="792238" y="454647"/>
                </a:lnTo>
                <a:lnTo>
                  <a:pt x="820813" y="454647"/>
                </a:lnTo>
                <a:lnTo>
                  <a:pt x="820813" y="978687"/>
                </a:lnTo>
                <a:lnTo>
                  <a:pt x="839863" y="978687"/>
                </a:lnTo>
                <a:lnTo>
                  <a:pt x="839863" y="454647"/>
                </a:lnTo>
                <a:lnTo>
                  <a:pt x="868438" y="454647"/>
                </a:lnTo>
                <a:close/>
              </a:path>
              <a:path w="1712595" h="979170">
                <a:moveTo>
                  <a:pt x="1712099" y="38201"/>
                </a:moveTo>
                <a:lnTo>
                  <a:pt x="1635899" y="101"/>
                </a:lnTo>
                <a:lnTo>
                  <a:pt x="1635899" y="28676"/>
                </a:lnTo>
                <a:lnTo>
                  <a:pt x="1184236" y="28676"/>
                </a:lnTo>
                <a:lnTo>
                  <a:pt x="1184236" y="47726"/>
                </a:lnTo>
                <a:lnTo>
                  <a:pt x="1635899" y="47726"/>
                </a:lnTo>
                <a:lnTo>
                  <a:pt x="1635899" y="76301"/>
                </a:lnTo>
                <a:lnTo>
                  <a:pt x="1693049" y="47726"/>
                </a:lnTo>
                <a:lnTo>
                  <a:pt x="1712099" y="38201"/>
                </a:lnTo>
                <a:close/>
              </a:path>
            </a:pathLst>
          </a:custGeom>
          <a:solidFill>
            <a:srgbClr val="44546A"/>
          </a:solidFill>
        </p:spPr>
        <p:txBody>
          <a:bodyPr wrap="square" lIns="0" tIns="0" rIns="0" bIns="0" rtlCol="0"/>
          <a:lstStyle/>
          <a:p>
            <a:endParaRPr/>
          </a:p>
        </p:txBody>
      </p:sp>
      <p:sp>
        <p:nvSpPr>
          <p:cNvPr id="25" name="object 25"/>
          <p:cNvSpPr txBox="1"/>
          <p:nvPr/>
        </p:nvSpPr>
        <p:spPr>
          <a:xfrm>
            <a:off x="6678835"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26" name="object 26"/>
          <p:cNvSpPr txBox="1"/>
          <p:nvPr/>
        </p:nvSpPr>
        <p:spPr>
          <a:xfrm>
            <a:off x="7914644"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1765">
              <a:lnSpc>
                <a:spcPct val="100000"/>
              </a:lnSpc>
              <a:spcBef>
                <a:spcPts val="2450"/>
              </a:spcBef>
            </a:pPr>
            <a:r>
              <a:rPr sz="2400" dirty="0">
                <a:latin typeface="Calibri"/>
                <a:cs typeface="Calibri"/>
              </a:rPr>
              <a:t>h</a:t>
            </a:r>
            <a:r>
              <a:rPr sz="2400" baseline="-17361" dirty="0">
                <a:latin typeface="Calibri"/>
                <a:cs typeface="Calibri"/>
              </a:rPr>
              <a:t>3</a:t>
            </a:r>
            <a:endParaRPr sz="2400" baseline="-17361">
              <a:latin typeface="Calibri"/>
              <a:cs typeface="Calibri"/>
            </a:endParaRPr>
          </a:p>
        </p:txBody>
      </p:sp>
      <p:grpSp>
        <p:nvGrpSpPr>
          <p:cNvPr id="27" name="object 27"/>
          <p:cNvGrpSpPr/>
          <p:nvPr/>
        </p:nvGrpSpPr>
        <p:grpSpPr>
          <a:xfrm>
            <a:off x="6763849" y="4547549"/>
            <a:ext cx="537845" cy="1047115"/>
            <a:chOff x="6763849" y="4547549"/>
            <a:chExt cx="537845" cy="1047115"/>
          </a:xfrm>
        </p:grpSpPr>
        <p:sp>
          <p:nvSpPr>
            <p:cNvPr id="28" name="object 28"/>
            <p:cNvSpPr/>
            <p:nvPr/>
          </p:nvSpPr>
          <p:spPr>
            <a:xfrm>
              <a:off x="6768612" y="4552312"/>
              <a:ext cx="528320" cy="1037590"/>
            </a:xfrm>
            <a:custGeom>
              <a:avLst/>
              <a:gdLst/>
              <a:ahLst/>
              <a:cxnLst/>
              <a:rect l="l" t="t" r="r" b="b"/>
              <a:pathLst>
                <a:path w="528320" h="1037589">
                  <a:moveTo>
                    <a:pt x="528262" y="0"/>
                  </a:moveTo>
                  <a:lnTo>
                    <a:pt x="0" y="0"/>
                  </a:lnTo>
                  <a:lnTo>
                    <a:pt x="0" y="1037330"/>
                  </a:lnTo>
                  <a:lnTo>
                    <a:pt x="528262" y="1037330"/>
                  </a:lnTo>
                  <a:lnTo>
                    <a:pt x="528262" y="0"/>
                  </a:lnTo>
                  <a:close/>
                </a:path>
              </a:pathLst>
            </a:custGeom>
            <a:solidFill>
              <a:srgbClr val="F4CCCC"/>
            </a:solidFill>
          </p:spPr>
          <p:txBody>
            <a:bodyPr wrap="square" lIns="0" tIns="0" rIns="0" bIns="0" rtlCol="0"/>
            <a:lstStyle/>
            <a:p>
              <a:endParaRPr/>
            </a:p>
          </p:txBody>
        </p:sp>
        <p:sp>
          <p:nvSpPr>
            <p:cNvPr id="29" name="object 29"/>
            <p:cNvSpPr/>
            <p:nvPr/>
          </p:nvSpPr>
          <p:spPr>
            <a:xfrm>
              <a:off x="6768612" y="4552312"/>
              <a:ext cx="528320" cy="1037590"/>
            </a:xfrm>
            <a:custGeom>
              <a:avLst/>
              <a:gdLst/>
              <a:ahLst/>
              <a:cxnLst/>
              <a:rect l="l" t="t" r="r" b="b"/>
              <a:pathLst>
                <a:path w="528320"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30" name="object 30"/>
          <p:cNvSpPr txBox="1"/>
          <p:nvPr/>
        </p:nvSpPr>
        <p:spPr>
          <a:xfrm>
            <a:off x="6768612"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3</a:t>
            </a:r>
            <a:endParaRPr sz="2400" baseline="-17361">
              <a:latin typeface="Calibri"/>
              <a:cs typeface="Calibri"/>
            </a:endParaRPr>
          </a:p>
        </p:txBody>
      </p:sp>
      <p:sp>
        <p:nvSpPr>
          <p:cNvPr id="31" name="object 31"/>
          <p:cNvSpPr/>
          <p:nvPr/>
        </p:nvSpPr>
        <p:spPr>
          <a:xfrm>
            <a:off x="7386649" y="3573719"/>
            <a:ext cx="528320" cy="76200"/>
          </a:xfrm>
          <a:custGeom>
            <a:avLst/>
            <a:gdLst/>
            <a:ahLst/>
            <a:cxnLst/>
            <a:rect l="l" t="t" r="r" b="b"/>
            <a:pathLst>
              <a:path w="528320" h="76200">
                <a:moveTo>
                  <a:pt x="451664" y="47624"/>
                </a:moveTo>
                <a:lnTo>
                  <a:pt x="451664" y="76200"/>
                </a:lnTo>
                <a:lnTo>
                  <a:pt x="508814" y="47625"/>
                </a:lnTo>
                <a:lnTo>
                  <a:pt x="451664" y="47624"/>
                </a:lnTo>
                <a:close/>
              </a:path>
              <a:path w="528320" h="76200">
                <a:moveTo>
                  <a:pt x="451664" y="28574"/>
                </a:moveTo>
                <a:lnTo>
                  <a:pt x="451664" y="47624"/>
                </a:lnTo>
                <a:lnTo>
                  <a:pt x="464364" y="47625"/>
                </a:lnTo>
                <a:lnTo>
                  <a:pt x="464364" y="28575"/>
                </a:lnTo>
                <a:lnTo>
                  <a:pt x="451664" y="28574"/>
                </a:lnTo>
                <a:close/>
              </a:path>
              <a:path w="528320" h="76200">
                <a:moveTo>
                  <a:pt x="451664" y="0"/>
                </a:moveTo>
                <a:lnTo>
                  <a:pt x="451664" y="28574"/>
                </a:lnTo>
                <a:lnTo>
                  <a:pt x="464364" y="28575"/>
                </a:lnTo>
                <a:lnTo>
                  <a:pt x="464364" y="47625"/>
                </a:lnTo>
                <a:lnTo>
                  <a:pt x="508816" y="47623"/>
                </a:lnTo>
                <a:lnTo>
                  <a:pt x="527864" y="38100"/>
                </a:lnTo>
                <a:lnTo>
                  <a:pt x="451664" y="0"/>
                </a:lnTo>
                <a:close/>
              </a:path>
              <a:path w="528320" h="76200">
                <a:moveTo>
                  <a:pt x="0" y="28573"/>
                </a:moveTo>
                <a:lnTo>
                  <a:pt x="0" y="47623"/>
                </a:lnTo>
                <a:lnTo>
                  <a:pt x="451664" y="47624"/>
                </a:lnTo>
                <a:lnTo>
                  <a:pt x="451664" y="28574"/>
                </a:lnTo>
                <a:lnTo>
                  <a:pt x="0" y="28573"/>
                </a:lnTo>
                <a:close/>
              </a:path>
            </a:pathLst>
          </a:custGeom>
          <a:solidFill>
            <a:srgbClr val="44546A"/>
          </a:solidFill>
        </p:spPr>
        <p:txBody>
          <a:bodyPr wrap="square" lIns="0" tIns="0" rIns="0" bIns="0" rtlCol="0"/>
          <a:lstStyle/>
          <a:p>
            <a:endParaRPr/>
          </a:p>
        </p:txBody>
      </p:sp>
      <p:sp>
        <p:nvSpPr>
          <p:cNvPr id="32" name="object 32"/>
          <p:cNvSpPr txBox="1"/>
          <p:nvPr/>
        </p:nvSpPr>
        <p:spPr>
          <a:xfrm>
            <a:off x="10233441" y="1551062"/>
            <a:ext cx="567690" cy="1037590"/>
          </a:xfrm>
          <a:prstGeom prst="rect">
            <a:avLst/>
          </a:prstGeom>
          <a:solidFill>
            <a:srgbClr val="CFE2F3"/>
          </a:solidFill>
          <a:ln w="9525">
            <a:solidFill>
              <a:srgbClr val="000000"/>
            </a:solidFill>
          </a:ln>
        </p:spPr>
        <p:txBody>
          <a:bodyPr vert="horz" wrap="square" lIns="0" tIns="311150" rIns="0" bIns="0" rtlCol="0">
            <a:spAutoFit/>
          </a:bodyPr>
          <a:lstStyle/>
          <a:p>
            <a:pPr marL="165100">
              <a:lnSpc>
                <a:spcPct val="100000"/>
              </a:lnSpc>
              <a:spcBef>
                <a:spcPts val="2450"/>
              </a:spcBef>
            </a:pPr>
            <a:r>
              <a:rPr sz="2400" dirty="0">
                <a:latin typeface="Calibri"/>
                <a:cs typeface="Calibri"/>
              </a:rPr>
              <a:t>y</a:t>
            </a:r>
            <a:r>
              <a:rPr sz="2400" baseline="-17361" dirty="0">
                <a:latin typeface="Calibri"/>
                <a:cs typeface="Calibri"/>
              </a:rPr>
              <a:t>T</a:t>
            </a:r>
            <a:endParaRPr sz="2400" baseline="-17361">
              <a:latin typeface="Calibri"/>
              <a:cs typeface="Calibri"/>
            </a:endParaRPr>
          </a:p>
        </p:txBody>
      </p:sp>
      <p:sp>
        <p:nvSpPr>
          <p:cNvPr id="33" name="object 33"/>
          <p:cNvSpPr/>
          <p:nvPr/>
        </p:nvSpPr>
        <p:spPr>
          <a:xfrm>
            <a:off x="848209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grpSp>
        <p:nvGrpSpPr>
          <p:cNvPr id="34" name="object 34"/>
          <p:cNvGrpSpPr/>
          <p:nvPr/>
        </p:nvGrpSpPr>
        <p:grpSpPr>
          <a:xfrm>
            <a:off x="4523749" y="3573624"/>
            <a:ext cx="2547620" cy="2021205"/>
            <a:chOff x="4523749" y="3573624"/>
            <a:chExt cx="2547620" cy="2021205"/>
          </a:xfrm>
        </p:grpSpPr>
        <p:sp>
          <p:nvSpPr>
            <p:cNvPr id="35" name="object 35"/>
            <p:cNvSpPr/>
            <p:nvPr/>
          </p:nvSpPr>
          <p:spPr>
            <a:xfrm>
              <a:off x="6241979" y="3573624"/>
              <a:ext cx="436880" cy="76200"/>
            </a:xfrm>
            <a:custGeom>
              <a:avLst/>
              <a:gdLst/>
              <a:ahLst/>
              <a:cxnLst/>
              <a:rect l="l" t="t" r="r" b="b"/>
              <a:pathLst>
                <a:path w="436879" h="76200">
                  <a:moveTo>
                    <a:pt x="360485" y="0"/>
                  </a:moveTo>
                  <a:lnTo>
                    <a:pt x="360485" y="76199"/>
                  </a:lnTo>
                  <a:lnTo>
                    <a:pt x="417637" y="47624"/>
                  </a:lnTo>
                  <a:lnTo>
                    <a:pt x="373185" y="47624"/>
                  </a:lnTo>
                  <a:lnTo>
                    <a:pt x="373185" y="28575"/>
                  </a:lnTo>
                  <a:lnTo>
                    <a:pt x="417633" y="28575"/>
                  </a:lnTo>
                  <a:lnTo>
                    <a:pt x="360485" y="0"/>
                  </a:lnTo>
                  <a:close/>
                </a:path>
                <a:path w="436879" h="76200">
                  <a:moveTo>
                    <a:pt x="360485" y="28575"/>
                  </a:moveTo>
                  <a:lnTo>
                    <a:pt x="0" y="28575"/>
                  </a:lnTo>
                  <a:lnTo>
                    <a:pt x="0" y="47624"/>
                  </a:lnTo>
                  <a:lnTo>
                    <a:pt x="360485" y="47624"/>
                  </a:lnTo>
                  <a:lnTo>
                    <a:pt x="360485" y="28575"/>
                  </a:lnTo>
                  <a:close/>
                </a:path>
                <a:path w="436879" h="76200">
                  <a:moveTo>
                    <a:pt x="417633" y="28575"/>
                  </a:moveTo>
                  <a:lnTo>
                    <a:pt x="373185" y="28575"/>
                  </a:lnTo>
                  <a:lnTo>
                    <a:pt x="373185" y="47624"/>
                  </a:lnTo>
                  <a:lnTo>
                    <a:pt x="417637" y="47624"/>
                  </a:lnTo>
                  <a:lnTo>
                    <a:pt x="436685" y="38101"/>
                  </a:lnTo>
                  <a:lnTo>
                    <a:pt x="417633" y="28575"/>
                  </a:lnTo>
                  <a:close/>
                </a:path>
              </a:pathLst>
            </a:custGeom>
            <a:solidFill>
              <a:srgbClr val="44546A"/>
            </a:solidFill>
          </p:spPr>
          <p:txBody>
            <a:bodyPr wrap="square" lIns="0" tIns="0" rIns="0" bIns="0" rtlCol="0"/>
            <a:lstStyle/>
            <a:p>
              <a:endParaRPr/>
            </a:p>
          </p:txBody>
        </p:sp>
        <p:sp>
          <p:nvSpPr>
            <p:cNvPr id="36" name="object 36"/>
            <p:cNvSpPr/>
            <p:nvPr/>
          </p:nvSpPr>
          <p:spPr>
            <a:xfrm>
              <a:off x="4528511" y="4552312"/>
              <a:ext cx="528320" cy="1037590"/>
            </a:xfrm>
            <a:custGeom>
              <a:avLst/>
              <a:gdLst/>
              <a:ahLst/>
              <a:cxnLst/>
              <a:rect l="l" t="t" r="r" b="b"/>
              <a:pathLst>
                <a:path w="528320" h="1037589">
                  <a:moveTo>
                    <a:pt x="528262" y="0"/>
                  </a:moveTo>
                  <a:lnTo>
                    <a:pt x="0" y="0"/>
                  </a:lnTo>
                  <a:lnTo>
                    <a:pt x="0" y="1037330"/>
                  </a:lnTo>
                  <a:lnTo>
                    <a:pt x="528262" y="1037330"/>
                  </a:lnTo>
                  <a:lnTo>
                    <a:pt x="528262" y="0"/>
                  </a:lnTo>
                  <a:close/>
                </a:path>
              </a:pathLst>
            </a:custGeom>
            <a:solidFill>
              <a:srgbClr val="F4CCCC"/>
            </a:solidFill>
          </p:spPr>
          <p:txBody>
            <a:bodyPr wrap="square" lIns="0" tIns="0" rIns="0" bIns="0" rtlCol="0"/>
            <a:lstStyle/>
            <a:p>
              <a:endParaRPr/>
            </a:p>
          </p:txBody>
        </p:sp>
        <p:sp>
          <p:nvSpPr>
            <p:cNvPr id="37" name="object 37"/>
            <p:cNvSpPr/>
            <p:nvPr/>
          </p:nvSpPr>
          <p:spPr>
            <a:xfrm>
              <a:off x="4528511" y="4552312"/>
              <a:ext cx="528320" cy="1037590"/>
            </a:xfrm>
            <a:custGeom>
              <a:avLst/>
              <a:gdLst/>
              <a:ahLst/>
              <a:cxnLst/>
              <a:rect l="l" t="t" r="r" b="b"/>
              <a:pathLst>
                <a:path w="528320"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sp>
          <p:nvSpPr>
            <p:cNvPr id="38" name="object 38"/>
            <p:cNvSpPr/>
            <p:nvPr/>
          </p:nvSpPr>
          <p:spPr>
            <a:xfrm>
              <a:off x="6994643" y="3952069"/>
              <a:ext cx="76200" cy="600710"/>
            </a:xfrm>
            <a:custGeom>
              <a:avLst/>
              <a:gdLst/>
              <a:ahLst/>
              <a:cxnLst/>
              <a:rect l="l" t="t" r="r" b="b"/>
              <a:pathLst>
                <a:path w="76200" h="600710">
                  <a:moveTo>
                    <a:pt x="47625" y="63500"/>
                  </a:moveTo>
                  <a:lnTo>
                    <a:pt x="28575" y="63500"/>
                  </a:lnTo>
                  <a:lnTo>
                    <a:pt x="28576" y="600243"/>
                  </a:lnTo>
                  <a:lnTo>
                    <a:pt x="47626" y="600243"/>
                  </a:lnTo>
                  <a:lnTo>
                    <a:pt x="47625" y="63500"/>
                  </a:lnTo>
                  <a:close/>
                </a:path>
                <a:path w="76200" h="600710">
                  <a:moveTo>
                    <a:pt x="38100" y="0"/>
                  </a:moveTo>
                  <a:lnTo>
                    <a:pt x="0" y="76200"/>
                  </a:lnTo>
                  <a:lnTo>
                    <a:pt x="28575" y="76200"/>
                  </a:lnTo>
                  <a:lnTo>
                    <a:pt x="28575" y="63500"/>
                  </a:lnTo>
                  <a:lnTo>
                    <a:pt x="69850" y="63500"/>
                  </a:lnTo>
                  <a:lnTo>
                    <a:pt x="38100" y="0"/>
                  </a:lnTo>
                  <a:close/>
                </a:path>
                <a:path w="76200" h="600710">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grpSp>
      <p:sp>
        <p:nvSpPr>
          <p:cNvPr id="39" name="object 39"/>
          <p:cNvSpPr/>
          <p:nvPr/>
        </p:nvSpPr>
        <p:spPr>
          <a:xfrm>
            <a:off x="10479065" y="2588390"/>
            <a:ext cx="76200" cy="504825"/>
          </a:xfrm>
          <a:custGeom>
            <a:avLst/>
            <a:gdLst/>
            <a:ahLst/>
            <a:cxnLst/>
            <a:rect l="l" t="t" r="r" b="b"/>
            <a:pathLst>
              <a:path w="76200" h="504825">
                <a:moveTo>
                  <a:pt x="47625" y="63500"/>
                </a:moveTo>
                <a:lnTo>
                  <a:pt x="28575" y="63500"/>
                </a:lnTo>
                <a:lnTo>
                  <a:pt x="28576" y="504668"/>
                </a:lnTo>
                <a:lnTo>
                  <a:pt x="47626" y="504668"/>
                </a:lnTo>
                <a:lnTo>
                  <a:pt x="47625" y="63500"/>
                </a:lnTo>
                <a:close/>
              </a:path>
              <a:path w="76200" h="504825">
                <a:moveTo>
                  <a:pt x="38100" y="0"/>
                </a:moveTo>
                <a:lnTo>
                  <a:pt x="0" y="76200"/>
                </a:lnTo>
                <a:lnTo>
                  <a:pt x="28575" y="76200"/>
                </a:lnTo>
                <a:lnTo>
                  <a:pt x="28575" y="63500"/>
                </a:lnTo>
                <a:lnTo>
                  <a:pt x="69850" y="63500"/>
                </a:lnTo>
                <a:lnTo>
                  <a:pt x="38100" y="0"/>
                </a:lnTo>
                <a:close/>
              </a:path>
              <a:path w="76200" h="50482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40" name="object 40"/>
          <p:cNvSpPr txBox="1"/>
          <p:nvPr/>
        </p:nvSpPr>
        <p:spPr>
          <a:xfrm>
            <a:off x="8955271" y="3054603"/>
            <a:ext cx="586740" cy="1000760"/>
          </a:xfrm>
          <a:prstGeom prst="rect">
            <a:avLst/>
          </a:prstGeom>
        </p:spPr>
        <p:txBody>
          <a:bodyPr vert="horz" wrap="square" lIns="0" tIns="12700" rIns="0" bIns="0" rtlCol="0">
            <a:spAutoFit/>
          </a:bodyPr>
          <a:lstStyle/>
          <a:p>
            <a:pPr marL="12700">
              <a:lnSpc>
                <a:spcPct val="100000"/>
              </a:lnSpc>
              <a:spcBef>
                <a:spcPts val="100"/>
              </a:spcBef>
            </a:pPr>
            <a:r>
              <a:rPr sz="6400" dirty="0">
                <a:latin typeface="Calibri"/>
                <a:cs typeface="Calibri"/>
              </a:rPr>
              <a:t>…</a:t>
            </a:r>
            <a:endParaRPr sz="6400">
              <a:latin typeface="Calibri"/>
              <a:cs typeface="Calibri"/>
            </a:endParaRPr>
          </a:p>
        </p:txBody>
      </p:sp>
      <p:sp>
        <p:nvSpPr>
          <p:cNvPr id="41" name="object 41"/>
          <p:cNvSpPr txBox="1"/>
          <p:nvPr/>
        </p:nvSpPr>
        <p:spPr>
          <a:xfrm>
            <a:off x="4528511"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2</a:t>
            </a:r>
            <a:endParaRPr sz="2400" baseline="-17361">
              <a:latin typeface="Calibri"/>
              <a:cs typeface="Calibri"/>
            </a:endParaRPr>
          </a:p>
        </p:txBody>
      </p:sp>
      <p:grpSp>
        <p:nvGrpSpPr>
          <p:cNvPr id="42" name="object 42"/>
          <p:cNvGrpSpPr/>
          <p:nvPr/>
        </p:nvGrpSpPr>
        <p:grpSpPr>
          <a:xfrm>
            <a:off x="2283650" y="4547549"/>
            <a:ext cx="537845" cy="1047115"/>
            <a:chOff x="2283650" y="4547549"/>
            <a:chExt cx="537845" cy="1047115"/>
          </a:xfrm>
        </p:grpSpPr>
        <p:sp>
          <p:nvSpPr>
            <p:cNvPr id="43" name="object 43"/>
            <p:cNvSpPr/>
            <p:nvPr/>
          </p:nvSpPr>
          <p:spPr>
            <a:xfrm>
              <a:off x="2288413" y="4552312"/>
              <a:ext cx="528320" cy="1037590"/>
            </a:xfrm>
            <a:custGeom>
              <a:avLst/>
              <a:gdLst/>
              <a:ahLst/>
              <a:cxnLst/>
              <a:rect l="l" t="t" r="r" b="b"/>
              <a:pathLst>
                <a:path w="528319" h="1037589">
                  <a:moveTo>
                    <a:pt x="528261" y="0"/>
                  </a:moveTo>
                  <a:lnTo>
                    <a:pt x="0" y="0"/>
                  </a:lnTo>
                  <a:lnTo>
                    <a:pt x="0" y="1037330"/>
                  </a:lnTo>
                  <a:lnTo>
                    <a:pt x="528261" y="1037330"/>
                  </a:lnTo>
                  <a:lnTo>
                    <a:pt x="528261" y="0"/>
                  </a:lnTo>
                  <a:close/>
                </a:path>
              </a:pathLst>
            </a:custGeom>
            <a:solidFill>
              <a:srgbClr val="F4CCCC"/>
            </a:solidFill>
          </p:spPr>
          <p:txBody>
            <a:bodyPr wrap="square" lIns="0" tIns="0" rIns="0" bIns="0" rtlCol="0"/>
            <a:lstStyle/>
            <a:p>
              <a:endParaRPr/>
            </a:p>
          </p:txBody>
        </p:sp>
        <p:sp>
          <p:nvSpPr>
            <p:cNvPr id="44" name="object 44"/>
            <p:cNvSpPr/>
            <p:nvPr/>
          </p:nvSpPr>
          <p:spPr>
            <a:xfrm>
              <a:off x="2288413" y="4552312"/>
              <a:ext cx="528320" cy="1037590"/>
            </a:xfrm>
            <a:custGeom>
              <a:avLst/>
              <a:gdLst/>
              <a:ahLst/>
              <a:cxnLst/>
              <a:rect l="l" t="t" r="r" b="b"/>
              <a:pathLst>
                <a:path w="528319"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45" name="object 45"/>
          <p:cNvSpPr txBox="1"/>
          <p:nvPr/>
        </p:nvSpPr>
        <p:spPr>
          <a:xfrm>
            <a:off x="2288413"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1</a:t>
            </a:r>
            <a:endParaRPr sz="2400" baseline="-17361">
              <a:latin typeface="Calibri"/>
              <a:cs typeface="Calibri"/>
            </a:endParaRPr>
          </a:p>
        </p:txBody>
      </p:sp>
      <p:grpSp>
        <p:nvGrpSpPr>
          <p:cNvPr id="46" name="object 46"/>
          <p:cNvGrpSpPr/>
          <p:nvPr/>
        </p:nvGrpSpPr>
        <p:grpSpPr>
          <a:xfrm>
            <a:off x="977016" y="4990694"/>
            <a:ext cx="717550" cy="690245"/>
            <a:chOff x="977016" y="4990694"/>
            <a:chExt cx="717550" cy="690245"/>
          </a:xfrm>
        </p:grpSpPr>
        <p:sp>
          <p:nvSpPr>
            <p:cNvPr id="47" name="object 47"/>
            <p:cNvSpPr/>
            <p:nvPr/>
          </p:nvSpPr>
          <p:spPr>
            <a:xfrm>
              <a:off x="981778" y="4995457"/>
              <a:ext cx="708025" cy="680720"/>
            </a:xfrm>
            <a:custGeom>
              <a:avLst/>
              <a:gdLst/>
              <a:ahLst/>
              <a:cxnLst/>
              <a:rect l="l" t="t" r="r" b="b"/>
              <a:pathLst>
                <a:path w="708025" h="680720">
                  <a:moveTo>
                    <a:pt x="707816" y="0"/>
                  </a:moveTo>
                  <a:lnTo>
                    <a:pt x="0" y="0"/>
                  </a:lnTo>
                  <a:lnTo>
                    <a:pt x="0" y="680223"/>
                  </a:lnTo>
                  <a:lnTo>
                    <a:pt x="707816" y="680223"/>
                  </a:lnTo>
                  <a:lnTo>
                    <a:pt x="707816" y="0"/>
                  </a:lnTo>
                  <a:close/>
                </a:path>
              </a:pathLst>
            </a:custGeom>
            <a:solidFill>
              <a:srgbClr val="FCE5CD"/>
            </a:solidFill>
          </p:spPr>
          <p:txBody>
            <a:bodyPr wrap="square" lIns="0" tIns="0" rIns="0" bIns="0" rtlCol="0"/>
            <a:lstStyle/>
            <a:p>
              <a:endParaRPr/>
            </a:p>
          </p:txBody>
        </p:sp>
        <p:sp>
          <p:nvSpPr>
            <p:cNvPr id="48" name="object 48"/>
            <p:cNvSpPr/>
            <p:nvPr/>
          </p:nvSpPr>
          <p:spPr>
            <a:xfrm>
              <a:off x="981778" y="4995457"/>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49" name="object 49"/>
          <p:cNvSpPr txBox="1"/>
          <p:nvPr/>
        </p:nvSpPr>
        <p:spPr>
          <a:xfrm>
            <a:off x="1090946" y="5055108"/>
            <a:ext cx="38735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W</a:t>
            </a:r>
            <a:endParaRPr sz="3200">
              <a:latin typeface="Calibri"/>
              <a:cs typeface="Calibri"/>
            </a:endParaRPr>
          </a:p>
        </p:txBody>
      </p:sp>
      <p:sp>
        <p:nvSpPr>
          <p:cNvPr id="50" name="object 50"/>
          <p:cNvSpPr/>
          <p:nvPr/>
        </p:nvSpPr>
        <p:spPr>
          <a:xfrm>
            <a:off x="1326159" y="3927347"/>
            <a:ext cx="8132445" cy="2306320"/>
          </a:xfrm>
          <a:custGeom>
            <a:avLst/>
            <a:gdLst/>
            <a:ahLst/>
            <a:cxnLst/>
            <a:rect l="l" t="t" r="r" b="b"/>
            <a:pathLst>
              <a:path w="8132445" h="2306320">
                <a:moveTo>
                  <a:pt x="926503" y="119494"/>
                </a:moveTo>
                <a:lnTo>
                  <a:pt x="919632" y="102311"/>
                </a:lnTo>
                <a:lnTo>
                  <a:pt x="894892" y="40386"/>
                </a:lnTo>
                <a:lnTo>
                  <a:pt x="850569" y="113144"/>
                </a:lnTo>
                <a:lnTo>
                  <a:pt x="878306" y="115468"/>
                </a:lnTo>
                <a:lnTo>
                  <a:pt x="875715" y="133883"/>
                </a:lnTo>
                <a:lnTo>
                  <a:pt x="864019" y="180047"/>
                </a:lnTo>
                <a:lnTo>
                  <a:pt x="848169" y="225145"/>
                </a:lnTo>
                <a:lnTo>
                  <a:pt x="828471" y="268782"/>
                </a:lnTo>
                <a:lnTo>
                  <a:pt x="805268" y="310591"/>
                </a:lnTo>
                <a:lnTo>
                  <a:pt x="778865" y="350177"/>
                </a:lnTo>
                <a:lnTo>
                  <a:pt x="749604" y="387159"/>
                </a:lnTo>
                <a:lnTo>
                  <a:pt x="717804" y="421144"/>
                </a:lnTo>
                <a:lnTo>
                  <a:pt x="683831" y="451777"/>
                </a:lnTo>
                <a:lnTo>
                  <a:pt x="648004" y="478675"/>
                </a:lnTo>
                <a:lnTo>
                  <a:pt x="610438" y="501599"/>
                </a:lnTo>
                <a:lnTo>
                  <a:pt x="571906" y="519925"/>
                </a:lnTo>
                <a:lnTo>
                  <a:pt x="532523" y="533450"/>
                </a:lnTo>
                <a:lnTo>
                  <a:pt x="492645" y="541832"/>
                </a:lnTo>
                <a:lnTo>
                  <a:pt x="430453" y="545528"/>
                </a:lnTo>
                <a:lnTo>
                  <a:pt x="409117" y="547814"/>
                </a:lnTo>
                <a:lnTo>
                  <a:pt x="366814" y="556691"/>
                </a:lnTo>
                <a:lnTo>
                  <a:pt x="325310" y="570941"/>
                </a:lnTo>
                <a:lnTo>
                  <a:pt x="284708" y="590270"/>
                </a:lnTo>
                <a:lnTo>
                  <a:pt x="245745" y="614057"/>
                </a:lnTo>
                <a:lnTo>
                  <a:pt x="208495" y="642010"/>
                </a:lnTo>
                <a:lnTo>
                  <a:pt x="173278" y="673760"/>
                </a:lnTo>
                <a:lnTo>
                  <a:pt x="140398" y="708914"/>
                </a:lnTo>
                <a:lnTo>
                  <a:pt x="110159" y="747115"/>
                </a:lnTo>
                <a:lnTo>
                  <a:pt x="82905" y="787984"/>
                </a:lnTo>
                <a:lnTo>
                  <a:pt x="58928" y="831151"/>
                </a:lnTo>
                <a:lnTo>
                  <a:pt x="38582" y="876261"/>
                </a:lnTo>
                <a:lnTo>
                  <a:pt x="22174" y="922934"/>
                </a:lnTo>
                <a:lnTo>
                  <a:pt x="10096" y="970572"/>
                </a:lnTo>
                <a:lnTo>
                  <a:pt x="2565" y="1019251"/>
                </a:lnTo>
                <a:lnTo>
                  <a:pt x="0" y="1067866"/>
                </a:lnTo>
                <a:lnTo>
                  <a:pt x="19037" y="1068374"/>
                </a:lnTo>
                <a:lnTo>
                  <a:pt x="19685" y="1044282"/>
                </a:lnTo>
                <a:lnTo>
                  <a:pt x="21551" y="1020749"/>
                </a:lnTo>
                <a:lnTo>
                  <a:pt x="28841" y="973950"/>
                </a:lnTo>
                <a:lnTo>
                  <a:pt x="40640" y="927633"/>
                </a:lnTo>
                <a:lnTo>
                  <a:pt x="56553" y="882599"/>
                </a:lnTo>
                <a:lnTo>
                  <a:pt x="76288" y="839000"/>
                </a:lnTo>
                <a:lnTo>
                  <a:pt x="99555" y="797242"/>
                </a:lnTo>
                <a:lnTo>
                  <a:pt x="126009" y="757694"/>
                </a:lnTo>
                <a:lnTo>
                  <a:pt x="155321" y="720750"/>
                </a:lnTo>
                <a:lnTo>
                  <a:pt x="187185" y="686777"/>
                </a:lnTo>
                <a:lnTo>
                  <a:pt x="221246" y="656170"/>
                </a:lnTo>
                <a:lnTo>
                  <a:pt x="257162" y="629297"/>
                </a:lnTo>
                <a:lnTo>
                  <a:pt x="294614" y="606539"/>
                </a:lnTo>
                <a:lnTo>
                  <a:pt x="333006" y="588365"/>
                </a:lnTo>
                <a:lnTo>
                  <a:pt x="372452" y="574890"/>
                </a:lnTo>
                <a:lnTo>
                  <a:pt x="412407" y="566585"/>
                </a:lnTo>
                <a:lnTo>
                  <a:pt x="473290" y="563029"/>
                </a:lnTo>
                <a:lnTo>
                  <a:pt x="494665" y="560768"/>
                </a:lnTo>
                <a:lnTo>
                  <a:pt x="537019" y="551967"/>
                </a:lnTo>
                <a:lnTo>
                  <a:pt x="578599" y="537756"/>
                </a:lnTo>
                <a:lnTo>
                  <a:pt x="619074" y="518579"/>
                </a:lnTo>
                <a:lnTo>
                  <a:pt x="657910" y="494957"/>
                </a:lnTo>
                <a:lnTo>
                  <a:pt x="695248" y="467029"/>
                </a:lnTo>
                <a:lnTo>
                  <a:pt x="730554" y="435305"/>
                </a:lnTo>
                <a:lnTo>
                  <a:pt x="763498" y="400177"/>
                </a:lnTo>
                <a:lnTo>
                  <a:pt x="793788" y="362013"/>
                </a:lnTo>
                <a:lnTo>
                  <a:pt x="821105" y="321170"/>
                </a:lnTo>
                <a:lnTo>
                  <a:pt x="845121" y="278041"/>
                </a:lnTo>
                <a:lnTo>
                  <a:pt x="865530" y="232994"/>
                </a:lnTo>
                <a:lnTo>
                  <a:pt x="881989" y="186385"/>
                </a:lnTo>
                <a:lnTo>
                  <a:pt x="894181" y="138582"/>
                </a:lnTo>
                <a:lnTo>
                  <a:pt x="897280" y="117055"/>
                </a:lnTo>
                <a:lnTo>
                  <a:pt x="926503" y="119494"/>
                </a:lnTo>
                <a:close/>
              </a:path>
              <a:path w="8132445" h="2306320">
                <a:moveTo>
                  <a:pt x="8132038" y="376910"/>
                </a:moveTo>
                <a:lnTo>
                  <a:pt x="8125320" y="361378"/>
                </a:lnTo>
                <a:lnTo>
                  <a:pt x="8098218" y="298716"/>
                </a:lnTo>
                <a:lnTo>
                  <a:pt x="8055953" y="372694"/>
                </a:lnTo>
                <a:lnTo>
                  <a:pt x="8084210" y="374256"/>
                </a:lnTo>
                <a:lnTo>
                  <a:pt x="8082940" y="390880"/>
                </a:lnTo>
                <a:lnTo>
                  <a:pt x="8075777" y="437083"/>
                </a:lnTo>
                <a:lnTo>
                  <a:pt x="8065833" y="483247"/>
                </a:lnTo>
                <a:lnTo>
                  <a:pt x="8053121" y="529348"/>
                </a:lnTo>
                <a:lnTo>
                  <a:pt x="8037703" y="575360"/>
                </a:lnTo>
                <a:lnTo>
                  <a:pt x="8019605" y="621271"/>
                </a:lnTo>
                <a:lnTo>
                  <a:pt x="7998892" y="667054"/>
                </a:lnTo>
                <a:lnTo>
                  <a:pt x="7975587" y="712673"/>
                </a:lnTo>
                <a:lnTo>
                  <a:pt x="7949743" y="758126"/>
                </a:lnTo>
                <a:lnTo>
                  <a:pt x="7921409" y="803376"/>
                </a:lnTo>
                <a:lnTo>
                  <a:pt x="7890611" y="848385"/>
                </a:lnTo>
                <a:lnTo>
                  <a:pt x="7857414" y="893152"/>
                </a:lnTo>
                <a:lnTo>
                  <a:pt x="7821854" y="937653"/>
                </a:lnTo>
                <a:lnTo>
                  <a:pt x="7783982" y="981837"/>
                </a:lnTo>
                <a:lnTo>
                  <a:pt x="7743825" y="1025702"/>
                </a:lnTo>
                <a:lnTo>
                  <a:pt x="7701458" y="1069225"/>
                </a:lnTo>
                <a:lnTo>
                  <a:pt x="7656893" y="1112367"/>
                </a:lnTo>
                <a:lnTo>
                  <a:pt x="7610208" y="1155115"/>
                </a:lnTo>
                <a:lnTo>
                  <a:pt x="7561440" y="1197432"/>
                </a:lnTo>
                <a:lnTo>
                  <a:pt x="7510615" y="1239304"/>
                </a:lnTo>
                <a:lnTo>
                  <a:pt x="7457808" y="1280718"/>
                </a:lnTo>
                <a:lnTo>
                  <a:pt x="7403046" y="1321625"/>
                </a:lnTo>
                <a:lnTo>
                  <a:pt x="7346391" y="1362024"/>
                </a:lnTo>
                <a:lnTo>
                  <a:pt x="7287869" y="1401876"/>
                </a:lnTo>
                <a:lnTo>
                  <a:pt x="7227544" y="1441170"/>
                </a:lnTo>
                <a:lnTo>
                  <a:pt x="7165454" y="1479880"/>
                </a:lnTo>
                <a:lnTo>
                  <a:pt x="7101649" y="1517967"/>
                </a:lnTo>
                <a:lnTo>
                  <a:pt x="7036181" y="1555419"/>
                </a:lnTo>
                <a:lnTo>
                  <a:pt x="6969087" y="1592224"/>
                </a:lnTo>
                <a:lnTo>
                  <a:pt x="6900405" y="1628343"/>
                </a:lnTo>
                <a:lnTo>
                  <a:pt x="6830212" y="1663750"/>
                </a:lnTo>
                <a:lnTo>
                  <a:pt x="6758521" y="1698434"/>
                </a:lnTo>
                <a:lnTo>
                  <a:pt x="6685394" y="1732368"/>
                </a:lnTo>
                <a:lnTo>
                  <a:pt x="6610883" y="1765541"/>
                </a:lnTo>
                <a:lnTo>
                  <a:pt x="6535026" y="1797900"/>
                </a:lnTo>
                <a:lnTo>
                  <a:pt x="6457874" y="1829447"/>
                </a:lnTo>
                <a:lnTo>
                  <a:pt x="6379464" y="1860143"/>
                </a:lnTo>
                <a:lnTo>
                  <a:pt x="6299860" y="1889975"/>
                </a:lnTo>
                <a:lnTo>
                  <a:pt x="6219152" y="1918893"/>
                </a:lnTo>
                <a:lnTo>
                  <a:pt x="6054331" y="1974024"/>
                </a:lnTo>
                <a:lnTo>
                  <a:pt x="5885421" y="2025332"/>
                </a:lnTo>
                <a:lnTo>
                  <a:pt x="5712828" y="2072601"/>
                </a:lnTo>
                <a:lnTo>
                  <a:pt x="5536819" y="2115705"/>
                </a:lnTo>
                <a:lnTo>
                  <a:pt x="5447728" y="2135606"/>
                </a:lnTo>
                <a:lnTo>
                  <a:pt x="5357927" y="2154402"/>
                </a:lnTo>
                <a:lnTo>
                  <a:pt x="5267490" y="2172043"/>
                </a:lnTo>
                <a:lnTo>
                  <a:pt x="5176444" y="2188527"/>
                </a:lnTo>
                <a:lnTo>
                  <a:pt x="5084838" y="2203818"/>
                </a:lnTo>
                <a:lnTo>
                  <a:pt x="4992738" y="2217902"/>
                </a:lnTo>
                <a:lnTo>
                  <a:pt x="4900168" y="2230755"/>
                </a:lnTo>
                <a:lnTo>
                  <a:pt x="4807191" y="2242350"/>
                </a:lnTo>
                <a:lnTo>
                  <a:pt x="4713833" y="2252675"/>
                </a:lnTo>
                <a:lnTo>
                  <a:pt x="4620158" y="2261692"/>
                </a:lnTo>
                <a:lnTo>
                  <a:pt x="4526216" y="2269375"/>
                </a:lnTo>
                <a:lnTo>
                  <a:pt x="4432033" y="2275725"/>
                </a:lnTo>
                <a:lnTo>
                  <a:pt x="4337672" y="2280704"/>
                </a:lnTo>
                <a:lnTo>
                  <a:pt x="4243171" y="2284285"/>
                </a:lnTo>
                <a:lnTo>
                  <a:pt x="4148582" y="2286444"/>
                </a:lnTo>
                <a:lnTo>
                  <a:pt x="4053903" y="2287168"/>
                </a:lnTo>
                <a:lnTo>
                  <a:pt x="3675392" y="2284031"/>
                </a:lnTo>
                <a:lnTo>
                  <a:pt x="3299841" y="2274862"/>
                </a:lnTo>
                <a:lnTo>
                  <a:pt x="2930220" y="2260079"/>
                </a:lnTo>
                <a:lnTo>
                  <a:pt x="2569476" y="2240076"/>
                </a:lnTo>
                <a:lnTo>
                  <a:pt x="2220582" y="2215248"/>
                </a:lnTo>
                <a:lnTo>
                  <a:pt x="1886496" y="2186013"/>
                </a:lnTo>
                <a:lnTo>
                  <a:pt x="1570215" y="2152764"/>
                </a:lnTo>
                <a:lnTo>
                  <a:pt x="1419669" y="2134755"/>
                </a:lnTo>
                <a:lnTo>
                  <a:pt x="1204391" y="2106168"/>
                </a:lnTo>
                <a:lnTo>
                  <a:pt x="1002893" y="2075840"/>
                </a:lnTo>
                <a:lnTo>
                  <a:pt x="876833" y="2054733"/>
                </a:lnTo>
                <a:lnTo>
                  <a:pt x="757821" y="2032990"/>
                </a:lnTo>
                <a:lnTo>
                  <a:pt x="646226" y="2010638"/>
                </a:lnTo>
                <a:lnTo>
                  <a:pt x="593344" y="1999259"/>
                </a:lnTo>
                <a:lnTo>
                  <a:pt x="542455" y="1987753"/>
                </a:lnTo>
                <a:lnTo>
                  <a:pt x="493598" y="1976120"/>
                </a:lnTo>
                <a:lnTo>
                  <a:pt x="473163" y="1970989"/>
                </a:lnTo>
                <a:lnTo>
                  <a:pt x="496303" y="1975878"/>
                </a:lnTo>
                <a:lnTo>
                  <a:pt x="552551" y="1986826"/>
                </a:lnTo>
                <a:lnTo>
                  <a:pt x="610946" y="1997290"/>
                </a:lnTo>
                <a:lnTo>
                  <a:pt x="664718" y="2006130"/>
                </a:lnTo>
                <a:lnTo>
                  <a:pt x="666064" y="2006371"/>
                </a:lnTo>
                <a:lnTo>
                  <a:pt x="754341" y="2021471"/>
                </a:lnTo>
                <a:lnTo>
                  <a:pt x="846823" y="2036013"/>
                </a:lnTo>
                <a:lnTo>
                  <a:pt x="943229" y="2049957"/>
                </a:lnTo>
                <a:lnTo>
                  <a:pt x="1043305" y="2063267"/>
                </a:lnTo>
                <a:lnTo>
                  <a:pt x="1146822" y="2075903"/>
                </a:lnTo>
                <a:lnTo>
                  <a:pt x="1253528" y="2087841"/>
                </a:lnTo>
                <a:lnTo>
                  <a:pt x="1475524" y="2109457"/>
                </a:lnTo>
                <a:lnTo>
                  <a:pt x="1707349" y="2127796"/>
                </a:lnTo>
                <a:lnTo>
                  <a:pt x="1947024" y="2142579"/>
                </a:lnTo>
                <a:lnTo>
                  <a:pt x="2192591" y="2153513"/>
                </a:lnTo>
                <a:lnTo>
                  <a:pt x="2442057" y="2160282"/>
                </a:lnTo>
                <a:lnTo>
                  <a:pt x="2693581" y="2162606"/>
                </a:lnTo>
                <a:lnTo>
                  <a:pt x="2756649" y="2161819"/>
                </a:lnTo>
                <a:lnTo>
                  <a:pt x="2819755" y="2159482"/>
                </a:lnTo>
                <a:lnTo>
                  <a:pt x="2882798" y="2155596"/>
                </a:lnTo>
                <a:lnTo>
                  <a:pt x="2945739" y="2150224"/>
                </a:lnTo>
                <a:lnTo>
                  <a:pt x="3006687" y="2143556"/>
                </a:lnTo>
                <a:lnTo>
                  <a:pt x="3008566" y="2143353"/>
                </a:lnTo>
                <a:lnTo>
                  <a:pt x="3071228" y="2135022"/>
                </a:lnTo>
                <a:lnTo>
                  <a:pt x="3133699" y="2125268"/>
                </a:lnTo>
                <a:lnTo>
                  <a:pt x="3195955" y="2114092"/>
                </a:lnTo>
                <a:lnTo>
                  <a:pt x="3257956" y="2101545"/>
                </a:lnTo>
                <a:lnTo>
                  <a:pt x="3319678" y="2087626"/>
                </a:lnTo>
                <a:lnTo>
                  <a:pt x="3381095" y="2072386"/>
                </a:lnTo>
                <a:lnTo>
                  <a:pt x="3442170" y="2055825"/>
                </a:lnTo>
                <a:lnTo>
                  <a:pt x="3502876" y="2037981"/>
                </a:lnTo>
                <a:lnTo>
                  <a:pt x="3563175" y="2018880"/>
                </a:lnTo>
                <a:lnTo>
                  <a:pt x="3623043" y="1998548"/>
                </a:lnTo>
                <a:lnTo>
                  <a:pt x="3682441" y="1977009"/>
                </a:lnTo>
                <a:lnTo>
                  <a:pt x="3741343" y="1954276"/>
                </a:lnTo>
                <a:lnTo>
                  <a:pt x="3799725" y="1930374"/>
                </a:lnTo>
                <a:lnTo>
                  <a:pt x="3914711" y="1879244"/>
                </a:lnTo>
                <a:lnTo>
                  <a:pt x="4027309" y="1823720"/>
                </a:lnTo>
                <a:lnTo>
                  <a:pt x="4137202" y="1764055"/>
                </a:lnTo>
                <a:lnTo>
                  <a:pt x="4244137" y="1700428"/>
                </a:lnTo>
                <a:lnTo>
                  <a:pt x="4347870" y="1633042"/>
                </a:lnTo>
                <a:lnTo>
                  <a:pt x="4448149" y="1562100"/>
                </a:lnTo>
                <a:lnTo>
                  <a:pt x="4544746" y="1487792"/>
                </a:lnTo>
                <a:lnTo>
                  <a:pt x="4637405" y="1410309"/>
                </a:lnTo>
                <a:lnTo>
                  <a:pt x="4725886" y="1329855"/>
                </a:lnTo>
                <a:lnTo>
                  <a:pt x="4768558" y="1288503"/>
                </a:lnTo>
                <a:lnTo>
                  <a:pt x="4810010" y="1246543"/>
                </a:lnTo>
                <a:lnTo>
                  <a:pt x="4850295" y="1203947"/>
                </a:lnTo>
                <a:lnTo>
                  <a:pt x="4889385" y="1160729"/>
                </a:lnTo>
                <a:lnTo>
                  <a:pt x="4927244" y="1116901"/>
                </a:lnTo>
                <a:lnTo>
                  <a:pt x="4963833" y="1072515"/>
                </a:lnTo>
                <a:lnTo>
                  <a:pt x="4999152" y="1027569"/>
                </a:lnTo>
                <a:lnTo>
                  <a:pt x="5033124" y="982103"/>
                </a:lnTo>
                <a:lnTo>
                  <a:pt x="5065763" y="936129"/>
                </a:lnTo>
                <a:lnTo>
                  <a:pt x="5097005" y="889698"/>
                </a:lnTo>
                <a:lnTo>
                  <a:pt x="5126837" y="842797"/>
                </a:lnTo>
                <a:lnTo>
                  <a:pt x="5155222" y="795477"/>
                </a:lnTo>
                <a:lnTo>
                  <a:pt x="5182133" y="747750"/>
                </a:lnTo>
                <a:lnTo>
                  <a:pt x="5207533" y="699655"/>
                </a:lnTo>
                <a:lnTo>
                  <a:pt x="5231396" y="651192"/>
                </a:lnTo>
                <a:lnTo>
                  <a:pt x="5253685" y="602411"/>
                </a:lnTo>
                <a:lnTo>
                  <a:pt x="5274373" y="553313"/>
                </a:lnTo>
                <a:lnTo>
                  <a:pt x="5293436" y="503948"/>
                </a:lnTo>
                <a:lnTo>
                  <a:pt x="5310822" y="454317"/>
                </a:lnTo>
                <a:lnTo>
                  <a:pt x="5326519" y="404456"/>
                </a:lnTo>
                <a:lnTo>
                  <a:pt x="5340489" y="354380"/>
                </a:lnTo>
                <a:lnTo>
                  <a:pt x="5352694" y="304126"/>
                </a:lnTo>
                <a:lnTo>
                  <a:pt x="5363121" y="253720"/>
                </a:lnTo>
                <a:lnTo>
                  <a:pt x="5371719" y="203174"/>
                </a:lnTo>
                <a:lnTo>
                  <a:pt x="5378462" y="152527"/>
                </a:lnTo>
                <a:lnTo>
                  <a:pt x="5383314" y="101790"/>
                </a:lnTo>
                <a:lnTo>
                  <a:pt x="5384571" y="76454"/>
                </a:lnTo>
                <a:lnTo>
                  <a:pt x="5413337" y="77381"/>
                </a:lnTo>
                <a:lnTo>
                  <a:pt x="5406720" y="62992"/>
                </a:lnTo>
                <a:lnTo>
                  <a:pt x="5377726" y="0"/>
                </a:lnTo>
                <a:lnTo>
                  <a:pt x="5337175" y="74917"/>
                </a:lnTo>
                <a:lnTo>
                  <a:pt x="5365534" y="75844"/>
                </a:lnTo>
                <a:lnTo>
                  <a:pt x="5364353" y="99974"/>
                </a:lnTo>
                <a:lnTo>
                  <a:pt x="5359578" y="150012"/>
                </a:lnTo>
                <a:lnTo>
                  <a:pt x="5352935" y="199986"/>
                </a:lnTo>
                <a:lnTo>
                  <a:pt x="5344465" y="249872"/>
                </a:lnTo>
                <a:lnTo>
                  <a:pt x="5334190" y="299631"/>
                </a:lnTo>
                <a:lnTo>
                  <a:pt x="5322138" y="349262"/>
                </a:lnTo>
                <a:lnTo>
                  <a:pt x="5308346" y="398741"/>
                </a:lnTo>
                <a:lnTo>
                  <a:pt x="5292852" y="448017"/>
                </a:lnTo>
                <a:lnTo>
                  <a:pt x="5275656" y="497090"/>
                </a:lnTo>
                <a:lnTo>
                  <a:pt x="5256822" y="545922"/>
                </a:lnTo>
                <a:lnTo>
                  <a:pt x="5236362" y="594499"/>
                </a:lnTo>
                <a:lnTo>
                  <a:pt x="5214302" y="642785"/>
                </a:lnTo>
                <a:lnTo>
                  <a:pt x="5190693" y="690765"/>
                </a:lnTo>
                <a:lnTo>
                  <a:pt x="5165547" y="738403"/>
                </a:lnTo>
                <a:lnTo>
                  <a:pt x="5138890" y="785685"/>
                </a:lnTo>
                <a:lnTo>
                  <a:pt x="5110772" y="832573"/>
                </a:lnTo>
                <a:lnTo>
                  <a:pt x="5081206" y="879055"/>
                </a:lnTo>
                <a:lnTo>
                  <a:pt x="5050231" y="925106"/>
                </a:lnTo>
                <a:lnTo>
                  <a:pt x="5017871" y="970699"/>
                </a:lnTo>
                <a:lnTo>
                  <a:pt x="4984166" y="1015796"/>
                </a:lnTo>
                <a:lnTo>
                  <a:pt x="4949139" y="1060386"/>
                </a:lnTo>
                <a:lnTo>
                  <a:pt x="4912830" y="1104455"/>
                </a:lnTo>
                <a:lnTo>
                  <a:pt x="4875250" y="1147940"/>
                </a:lnTo>
                <a:lnTo>
                  <a:pt x="4836452" y="1190853"/>
                </a:lnTo>
                <a:lnTo>
                  <a:pt x="4796460" y="1233157"/>
                </a:lnTo>
                <a:lnTo>
                  <a:pt x="4755286" y="1274826"/>
                </a:lnTo>
                <a:lnTo>
                  <a:pt x="4713071" y="1315758"/>
                </a:lnTo>
                <a:lnTo>
                  <a:pt x="4625187" y="1395691"/>
                </a:lnTo>
                <a:lnTo>
                  <a:pt x="4533138" y="1472692"/>
                </a:lnTo>
                <a:lnTo>
                  <a:pt x="4437151" y="1546555"/>
                </a:lnTo>
                <a:lnTo>
                  <a:pt x="4337494" y="1617065"/>
                </a:lnTo>
                <a:lnTo>
                  <a:pt x="4234396" y="1684058"/>
                </a:lnTo>
                <a:lnTo>
                  <a:pt x="4128020" y="1747367"/>
                </a:lnTo>
                <a:lnTo>
                  <a:pt x="4018889" y="1806638"/>
                </a:lnTo>
                <a:lnTo>
                  <a:pt x="3906964" y="1861832"/>
                </a:lnTo>
                <a:lnTo>
                  <a:pt x="3792512" y="1912747"/>
                </a:lnTo>
                <a:lnTo>
                  <a:pt x="3734485" y="1936496"/>
                </a:lnTo>
                <a:lnTo>
                  <a:pt x="3675938" y="1959102"/>
                </a:lnTo>
                <a:lnTo>
                  <a:pt x="3616909" y="1980514"/>
                </a:lnTo>
                <a:lnTo>
                  <a:pt x="3557422" y="2000732"/>
                </a:lnTo>
                <a:lnTo>
                  <a:pt x="3497503" y="2019706"/>
                </a:lnTo>
                <a:lnTo>
                  <a:pt x="3437191" y="2037448"/>
                </a:lnTo>
                <a:lnTo>
                  <a:pt x="3376511" y="2053894"/>
                </a:lnTo>
                <a:lnTo>
                  <a:pt x="3315500" y="2069045"/>
                </a:lnTo>
                <a:lnTo>
                  <a:pt x="3254171" y="2082876"/>
                </a:lnTo>
                <a:lnTo>
                  <a:pt x="3192589" y="2095347"/>
                </a:lnTo>
                <a:lnTo>
                  <a:pt x="3130753" y="2106447"/>
                </a:lnTo>
                <a:lnTo>
                  <a:pt x="3068713" y="2116137"/>
                </a:lnTo>
                <a:lnTo>
                  <a:pt x="3006483" y="2124418"/>
                </a:lnTo>
                <a:lnTo>
                  <a:pt x="2944114" y="2131237"/>
                </a:lnTo>
                <a:lnTo>
                  <a:pt x="2881630" y="2136584"/>
                </a:lnTo>
                <a:lnTo>
                  <a:pt x="2819044" y="2140445"/>
                </a:lnTo>
                <a:lnTo>
                  <a:pt x="2756408" y="2142769"/>
                </a:lnTo>
                <a:lnTo>
                  <a:pt x="2693670" y="2143556"/>
                </a:lnTo>
                <a:lnTo>
                  <a:pt x="2442578" y="2141232"/>
                </a:lnTo>
                <a:lnTo>
                  <a:pt x="2193353" y="2134476"/>
                </a:lnTo>
                <a:lnTo>
                  <a:pt x="1948116" y="2123567"/>
                </a:lnTo>
                <a:lnTo>
                  <a:pt x="1708759" y="2108797"/>
                </a:lnTo>
                <a:lnTo>
                  <a:pt x="1477289" y="2090483"/>
                </a:lnTo>
                <a:lnTo>
                  <a:pt x="1255649" y="2068906"/>
                </a:lnTo>
                <a:lnTo>
                  <a:pt x="1211262" y="2063953"/>
                </a:lnTo>
                <a:lnTo>
                  <a:pt x="1281226" y="2068131"/>
                </a:lnTo>
                <a:lnTo>
                  <a:pt x="1426730" y="2073452"/>
                </a:lnTo>
                <a:lnTo>
                  <a:pt x="1573390" y="2075281"/>
                </a:lnTo>
                <a:lnTo>
                  <a:pt x="1610360" y="2074519"/>
                </a:lnTo>
                <a:lnTo>
                  <a:pt x="1647380" y="2072271"/>
                </a:lnTo>
                <a:lnTo>
                  <a:pt x="1721281" y="2063330"/>
                </a:lnTo>
                <a:lnTo>
                  <a:pt x="1760296" y="2056231"/>
                </a:lnTo>
                <a:lnTo>
                  <a:pt x="1831454" y="2039264"/>
                </a:lnTo>
                <a:lnTo>
                  <a:pt x="1904250" y="2016379"/>
                </a:lnTo>
                <a:lnTo>
                  <a:pt x="1940407" y="2002967"/>
                </a:lnTo>
                <a:lnTo>
                  <a:pt x="1976361" y="1988273"/>
                </a:lnTo>
                <a:lnTo>
                  <a:pt x="2012111" y="1972322"/>
                </a:lnTo>
                <a:lnTo>
                  <a:pt x="2047633" y="1955139"/>
                </a:lnTo>
                <a:lnTo>
                  <a:pt x="2082914" y="1936737"/>
                </a:lnTo>
                <a:lnTo>
                  <a:pt x="2117941" y="1917153"/>
                </a:lnTo>
                <a:lnTo>
                  <a:pt x="2152675" y="1896402"/>
                </a:lnTo>
                <a:lnTo>
                  <a:pt x="2221141" y="1851596"/>
                </a:lnTo>
                <a:lnTo>
                  <a:pt x="2288400" y="1802358"/>
                </a:lnTo>
                <a:lnTo>
                  <a:pt x="2354186" y="1748955"/>
                </a:lnTo>
                <a:lnTo>
                  <a:pt x="2418372" y="1691576"/>
                </a:lnTo>
                <a:lnTo>
                  <a:pt x="2480805" y="1630413"/>
                </a:lnTo>
                <a:lnTo>
                  <a:pt x="2541359" y="1565656"/>
                </a:lnTo>
                <a:lnTo>
                  <a:pt x="2599880" y="1497482"/>
                </a:lnTo>
                <a:lnTo>
                  <a:pt x="2656230" y="1426108"/>
                </a:lnTo>
                <a:lnTo>
                  <a:pt x="2710281" y="1351699"/>
                </a:lnTo>
                <a:lnTo>
                  <a:pt x="2761881" y="1274445"/>
                </a:lnTo>
                <a:lnTo>
                  <a:pt x="2810878" y="1194536"/>
                </a:lnTo>
                <a:lnTo>
                  <a:pt x="2857144" y="1112177"/>
                </a:lnTo>
                <a:lnTo>
                  <a:pt x="2900540" y="1027544"/>
                </a:lnTo>
                <a:lnTo>
                  <a:pt x="2940901" y="940816"/>
                </a:lnTo>
                <a:lnTo>
                  <a:pt x="2978112" y="852195"/>
                </a:lnTo>
                <a:lnTo>
                  <a:pt x="3012021" y="761860"/>
                </a:lnTo>
                <a:lnTo>
                  <a:pt x="3042475" y="670001"/>
                </a:lnTo>
                <a:lnTo>
                  <a:pt x="3069336" y="576821"/>
                </a:lnTo>
                <a:lnTo>
                  <a:pt x="3092462" y="482485"/>
                </a:lnTo>
                <a:lnTo>
                  <a:pt x="3111716" y="387184"/>
                </a:lnTo>
                <a:lnTo>
                  <a:pt x="3126943" y="291134"/>
                </a:lnTo>
                <a:lnTo>
                  <a:pt x="3137992" y="194487"/>
                </a:lnTo>
                <a:lnTo>
                  <a:pt x="3144736" y="97459"/>
                </a:lnTo>
                <a:lnTo>
                  <a:pt x="3145371" y="76365"/>
                </a:lnTo>
                <a:lnTo>
                  <a:pt x="3174060" y="76949"/>
                </a:lnTo>
                <a:lnTo>
                  <a:pt x="3167519" y="63195"/>
                </a:lnTo>
                <a:lnTo>
                  <a:pt x="3137509" y="0"/>
                </a:lnTo>
                <a:lnTo>
                  <a:pt x="3097873" y="75399"/>
                </a:lnTo>
                <a:lnTo>
                  <a:pt x="3126321" y="75984"/>
                </a:lnTo>
                <a:lnTo>
                  <a:pt x="3125736" y="96139"/>
                </a:lnTo>
                <a:lnTo>
                  <a:pt x="3119069" y="192328"/>
                </a:lnTo>
                <a:lnTo>
                  <a:pt x="3108121" y="288150"/>
                </a:lnTo>
                <a:lnTo>
                  <a:pt x="3093047" y="383425"/>
                </a:lnTo>
                <a:lnTo>
                  <a:pt x="3073958" y="477951"/>
                </a:lnTo>
                <a:lnTo>
                  <a:pt x="3051035" y="571538"/>
                </a:lnTo>
                <a:lnTo>
                  <a:pt x="3024390" y="664006"/>
                </a:lnTo>
                <a:lnTo>
                  <a:pt x="2994177" y="755167"/>
                </a:lnTo>
                <a:lnTo>
                  <a:pt x="2960547" y="844816"/>
                </a:lnTo>
                <a:lnTo>
                  <a:pt x="2923641" y="932776"/>
                </a:lnTo>
                <a:lnTo>
                  <a:pt x="2883585" y="1018857"/>
                </a:lnTo>
                <a:lnTo>
                  <a:pt x="2840532" y="1102855"/>
                </a:lnTo>
                <a:lnTo>
                  <a:pt x="2794635" y="1184579"/>
                </a:lnTo>
                <a:lnTo>
                  <a:pt x="2746032" y="1263865"/>
                </a:lnTo>
                <a:lnTo>
                  <a:pt x="2694863" y="1340497"/>
                </a:lnTo>
                <a:lnTo>
                  <a:pt x="2641282" y="1414297"/>
                </a:lnTo>
                <a:lnTo>
                  <a:pt x="2585428" y="1485074"/>
                </a:lnTo>
                <a:lnTo>
                  <a:pt x="2527439" y="1552638"/>
                </a:lnTo>
                <a:lnTo>
                  <a:pt x="2467470" y="1616798"/>
                </a:lnTo>
                <a:lnTo>
                  <a:pt x="2405672" y="1677377"/>
                </a:lnTo>
                <a:lnTo>
                  <a:pt x="2342184" y="1734159"/>
                </a:lnTo>
                <a:lnTo>
                  <a:pt x="2277148" y="1786991"/>
                </a:lnTo>
                <a:lnTo>
                  <a:pt x="2210714" y="1835658"/>
                </a:lnTo>
                <a:lnTo>
                  <a:pt x="2142909" y="1880044"/>
                </a:lnTo>
                <a:lnTo>
                  <a:pt x="2108631" y="1900529"/>
                </a:lnTo>
                <a:lnTo>
                  <a:pt x="2074113" y="1919846"/>
                </a:lnTo>
                <a:lnTo>
                  <a:pt x="2039340" y="1937981"/>
                </a:lnTo>
                <a:lnTo>
                  <a:pt x="2004352" y="1954923"/>
                </a:lnTo>
                <a:lnTo>
                  <a:pt x="1969160" y="1970646"/>
                </a:lnTo>
                <a:lnTo>
                  <a:pt x="1933778" y="1985111"/>
                </a:lnTo>
                <a:lnTo>
                  <a:pt x="1862531" y="2010219"/>
                </a:lnTo>
                <a:lnTo>
                  <a:pt x="1790776" y="2030069"/>
                </a:lnTo>
                <a:lnTo>
                  <a:pt x="1718614" y="2044471"/>
                </a:lnTo>
                <a:lnTo>
                  <a:pt x="1646224" y="2053247"/>
                </a:lnTo>
                <a:lnTo>
                  <a:pt x="1573631" y="2056231"/>
                </a:lnTo>
                <a:lnTo>
                  <a:pt x="1427429" y="2054415"/>
                </a:lnTo>
                <a:lnTo>
                  <a:pt x="1282357" y="2049119"/>
                </a:lnTo>
                <a:lnTo>
                  <a:pt x="1139532" y="2040559"/>
                </a:lnTo>
                <a:lnTo>
                  <a:pt x="1069352" y="2035136"/>
                </a:lnTo>
                <a:lnTo>
                  <a:pt x="1000188" y="2029002"/>
                </a:lnTo>
                <a:lnTo>
                  <a:pt x="932167" y="2022157"/>
                </a:lnTo>
                <a:lnTo>
                  <a:pt x="865441" y="2014651"/>
                </a:lnTo>
                <a:lnTo>
                  <a:pt x="800138" y="2006498"/>
                </a:lnTo>
                <a:lnTo>
                  <a:pt x="736422" y="1997748"/>
                </a:lnTo>
                <a:lnTo>
                  <a:pt x="674433" y="1988413"/>
                </a:lnTo>
                <a:lnTo>
                  <a:pt x="585876" y="1972068"/>
                </a:lnTo>
                <a:lnTo>
                  <a:pt x="506945" y="1956028"/>
                </a:lnTo>
                <a:lnTo>
                  <a:pt x="469328" y="1947837"/>
                </a:lnTo>
                <a:lnTo>
                  <a:pt x="397916" y="1931162"/>
                </a:lnTo>
                <a:lnTo>
                  <a:pt x="331812" y="1914105"/>
                </a:lnTo>
                <a:lnTo>
                  <a:pt x="271284" y="1896719"/>
                </a:lnTo>
                <a:lnTo>
                  <a:pt x="216598" y="1879053"/>
                </a:lnTo>
                <a:lnTo>
                  <a:pt x="168021" y="1861159"/>
                </a:lnTo>
                <a:lnTo>
                  <a:pt x="125818" y="1843100"/>
                </a:lnTo>
                <a:lnTo>
                  <a:pt x="90297" y="1824977"/>
                </a:lnTo>
                <a:lnTo>
                  <a:pt x="50215" y="1798040"/>
                </a:lnTo>
                <a:lnTo>
                  <a:pt x="26847" y="1772462"/>
                </a:lnTo>
                <a:lnTo>
                  <a:pt x="26403" y="1771840"/>
                </a:lnTo>
                <a:lnTo>
                  <a:pt x="26123" y="1771281"/>
                </a:lnTo>
                <a:lnTo>
                  <a:pt x="24041" y="1767217"/>
                </a:lnTo>
                <a:lnTo>
                  <a:pt x="21844" y="1762353"/>
                </a:lnTo>
                <a:lnTo>
                  <a:pt x="20167" y="1756854"/>
                </a:lnTo>
                <a:lnTo>
                  <a:pt x="20040" y="1756473"/>
                </a:lnTo>
                <a:lnTo>
                  <a:pt x="19024" y="1747634"/>
                </a:lnTo>
                <a:lnTo>
                  <a:pt x="18999" y="1747367"/>
                </a:lnTo>
                <a:lnTo>
                  <a:pt x="9525" y="1748345"/>
                </a:lnTo>
                <a:lnTo>
                  <a:pt x="9359" y="1748358"/>
                </a:lnTo>
                <a:lnTo>
                  <a:pt x="25" y="1749069"/>
                </a:lnTo>
                <a:lnTo>
                  <a:pt x="635" y="1756968"/>
                </a:lnTo>
                <a:lnTo>
                  <a:pt x="698" y="1757438"/>
                </a:lnTo>
                <a:lnTo>
                  <a:pt x="1041" y="1758962"/>
                </a:lnTo>
                <a:lnTo>
                  <a:pt x="1092" y="1759419"/>
                </a:lnTo>
                <a:lnTo>
                  <a:pt x="1206" y="1760029"/>
                </a:lnTo>
                <a:lnTo>
                  <a:pt x="1320" y="1760423"/>
                </a:lnTo>
                <a:lnTo>
                  <a:pt x="1612" y="1762950"/>
                </a:lnTo>
                <a:lnTo>
                  <a:pt x="25234" y="1805571"/>
                </a:lnTo>
                <a:lnTo>
                  <a:pt x="55143" y="1832597"/>
                </a:lnTo>
                <a:lnTo>
                  <a:pt x="95427" y="1858772"/>
                </a:lnTo>
                <a:lnTo>
                  <a:pt x="145770" y="1884387"/>
                </a:lnTo>
                <a:lnTo>
                  <a:pt x="205917" y="1909597"/>
                </a:lnTo>
                <a:lnTo>
                  <a:pt x="275551" y="1934413"/>
                </a:lnTo>
                <a:lnTo>
                  <a:pt x="313829" y="1946668"/>
                </a:lnTo>
                <a:lnTo>
                  <a:pt x="354342" y="1958809"/>
                </a:lnTo>
                <a:lnTo>
                  <a:pt x="397078" y="1970849"/>
                </a:lnTo>
                <a:lnTo>
                  <a:pt x="441960" y="1982787"/>
                </a:lnTo>
                <a:lnTo>
                  <a:pt x="488962" y="1994598"/>
                </a:lnTo>
                <a:lnTo>
                  <a:pt x="538035" y="2006282"/>
                </a:lnTo>
                <a:lnTo>
                  <a:pt x="589140" y="2017839"/>
                </a:lnTo>
                <a:lnTo>
                  <a:pt x="642226" y="2029256"/>
                </a:lnTo>
                <a:lnTo>
                  <a:pt x="697242" y="2040547"/>
                </a:lnTo>
                <a:lnTo>
                  <a:pt x="812914" y="2062657"/>
                </a:lnTo>
                <a:lnTo>
                  <a:pt x="935786" y="2084146"/>
                </a:lnTo>
                <a:lnTo>
                  <a:pt x="1065504" y="2104948"/>
                </a:lnTo>
                <a:lnTo>
                  <a:pt x="1272070" y="2134768"/>
                </a:lnTo>
                <a:lnTo>
                  <a:pt x="1417256" y="2153653"/>
                </a:lnTo>
                <a:lnTo>
                  <a:pt x="1723910" y="2188807"/>
                </a:lnTo>
                <a:lnTo>
                  <a:pt x="2049767" y="2220125"/>
                </a:lnTo>
                <a:lnTo>
                  <a:pt x="2391930" y="2247227"/>
                </a:lnTo>
                <a:lnTo>
                  <a:pt x="2747416" y="2269718"/>
                </a:lnTo>
                <a:lnTo>
                  <a:pt x="3113265" y="2287181"/>
                </a:lnTo>
                <a:lnTo>
                  <a:pt x="3299155" y="2293899"/>
                </a:lnTo>
                <a:lnTo>
                  <a:pt x="3675011" y="2303081"/>
                </a:lnTo>
                <a:lnTo>
                  <a:pt x="4053827" y="2306218"/>
                </a:lnTo>
                <a:lnTo>
                  <a:pt x="4148721" y="2305494"/>
                </a:lnTo>
                <a:lnTo>
                  <a:pt x="4243603" y="2303322"/>
                </a:lnTo>
                <a:lnTo>
                  <a:pt x="4338383" y="2299741"/>
                </a:lnTo>
                <a:lnTo>
                  <a:pt x="4433036" y="2294750"/>
                </a:lnTo>
                <a:lnTo>
                  <a:pt x="4527486" y="2288387"/>
                </a:lnTo>
                <a:lnTo>
                  <a:pt x="4542307" y="2287168"/>
                </a:lnTo>
                <a:lnTo>
                  <a:pt x="4621720" y="2280678"/>
                </a:lnTo>
                <a:lnTo>
                  <a:pt x="4715662" y="2271636"/>
                </a:lnTo>
                <a:lnTo>
                  <a:pt x="4809274" y="2261285"/>
                </a:lnTo>
                <a:lnTo>
                  <a:pt x="4902530" y="2249665"/>
                </a:lnTo>
                <a:lnTo>
                  <a:pt x="4995354" y="2236774"/>
                </a:lnTo>
                <a:lnTo>
                  <a:pt x="5087721" y="2222652"/>
                </a:lnTo>
                <a:lnTo>
                  <a:pt x="5179580" y="2207310"/>
                </a:lnTo>
                <a:lnTo>
                  <a:pt x="5270881" y="2190788"/>
                </a:lnTo>
                <a:lnTo>
                  <a:pt x="5361571" y="2173097"/>
                </a:lnTo>
                <a:lnTo>
                  <a:pt x="5451627" y="2154250"/>
                </a:lnTo>
                <a:lnTo>
                  <a:pt x="5540972" y="2134298"/>
                </a:lnTo>
                <a:lnTo>
                  <a:pt x="5717349" y="2091105"/>
                </a:lnTo>
                <a:lnTo>
                  <a:pt x="5890463" y="2043696"/>
                </a:lnTo>
                <a:lnTo>
                  <a:pt x="6059868" y="1992261"/>
                </a:lnTo>
                <a:lnTo>
                  <a:pt x="6225197" y="1936965"/>
                </a:lnTo>
                <a:lnTo>
                  <a:pt x="6306286" y="1907908"/>
                </a:lnTo>
                <a:lnTo>
                  <a:pt x="6386157" y="1877974"/>
                </a:lnTo>
                <a:lnTo>
                  <a:pt x="6464821" y="1847176"/>
                </a:lnTo>
                <a:lnTo>
                  <a:pt x="6542240" y="1815528"/>
                </a:lnTo>
                <a:lnTo>
                  <a:pt x="6618364" y="1783054"/>
                </a:lnTo>
                <a:lnTo>
                  <a:pt x="6693141" y="1749780"/>
                </a:lnTo>
                <a:lnTo>
                  <a:pt x="6766534" y="1715719"/>
                </a:lnTo>
                <a:lnTo>
                  <a:pt x="6838505" y="1680908"/>
                </a:lnTo>
                <a:lnTo>
                  <a:pt x="6908990" y="1645348"/>
                </a:lnTo>
                <a:lnTo>
                  <a:pt x="6977951" y="1609090"/>
                </a:lnTo>
                <a:lnTo>
                  <a:pt x="7045338" y="1572133"/>
                </a:lnTo>
                <a:lnTo>
                  <a:pt x="7111111" y="1534502"/>
                </a:lnTo>
                <a:lnTo>
                  <a:pt x="7175220" y="1496237"/>
                </a:lnTo>
                <a:lnTo>
                  <a:pt x="7237616" y="1457337"/>
                </a:lnTo>
                <a:lnTo>
                  <a:pt x="7298271" y="1417840"/>
                </a:lnTo>
                <a:lnTo>
                  <a:pt x="7357110" y="1377772"/>
                </a:lnTo>
                <a:lnTo>
                  <a:pt x="7414107" y="1337144"/>
                </a:lnTo>
                <a:lnTo>
                  <a:pt x="7469213" y="1295984"/>
                </a:lnTo>
                <a:lnTo>
                  <a:pt x="7522375" y="1254302"/>
                </a:lnTo>
                <a:lnTo>
                  <a:pt x="7573543" y="1212138"/>
                </a:lnTo>
                <a:lnTo>
                  <a:pt x="7622692" y="1169492"/>
                </a:lnTo>
                <a:lnTo>
                  <a:pt x="7669758" y="1126413"/>
                </a:lnTo>
                <a:lnTo>
                  <a:pt x="7714704" y="1082903"/>
                </a:lnTo>
                <a:lnTo>
                  <a:pt x="7757477" y="1038999"/>
                </a:lnTo>
                <a:lnTo>
                  <a:pt x="7798028" y="994702"/>
                </a:lnTo>
                <a:lnTo>
                  <a:pt x="7836319" y="950048"/>
                </a:lnTo>
                <a:lnTo>
                  <a:pt x="7872298" y="905052"/>
                </a:lnTo>
                <a:lnTo>
                  <a:pt x="7905915" y="859739"/>
                </a:lnTo>
                <a:lnTo>
                  <a:pt x="7937132" y="814120"/>
                </a:lnTo>
                <a:lnTo>
                  <a:pt x="7965897" y="768235"/>
                </a:lnTo>
                <a:lnTo>
                  <a:pt x="7992148" y="722096"/>
                </a:lnTo>
                <a:lnTo>
                  <a:pt x="8015859" y="675716"/>
                </a:lnTo>
                <a:lnTo>
                  <a:pt x="8036966" y="629132"/>
                </a:lnTo>
                <a:lnTo>
                  <a:pt x="8055419" y="582358"/>
                </a:lnTo>
                <a:lnTo>
                  <a:pt x="8071180" y="535406"/>
                </a:lnTo>
                <a:lnTo>
                  <a:pt x="8084198" y="488315"/>
                </a:lnTo>
                <a:lnTo>
                  <a:pt x="8094408" y="441109"/>
                </a:lnTo>
                <a:lnTo>
                  <a:pt x="8101762" y="393801"/>
                </a:lnTo>
                <a:lnTo>
                  <a:pt x="8103222" y="375310"/>
                </a:lnTo>
                <a:lnTo>
                  <a:pt x="8132038" y="376910"/>
                </a:lnTo>
                <a:close/>
              </a:path>
            </a:pathLst>
          </a:custGeom>
          <a:solidFill>
            <a:srgbClr val="44546A"/>
          </a:solidFill>
        </p:spPr>
        <p:txBody>
          <a:bodyPr wrap="square" lIns="0" tIns="0" rIns="0" bIns="0" rtlCol="0"/>
          <a:lstStyle/>
          <a:p>
            <a:endParaRPr/>
          </a:p>
        </p:txBody>
      </p:sp>
      <p:sp>
        <p:nvSpPr>
          <p:cNvPr id="51" name="object 51"/>
          <p:cNvSpPr txBox="1"/>
          <p:nvPr/>
        </p:nvSpPr>
        <p:spPr>
          <a:xfrm>
            <a:off x="10233441"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4305">
              <a:lnSpc>
                <a:spcPct val="100000"/>
              </a:lnSpc>
              <a:spcBef>
                <a:spcPts val="2450"/>
              </a:spcBef>
            </a:pPr>
            <a:r>
              <a:rPr sz="2400" dirty="0">
                <a:latin typeface="Calibri"/>
                <a:cs typeface="Calibri"/>
              </a:rPr>
              <a:t>h</a:t>
            </a:r>
            <a:r>
              <a:rPr sz="2400" baseline="-17361" dirty="0">
                <a:latin typeface="Calibri"/>
                <a:cs typeface="Calibri"/>
              </a:rPr>
              <a:t>T</a:t>
            </a:r>
            <a:endParaRPr sz="2400" baseline="-17361">
              <a:latin typeface="Calibri"/>
              <a:cs typeface="Calibri"/>
            </a:endParaRPr>
          </a:p>
        </p:txBody>
      </p:sp>
      <p:sp>
        <p:nvSpPr>
          <p:cNvPr id="52" name="object 52"/>
          <p:cNvSpPr/>
          <p:nvPr/>
        </p:nvSpPr>
        <p:spPr>
          <a:xfrm>
            <a:off x="983907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sp>
        <p:nvSpPr>
          <p:cNvPr id="53" name="object 53"/>
          <p:cNvSpPr txBox="1"/>
          <p:nvPr/>
        </p:nvSpPr>
        <p:spPr>
          <a:xfrm>
            <a:off x="7914644" y="1551062"/>
            <a:ext cx="567690" cy="1037590"/>
          </a:xfrm>
          <a:prstGeom prst="rect">
            <a:avLst/>
          </a:prstGeom>
          <a:solidFill>
            <a:srgbClr val="CFE2F3"/>
          </a:solidFill>
          <a:ln w="9525">
            <a:solidFill>
              <a:srgbClr val="000000"/>
            </a:solidFill>
          </a:ln>
        </p:spPr>
        <p:txBody>
          <a:bodyPr vert="horz" wrap="square" lIns="0" tIns="311150" rIns="0" bIns="0" rtlCol="0">
            <a:spAutoFit/>
          </a:bodyPr>
          <a:lstStyle/>
          <a:p>
            <a:pPr marL="162560">
              <a:lnSpc>
                <a:spcPct val="100000"/>
              </a:lnSpc>
              <a:spcBef>
                <a:spcPts val="2450"/>
              </a:spcBef>
            </a:pPr>
            <a:r>
              <a:rPr sz="2400" dirty="0">
                <a:latin typeface="Calibri"/>
                <a:cs typeface="Calibri"/>
              </a:rPr>
              <a:t>y</a:t>
            </a:r>
            <a:r>
              <a:rPr sz="2400" baseline="-17361" dirty="0">
                <a:latin typeface="Calibri"/>
                <a:cs typeface="Calibri"/>
              </a:rPr>
              <a:t>3</a:t>
            </a:r>
            <a:endParaRPr sz="2400" baseline="-17361">
              <a:latin typeface="Calibri"/>
              <a:cs typeface="Calibri"/>
            </a:endParaRPr>
          </a:p>
        </p:txBody>
      </p:sp>
      <p:sp>
        <p:nvSpPr>
          <p:cNvPr id="54" name="object 54"/>
          <p:cNvSpPr txBox="1"/>
          <p:nvPr/>
        </p:nvSpPr>
        <p:spPr>
          <a:xfrm>
            <a:off x="5674527" y="1551062"/>
            <a:ext cx="567690" cy="1037590"/>
          </a:xfrm>
          <a:prstGeom prst="rect">
            <a:avLst/>
          </a:prstGeom>
          <a:solidFill>
            <a:srgbClr val="CFE2F3"/>
          </a:solidFill>
          <a:ln w="9525">
            <a:solidFill>
              <a:srgbClr val="000000"/>
            </a:solidFill>
          </a:ln>
        </p:spPr>
        <p:txBody>
          <a:bodyPr vert="horz" wrap="square" lIns="0" tIns="311150" rIns="0" bIns="0" rtlCol="0">
            <a:spAutoFit/>
          </a:bodyPr>
          <a:lstStyle/>
          <a:p>
            <a:pPr marL="162560">
              <a:lnSpc>
                <a:spcPct val="100000"/>
              </a:lnSpc>
              <a:spcBef>
                <a:spcPts val="2450"/>
              </a:spcBef>
            </a:pPr>
            <a:r>
              <a:rPr sz="2400" dirty="0">
                <a:latin typeface="Calibri"/>
                <a:cs typeface="Calibri"/>
              </a:rPr>
              <a:t>y</a:t>
            </a:r>
            <a:r>
              <a:rPr sz="2400" baseline="-17361" dirty="0">
                <a:latin typeface="Calibri"/>
                <a:cs typeface="Calibri"/>
              </a:rPr>
              <a:t>2</a:t>
            </a:r>
            <a:endParaRPr sz="2400" baseline="-17361">
              <a:latin typeface="Calibri"/>
              <a:cs typeface="Calibri"/>
            </a:endParaRPr>
          </a:p>
        </p:txBody>
      </p:sp>
      <p:sp>
        <p:nvSpPr>
          <p:cNvPr id="55" name="object 55"/>
          <p:cNvSpPr txBox="1"/>
          <p:nvPr/>
        </p:nvSpPr>
        <p:spPr>
          <a:xfrm>
            <a:off x="3414650" y="1587219"/>
            <a:ext cx="567690" cy="1037590"/>
          </a:xfrm>
          <a:prstGeom prst="rect">
            <a:avLst/>
          </a:prstGeom>
          <a:solidFill>
            <a:srgbClr val="CFE2F3"/>
          </a:solidFill>
          <a:ln w="9525">
            <a:solidFill>
              <a:srgbClr val="000000"/>
            </a:solidFill>
          </a:ln>
        </p:spPr>
        <p:txBody>
          <a:bodyPr vert="horz" wrap="square" lIns="0" tIns="311785" rIns="0" bIns="0" rtlCol="0">
            <a:spAutoFit/>
          </a:bodyPr>
          <a:lstStyle/>
          <a:p>
            <a:pPr marL="162560">
              <a:lnSpc>
                <a:spcPct val="100000"/>
              </a:lnSpc>
              <a:spcBef>
                <a:spcPts val="2455"/>
              </a:spcBef>
            </a:pPr>
            <a:r>
              <a:rPr sz="2400" dirty="0">
                <a:latin typeface="Calibri"/>
                <a:cs typeface="Calibri"/>
              </a:rPr>
              <a:t>y</a:t>
            </a:r>
            <a:r>
              <a:rPr sz="2400" baseline="-17361" dirty="0">
                <a:latin typeface="Calibri"/>
                <a:cs typeface="Calibri"/>
              </a:rPr>
              <a:t>1</a:t>
            </a:r>
            <a:endParaRPr sz="2400" baseline="-17361">
              <a:latin typeface="Calibri"/>
              <a:cs typeface="Calibri"/>
            </a:endParaRPr>
          </a:p>
        </p:txBody>
      </p:sp>
      <p:sp>
        <p:nvSpPr>
          <p:cNvPr id="56" name="object 56"/>
          <p:cNvSpPr/>
          <p:nvPr/>
        </p:nvSpPr>
        <p:spPr>
          <a:xfrm>
            <a:off x="3660267" y="2588399"/>
            <a:ext cx="4576445" cy="504825"/>
          </a:xfrm>
          <a:custGeom>
            <a:avLst/>
            <a:gdLst/>
            <a:ahLst/>
            <a:cxnLst/>
            <a:rect l="l" t="t" r="r" b="b"/>
            <a:pathLst>
              <a:path w="4576445" h="504825">
                <a:moveTo>
                  <a:pt x="76200" y="112191"/>
                </a:moveTo>
                <a:lnTo>
                  <a:pt x="69850" y="99491"/>
                </a:lnTo>
                <a:lnTo>
                  <a:pt x="38100" y="35991"/>
                </a:lnTo>
                <a:lnTo>
                  <a:pt x="0" y="112191"/>
                </a:lnTo>
                <a:lnTo>
                  <a:pt x="28575" y="112191"/>
                </a:lnTo>
                <a:lnTo>
                  <a:pt x="28575" y="504659"/>
                </a:lnTo>
                <a:lnTo>
                  <a:pt x="47625" y="504659"/>
                </a:lnTo>
                <a:lnTo>
                  <a:pt x="47625" y="112191"/>
                </a:lnTo>
                <a:lnTo>
                  <a:pt x="76200" y="112191"/>
                </a:lnTo>
                <a:close/>
              </a:path>
              <a:path w="4576445" h="504825">
                <a:moveTo>
                  <a:pt x="2336076" y="76200"/>
                </a:moveTo>
                <a:lnTo>
                  <a:pt x="2329726" y="63500"/>
                </a:lnTo>
                <a:lnTo>
                  <a:pt x="2297976" y="0"/>
                </a:lnTo>
                <a:lnTo>
                  <a:pt x="2259876" y="76200"/>
                </a:lnTo>
                <a:lnTo>
                  <a:pt x="2288451" y="76200"/>
                </a:lnTo>
                <a:lnTo>
                  <a:pt x="2288451" y="504659"/>
                </a:lnTo>
                <a:lnTo>
                  <a:pt x="2307501" y="504659"/>
                </a:lnTo>
                <a:lnTo>
                  <a:pt x="2307501" y="76200"/>
                </a:lnTo>
                <a:lnTo>
                  <a:pt x="2336076" y="76200"/>
                </a:lnTo>
                <a:close/>
              </a:path>
              <a:path w="4576445" h="504825">
                <a:moveTo>
                  <a:pt x="4576191" y="76200"/>
                </a:moveTo>
                <a:lnTo>
                  <a:pt x="4569841" y="63500"/>
                </a:lnTo>
                <a:lnTo>
                  <a:pt x="4538091" y="0"/>
                </a:lnTo>
                <a:lnTo>
                  <a:pt x="4499991" y="76200"/>
                </a:lnTo>
                <a:lnTo>
                  <a:pt x="4528566" y="76200"/>
                </a:lnTo>
                <a:lnTo>
                  <a:pt x="4528578" y="504659"/>
                </a:lnTo>
                <a:lnTo>
                  <a:pt x="4547628" y="504659"/>
                </a:lnTo>
                <a:lnTo>
                  <a:pt x="4547616" y="76200"/>
                </a:lnTo>
                <a:lnTo>
                  <a:pt x="4576191" y="76200"/>
                </a:lnTo>
                <a:close/>
              </a:path>
            </a:pathLst>
          </a:custGeom>
          <a:solidFill>
            <a:srgbClr val="44546A"/>
          </a:solidFill>
        </p:spPr>
        <p:txBody>
          <a:bodyPr wrap="square" lIns="0" tIns="0" rIns="0" bIns="0" rtlCol="0"/>
          <a:lstStyle/>
          <a:p>
            <a:endParaRPr/>
          </a:p>
        </p:txBody>
      </p:sp>
      <p:sp>
        <p:nvSpPr>
          <p:cNvPr id="57" name="object 57"/>
          <p:cNvSpPr txBox="1"/>
          <p:nvPr/>
        </p:nvSpPr>
        <p:spPr>
          <a:xfrm>
            <a:off x="4508899" y="1825556"/>
            <a:ext cx="567690" cy="560705"/>
          </a:xfrm>
          <a:prstGeom prst="rect">
            <a:avLst/>
          </a:prstGeom>
          <a:solidFill>
            <a:srgbClr val="D9D2E9"/>
          </a:solidFill>
          <a:ln w="9525">
            <a:solidFill>
              <a:srgbClr val="000000"/>
            </a:solidFill>
          </a:ln>
        </p:spPr>
        <p:txBody>
          <a:bodyPr vert="horz" wrap="square" lIns="0" tIns="73025" rIns="0" bIns="0" rtlCol="0">
            <a:spAutoFit/>
          </a:bodyPr>
          <a:lstStyle/>
          <a:p>
            <a:pPr marL="167640">
              <a:lnSpc>
                <a:spcPct val="100000"/>
              </a:lnSpc>
              <a:spcBef>
                <a:spcPts val="575"/>
              </a:spcBef>
            </a:pPr>
            <a:r>
              <a:rPr sz="2400" dirty="0">
                <a:latin typeface="Calibri"/>
                <a:cs typeface="Calibri"/>
              </a:rPr>
              <a:t>L</a:t>
            </a:r>
            <a:r>
              <a:rPr sz="2400" baseline="-17361" dirty="0">
                <a:latin typeface="Calibri"/>
                <a:cs typeface="Calibri"/>
              </a:rPr>
              <a:t>1</a:t>
            </a:r>
            <a:endParaRPr sz="2400" baseline="-17361">
              <a:latin typeface="Calibri"/>
              <a:cs typeface="Calibri"/>
            </a:endParaRPr>
          </a:p>
        </p:txBody>
      </p:sp>
      <p:sp>
        <p:nvSpPr>
          <p:cNvPr id="58" name="object 58"/>
          <p:cNvSpPr txBox="1"/>
          <p:nvPr/>
        </p:nvSpPr>
        <p:spPr>
          <a:xfrm>
            <a:off x="6755248" y="1789399"/>
            <a:ext cx="567690" cy="560705"/>
          </a:xfrm>
          <a:prstGeom prst="rect">
            <a:avLst/>
          </a:prstGeom>
          <a:solidFill>
            <a:srgbClr val="D9D2E9"/>
          </a:solidFill>
          <a:ln w="9525">
            <a:solidFill>
              <a:srgbClr val="000000"/>
            </a:solidFill>
          </a:ln>
        </p:spPr>
        <p:txBody>
          <a:bodyPr vert="horz" wrap="square" lIns="0" tIns="73025" rIns="0" bIns="0" rtlCol="0">
            <a:spAutoFit/>
          </a:bodyPr>
          <a:lstStyle/>
          <a:p>
            <a:pPr marL="167640">
              <a:lnSpc>
                <a:spcPct val="100000"/>
              </a:lnSpc>
              <a:spcBef>
                <a:spcPts val="575"/>
              </a:spcBef>
            </a:pPr>
            <a:r>
              <a:rPr sz="2400" dirty="0">
                <a:latin typeface="Calibri"/>
                <a:cs typeface="Calibri"/>
              </a:rPr>
              <a:t>L</a:t>
            </a:r>
            <a:r>
              <a:rPr sz="2400" baseline="-17361" dirty="0">
                <a:latin typeface="Calibri"/>
                <a:cs typeface="Calibri"/>
              </a:rPr>
              <a:t>2</a:t>
            </a:r>
            <a:endParaRPr sz="2400" baseline="-17361">
              <a:latin typeface="Calibri"/>
              <a:cs typeface="Calibri"/>
            </a:endParaRPr>
          </a:p>
        </p:txBody>
      </p:sp>
      <p:sp>
        <p:nvSpPr>
          <p:cNvPr id="59" name="object 59"/>
          <p:cNvSpPr txBox="1"/>
          <p:nvPr/>
        </p:nvSpPr>
        <p:spPr>
          <a:xfrm>
            <a:off x="9074043" y="1789399"/>
            <a:ext cx="567690" cy="560705"/>
          </a:xfrm>
          <a:prstGeom prst="rect">
            <a:avLst/>
          </a:prstGeom>
          <a:solidFill>
            <a:srgbClr val="D9D2E9"/>
          </a:solidFill>
          <a:ln w="9525">
            <a:solidFill>
              <a:srgbClr val="000000"/>
            </a:solidFill>
          </a:ln>
        </p:spPr>
        <p:txBody>
          <a:bodyPr vert="horz" wrap="square" lIns="0" tIns="73025" rIns="0" bIns="0" rtlCol="0">
            <a:spAutoFit/>
          </a:bodyPr>
          <a:lstStyle/>
          <a:p>
            <a:pPr marL="167640">
              <a:lnSpc>
                <a:spcPct val="100000"/>
              </a:lnSpc>
              <a:spcBef>
                <a:spcPts val="575"/>
              </a:spcBef>
            </a:pPr>
            <a:r>
              <a:rPr sz="2400" dirty="0">
                <a:latin typeface="Calibri"/>
                <a:cs typeface="Calibri"/>
              </a:rPr>
              <a:t>L</a:t>
            </a:r>
            <a:r>
              <a:rPr sz="2400" baseline="-17361" dirty="0">
                <a:latin typeface="Calibri"/>
                <a:cs typeface="Calibri"/>
              </a:rPr>
              <a:t>3</a:t>
            </a:r>
            <a:endParaRPr sz="2400" baseline="-17361">
              <a:latin typeface="Calibri"/>
              <a:cs typeface="Calibri"/>
            </a:endParaRPr>
          </a:p>
        </p:txBody>
      </p:sp>
      <p:sp>
        <p:nvSpPr>
          <p:cNvPr id="60" name="object 60"/>
          <p:cNvSpPr txBox="1"/>
          <p:nvPr/>
        </p:nvSpPr>
        <p:spPr>
          <a:xfrm>
            <a:off x="11392839" y="1789399"/>
            <a:ext cx="567690" cy="560705"/>
          </a:xfrm>
          <a:prstGeom prst="rect">
            <a:avLst/>
          </a:prstGeom>
          <a:solidFill>
            <a:srgbClr val="D9D2E9"/>
          </a:solidFill>
          <a:ln w="9525">
            <a:solidFill>
              <a:srgbClr val="000000"/>
            </a:solidFill>
          </a:ln>
        </p:spPr>
        <p:txBody>
          <a:bodyPr vert="horz" wrap="square" lIns="0" tIns="73025" rIns="0" bIns="0" rtlCol="0">
            <a:spAutoFit/>
          </a:bodyPr>
          <a:lstStyle/>
          <a:p>
            <a:pPr marL="180975">
              <a:lnSpc>
                <a:spcPct val="100000"/>
              </a:lnSpc>
              <a:spcBef>
                <a:spcPts val="575"/>
              </a:spcBef>
            </a:pPr>
            <a:r>
              <a:rPr sz="2400" spc="-90" dirty="0">
                <a:latin typeface="Calibri"/>
                <a:cs typeface="Calibri"/>
              </a:rPr>
              <a:t>L</a:t>
            </a:r>
            <a:r>
              <a:rPr sz="2400" spc="-135" baseline="-17361" dirty="0">
                <a:latin typeface="Calibri"/>
                <a:cs typeface="Calibri"/>
              </a:rPr>
              <a:t>T</a:t>
            </a:r>
            <a:endParaRPr sz="2400" baseline="-17361">
              <a:latin typeface="Calibri"/>
              <a:cs typeface="Calibri"/>
            </a:endParaRPr>
          </a:p>
        </p:txBody>
      </p:sp>
      <p:sp>
        <p:nvSpPr>
          <p:cNvPr id="61" name="object 61"/>
          <p:cNvSpPr/>
          <p:nvPr/>
        </p:nvSpPr>
        <p:spPr>
          <a:xfrm>
            <a:off x="3982101" y="2067784"/>
            <a:ext cx="527050" cy="76200"/>
          </a:xfrm>
          <a:custGeom>
            <a:avLst/>
            <a:gdLst/>
            <a:ahLst/>
            <a:cxnLst/>
            <a:rect l="l" t="t" r="r" b="b"/>
            <a:pathLst>
              <a:path w="527050" h="76200">
                <a:moveTo>
                  <a:pt x="450463" y="47624"/>
                </a:moveTo>
                <a:lnTo>
                  <a:pt x="450462" y="76200"/>
                </a:lnTo>
                <a:lnTo>
                  <a:pt x="507612" y="47625"/>
                </a:lnTo>
                <a:lnTo>
                  <a:pt x="450463" y="47624"/>
                </a:lnTo>
                <a:close/>
              </a:path>
              <a:path w="527050" h="76200">
                <a:moveTo>
                  <a:pt x="450463" y="28574"/>
                </a:moveTo>
                <a:lnTo>
                  <a:pt x="450463" y="47624"/>
                </a:lnTo>
                <a:lnTo>
                  <a:pt x="463162" y="47625"/>
                </a:lnTo>
                <a:lnTo>
                  <a:pt x="463163" y="28575"/>
                </a:lnTo>
                <a:lnTo>
                  <a:pt x="450463" y="28574"/>
                </a:lnTo>
                <a:close/>
              </a:path>
              <a:path w="527050" h="76200">
                <a:moveTo>
                  <a:pt x="450463" y="0"/>
                </a:moveTo>
                <a:lnTo>
                  <a:pt x="450463" y="28574"/>
                </a:lnTo>
                <a:lnTo>
                  <a:pt x="463163" y="28575"/>
                </a:lnTo>
                <a:lnTo>
                  <a:pt x="463162" y="47625"/>
                </a:lnTo>
                <a:lnTo>
                  <a:pt x="507615" y="47623"/>
                </a:lnTo>
                <a:lnTo>
                  <a:pt x="526662" y="38100"/>
                </a:lnTo>
                <a:lnTo>
                  <a:pt x="450463" y="0"/>
                </a:lnTo>
                <a:close/>
              </a:path>
              <a:path w="527050" h="76200">
                <a:moveTo>
                  <a:pt x="0" y="28573"/>
                </a:moveTo>
                <a:lnTo>
                  <a:pt x="0" y="47623"/>
                </a:lnTo>
                <a:lnTo>
                  <a:pt x="450463" y="47624"/>
                </a:lnTo>
                <a:lnTo>
                  <a:pt x="450463" y="28574"/>
                </a:lnTo>
                <a:lnTo>
                  <a:pt x="0" y="28573"/>
                </a:lnTo>
                <a:close/>
              </a:path>
            </a:pathLst>
          </a:custGeom>
          <a:solidFill>
            <a:srgbClr val="44546A"/>
          </a:solidFill>
        </p:spPr>
        <p:txBody>
          <a:bodyPr wrap="square" lIns="0" tIns="0" rIns="0" bIns="0" rtlCol="0"/>
          <a:lstStyle/>
          <a:p>
            <a:endParaRPr/>
          </a:p>
        </p:txBody>
      </p:sp>
      <p:sp>
        <p:nvSpPr>
          <p:cNvPr id="62" name="object 62"/>
          <p:cNvSpPr/>
          <p:nvPr/>
        </p:nvSpPr>
        <p:spPr>
          <a:xfrm>
            <a:off x="6241981" y="2031627"/>
            <a:ext cx="513715" cy="76200"/>
          </a:xfrm>
          <a:custGeom>
            <a:avLst/>
            <a:gdLst/>
            <a:ahLst/>
            <a:cxnLst/>
            <a:rect l="l" t="t" r="r" b="b"/>
            <a:pathLst>
              <a:path w="513715" h="76200">
                <a:moveTo>
                  <a:pt x="437265" y="47624"/>
                </a:moveTo>
                <a:lnTo>
                  <a:pt x="437264" y="76200"/>
                </a:lnTo>
                <a:lnTo>
                  <a:pt x="494415" y="47625"/>
                </a:lnTo>
                <a:lnTo>
                  <a:pt x="437265" y="47624"/>
                </a:lnTo>
                <a:close/>
              </a:path>
              <a:path w="513715" h="76200">
                <a:moveTo>
                  <a:pt x="437265" y="28574"/>
                </a:moveTo>
                <a:lnTo>
                  <a:pt x="437265" y="47624"/>
                </a:lnTo>
                <a:lnTo>
                  <a:pt x="449966" y="47625"/>
                </a:lnTo>
                <a:lnTo>
                  <a:pt x="449966" y="28575"/>
                </a:lnTo>
                <a:lnTo>
                  <a:pt x="437265" y="28574"/>
                </a:lnTo>
                <a:close/>
              </a:path>
              <a:path w="513715" h="76200">
                <a:moveTo>
                  <a:pt x="437266" y="0"/>
                </a:moveTo>
                <a:lnTo>
                  <a:pt x="437265" y="28574"/>
                </a:lnTo>
                <a:lnTo>
                  <a:pt x="449966" y="28575"/>
                </a:lnTo>
                <a:lnTo>
                  <a:pt x="449966" y="47625"/>
                </a:lnTo>
                <a:lnTo>
                  <a:pt x="494418" y="47623"/>
                </a:lnTo>
                <a:lnTo>
                  <a:pt x="513466" y="38100"/>
                </a:lnTo>
                <a:lnTo>
                  <a:pt x="437266" y="0"/>
                </a:lnTo>
                <a:close/>
              </a:path>
              <a:path w="513715" h="76200">
                <a:moveTo>
                  <a:pt x="0" y="28573"/>
                </a:moveTo>
                <a:lnTo>
                  <a:pt x="0" y="47623"/>
                </a:lnTo>
                <a:lnTo>
                  <a:pt x="437265" y="47624"/>
                </a:lnTo>
                <a:lnTo>
                  <a:pt x="437265" y="28574"/>
                </a:lnTo>
                <a:lnTo>
                  <a:pt x="0" y="28573"/>
                </a:lnTo>
                <a:close/>
              </a:path>
            </a:pathLst>
          </a:custGeom>
          <a:solidFill>
            <a:srgbClr val="44546A"/>
          </a:solidFill>
        </p:spPr>
        <p:txBody>
          <a:bodyPr wrap="square" lIns="0" tIns="0" rIns="0" bIns="0" rtlCol="0"/>
          <a:lstStyle/>
          <a:p>
            <a:endParaRPr/>
          </a:p>
        </p:txBody>
      </p:sp>
      <p:sp>
        <p:nvSpPr>
          <p:cNvPr id="63" name="object 63"/>
          <p:cNvSpPr/>
          <p:nvPr/>
        </p:nvSpPr>
        <p:spPr>
          <a:xfrm>
            <a:off x="8482097" y="2031627"/>
            <a:ext cx="592455" cy="76200"/>
          </a:xfrm>
          <a:custGeom>
            <a:avLst/>
            <a:gdLst/>
            <a:ahLst/>
            <a:cxnLst/>
            <a:rect l="l" t="t" r="r" b="b"/>
            <a:pathLst>
              <a:path w="592454" h="76200">
                <a:moveTo>
                  <a:pt x="515645" y="47624"/>
                </a:moveTo>
                <a:lnTo>
                  <a:pt x="515645" y="76200"/>
                </a:lnTo>
                <a:lnTo>
                  <a:pt x="572795" y="47625"/>
                </a:lnTo>
                <a:lnTo>
                  <a:pt x="515645" y="47624"/>
                </a:lnTo>
                <a:close/>
              </a:path>
              <a:path w="592454" h="76200">
                <a:moveTo>
                  <a:pt x="515645" y="28574"/>
                </a:moveTo>
                <a:lnTo>
                  <a:pt x="515645" y="47624"/>
                </a:lnTo>
                <a:lnTo>
                  <a:pt x="528345" y="47625"/>
                </a:lnTo>
                <a:lnTo>
                  <a:pt x="528345" y="28575"/>
                </a:lnTo>
                <a:lnTo>
                  <a:pt x="515645" y="28574"/>
                </a:lnTo>
                <a:close/>
              </a:path>
              <a:path w="592454" h="76200">
                <a:moveTo>
                  <a:pt x="515645" y="0"/>
                </a:moveTo>
                <a:lnTo>
                  <a:pt x="515645" y="28574"/>
                </a:lnTo>
                <a:lnTo>
                  <a:pt x="528345" y="28575"/>
                </a:lnTo>
                <a:lnTo>
                  <a:pt x="528345" y="47625"/>
                </a:lnTo>
                <a:lnTo>
                  <a:pt x="572797" y="47623"/>
                </a:lnTo>
                <a:lnTo>
                  <a:pt x="591845" y="38100"/>
                </a:lnTo>
                <a:lnTo>
                  <a:pt x="515645" y="0"/>
                </a:lnTo>
                <a:close/>
              </a:path>
              <a:path w="592454" h="76200">
                <a:moveTo>
                  <a:pt x="0" y="28573"/>
                </a:moveTo>
                <a:lnTo>
                  <a:pt x="0" y="47623"/>
                </a:lnTo>
                <a:lnTo>
                  <a:pt x="515645" y="47624"/>
                </a:lnTo>
                <a:lnTo>
                  <a:pt x="515645" y="28574"/>
                </a:lnTo>
                <a:lnTo>
                  <a:pt x="0" y="28573"/>
                </a:lnTo>
                <a:close/>
              </a:path>
            </a:pathLst>
          </a:custGeom>
          <a:solidFill>
            <a:srgbClr val="44546A"/>
          </a:solidFill>
        </p:spPr>
        <p:txBody>
          <a:bodyPr wrap="square" lIns="0" tIns="0" rIns="0" bIns="0" rtlCol="0"/>
          <a:lstStyle/>
          <a:p>
            <a:endParaRPr/>
          </a:p>
        </p:txBody>
      </p:sp>
      <p:sp>
        <p:nvSpPr>
          <p:cNvPr id="64" name="object 64"/>
          <p:cNvSpPr/>
          <p:nvPr/>
        </p:nvSpPr>
        <p:spPr>
          <a:xfrm>
            <a:off x="10800892" y="2031627"/>
            <a:ext cx="592455" cy="76200"/>
          </a:xfrm>
          <a:custGeom>
            <a:avLst/>
            <a:gdLst/>
            <a:ahLst/>
            <a:cxnLst/>
            <a:rect l="l" t="t" r="r" b="b"/>
            <a:pathLst>
              <a:path w="592454" h="76200">
                <a:moveTo>
                  <a:pt x="515645" y="47624"/>
                </a:moveTo>
                <a:lnTo>
                  <a:pt x="515645" y="76200"/>
                </a:lnTo>
                <a:lnTo>
                  <a:pt x="572796" y="47625"/>
                </a:lnTo>
                <a:lnTo>
                  <a:pt x="515645" y="47624"/>
                </a:lnTo>
                <a:close/>
              </a:path>
              <a:path w="592454" h="76200">
                <a:moveTo>
                  <a:pt x="515646" y="28574"/>
                </a:moveTo>
                <a:lnTo>
                  <a:pt x="515645" y="47624"/>
                </a:lnTo>
                <a:lnTo>
                  <a:pt x="528346" y="47625"/>
                </a:lnTo>
                <a:lnTo>
                  <a:pt x="528346" y="28575"/>
                </a:lnTo>
                <a:lnTo>
                  <a:pt x="515646" y="28574"/>
                </a:lnTo>
                <a:close/>
              </a:path>
              <a:path w="592454" h="76200">
                <a:moveTo>
                  <a:pt x="515646" y="0"/>
                </a:moveTo>
                <a:lnTo>
                  <a:pt x="515646" y="28574"/>
                </a:lnTo>
                <a:lnTo>
                  <a:pt x="528346" y="28575"/>
                </a:lnTo>
                <a:lnTo>
                  <a:pt x="528346" y="47625"/>
                </a:lnTo>
                <a:lnTo>
                  <a:pt x="572798" y="47623"/>
                </a:lnTo>
                <a:lnTo>
                  <a:pt x="591846" y="38100"/>
                </a:lnTo>
                <a:lnTo>
                  <a:pt x="515646" y="0"/>
                </a:lnTo>
                <a:close/>
              </a:path>
              <a:path w="592454" h="76200">
                <a:moveTo>
                  <a:pt x="0" y="28573"/>
                </a:moveTo>
                <a:lnTo>
                  <a:pt x="0" y="47623"/>
                </a:lnTo>
                <a:lnTo>
                  <a:pt x="515645" y="47624"/>
                </a:lnTo>
                <a:lnTo>
                  <a:pt x="515646" y="28574"/>
                </a:lnTo>
                <a:lnTo>
                  <a:pt x="0" y="28573"/>
                </a:lnTo>
                <a:close/>
              </a:path>
            </a:pathLst>
          </a:custGeom>
          <a:solidFill>
            <a:srgbClr val="44546A"/>
          </a:solidFill>
        </p:spPr>
        <p:txBody>
          <a:bodyPr wrap="square" lIns="0" tIns="0" rIns="0" bIns="0" rtlCol="0"/>
          <a:lstStyle/>
          <a: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808085" cy="635000"/>
          </a:xfrm>
          <a:prstGeom prst="rect">
            <a:avLst/>
          </a:prstGeom>
        </p:spPr>
        <p:txBody>
          <a:bodyPr vert="horz" wrap="square" lIns="0" tIns="12700" rIns="0" bIns="0" rtlCol="0">
            <a:spAutoFit/>
          </a:bodyPr>
          <a:lstStyle/>
          <a:p>
            <a:pPr marL="12700">
              <a:lnSpc>
                <a:spcPct val="100000"/>
              </a:lnSpc>
              <a:spcBef>
                <a:spcPts val="100"/>
              </a:spcBef>
            </a:pPr>
            <a:r>
              <a:rPr sz="4000" spc="-5" dirty="0"/>
              <a:t>RNN</a:t>
            </a:r>
            <a:r>
              <a:rPr sz="4000" spc="-25" dirty="0"/>
              <a:t> </a:t>
            </a:r>
            <a:r>
              <a:rPr sz="4000" spc="-10" dirty="0"/>
              <a:t>Computational </a:t>
            </a:r>
            <a:r>
              <a:rPr sz="4000" spc="-20" dirty="0"/>
              <a:t>Graph (Many </a:t>
            </a:r>
            <a:r>
              <a:rPr sz="4000" spc="-25" dirty="0"/>
              <a:t>to</a:t>
            </a:r>
            <a:r>
              <a:rPr sz="4000" spc="-10" dirty="0"/>
              <a:t> </a:t>
            </a:r>
            <a:r>
              <a:rPr sz="4000" spc="-20" dirty="0"/>
              <a:t>Many)</a:t>
            </a:r>
            <a:endParaRPr sz="4000"/>
          </a:p>
        </p:txBody>
      </p:sp>
      <p:grpSp>
        <p:nvGrpSpPr>
          <p:cNvPr id="3" name="object 3"/>
          <p:cNvGrpSpPr/>
          <p:nvPr/>
        </p:nvGrpSpPr>
        <p:grpSpPr>
          <a:xfrm>
            <a:off x="1189567" y="3088297"/>
            <a:ext cx="537845" cy="1047115"/>
            <a:chOff x="1189567" y="3088297"/>
            <a:chExt cx="537845" cy="1047115"/>
          </a:xfrm>
        </p:grpSpPr>
        <p:sp>
          <p:nvSpPr>
            <p:cNvPr id="4" name="object 4"/>
            <p:cNvSpPr/>
            <p:nvPr/>
          </p:nvSpPr>
          <p:spPr>
            <a:xfrm>
              <a:off x="1194330" y="3093059"/>
              <a:ext cx="528320" cy="1037590"/>
            </a:xfrm>
            <a:custGeom>
              <a:avLst/>
              <a:gdLst/>
              <a:ahLst/>
              <a:cxnLst/>
              <a:rect l="l" t="t" r="r" b="b"/>
              <a:pathLst>
                <a:path w="528319"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5" name="object 5"/>
            <p:cNvSpPr/>
            <p:nvPr/>
          </p:nvSpPr>
          <p:spPr>
            <a:xfrm>
              <a:off x="1194330" y="3093059"/>
              <a:ext cx="528320" cy="1037590"/>
            </a:xfrm>
            <a:custGeom>
              <a:avLst/>
              <a:gdLst/>
              <a:ahLst/>
              <a:cxnLst/>
              <a:rect l="l" t="t" r="r" b="b"/>
              <a:pathLst>
                <a:path w="528319"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1288398"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0</a:t>
            </a:r>
            <a:endParaRPr sz="2400" baseline="-17361">
              <a:latin typeface="Calibri"/>
              <a:cs typeface="Calibri"/>
            </a:endParaRPr>
          </a:p>
        </p:txBody>
      </p:sp>
      <p:grpSp>
        <p:nvGrpSpPr>
          <p:cNvPr id="7" name="object 7"/>
          <p:cNvGrpSpPr/>
          <p:nvPr/>
        </p:nvGrpSpPr>
        <p:grpSpPr>
          <a:xfrm>
            <a:off x="2193857" y="3266944"/>
            <a:ext cx="717550" cy="690245"/>
            <a:chOff x="2193857" y="3266944"/>
            <a:chExt cx="717550" cy="690245"/>
          </a:xfrm>
        </p:grpSpPr>
        <p:sp>
          <p:nvSpPr>
            <p:cNvPr id="8" name="object 8"/>
            <p:cNvSpPr/>
            <p:nvPr/>
          </p:nvSpPr>
          <p:spPr>
            <a:xfrm>
              <a:off x="2198620"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9" name="object 9"/>
            <p:cNvSpPr/>
            <p:nvPr/>
          </p:nvSpPr>
          <p:spPr>
            <a:xfrm>
              <a:off x="2198620"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0" name="object 10"/>
          <p:cNvSpPr txBox="1"/>
          <p:nvPr/>
        </p:nvSpPr>
        <p:spPr>
          <a:xfrm>
            <a:off x="2177982"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11" name="object 11"/>
          <p:cNvGrpSpPr/>
          <p:nvPr/>
        </p:nvGrpSpPr>
        <p:grpSpPr>
          <a:xfrm>
            <a:off x="3429685" y="3088297"/>
            <a:ext cx="537845" cy="1047115"/>
            <a:chOff x="3429685" y="3088297"/>
            <a:chExt cx="537845" cy="1047115"/>
          </a:xfrm>
        </p:grpSpPr>
        <p:sp>
          <p:nvSpPr>
            <p:cNvPr id="12" name="object 12"/>
            <p:cNvSpPr/>
            <p:nvPr/>
          </p:nvSpPr>
          <p:spPr>
            <a:xfrm>
              <a:off x="3434448" y="3093059"/>
              <a:ext cx="528320" cy="1037590"/>
            </a:xfrm>
            <a:custGeom>
              <a:avLst/>
              <a:gdLst/>
              <a:ahLst/>
              <a:cxnLst/>
              <a:rect l="l" t="t" r="r" b="b"/>
              <a:pathLst>
                <a:path w="528320"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13" name="object 13"/>
            <p:cNvSpPr/>
            <p:nvPr/>
          </p:nvSpPr>
          <p:spPr>
            <a:xfrm>
              <a:off x="3434448" y="3093059"/>
              <a:ext cx="528320" cy="1037590"/>
            </a:xfrm>
            <a:custGeom>
              <a:avLst/>
              <a:gdLst/>
              <a:ahLst/>
              <a:cxnLst/>
              <a:rect l="l" t="t" r="r" b="b"/>
              <a:pathLst>
                <a:path w="528320"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14" name="object 14"/>
          <p:cNvSpPr txBox="1"/>
          <p:nvPr/>
        </p:nvSpPr>
        <p:spPr>
          <a:xfrm>
            <a:off x="3528517"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1</a:t>
            </a:r>
            <a:endParaRPr sz="2400" baseline="-17361">
              <a:latin typeface="Calibri"/>
              <a:cs typeface="Calibri"/>
            </a:endParaRPr>
          </a:p>
        </p:txBody>
      </p:sp>
      <p:grpSp>
        <p:nvGrpSpPr>
          <p:cNvPr id="15" name="object 15"/>
          <p:cNvGrpSpPr/>
          <p:nvPr/>
        </p:nvGrpSpPr>
        <p:grpSpPr>
          <a:xfrm>
            <a:off x="1722192" y="3266944"/>
            <a:ext cx="3429635" cy="1285875"/>
            <a:chOff x="1722192" y="3266944"/>
            <a:chExt cx="3429635" cy="1285875"/>
          </a:xfrm>
        </p:grpSpPr>
        <p:sp>
          <p:nvSpPr>
            <p:cNvPr id="16" name="object 16"/>
            <p:cNvSpPr/>
            <p:nvPr/>
          </p:nvSpPr>
          <p:spPr>
            <a:xfrm>
              <a:off x="1722183" y="3573627"/>
              <a:ext cx="1712595" cy="979169"/>
            </a:xfrm>
            <a:custGeom>
              <a:avLst/>
              <a:gdLst/>
              <a:ahLst/>
              <a:cxnLst/>
              <a:rect l="l" t="t" r="r" b="b"/>
              <a:pathLst>
                <a:path w="1712595" h="979170">
                  <a:moveTo>
                    <a:pt x="476275" y="38100"/>
                  </a:moveTo>
                  <a:lnTo>
                    <a:pt x="457225" y="28575"/>
                  </a:lnTo>
                  <a:lnTo>
                    <a:pt x="400075" y="0"/>
                  </a:lnTo>
                  <a:lnTo>
                    <a:pt x="400075" y="28575"/>
                  </a:lnTo>
                  <a:lnTo>
                    <a:pt x="0" y="28575"/>
                  </a:lnTo>
                  <a:lnTo>
                    <a:pt x="0" y="47625"/>
                  </a:lnTo>
                  <a:lnTo>
                    <a:pt x="400075" y="47625"/>
                  </a:lnTo>
                  <a:lnTo>
                    <a:pt x="400075" y="76200"/>
                  </a:lnTo>
                  <a:lnTo>
                    <a:pt x="457225" y="47625"/>
                  </a:lnTo>
                  <a:lnTo>
                    <a:pt x="476275" y="38100"/>
                  </a:lnTo>
                  <a:close/>
                </a:path>
                <a:path w="1712595" h="979170">
                  <a:moveTo>
                    <a:pt x="868451" y="454647"/>
                  </a:moveTo>
                  <a:lnTo>
                    <a:pt x="862101" y="441947"/>
                  </a:lnTo>
                  <a:lnTo>
                    <a:pt x="830351" y="378447"/>
                  </a:lnTo>
                  <a:lnTo>
                    <a:pt x="792251" y="454647"/>
                  </a:lnTo>
                  <a:lnTo>
                    <a:pt x="820826" y="454647"/>
                  </a:lnTo>
                  <a:lnTo>
                    <a:pt x="820826" y="978687"/>
                  </a:lnTo>
                  <a:lnTo>
                    <a:pt x="839876" y="978687"/>
                  </a:lnTo>
                  <a:lnTo>
                    <a:pt x="839876" y="454647"/>
                  </a:lnTo>
                  <a:lnTo>
                    <a:pt x="868451" y="454647"/>
                  </a:lnTo>
                  <a:close/>
                </a:path>
                <a:path w="1712595" h="979170">
                  <a:moveTo>
                    <a:pt x="1712112" y="38201"/>
                  </a:moveTo>
                  <a:lnTo>
                    <a:pt x="1635912" y="101"/>
                  </a:lnTo>
                  <a:lnTo>
                    <a:pt x="1635912" y="28676"/>
                  </a:lnTo>
                  <a:lnTo>
                    <a:pt x="1184249" y="28676"/>
                  </a:lnTo>
                  <a:lnTo>
                    <a:pt x="1184249" y="47726"/>
                  </a:lnTo>
                  <a:lnTo>
                    <a:pt x="1635912" y="47726"/>
                  </a:lnTo>
                  <a:lnTo>
                    <a:pt x="1635912" y="76301"/>
                  </a:lnTo>
                  <a:lnTo>
                    <a:pt x="1693062" y="47726"/>
                  </a:lnTo>
                  <a:lnTo>
                    <a:pt x="1712112" y="38201"/>
                  </a:lnTo>
                  <a:close/>
                </a:path>
              </a:pathLst>
            </a:custGeom>
            <a:solidFill>
              <a:srgbClr val="44546A"/>
            </a:solidFill>
          </p:spPr>
          <p:txBody>
            <a:bodyPr wrap="square" lIns="0" tIns="0" rIns="0" bIns="0" rtlCol="0"/>
            <a:lstStyle/>
            <a:p>
              <a:endParaRPr/>
            </a:p>
          </p:txBody>
        </p:sp>
        <p:sp>
          <p:nvSpPr>
            <p:cNvPr id="17" name="object 17"/>
            <p:cNvSpPr/>
            <p:nvPr/>
          </p:nvSpPr>
          <p:spPr>
            <a:xfrm>
              <a:off x="4438727"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18" name="object 18"/>
            <p:cNvSpPr/>
            <p:nvPr/>
          </p:nvSpPr>
          <p:spPr>
            <a:xfrm>
              <a:off x="4438727"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9" name="object 19"/>
          <p:cNvSpPr txBox="1"/>
          <p:nvPr/>
        </p:nvSpPr>
        <p:spPr>
          <a:xfrm>
            <a:off x="4418090"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20" name="object 20"/>
          <p:cNvGrpSpPr/>
          <p:nvPr/>
        </p:nvGrpSpPr>
        <p:grpSpPr>
          <a:xfrm>
            <a:off x="5669764" y="3088297"/>
            <a:ext cx="577215" cy="1047115"/>
            <a:chOff x="5669764" y="3088297"/>
            <a:chExt cx="577215" cy="1047115"/>
          </a:xfrm>
        </p:grpSpPr>
        <p:sp>
          <p:nvSpPr>
            <p:cNvPr id="21" name="object 21"/>
            <p:cNvSpPr/>
            <p:nvPr/>
          </p:nvSpPr>
          <p:spPr>
            <a:xfrm>
              <a:off x="5674526" y="3093059"/>
              <a:ext cx="567690" cy="1037590"/>
            </a:xfrm>
            <a:custGeom>
              <a:avLst/>
              <a:gdLst/>
              <a:ahLst/>
              <a:cxnLst/>
              <a:rect l="l" t="t" r="r" b="b"/>
              <a:pathLst>
                <a:path w="567689" h="1037589">
                  <a:moveTo>
                    <a:pt x="567452" y="0"/>
                  </a:moveTo>
                  <a:lnTo>
                    <a:pt x="0" y="0"/>
                  </a:lnTo>
                  <a:lnTo>
                    <a:pt x="0" y="1037329"/>
                  </a:lnTo>
                  <a:lnTo>
                    <a:pt x="567452" y="1037329"/>
                  </a:lnTo>
                  <a:lnTo>
                    <a:pt x="567452" y="0"/>
                  </a:lnTo>
                  <a:close/>
                </a:path>
              </a:pathLst>
            </a:custGeom>
            <a:solidFill>
              <a:srgbClr val="D9EAD3"/>
            </a:solidFill>
          </p:spPr>
          <p:txBody>
            <a:bodyPr wrap="square" lIns="0" tIns="0" rIns="0" bIns="0" rtlCol="0"/>
            <a:lstStyle/>
            <a:p>
              <a:endParaRPr/>
            </a:p>
          </p:txBody>
        </p:sp>
        <p:sp>
          <p:nvSpPr>
            <p:cNvPr id="22" name="object 22"/>
            <p:cNvSpPr/>
            <p:nvPr/>
          </p:nvSpPr>
          <p:spPr>
            <a:xfrm>
              <a:off x="5674526" y="3093059"/>
              <a:ext cx="567690" cy="1037590"/>
            </a:xfrm>
            <a:custGeom>
              <a:avLst/>
              <a:gdLst/>
              <a:ahLst/>
              <a:cxnLst/>
              <a:rect l="l" t="t" r="r" b="b"/>
              <a:pathLst>
                <a:path w="567689" h="1037589">
                  <a:moveTo>
                    <a:pt x="0" y="0"/>
                  </a:moveTo>
                  <a:lnTo>
                    <a:pt x="567452" y="0"/>
                  </a:lnTo>
                  <a:lnTo>
                    <a:pt x="56745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23" name="object 23"/>
          <p:cNvSpPr txBox="1"/>
          <p:nvPr/>
        </p:nvSpPr>
        <p:spPr>
          <a:xfrm>
            <a:off x="5653889" y="3391916"/>
            <a:ext cx="608965" cy="391160"/>
          </a:xfrm>
          <a:prstGeom prst="rect">
            <a:avLst/>
          </a:prstGeom>
        </p:spPr>
        <p:txBody>
          <a:bodyPr vert="horz" wrap="square" lIns="0" tIns="12700" rIns="0" bIns="0" rtlCol="0">
            <a:spAutoFit/>
          </a:bodyPr>
          <a:lstStyle/>
          <a:p>
            <a:pPr marL="172085">
              <a:lnSpc>
                <a:spcPct val="100000"/>
              </a:lnSpc>
              <a:spcBef>
                <a:spcPts val="100"/>
              </a:spcBef>
            </a:pPr>
            <a:r>
              <a:rPr sz="2400" dirty="0">
                <a:latin typeface="Calibri"/>
                <a:cs typeface="Calibri"/>
              </a:rPr>
              <a:t>h</a:t>
            </a:r>
            <a:r>
              <a:rPr sz="2400" baseline="-17361" dirty="0">
                <a:latin typeface="Calibri"/>
                <a:cs typeface="Calibri"/>
              </a:rPr>
              <a:t>2</a:t>
            </a:r>
            <a:endParaRPr sz="2400" baseline="-17361">
              <a:latin typeface="Calibri"/>
              <a:cs typeface="Calibri"/>
            </a:endParaRPr>
          </a:p>
        </p:txBody>
      </p:sp>
      <p:sp>
        <p:nvSpPr>
          <p:cNvPr id="24" name="object 24"/>
          <p:cNvSpPr/>
          <p:nvPr/>
        </p:nvSpPr>
        <p:spPr>
          <a:xfrm>
            <a:off x="3962298" y="3573627"/>
            <a:ext cx="1712595" cy="979169"/>
          </a:xfrm>
          <a:custGeom>
            <a:avLst/>
            <a:gdLst/>
            <a:ahLst/>
            <a:cxnLst/>
            <a:rect l="l" t="t" r="r" b="b"/>
            <a:pathLst>
              <a:path w="1712595" h="979170">
                <a:moveTo>
                  <a:pt x="476275" y="38100"/>
                </a:moveTo>
                <a:lnTo>
                  <a:pt x="457225" y="28575"/>
                </a:lnTo>
                <a:lnTo>
                  <a:pt x="400088" y="0"/>
                </a:lnTo>
                <a:lnTo>
                  <a:pt x="400075" y="28575"/>
                </a:lnTo>
                <a:lnTo>
                  <a:pt x="0" y="28575"/>
                </a:lnTo>
                <a:lnTo>
                  <a:pt x="0" y="47625"/>
                </a:lnTo>
                <a:lnTo>
                  <a:pt x="400075" y="47625"/>
                </a:lnTo>
                <a:lnTo>
                  <a:pt x="400075" y="76200"/>
                </a:lnTo>
                <a:lnTo>
                  <a:pt x="457238" y="47625"/>
                </a:lnTo>
                <a:lnTo>
                  <a:pt x="476275" y="38100"/>
                </a:lnTo>
                <a:close/>
              </a:path>
              <a:path w="1712595" h="979170">
                <a:moveTo>
                  <a:pt x="868438" y="454647"/>
                </a:moveTo>
                <a:lnTo>
                  <a:pt x="862088" y="441947"/>
                </a:lnTo>
                <a:lnTo>
                  <a:pt x="830338" y="378447"/>
                </a:lnTo>
                <a:lnTo>
                  <a:pt x="792238" y="454647"/>
                </a:lnTo>
                <a:lnTo>
                  <a:pt x="820813" y="454647"/>
                </a:lnTo>
                <a:lnTo>
                  <a:pt x="820813" y="978687"/>
                </a:lnTo>
                <a:lnTo>
                  <a:pt x="839863" y="978687"/>
                </a:lnTo>
                <a:lnTo>
                  <a:pt x="839863" y="454647"/>
                </a:lnTo>
                <a:lnTo>
                  <a:pt x="868438" y="454647"/>
                </a:lnTo>
                <a:close/>
              </a:path>
              <a:path w="1712595" h="979170">
                <a:moveTo>
                  <a:pt x="1712099" y="38201"/>
                </a:moveTo>
                <a:lnTo>
                  <a:pt x="1635899" y="101"/>
                </a:lnTo>
                <a:lnTo>
                  <a:pt x="1635899" y="28676"/>
                </a:lnTo>
                <a:lnTo>
                  <a:pt x="1184236" y="28676"/>
                </a:lnTo>
                <a:lnTo>
                  <a:pt x="1184236" y="47726"/>
                </a:lnTo>
                <a:lnTo>
                  <a:pt x="1635899" y="47726"/>
                </a:lnTo>
                <a:lnTo>
                  <a:pt x="1635899" y="76301"/>
                </a:lnTo>
                <a:lnTo>
                  <a:pt x="1693049" y="47726"/>
                </a:lnTo>
                <a:lnTo>
                  <a:pt x="1712099" y="38201"/>
                </a:lnTo>
                <a:close/>
              </a:path>
            </a:pathLst>
          </a:custGeom>
          <a:solidFill>
            <a:srgbClr val="44546A"/>
          </a:solidFill>
        </p:spPr>
        <p:txBody>
          <a:bodyPr wrap="square" lIns="0" tIns="0" rIns="0" bIns="0" rtlCol="0"/>
          <a:lstStyle/>
          <a:p>
            <a:endParaRPr/>
          </a:p>
        </p:txBody>
      </p:sp>
      <p:sp>
        <p:nvSpPr>
          <p:cNvPr id="25" name="object 25"/>
          <p:cNvSpPr txBox="1"/>
          <p:nvPr/>
        </p:nvSpPr>
        <p:spPr>
          <a:xfrm>
            <a:off x="6678835"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26" name="object 26"/>
          <p:cNvSpPr txBox="1"/>
          <p:nvPr/>
        </p:nvSpPr>
        <p:spPr>
          <a:xfrm>
            <a:off x="7914644"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1765">
              <a:lnSpc>
                <a:spcPct val="100000"/>
              </a:lnSpc>
              <a:spcBef>
                <a:spcPts val="2450"/>
              </a:spcBef>
            </a:pPr>
            <a:r>
              <a:rPr sz="2400" dirty="0">
                <a:latin typeface="Calibri"/>
                <a:cs typeface="Calibri"/>
              </a:rPr>
              <a:t>h</a:t>
            </a:r>
            <a:r>
              <a:rPr sz="2400" baseline="-17361" dirty="0">
                <a:latin typeface="Calibri"/>
                <a:cs typeface="Calibri"/>
              </a:rPr>
              <a:t>3</a:t>
            </a:r>
            <a:endParaRPr sz="2400" baseline="-17361">
              <a:latin typeface="Calibri"/>
              <a:cs typeface="Calibri"/>
            </a:endParaRPr>
          </a:p>
        </p:txBody>
      </p:sp>
      <p:grpSp>
        <p:nvGrpSpPr>
          <p:cNvPr id="27" name="object 27"/>
          <p:cNvGrpSpPr/>
          <p:nvPr/>
        </p:nvGrpSpPr>
        <p:grpSpPr>
          <a:xfrm>
            <a:off x="6763849" y="4547549"/>
            <a:ext cx="537845" cy="1047115"/>
            <a:chOff x="6763849" y="4547549"/>
            <a:chExt cx="537845" cy="1047115"/>
          </a:xfrm>
        </p:grpSpPr>
        <p:sp>
          <p:nvSpPr>
            <p:cNvPr id="28" name="object 28"/>
            <p:cNvSpPr/>
            <p:nvPr/>
          </p:nvSpPr>
          <p:spPr>
            <a:xfrm>
              <a:off x="6768612" y="4552312"/>
              <a:ext cx="528320" cy="1037590"/>
            </a:xfrm>
            <a:custGeom>
              <a:avLst/>
              <a:gdLst/>
              <a:ahLst/>
              <a:cxnLst/>
              <a:rect l="l" t="t" r="r" b="b"/>
              <a:pathLst>
                <a:path w="528320" h="1037589">
                  <a:moveTo>
                    <a:pt x="528262" y="0"/>
                  </a:moveTo>
                  <a:lnTo>
                    <a:pt x="0" y="0"/>
                  </a:lnTo>
                  <a:lnTo>
                    <a:pt x="0" y="1037330"/>
                  </a:lnTo>
                  <a:lnTo>
                    <a:pt x="528262" y="1037330"/>
                  </a:lnTo>
                  <a:lnTo>
                    <a:pt x="528262" y="0"/>
                  </a:lnTo>
                  <a:close/>
                </a:path>
              </a:pathLst>
            </a:custGeom>
            <a:solidFill>
              <a:srgbClr val="F4CCCC"/>
            </a:solidFill>
          </p:spPr>
          <p:txBody>
            <a:bodyPr wrap="square" lIns="0" tIns="0" rIns="0" bIns="0" rtlCol="0"/>
            <a:lstStyle/>
            <a:p>
              <a:endParaRPr/>
            </a:p>
          </p:txBody>
        </p:sp>
        <p:sp>
          <p:nvSpPr>
            <p:cNvPr id="29" name="object 29"/>
            <p:cNvSpPr/>
            <p:nvPr/>
          </p:nvSpPr>
          <p:spPr>
            <a:xfrm>
              <a:off x="6768612" y="4552312"/>
              <a:ext cx="528320" cy="1037590"/>
            </a:xfrm>
            <a:custGeom>
              <a:avLst/>
              <a:gdLst/>
              <a:ahLst/>
              <a:cxnLst/>
              <a:rect l="l" t="t" r="r" b="b"/>
              <a:pathLst>
                <a:path w="528320"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30" name="object 30"/>
          <p:cNvSpPr txBox="1"/>
          <p:nvPr/>
        </p:nvSpPr>
        <p:spPr>
          <a:xfrm>
            <a:off x="6768612"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3</a:t>
            </a:r>
            <a:endParaRPr sz="2400" baseline="-17361">
              <a:latin typeface="Calibri"/>
              <a:cs typeface="Calibri"/>
            </a:endParaRPr>
          </a:p>
        </p:txBody>
      </p:sp>
      <p:sp>
        <p:nvSpPr>
          <p:cNvPr id="31" name="object 31"/>
          <p:cNvSpPr/>
          <p:nvPr/>
        </p:nvSpPr>
        <p:spPr>
          <a:xfrm>
            <a:off x="7386649" y="3573719"/>
            <a:ext cx="528320" cy="76200"/>
          </a:xfrm>
          <a:custGeom>
            <a:avLst/>
            <a:gdLst/>
            <a:ahLst/>
            <a:cxnLst/>
            <a:rect l="l" t="t" r="r" b="b"/>
            <a:pathLst>
              <a:path w="528320" h="76200">
                <a:moveTo>
                  <a:pt x="451664" y="47624"/>
                </a:moveTo>
                <a:lnTo>
                  <a:pt x="451664" y="76200"/>
                </a:lnTo>
                <a:lnTo>
                  <a:pt x="508814" y="47625"/>
                </a:lnTo>
                <a:lnTo>
                  <a:pt x="451664" y="47624"/>
                </a:lnTo>
                <a:close/>
              </a:path>
              <a:path w="528320" h="76200">
                <a:moveTo>
                  <a:pt x="451664" y="28574"/>
                </a:moveTo>
                <a:lnTo>
                  <a:pt x="451664" y="47624"/>
                </a:lnTo>
                <a:lnTo>
                  <a:pt x="464364" y="47625"/>
                </a:lnTo>
                <a:lnTo>
                  <a:pt x="464364" y="28575"/>
                </a:lnTo>
                <a:lnTo>
                  <a:pt x="451664" y="28574"/>
                </a:lnTo>
                <a:close/>
              </a:path>
              <a:path w="528320" h="76200">
                <a:moveTo>
                  <a:pt x="451664" y="0"/>
                </a:moveTo>
                <a:lnTo>
                  <a:pt x="451664" y="28574"/>
                </a:lnTo>
                <a:lnTo>
                  <a:pt x="464364" y="28575"/>
                </a:lnTo>
                <a:lnTo>
                  <a:pt x="464364" y="47625"/>
                </a:lnTo>
                <a:lnTo>
                  <a:pt x="508816" y="47623"/>
                </a:lnTo>
                <a:lnTo>
                  <a:pt x="527864" y="38100"/>
                </a:lnTo>
                <a:lnTo>
                  <a:pt x="451664" y="0"/>
                </a:lnTo>
                <a:close/>
              </a:path>
              <a:path w="528320" h="76200">
                <a:moveTo>
                  <a:pt x="0" y="28573"/>
                </a:moveTo>
                <a:lnTo>
                  <a:pt x="0" y="47623"/>
                </a:lnTo>
                <a:lnTo>
                  <a:pt x="451664" y="47624"/>
                </a:lnTo>
                <a:lnTo>
                  <a:pt x="451664" y="28574"/>
                </a:lnTo>
                <a:lnTo>
                  <a:pt x="0" y="28573"/>
                </a:lnTo>
                <a:close/>
              </a:path>
            </a:pathLst>
          </a:custGeom>
          <a:solidFill>
            <a:srgbClr val="44546A"/>
          </a:solidFill>
        </p:spPr>
        <p:txBody>
          <a:bodyPr wrap="square" lIns="0" tIns="0" rIns="0" bIns="0" rtlCol="0"/>
          <a:lstStyle/>
          <a:p>
            <a:endParaRPr/>
          </a:p>
        </p:txBody>
      </p:sp>
      <p:grpSp>
        <p:nvGrpSpPr>
          <p:cNvPr id="32" name="object 32"/>
          <p:cNvGrpSpPr/>
          <p:nvPr/>
        </p:nvGrpSpPr>
        <p:grpSpPr>
          <a:xfrm>
            <a:off x="6241978" y="1546299"/>
            <a:ext cx="4563745" cy="3006090"/>
            <a:chOff x="6241978" y="1546299"/>
            <a:chExt cx="4563745" cy="3006090"/>
          </a:xfrm>
        </p:grpSpPr>
        <p:sp>
          <p:nvSpPr>
            <p:cNvPr id="33" name="object 33"/>
            <p:cNvSpPr/>
            <p:nvPr/>
          </p:nvSpPr>
          <p:spPr>
            <a:xfrm>
              <a:off x="6241973" y="3573627"/>
              <a:ext cx="829310" cy="979169"/>
            </a:xfrm>
            <a:custGeom>
              <a:avLst/>
              <a:gdLst/>
              <a:ahLst/>
              <a:cxnLst/>
              <a:rect l="l" t="t" r="r" b="b"/>
              <a:pathLst>
                <a:path w="829309" h="979170">
                  <a:moveTo>
                    <a:pt x="436689" y="38100"/>
                  </a:moveTo>
                  <a:lnTo>
                    <a:pt x="417626" y="28575"/>
                  </a:lnTo>
                  <a:lnTo>
                    <a:pt x="360489" y="0"/>
                  </a:lnTo>
                  <a:lnTo>
                    <a:pt x="360489" y="28575"/>
                  </a:lnTo>
                  <a:lnTo>
                    <a:pt x="0" y="28575"/>
                  </a:lnTo>
                  <a:lnTo>
                    <a:pt x="0" y="47625"/>
                  </a:lnTo>
                  <a:lnTo>
                    <a:pt x="360489" y="47625"/>
                  </a:lnTo>
                  <a:lnTo>
                    <a:pt x="360489" y="76200"/>
                  </a:lnTo>
                  <a:lnTo>
                    <a:pt x="417639" y="47625"/>
                  </a:lnTo>
                  <a:lnTo>
                    <a:pt x="436689" y="38100"/>
                  </a:lnTo>
                  <a:close/>
                </a:path>
                <a:path w="829309" h="979170">
                  <a:moveTo>
                    <a:pt x="828865" y="454647"/>
                  </a:moveTo>
                  <a:lnTo>
                    <a:pt x="822515" y="441947"/>
                  </a:lnTo>
                  <a:lnTo>
                    <a:pt x="790765" y="378447"/>
                  </a:lnTo>
                  <a:lnTo>
                    <a:pt x="752665" y="454647"/>
                  </a:lnTo>
                  <a:lnTo>
                    <a:pt x="781240" y="454647"/>
                  </a:lnTo>
                  <a:lnTo>
                    <a:pt x="781240" y="978687"/>
                  </a:lnTo>
                  <a:lnTo>
                    <a:pt x="800290" y="978687"/>
                  </a:lnTo>
                  <a:lnTo>
                    <a:pt x="800290" y="454647"/>
                  </a:lnTo>
                  <a:lnTo>
                    <a:pt x="828865" y="454647"/>
                  </a:lnTo>
                  <a:close/>
                </a:path>
              </a:pathLst>
            </a:custGeom>
            <a:solidFill>
              <a:srgbClr val="44546A"/>
            </a:solidFill>
          </p:spPr>
          <p:txBody>
            <a:bodyPr wrap="square" lIns="0" tIns="0" rIns="0" bIns="0" rtlCol="0"/>
            <a:lstStyle/>
            <a:p>
              <a:endParaRPr/>
            </a:p>
          </p:txBody>
        </p:sp>
        <p:sp>
          <p:nvSpPr>
            <p:cNvPr id="34" name="object 34"/>
            <p:cNvSpPr/>
            <p:nvPr/>
          </p:nvSpPr>
          <p:spPr>
            <a:xfrm>
              <a:off x="10233441" y="1551062"/>
              <a:ext cx="567690" cy="1037590"/>
            </a:xfrm>
            <a:custGeom>
              <a:avLst/>
              <a:gdLst/>
              <a:ahLst/>
              <a:cxnLst/>
              <a:rect l="l" t="t" r="r" b="b"/>
              <a:pathLst>
                <a:path w="567690" h="1037589">
                  <a:moveTo>
                    <a:pt x="567451" y="0"/>
                  </a:moveTo>
                  <a:lnTo>
                    <a:pt x="0" y="0"/>
                  </a:lnTo>
                  <a:lnTo>
                    <a:pt x="0" y="1037329"/>
                  </a:lnTo>
                  <a:lnTo>
                    <a:pt x="567451" y="1037329"/>
                  </a:lnTo>
                  <a:lnTo>
                    <a:pt x="567451" y="0"/>
                  </a:lnTo>
                  <a:close/>
                </a:path>
              </a:pathLst>
            </a:custGeom>
            <a:solidFill>
              <a:srgbClr val="CFE2F3"/>
            </a:solidFill>
          </p:spPr>
          <p:txBody>
            <a:bodyPr wrap="square" lIns="0" tIns="0" rIns="0" bIns="0" rtlCol="0"/>
            <a:lstStyle/>
            <a:p>
              <a:endParaRPr/>
            </a:p>
          </p:txBody>
        </p:sp>
        <p:sp>
          <p:nvSpPr>
            <p:cNvPr id="35" name="object 35"/>
            <p:cNvSpPr/>
            <p:nvPr/>
          </p:nvSpPr>
          <p:spPr>
            <a:xfrm>
              <a:off x="10233441" y="1551062"/>
              <a:ext cx="567690" cy="1037590"/>
            </a:xfrm>
            <a:custGeom>
              <a:avLst/>
              <a:gdLst/>
              <a:ahLst/>
              <a:cxnLst/>
              <a:rect l="l" t="t" r="r" b="b"/>
              <a:pathLst>
                <a:path w="567690" h="1037589">
                  <a:moveTo>
                    <a:pt x="0" y="0"/>
                  </a:moveTo>
                  <a:lnTo>
                    <a:pt x="567452" y="0"/>
                  </a:lnTo>
                  <a:lnTo>
                    <a:pt x="56745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36" name="object 36"/>
          <p:cNvSpPr txBox="1"/>
          <p:nvPr/>
        </p:nvSpPr>
        <p:spPr>
          <a:xfrm>
            <a:off x="10360797" y="1849628"/>
            <a:ext cx="313690"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y</a:t>
            </a:r>
            <a:r>
              <a:rPr sz="2400" baseline="-17361" dirty="0">
                <a:latin typeface="Calibri"/>
                <a:cs typeface="Calibri"/>
              </a:rPr>
              <a:t>T</a:t>
            </a:r>
            <a:endParaRPr sz="2400" baseline="-17361">
              <a:latin typeface="Calibri"/>
              <a:cs typeface="Calibri"/>
            </a:endParaRPr>
          </a:p>
        </p:txBody>
      </p:sp>
      <p:sp>
        <p:nvSpPr>
          <p:cNvPr id="37" name="object 37"/>
          <p:cNvSpPr/>
          <p:nvPr/>
        </p:nvSpPr>
        <p:spPr>
          <a:xfrm>
            <a:off x="848209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grpSp>
        <p:nvGrpSpPr>
          <p:cNvPr id="38" name="object 38"/>
          <p:cNvGrpSpPr/>
          <p:nvPr/>
        </p:nvGrpSpPr>
        <p:grpSpPr>
          <a:xfrm>
            <a:off x="4523749" y="2588390"/>
            <a:ext cx="6031865" cy="3006090"/>
            <a:chOff x="4523749" y="2588390"/>
            <a:chExt cx="6031865" cy="3006090"/>
          </a:xfrm>
        </p:grpSpPr>
        <p:sp>
          <p:nvSpPr>
            <p:cNvPr id="39" name="object 39"/>
            <p:cNvSpPr/>
            <p:nvPr/>
          </p:nvSpPr>
          <p:spPr>
            <a:xfrm>
              <a:off x="4528511" y="4552312"/>
              <a:ext cx="528320" cy="1037590"/>
            </a:xfrm>
            <a:custGeom>
              <a:avLst/>
              <a:gdLst/>
              <a:ahLst/>
              <a:cxnLst/>
              <a:rect l="l" t="t" r="r" b="b"/>
              <a:pathLst>
                <a:path w="528320" h="1037589">
                  <a:moveTo>
                    <a:pt x="528262" y="0"/>
                  </a:moveTo>
                  <a:lnTo>
                    <a:pt x="0" y="0"/>
                  </a:lnTo>
                  <a:lnTo>
                    <a:pt x="0" y="1037330"/>
                  </a:lnTo>
                  <a:lnTo>
                    <a:pt x="528262" y="1037330"/>
                  </a:lnTo>
                  <a:lnTo>
                    <a:pt x="528262" y="0"/>
                  </a:lnTo>
                  <a:close/>
                </a:path>
              </a:pathLst>
            </a:custGeom>
            <a:solidFill>
              <a:srgbClr val="F4CCCC"/>
            </a:solidFill>
          </p:spPr>
          <p:txBody>
            <a:bodyPr wrap="square" lIns="0" tIns="0" rIns="0" bIns="0" rtlCol="0"/>
            <a:lstStyle/>
            <a:p>
              <a:endParaRPr/>
            </a:p>
          </p:txBody>
        </p:sp>
        <p:sp>
          <p:nvSpPr>
            <p:cNvPr id="40" name="object 40"/>
            <p:cNvSpPr/>
            <p:nvPr/>
          </p:nvSpPr>
          <p:spPr>
            <a:xfrm>
              <a:off x="4528511" y="4552312"/>
              <a:ext cx="528320" cy="1037590"/>
            </a:xfrm>
            <a:custGeom>
              <a:avLst/>
              <a:gdLst/>
              <a:ahLst/>
              <a:cxnLst/>
              <a:rect l="l" t="t" r="r" b="b"/>
              <a:pathLst>
                <a:path w="528320"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sp>
          <p:nvSpPr>
            <p:cNvPr id="41" name="object 41"/>
            <p:cNvSpPr/>
            <p:nvPr/>
          </p:nvSpPr>
          <p:spPr>
            <a:xfrm>
              <a:off x="10479066" y="2588390"/>
              <a:ext cx="76200" cy="504825"/>
            </a:xfrm>
            <a:custGeom>
              <a:avLst/>
              <a:gdLst/>
              <a:ahLst/>
              <a:cxnLst/>
              <a:rect l="l" t="t" r="r" b="b"/>
              <a:pathLst>
                <a:path w="76200" h="504825">
                  <a:moveTo>
                    <a:pt x="47625" y="63500"/>
                  </a:moveTo>
                  <a:lnTo>
                    <a:pt x="28575" y="63500"/>
                  </a:lnTo>
                  <a:lnTo>
                    <a:pt x="28576" y="504668"/>
                  </a:lnTo>
                  <a:lnTo>
                    <a:pt x="47626" y="504668"/>
                  </a:lnTo>
                  <a:lnTo>
                    <a:pt x="47625" y="63500"/>
                  </a:lnTo>
                  <a:close/>
                </a:path>
                <a:path w="76200" h="504825">
                  <a:moveTo>
                    <a:pt x="38100" y="0"/>
                  </a:moveTo>
                  <a:lnTo>
                    <a:pt x="0" y="76200"/>
                  </a:lnTo>
                  <a:lnTo>
                    <a:pt x="28575" y="76200"/>
                  </a:lnTo>
                  <a:lnTo>
                    <a:pt x="28575" y="63500"/>
                  </a:lnTo>
                  <a:lnTo>
                    <a:pt x="69850" y="63500"/>
                  </a:lnTo>
                  <a:lnTo>
                    <a:pt x="38100" y="0"/>
                  </a:lnTo>
                  <a:close/>
                </a:path>
                <a:path w="76200" h="50482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grpSp>
      <p:sp>
        <p:nvSpPr>
          <p:cNvPr id="42" name="object 42"/>
          <p:cNvSpPr txBox="1"/>
          <p:nvPr/>
        </p:nvSpPr>
        <p:spPr>
          <a:xfrm>
            <a:off x="8955271" y="3054603"/>
            <a:ext cx="586740" cy="1000760"/>
          </a:xfrm>
          <a:prstGeom prst="rect">
            <a:avLst/>
          </a:prstGeom>
        </p:spPr>
        <p:txBody>
          <a:bodyPr vert="horz" wrap="square" lIns="0" tIns="12700" rIns="0" bIns="0" rtlCol="0">
            <a:spAutoFit/>
          </a:bodyPr>
          <a:lstStyle/>
          <a:p>
            <a:pPr marL="12700">
              <a:lnSpc>
                <a:spcPct val="100000"/>
              </a:lnSpc>
              <a:spcBef>
                <a:spcPts val="100"/>
              </a:spcBef>
            </a:pPr>
            <a:r>
              <a:rPr sz="6400" dirty="0">
                <a:latin typeface="Calibri"/>
                <a:cs typeface="Calibri"/>
              </a:rPr>
              <a:t>…</a:t>
            </a:r>
            <a:endParaRPr sz="6400">
              <a:latin typeface="Calibri"/>
              <a:cs typeface="Calibri"/>
            </a:endParaRPr>
          </a:p>
        </p:txBody>
      </p:sp>
      <p:sp>
        <p:nvSpPr>
          <p:cNvPr id="43" name="object 43"/>
          <p:cNvSpPr txBox="1"/>
          <p:nvPr/>
        </p:nvSpPr>
        <p:spPr>
          <a:xfrm>
            <a:off x="4528511"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2</a:t>
            </a:r>
            <a:endParaRPr sz="2400" baseline="-17361">
              <a:latin typeface="Calibri"/>
              <a:cs typeface="Calibri"/>
            </a:endParaRPr>
          </a:p>
        </p:txBody>
      </p:sp>
      <p:grpSp>
        <p:nvGrpSpPr>
          <p:cNvPr id="44" name="object 44"/>
          <p:cNvGrpSpPr/>
          <p:nvPr/>
        </p:nvGrpSpPr>
        <p:grpSpPr>
          <a:xfrm>
            <a:off x="2283650" y="4547549"/>
            <a:ext cx="537845" cy="1047115"/>
            <a:chOff x="2283650" y="4547549"/>
            <a:chExt cx="537845" cy="1047115"/>
          </a:xfrm>
        </p:grpSpPr>
        <p:sp>
          <p:nvSpPr>
            <p:cNvPr id="45" name="object 45"/>
            <p:cNvSpPr/>
            <p:nvPr/>
          </p:nvSpPr>
          <p:spPr>
            <a:xfrm>
              <a:off x="2288413" y="4552312"/>
              <a:ext cx="528320" cy="1037590"/>
            </a:xfrm>
            <a:custGeom>
              <a:avLst/>
              <a:gdLst/>
              <a:ahLst/>
              <a:cxnLst/>
              <a:rect l="l" t="t" r="r" b="b"/>
              <a:pathLst>
                <a:path w="528319" h="1037589">
                  <a:moveTo>
                    <a:pt x="528261" y="0"/>
                  </a:moveTo>
                  <a:lnTo>
                    <a:pt x="0" y="0"/>
                  </a:lnTo>
                  <a:lnTo>
                    <a:pt x="0" y="1037330"/>
                  </a:lnTo>
                  <a:lnTo>
                    <a:pt x="528261" y="1037330"/>
                  </a:lnTo>
                  <a:lnTo>
                    <a:pt x="528261" y="0"/>
                  </a:lnTo>
                  <a:close/>
                </a:path>
              </a:pathLst>
            </a:custGeom>
            <a:solidFill>
              <a:srgbClr val="F4CCCC"/>
            </a:solidFill>
          </p:spPr>
          <p:txBody>
            <a:bodyPr wrap="square" lIns="0" tIns="0" rIns="0" bIns="0" rtlCol="0"/>
            <a:lstStyle/>
            <a:p>
              <a:endParaRPr/>
            </a:p>
          </p:txBody>
        </p:sp>
        <p:sp>
          <p:nvSpPr>
            <p:cNvPr id="46" name="object 46"/>
            <p:cNvSpPr/>
            <p:nvPr/>
          </p:nvSpPr>
          <p:spPr>
            <a:xfrm>
              <a:off x="2288413" y="4552312"/>
              <a:ext cx="528320" cy="1037590"/>
            </a:xfrm>
            <a:custGeom>
              <a:avLst/>
              <a:gdLst/>
              <a:ahLst/>
              <a:cxnLst/>
              <a:rect l="l" t="t" r="r" b="b"/>
              <a:pathLst>
                <a:path w="528319"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47" name="object 47"/>
          <p:cNvSpPr txBox="1"/>
          <p:nvPr/>
        </p:nvSpPr>
        <p:spPr>
          <a:xfrm>
            <a:off x="2288413"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1</a:t>
            </a:r>
            <a:endParaRPr sz="2400" baseline="-17361">
              <a:latin typeface="Calibri"/>
              <a:cs typeface="Calibri"/>
            </a:endParaRPr>
          </a:p>
        </p:txBody>
      </p:sp>
      <p:grpSp>
        <p:nvGrpSpPr>
          <p:cNvPr id="48" name="object 48"/>
          <p:cNvGrpSpPr/>
          <p:nvPr/>
        </p:nvGrpSpPr>
        <p:grpSpPr>
          <a:xfrm>
            <a:off x="977016" y="4990694"/>
            <a:ext cx="717550" cy="690245"/>
            <a:chOff x="977016" y="4990694"/>
            <a:chExt cx="717550" cy="690245"/>
          </a:xfrm>
        </p:grpSpPr>
        <p:sp>
          <p:nvSpPr>
            <p:cNvPr id="49" name="object 49"/>
            <p:cNvSpPr/>
            <p:nvPr/>
          </p:nvSpPr>
          <p:spPr>
            <a:xfrm>
              <a:off x="981778" y="4995457"/>
              <a:ext cx="708025" cy="680720"/>
            </a:xfrm>
            <a:custGeom>
              <a:avLst/>
              <a:gdLst/>
              <a:ahLst/>
              <a:cxnLst/>
              <a:rect l="l" t="t" r="r" b="b"/>
              <a:pathLst>
                <a:path w="708025" h="680720">
                  <a:moveTo>
                    <a:pt x="707816" y="0"/>
                  </a:moveTo>
                  <a:lnTo>
                    <a:pt x="0" y="0"/>
                  </a:lnTo>
                  <a:lnTo>
                    <a:pt x="0" y="680223"/>
                  </a:lnTo>
                  <a:lnTo>
                    <a:pt x="707816" y="680223"/>
                  </a:lnTo>
                  <a:lnTo>
                    <a:pt x="707816" y="0"/>
                  </a:lnTo>
                  <a:close/>
                </a:path>
              </a:pathLst>
            </a:custGeom>
            <a:solidFill>
              <a:srgbClr val="FCE5CD"/>
            </a:solidFill>
          </p:spPr>
          <p:txBody>
            <a:bodyPr wrap="square" lIns="0" tIns="0" rIns="0" bIns="0" rtlCol="0"/>
            <a:lstStyle/>
            <a:p>
              <a:endParaRPr/>
            </a:p>
          </p:txBody>
        </p:sp>
        <p:sp>
          <p:nvSpPr>
            <p:cNvPr id="50" name="object 50"/>
            <p:cNvSpPr/>
            <p:nvPr/>
          </p:nvSpPr>
          <p:spPr>
            <a:xfrm>
              <a:off x="981778" y="4995457"/>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51" name="object 51"/>
          <p:cNvSpPr txBox="1"/>
          <p:nvPr/>
        </p:nvSpPr>
        <p:spPr>
          <a:xfrm>
            <a:off x="1090946" y="5055108"/>
            <a:ext cx="38735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W</a:t>
            </a:r>
            <a:endParaRPr sz="3200">
              <a:latin typeface="Calibri"/>
              <a:cs typeface="Calibri"/>
            </a:endParaRPr>
          </a:p>
        </p:txBody>
      </p:sp>
      <p:grpSp>
        <p:nvGrpSpPr>
          <p:cNvPr id="52" name="object 52"/>
          <p:cNvGrpSpPr/>
          <p:nvPr/>
        </p:nvGrpSpPr>
        <p:grpSpPr>
          <a:xfrm>
            <a:off x="1326164" y="1546299"/>
            <a:ext cx="8132445" cy="4687570"/>
            <a:chOff x="1326164" y="1546299"/>
            <a:chExt cx="8132445" cy="4687570"/>
          </a:xfrm>
        </p:grpSpPr>
        <p:sp>
          <p:nvSpPr>
            <p:cNvPr id="53" name="object 53"/>
            <p:cNvSpPr/>
            <p:nvPr/>
          </p:nvSpPr>
          <p:spPr>
            <a:xfrm>
              <a:off x="1326159" y="3927347"/>
              <a:ext cx="8132445" cy="2306320"/>
            </a:xfrm>
            <a:custGeom>
              <a:avLst/>
              <a:gdLst/>
              <a:ahLst/>
              <a:cxnLst/>
              <a:rect l="l" t="t" r="r" b="b"/>
              <a:pathLst>
                <a:path w="8132445" h="2306320">
                  <a:moveTo>
                    <a:pt x="926503" y="119494"/>
                  </a:moveTo>
                  <a:lnTo>
                    <a:pt x="919632" y="102311"/>
                  </a:lnTo>
                  <a:lnTo>
                    <a:pt x="894892" y="40386"/>
                  </a:lnTo>
                  <a:lnTo>
                    <a:pt x="850569" y="113144"/>
                  </a:lnTo>
                  <a:lnTo>
                    <a:pt x="878306" y="115468"/>
                  </a:lnTo>
                  <a:lnTo>
                    <a:pt x="875715" y="133883"/>
                  </a:lnTo>
                  <a:lnTo>
                    <a:pt x="864019" y="180047"/>
                  </a:lnTo>
                  <a:lnTo>
                    <a:pt x="848169" y="225145"/>
                  </a:lnTo>
                  <a:lnTo>
                    <a:pt x="828471" y="268782"/>
                  </a:lnTo>
                  <a:lnTo>
                    <a:pt x="805268" y="310591"/>
                  </a:lnTo>
                  <a:lnTo>
                    <a:pt x="778865" y="350177"/>
                  </a:lnTo>
                  <a:lnTo>
                    <a:pt x="749604" y="387159"/>
                  </a:lnTo>
                  <a:lnTo>
                    <a:pt x="717804" y="421144"/>
                  </a:lnTo>
                  <a:lnTo>
                    <a:pt x="683831" y="451777"/>
                  </a:lnTo>
                  <a:lnTo>
                    <a:pt x="648004" y="478675"/>
                  </a:lnTo>
                  <a:lnTo>
                    <a:pt x="610438" y="501599"/>
                  </a:lnTo>
                  <a:lnTo>
                    <a:pt x="571906" y="519925"/>
                  </a:lnTo>
                  <a:lnTo>
                    <a:pt x="532523" y="533450"/>
                  </a:lnTo>
                  <a:lnTo>
                    <a:pt x="492645" y="541832"/>
                  </a:lnTo>
                  <a:lnTo>
                    <a:pt x="430453" y="545528"/>
                  </a:lnTo>
                  <a:lnTo>
                    <a:pt x="409117" y="547814"/>
                  </a:lnTo>
                  <a:lnTo>
                    <a:pt x="366814" y="556691"/>
                  </a:lnTo>
                  <a:lnTo>
                    <a:pt x="325310" y="570941"/>
                  </a:lnTo>
                  <a:lnTo>
                    <a:pt x="284708" y="590270"/>
                  </a:lnTo>
                  <a:lnTo>
                    <a:pt x="245745" y="614057"/>
                  </a:lnTo>
                  <a:lnTo>
                    <a:pt x="208495" y="642010"/>
                  </a:lnTo>
                  <a:lnTo>
                    <a:pt x="173278" y="673760"/>
                  </a:lnTo>
                  <a:lnTo>
                    <a:pt x="140398" y="708914"/>
                  </a:lnTo>
                  <a:lnTo>
                    <a:pt x="110159" y="747115"/>
                  </a:lnTo>
                  <a:lnTo>
                    <a:pt x="82905" y="787984"/>
                  </a:lnTo>
                  <a:lnTo>
                    <a:pt x="58928" y="831151"/>
                  </a:lnTo>
                  <a:lnTo>
                    <a:pt x="38582" y="876261"/>
                  </a:lnTo>
                  <a:lnTo>
                    <a:pt x="22174" y="922934"/>
                  </a:lnTo>
                  <a:lnTo>
                    <a:pt x="10096" y="970572"/>
                  </a:lnTo>
                  <a:lnTo>
                    <a:pt x="2565" y="1019251"/>
                  </a:lnTo>
                  <a:lnTo>
                    <a:pt x="0" y="1067866"/>
                  </a:lnTo>
                  <a:lnTo>
                    <a:pt x="19037" y="1068374"/>
                  </a:lnTo>
                  <a:lnTo>
                    <a:pt x="19685" y="1044282"/>
                  </a:lnTo>
                  <a:lnTo>
                    <a:pt x="21551" y="1020749"/>
                  </a:lnTo>
                  <a:lnTo>
                    <a:pt x="28841" y="973950"/>
                  </a:lnTo>
                  <a:lnTo>
                    <a:pt x="40640" y="927633"/>
                  </a:lnTo>
                  <a:lnTo>
                    <a:pt x="56553" y="882599"/>
                  </a:lnTo>
                  <a:lnTo>
                    <a:pt x="76288" y="839000"/>
                  </a:lnTo>
                  <a:lnTo>
                    <a:pt x="99555" y="797242"/>
                  </a:lnTo>
                  <a:lnTo>
                    <a:pt x="126009" y="757694"/>
                  </a:lnTo>
                  <a:lnTo>
                    <a:pt x="155321" y="720750"/>
                  </a:lnTo>
                  <a:lnTo>
                    <a:pt x="187185" y="686777"/>
                  </a:lnTo>
                  <a:lnTo>
                    <a:pt x="221246" y="656170"/>
                  </a:lnTo>
                  <a:lnTo>
                    <a:pt x="257162" y="629297"/>
                  </a:lnTo>
                  <a:lnTo>
                    <a:pt x="294614" y="606539"/>
                  </a:lnTo>
                  <a:lnTo>
                    <a:pt x="333006" y="588365"/>
                  </a:lnTo>
                  <a:lnTo>
                    <a:pt x="372452" y="574890"/>
                  </a:lnTo>
                  <a:lnTo>
                    <a:pt x="412407" y="566585"/>
                  </a:lnTo>
                  <a:lnTo>
                    <a:pt x="473290" y="563029"/>
                  </a:lnTo>
                  <a:lnTo>
                    <a:pt x="494665" y="560768"/>
                  </a:lnTo>
                  <a:lnTo>
                    <a:pt x="537019" y="551967"/>
                  </a:lnTo>
                  <a:lnTo>
                    <a:pt x="578599" y="537756"/>
                  </a:lnTo>
                  <a:lnTo>
                    <a:pt x="619074" y="518579"/>
                  </a:lnTo>
                  <a:lnTo>
                    <a:pt x="657910" y="494957"/>
                  </a:lnTo>
                  <a:lnTo>
                    <a:pt x="695248" y="467029"/>
                  </a:lnTo>
                  <a:lnTo>
                    <a:pt x="730554" y="435305"/>
                  </a:lnTo>
                  <a:lnTo>
                    <a:pt x="763498" y="400177"/>
                  </a:lnTo>
                  <a:lnTo>
                    <a:pt x="793788" y="362013"/>
                  </a:lnTo>
                  <a:lnTo>
                    <a:pt x="821105" y="321170"/>
                  </a:lnTo>
                  <a:lnTo>
                    <a:pt x="845121" y="278041"/>
                  </a:lnTo>
                  <a:lnTo>
                    <a:pt x="865530" y="232994"/>
                  </a:lnTo>
                  <a:lnTo>
                    <a:pt x="881989" y="186385"/>
                  </a:lnTo>
                  <a:lnTo>
                    <a:pt x="894181" y="138582"/>
                  </a:lnTo>
                  <a:lnTo>
                    <a:pt x="897280" y="117055"/>
                  </a:lnTo>
                  <a:lnTo>
                    <a:pt x="926503" y="119494"/>
                  </a:lnTo>
                  <a:close/>
                </a:path>
                <a:path w="8132445" h="2306320">
                  <a:moveTo>
                    <a:pt x="8132038" y="376910"/>
                  </a:moveTo>
                  <a:lnTo>
                    <a:pt x="8125320" y="361378"/>
                  </a:lnTo>
                  <a:lnTo>
                    <a:pt x="8098218" y="298716"/>
                  </a:lnTo>
                  <a:lnTo>
                    <a:pt x="8055953" y="372694"/>
                  </a:lnTo>
                  <a:lnTo>
                    <a:pt x="8084210" y="374256"/>
                  </a:lnTo>
                  <a:lnTo>
                    <a:pt x="8082940" y="390880"/>
                  </a:lnTo>
                  <a:lnTo>
                    <a:pt x="8075777" y="437083"/>
                  </a:lnTo>
                  <a:lnTo>
                    <a:pt x="8065833" y="483247"/>
                  </a:lnTo>
                  <a:lnTo>
                    <a:pt x="8053121" y="529348"/>
                  </a:lnTo>
                  <a:lnTo>
                    <a:pt x="8037703" y="575360"/>
                  </a:lnTo>
                  <a:lnTo>
                    <a:pt x="8019605" y="621271"/>
                  </a:lnTo>
                  <a:lnTo>
                    <a:pt x="7998892" y="667054"/>
                  </a:lnTo>
                  <a:lnTo>
                    <a:pt x="7975587" y="712673"/>
                  </a:lnTo>
                  <a:lnTo>
                    <a:pt x="7949743" y="758126"/>
                  </a:lnTo>
                  <a:lnTo>
                    <a:pt x="7921409" y="803376"/>
                  </a:lnTo>
                  <a:lnTo>
                    <a:pt x="7890611" y="848385"/>
                  </a:lnTo>
                  <a:lnTo>
                    <a:pt x="7857414" y="893152"/>
                  </a:lnTo>
                  <a:lnTo>
                    <a:pt x="7821854" y="937653"/>
                  </a:lnTo>
                  <a:lnTo>
                    <a:pt x="7783982" y="981837"/>
                  </a:lnTo>
                  <a:lnTo>
                    <a:pt x="7743825" y="1025702"/>
                  </a:lnTo>
                  <a:lnTo>
                    <a:pt x="7701458" y="1069225"/>
                  </a:lnTo>
                  <a:lnTo>
                    <a:pt x="7656893" y="1112367"/>
                  </a:lnTo>
                  <a:lnTo>
                    <a:pt x="7610208" y="1155115"/>
                  </a:lnTo>
                  <a:lnTo>
                    <a:pt x="7561440" y="1197432"/>
                  </a:lnTo>
                  <a:lnTo>
                    <a:pt x="7510615" y="1239304"/>
                  </a:lnTo>
                  <a:lnTo>
                    <a:pt x="7457808" y="1280718"/>
                  </a:lnTo>
                  <a:lnTo>
                    <a:pt x="7403046" y="1321625"/>
                  </a:lnTo>
                  <a:lnTo>
                    <a:pt x="7346391" y="1362024"/>
                  </a:lnTo>
                  <a:lnTo>
                    <a:pt x="7287869" y="1401876"/>
                  </a:lnTo>
                  <a:lnTo>
                    <a:pt x="7227544" y="1441170"/>
                  </a:lnTo>
                  <a:lnTo>
                    <a:pt x="7165454" y="1479880"/>
                  </a:lnTo>
                  <a:lnTo>
                    <a:pt x="7101649" y="1517967"/>
                  </a:lnTo>
                  <a:lnTo>
                    <a:pt x="7036181" y="1555419"/>
                  </a:lnTo>
                  <a:lnTo>
                    <a:pt x="6969087" y="1592224"/>
                  </a:lnTo>
                  <a:lnTo>
                    <a:pt x="6900405" y="1628343"/>
                  </a:lnTo>
                  <a:lnTo>
                    <a:pt x="6830212" y="1663750"/>
                  </a:lnTo>
                  <a:lnTo>
                    <a:pt x="6758521" y="1698434"/>
                  </a:lnTo>
                  <a:lnTo>
                    <a:pt x="6685394" y="1732368"/>
                  </a:lnTo>
                  <a:lnTo>
                    <a:pt x="6610883" y="1765541"/>
                  </a:lnTo>
                  <a:lnTo>
                    <a:pt x="6535026" y="1797900"/>
                  </a:lnTo>
                  <a:lnTo>
                    <a:pt x="6457874" y="1829447"/>
                  </a:lnTo>
                  <a:lnTo>
                    <a:pt x="6379464" y="1860143"/>
                  </a:lnTo>
                  <a:lnTo>
                    <a:pt x="6299860" y="1889975"/>
                  </a:lnTo>
                  <a:lnTo>
                    <a:pt x="6219152" y="1918893"/>
                  </a:lnTo>
                  <a:lnTo>
                    <a:pt x="6054331" y="1974024"/>
                  </a:lnTo>
                  <a:lnTo>
                    <a:pt x="5885421" y="2025332"/>
                  </a:lnTo>
                  <a:lnTo>
                    <a:pt x="5712828" y="2072601"/>
                  </a:lnTo>
                  <a:lnTo>
                    <a:pt x="5536819" y="2115705"/>
                  </a:lnTo>
                  <a:lnTo>
                    <a:pt x="5447728" y="2135606"/>
                  </a:lnTo>
                  <a:lnTo>
                    <a:pt x="5357927" y="2154402"/>
                  </a:lnTo>
                  <a:lnTo>
                    <a:pt x="5267490" y="2172043"/>
                  </a:lnTo>
                  <a:lnTo>
                    <a:pt x="5176444" y="2188527"/>
                  </a:lnTo>
                  <a:lnTo>
                    <a:pt x="5084838" y="2203818"/>
                  </a:lnTo>
                  <a:lnTo>
                    <a:pt x="4992738" y="2217902"/>
                  </a:lnTo>
                  <a:lnTo>
                    <a:pt x="4900168" y="2230755"/>
                  </a:lnTo>
                  <a:lnTo>
                    <a:pt x="4807191" y="2242350"/>
                  </a:lnTo>
                  <a:lnTo>
                    <a:pt x="4713833" y="2252675"/>
                  </a:lnTo>
                  <a:lnTo>
                    <a:pt x="4620158" y="2261692"/>
                  </a:lnTo>
                  <a:lnTo>
                    <a:pt x="4526216" y="2269375"/>
                  </a:lnTo>
                  <a:lnTo>
                    <a:pt x="4432033" y="2275725"/>
                  </a:lnTo>
                  <a:lnTo>
                    <a:pt x="4337672" y="2280704"/>
                  </a:lnTo>
                  <a:lnTo>
                    <a:pt x="4243171" y="2284285"/>
                  </a:lnTo>
                  <a:lnTo>
                    <a:pt x="4148582" y="2286444"/>
                  </a:lnTo>
                  <a:lnTo>
                    <a:pt x="4053903" y="2287168"/>
                  </a:lnTo>
                  <a:lnTo>
                    <a:pt x="3675392" y="2284031"/>
                  </a:lnTo>
                  <a:lnTo>
                    <a:pt x="3299841" y="2274862"/>
                  </a:lnTo>
                  <a:lnTo>
                    <a:pt x="2930220" y="2260079"/>
                  </a:lnTo>
                  <a:lnTo>
                    <a:pt x="2569476" y="2240076"/>
                  </a:lnTo>
                  <a:lnTo>
                    <a:pt x="2220582" y="2215248"/>
                  </a:lnTo>
                  <a:lnTo>
                    <a:pt x="1886496" y="2186013"/>
                  </a:lnTo>
                  <a:lnTo>
                    <a:pt x="1570215" y="2152764"/>
                  </a:lnTo>
                  <a:lnTo>
                    <a:pt x="1419669" y="2134755"/>
                  </a:lnTo>
                  <a:lnTo>
                    <a:pt x="1204391" y="2106168"/>
                  </a:lnTo>
                  <a:lnTo>
                    <a:pt x="1002893" y="2075840"/>
                  </a:lnTo>
                  <a:lnTo>
                    <a:pt x="876833" y="2054733"/>
                  </a:lnTo>
                  <a:lnTo>
                    <a:pt x="757821" y="2032990"/>
                  </a:lnTo>
                  <a:lnTo>
                    <a:pt x="646226" y="2010638"/>
                  </a:lnTo>
                  <a:lnTo>
                    <a:pt x="593344" y="1999259"/>
                  </a:lnTo>
                  <a:lnTo>
                    <a:pt x="542455" y="1987753"/>
                  </a:lnTo>
                  <a:lnTo>
                    <a:pt x="493598" y="1976120"/>
                  </a:lnTo>
                  <a:lnTo>
                    <a:pt x="473163" y="1970989"/>
                  </a:lnTo>
                  <a:lnTo>
                    <a:pt x="496303" y="1975878"/>
                  </a:lnTo>
                  <a:lnTo>
                    <a:pt x="552551" y="1986826"/>
                  </a:lnTo>
                  <a:lnTo>
                    <a:pt x="610946" y="1997290"/>
                  </a:lnTo>
                  <a:lnTo>
                    <a:pt x="664718" y="2006130"/>
                  </a:lnTo>
                  <a:lnTo>
                    <a:pt x="666064" y="2006371"/>
                  </a:lnTo>
                  <a:lnTo>
                    <a:pt x="754341" y="2021471"/>
                  </a:lnTo>
                  <a:lnTo>
                    <a:pt x="846823" y="2036013"/>
                  </a:lnTo>
                  <a:lnTo>
                    <a:pt x="943229" y="2049957"/>
                  </a:lnTo>
                  <a:lnTo>
                    <a:pt x="1043305" y="2063267"/>
                  </a:lnTo>
                  <a:lnTo>
                    <a:pt x="1146822" y="2075903"/>
                  </a:lnTo>
                  <a:lnTo>
                    <a:pt x="1253528" y="2087841"/>
                  </a:lnTo>
                  <a:lnTo>
                    <a:pt x="1475524" y="2109457"/>
                  </a:lnTo>
                  <a:lnTo>
                    <a:pt x="1707349" y="2127796"/>
                  </a:lnTo>
                  <a:lnTo>
                    <a:pt x="1947024" y="2142579"/>
                  </a:lnTo>
                  <a:lnTo>
                    <a:pt x="2192591" y="2153513"/>
                  </a:lnTo>
                  <a:lnTo>
                    <a:pt x="2442057" y="2160282"/>
                  </a:lnTo>
                  <a:lnTo>
                    <a:pt x="2693581" y="2162606"/>
                  </a:lnTo>
                  <a:lnTo>
                    <a:pt x="2756649" y="2161819"/>
                  </a:lnTo>
                  <a:lnTo>
                    <a:pt x="2819755" y="2159482"/>
                  </a:lnTo>
                  <a:lnTo>
                    <a:pt x="2882798" y="2155596"/>
                  </a:lnTo>
                  <a:lnTo>
                    <a:pt x="2945739" y="2150224"/>
                  </a:lnTo>
                  <a:lnTo>
                    <a:pt x="3006687" y="2143556"/>
                  </a:lnTo>
                  <a:lnTo>
                    <a:pt x="3008566" y="2143353"/>
                  </a:lnTo>
                  <a:lnTo>
                    <a:pt x="3071228" y="2135022"/>
                  </a:lnTo>
                  <a:lnTo>
                    <a:pt x="3133699" y="2125268"/>
                  </a:lnTo>
                  <a:lnTo>
                    <a:pt x="3195955" y="2114092"/>
                  </a:lnTo>
                  <a:lnTo>
                    <a:pt x="3257956" y="2101545"/>
                  </a:lnTo>
                  <a:lnTo>
                    <a:pt x="3319678" y="2087626"/>
                  </a:lnTo>
                  <a:lnTo>
                    <a:pt x="3381095" y="2072386"/>
                  </a:lnTo>
                  <a:lnTo>
                    <a:pt x="3442170" y="2055825"/>
                  </a:lnTo>
                  <a:lnTo>
                    <a:pt x="3502876" y="2037981"/>
                  </a:lnTo>
                  <a:lnTo>
                    <a:pt x="3563175" y="2018880"/>
                  </a:lnTo>
                  <a:lnTo>
                    <a:pt x="3623043" y="1998548"/>
                  </a:lnTo>
                  <a:lnTo>
                    <a:pt x="3682441" y="1977009"/>
                  </a:lnTo>
                  <a:lnTo>
                    <a:pt x="3741343" y="1954276"/>
                  </a:lnTo>
                  <a:lnTo>
                    <a:pt x="3799725" y="1930374"/>
                  </a:lnTo>
                  <a:lnTo>
                    <a:pt x="3914711" y="1879244"/>
                  </a:lnTo>
                  <a:lnTo>
                    <a:pt x="4027309" y="1823720"/>
                  </a:lnTo>
                  <a:lnTo>
                    <a:pt x="4137202" y="1764055"/>
                  </a:lnTo>
                  <a:lnTo>
                    <a:pt x="4244137" y="1700428"/>
                  </a:lnTo>
                  <a:lnTo>
                    <a:pt x="4347870" y="1633042"/>
                  </a:lnTo>
                  <a:lnTo>
                    <a:pt x="4448149" y="1562100"/>
                  </a:lnTo>
                  <a:lnTo>
                    <a:pt x="4544746" y="1487792"/>
                  </a:lnTo>
                  <a:lnTo>
                    <a:pt x="4637405" y="1410309"/>
                  </a:lnTo>
                  <a:lnTo>
                    <a:pt x="4725886" y="1329855"/>
                  </a:lnTo>
                  <a:lnTo>
                    <a:pt x="4768558" y="1288503"/>
                  </a:lnTo>
                  <a:lnTo>
                    <a:pt x="4810010" y="1246543"/>
                  </a:lnTo>
                  <a:lnTo>
                    <a:pt x="4850295" y="1203947"/>
                  </a:lnTo>
                  <a:lnTo>
                    <a:pt x="4889385" y="1160729"/>
                  </a:lnTo>
                  <a:lnTo>
                    <a:pt x="4927244" y="1116901"/>
                  </a:lnTo>
                  <a:lnTo>
                    <a:pt x="4963833" y="1072515"/>
                  </a:lnTo>
                  <a:lnTo>
                    <a:pt x="4999152" y="1027569"/>
                  </a:lnTo>
                  <a:lnTo>
                    <a:pt x="5033124" y="982103"/>
                  </a:lnTo>
                  <a:lnTo>
                    <a:pt x="5065763" y="936129"/>
                  </a:lnTo>
                  <a:lnTo>
                    <a:pt x="5097005" y="889698"/>
                  </a:lnTo>
                  <a:lnTo>
                    <a:pt x="5126837" y="842797"/>
                  </a:lnTo>
                  <a:lnTo>
                    <a:pt x="5155222" y="795477"/>
                  </a:lnTo>
                  <a:lnTo>
                    <a:pt x="5182133" y="747750"/>
                  </a:lnTo>
                  <a:lnTo>
                    <a:pt x="5207533" y="699655"/>
                  </a:lnTo>
                  <a:lnTo>
                    <a:pt x="5231396" y="651192"/>
                  </a:lnTo>
                  <a:lnTo>
                    <a:pt x="5253685" y="602411"/>
                  </a:lnTo>
                  <a:lnTo>
                    <a:pt x="5274373" y="553313"/>
                  </a:lnTo>
                  <a:lnTo>
                    <a:pt x="5293436" y="503948"/>
                  </a:lnTo>
                  <a:lnTo>
                    <a:pt x="5310822" y="454317"/>
                  </a:lnTo>
                  <a:lnTo>
                    <a:pt x="5326519" y="404456"/>
                  </a:lnTo>
                  <a:lnTo>
                    <a:pt x="5340489" y="354380"/>
                  </a:lnTo>
                  <a:lnTo>
                    <a:pt x="5352694" y="304126"/>
                  </a:lnTo>
                  <a:lnTo>
                    <a:pt x="5363121" y="253720"/>
                  </a:lnTo>
                  <a:lnTo>
                    <a:pt x="5371719" y="203174"/>
                  </a:lnTo>
                  <a:lnTo>
                    <a:pt x="5378462" y="152527"/>
                  </a:lnTo>
                  <a:lnTo>
                    <a:pt x="5383314" y="101790"/>
                  </a:lnTo>
                  <a:lnTo>
                    <a:pt x="5384571" y="76454"/>
                  </a:lnTo>
                  <a:lnTo>
                    <a:pt x="5413337" y="77381"/>
                  </a:lnTo>
                  <a:lnTo>
                    <a:pt x="5406720" y="62992"/>
                  </a:lnTo>
                  <a:lnTo>
                    <a:pt x="5377726" y="0"/>
                  </a:lnTo>
                  <a:lnTo>
                    <a:pt x="5337175" y="74917"/>
                  </a:lnTo>
                  <a:lnTo>
                    <a:pt x="5365534" y="75844"/>
                  </a:lnTo>
                  <a:lnTo>
                    <a:pt x="5364353" y="99974"/>
                  </a:lnTo>
                  <a:lnTo>
                    <a:pt x="5359578" y="150012"/>
                  </a:lnTo>
                  <a:lnTo>
                    <a:pt x="5352935" y="199986"/>
                  </a:lnTo>
                  <a:lnTo>
                    <a:pt x="5344465" y="249872"/>
                  </a:lnTo>
                  <a:lnTo>
                    <a:pt x="5334190" y="299631"/>
                  </a:lnTo>
                  <a:lnTo>
                    <a:pt x="5322138" y="349262"/>
                  </a:lnTo>
                  <a:lnTo>
                    <a:pt x="5308346" y="398741"/>
                  </a:lnTo>
                  <a:lnTo>
                    <a:pt x="5292852" y="448017"/>
                  </a:lnTo>
                  <a:lnTo>
                    <a:pt x="5275656" y="497090"/>
                  </a:lnTo>
                  <a:lnTo>
                    <a:pt x="5256822" y="545922"/>
                  </a:lnTo>
                  <a:lnTo>
                    <a:pt x="5236362" y="594499"/>
                  </a:lnTo>
                  <a:lnTo>
                    <a:pt x="5214302" y="642785"/>
                  </a:lnTo>
                  <a:lnTo>
                    <a:pt x="5190693" y="690765"/>
                  </a:lnTo>
                  <a:lnTo>
                    <a:pt x="5165547" y="738403"/>
                  </a:lnTo>
                  <a:lnTo>
                    <a:pt x="5138890" y="785685"/>
                  </a:lnTo>
                  <a:lnTo>
                    <a:pt x="5110772" y="832573"/>
                  </a:lnTo>
                  <a:lnTo>
                    <a:pt x="5081206" y="879055"/>
                  </a:lnTo>
                  <a:lnTo>
                    <a:pt x="5050231" y="925106"/>
                  </a:lnTo>
                  <a:lnTo>
                    <a:pt x="5017871" y="970699"/>
                  </a:lnTo>
                  <a:lnTo>
                    <a:pt x="4984166" y="1015796"/>
                  </a:lnTo>
                  <a:lnTo>
                    <a:pt x="4949139" y="1060386"/>
                  </a:lnTo>
                  <a:lnTo>
                    <a:pt x="4912830" y="1104455"/>
                  </a:lnTo>
                  <a:lnTo>
                    <a:pt x="4875250" y="1147940"/>
                  </a:lnTo>
                  <a:lnTo>
                    <a:pt x="4836452" y="1190853"/>
                  </a:lnTo>
                  <a:lnTo>
                    <a:pt x="4796460" y="1233157"/>
                  </a:lnTo>
                  <a:lnTo>
                    <a:pt x="4755286" y="1274826"/>
                  </a:lnTo>
                  <a:lnTo>
                    <a:pt x="4713071" y="1315758"/>
                  </a:lnTo>
                  <a:lnTo>
                    <a:pt x="4625187" y="1395691"/>
                  </a:lnTo>
                  <a:lnTo>
                    <a:pt x="4533138" y="1472692"/>
                  </a:lnTo>
                  <a:lnTo>
                    <a:pt x="4437151" y="1546555"/>
                  </a:lnTo>
                  <a:lnTo>
                    <a:pt x="4337494" y="1617065"/>
                  </a:lnTo>
                  <a:lnTo>
                    <a:pt x="4234396" y="1684058"/>
                  </a:lnTo>
                  <a:lnTo>
                    <a:pt x="4128020" y="1747367"/>
                  </a:lnTo>
                  <a:lnTo>
                    <a:pt x="4018889" y="1806638"/>
                  </a:lnTo>
                  <a:lnTo>
                    <a:pt x="3906964" y="1861832"/>
                  </a:lnTo>
                  <a:lnTo>
                    <a:pt x="3792512" y="1912747"/>
                  </a:lnTo>
                  <a:lnTo>
                    <a:pt x="3734485" y="1936496"/>
                  </a:lnTo>
                  <a:lnTo>
                    <a:pt x="3675938" y="1959102"/>
                  </a:lnTo>
                  <a:lnTo>
                    <a:pt x="3616909" y="1980514"/>
                  </a:lnTo>
                  <a:lnTo>
                    <a:pt x="3557422" y="2000732"/>
                  </a:lnTo>
                  <a:lnTo>
                    <a:pt x="3497503" y="2019706"/>
                  </a:lnTo>
                  <a:lnTo>
                    <a:pt x="3437191" y="2037448"/>
                  </a:lnTo>
                  <a:lnTo>
                    <a:pt x="3376511" y="2053894"/>
                  </a:lnTo>
                  <a:lnTo>
                    <a:pt x="3315500" y="2069045"/>
                  </a:lnTo>
                  <a:lnTo>
                    <a:pt x="3254171" y="2082876"/>
                  </a:lnTo>
                  <a:lnTo>
                    <a:pt x="3192589" y="2095347"/>
                  </a:lnTo>
                  <a:lnTo>
                    <a:pt x="3130753" y="2106447"/>
                  </a:lnTo>
                  <a:lnTo>
                    <a:pt x="3068713" y="2116137"/>
                  </a:lnTo>
                  <a:lnTo>
                    <a:pt x="3006483" y="2124418"/>
                  </a:lnTo>
                  <a:lnTo>
                    <a:pt x="2944114" y="2131237"/>
                  </a:lnTo>
                  <a:lnTo>
                    <a:pt x="2881630" y="2136584"/>
                  </a:lnTo>
                  <a:lnTo>
                    <a:pt x="2819044" y="2140445"/>
                  </a:lnTo>
                  <a:lnTo>
                    <a:pt x="2756408" y="2142769"/>
                  </a:lnTo>
                  <a:lnTo>
                    <a:pt x="2693670" y="2143556"/>
                  </a:lnTo>
                  <a:lnTo>
                    <a:pt x="2442578" y="2141232"/>
                  </a:lnTo>
                  <a:lnTo>
                    <a:pt x="2193353" y="2134476"/>
                  </a:lnTo>
                  <a:lnTo>
                    <a:pt x="1948116" y="2123567"/>
                  </a:lnTo>
                  <a:lnTo>
                    <a:pt x="1708759" y="2108797"/>
                  </a:lnTo>
                  <a:lnTo>
                    <a:pt x="1477289" y="2090483"/>
                  </a:lnTo>
                  <a:lnTo>
                    <a:pt x="1255649" y="2068906"/>
                  </a:lnTo>
                  <a:lnTo>
                    <a:pt x="1211262" y="2063953"/>
                  </a:lnTo>
                  <a:lnTo>
                    <a:pt x="1281226" y="2068131"/>
                  </a:lnTo>
                  <a:lnTo>
                    <a:pt x="1426730" y="2073452"/>
                  </a:lnTo>
                  <a:lnTo>
                    <a:pt x="1573390" y="2075281"/>
                  </a:lnTo>
                  <a:lnTo>
                    <a:pt x="1610360" y="2074519"/>
                  </a:lnTo>
                  <a:lnTo>
                    <a:pt x="1647380" y="2072271"/>
                  </a:lnTo>
                  <a:lnTo>
                    <a:pt x="1721281" y="2063330"/>
                  </a:lnTo>
                  <a:lnTo>
                    <a:pt x="1760296" y="2056231"/>
                  </a:lnTo>
                  <a:lnTo>
                    <a:pt x="1831454" y="2039264"/>
                  </a:lnTo>
                  <a:lnTo>
                    <a:pt x="1904250" y="2016379"/>
                  </a:lnTo>
                  <a:lnTo>
                    <a:pt x="1940407" y="2002967"/>
                  </a:lnTo>
                  <a:lnTo>
                    <a:pt x="1976361" y="1988273"/>
                  </a:lnTo>
                  <a:lnTo>
                    <a:pt x="2012111" y="1972322"/>
                  </a:lnTo>
                  <a:lnTo>
                    <a:pt x="2047633" y="1955139"/>
                  </a:lnTo>
                  <a:lnTo>
                    <a:pt x="2082914" y="1936737"/>
                  </a:lnTo>
                  <a:lnTo>
                    <a:pt x="2117941" y="1917153"/>
                  </a:lnTo>
                  <a:lnTo>
                    <a:pt x="2152675" y="1896402"/>
                  </a:lnTo>
                  <a:lnTo>
                    <a:pt x="2221141" y="1851596"/>
                  </a:lnTo>
                  <a:lnTo>
                    <a:pt x="2288400" y="1802358"/>
                  </a:lnTo>
                  <a:lnTo>
                    <a:pt x="2354186" y="1748955"/>
                  </a:lnTo>
                  <a:lnTo>
                    <a:pt x="2418372" y="1691576"/>
                  </a:lnTo>
                  <a:lnTo>
                    <a:pt x="2480805" y="1630413"/>
                  </a:lnTo>
                  <a:lnTo>
                    <a:pt x="2541359" y="1565656"/>
                  </a:lnTo>
                  <a:lnTo>
                    <a:pt x="2599880" y="1497482"/>
                  </a:lnTo>
                  <a:lnTo>
                    <a:pt x="2656230" y="1426108"/>
                  </a:lnTo>
                  <a:lnTo>
                    <a:pt x="2710281" y="1351699"/>
                  </a:lnTo>
                  <a:lnTo>
                    <a:pt x="2761881" y="1274445"/>
                  </a:lnTo>
                  <a:lnTo>
                    <a:pt x="2810878" y="1194536"/>
                  </a:lnTo>
                  <a:lnTo>
                    <a:pt x="2857144" y="1112177"/>
                  </a:lnTo>
                  <a:lnTo>
                    <a:pt x="2900540" y="1027544"/>
                  </a:lnTo>
                  <a:lnTo>
                    <a:pt x="2940901" y="940816"/>
                  </a:lnTo>
                  <a:lnTo>
                    <a:pt x="2978112" y="852195"/>
                  </a:lnTo>
                  <a:lnTo>
                    <a:pt x="3012021" y="761860"/>
                  </a:lnTo>
                  <a:lnTo>
                    <a:pt x="3042475" y="670001"/>
                  </a:lnTo>
                  <a:lnTo>
                    <a:pt x="3069336" y="576821"/>
                  </a:lnTo>
                  <a:lnTo>
                    <a:pt x="3092462" y="482485"/>
                  </a:lnTo>
                  <a:lnTo>
                    <a:pt x="3111716" y="387184"/>
                  </a:lnTo>
                  <a:lnTo>
                    <a:pt x="3126943" y="291134"/>
                  </a:lnTo>
                  <a:lnTo>
                    <a:pt x="3137992" y="194487"/>
                  </a:lnTo>
                  <a:lnTo>
                    <a:pt x="3144736" y="97459"/>
                  </a:lnTo>
                  <a:lnTo>
                    <a:pt x="3145371" y="76365"/>
                  </a:lnTo>
                  <a:lnTo>
                    <a:pt x="3174060" y="76949"/>
                  </a:lnTo>
                  <a:lnTo>
                    <a:pt x="3167519" y="63195"/>
                  </a:lnTo>
                  <a:lnTo>
                    <a:pt x="3137509" y="0"/>
                  </a:lnTo>
                  <a:lnTo>
                    <a:pt x="3097873" y="75399"/>
                  </a:lnTo>
                  <a:lnTo>
                    <a:pt x="3126321" y="75984"/>
                  </a:lnTo>
                  <a:lnTo>
                    <a:pt x="3125736" y="96139"/>
                  </a:lnTo>
                  <a:lnTo>
                    <a:pt x="3119069" y="192328"/>
                  </a:lnTo>
                  <a:lnTo>
                    <a:pt x="3108121" y="288150"/>
                  </a:lnTo>
                  <a:lnTo>
                    <a:pt x="3093047" y="383425"/>
                  </a:lnTo>
                  <a:lnTo>
                    <a:pt x="3073958" y="477951"/>
                  </a:lnTo>
                  <a:lnTo>
                    <a:pt x="3051035" y="571538"/>
                  </a:lnTo>
                  <a:lnTo>
                    <a:pt x="3024390" y="664006"/>
                  </a:lnTo>
                  <a:lnTo>
                    <a:pt x="2994177" y="755167"/>
                  </a:lnTo>
                  <a:lnTo>
                    <a:pt x="2960547" y="844816"/>
                  </a:lnTo>
                  <a:lnTo>
                    <a:pt x="2923641" y="932776"/>
                  </a:lnTo>
                  <a:lnTo>
                    <a:pt x="2883585" y="1018857"/>
                  </a:lnTo>
                  <a:lnTo>
                    <a:pt x="2840532" y="1102855"/>
                  </a:lnTo>
                  <a:lnTo>
                    <a:pt x="2794635" y="1184579"/>
                  </a:lnTo>
                  <a:lnTo>
                    <a:pt x="2746032" y="1263865"/>
                  </a:lnTo>
                  <a:lnTo>
                    <a:pt x="2694863" y="1340497"/>
                  </a:lnTo>
                  <a:lnTo>
                    <a:pt x="2641282" y="1414297"/>
                  </a:lnTo>
                  <a:lnTo>
                    <a:pt x="2585428" y="1485074"/>
                  </a:lnTo>
                  <a:lnTo>
                    <a:pt x="2527439" y="1552638"/>
                  </a:lnTo>
                  <a:lnTo>
                    <a:pt x="2467470" y="1616798"/>
                  </a:lnTo>
                  <a:lnTo>
                    <a:pt x="2405672" y="1677377"/>
                  </a:lnTo>
                  <a:lnTo>
                    <a:pt x="2342184" y="1734159"/>
                  </a:lnTo>
                  <a:lnTo>
                    <a:pt x="2277148" y="1786991"/>
                  </a:lnTo>
                  <a:lnTo>
                    <a:pt x="2210714" y="1835658"/>
                  </a:lnTo>
                  <a:lnTo>
                    <a:pt x="2142909" y="1880044"/>
                  </a:lnTo>
                  <a:lnTo>
                    <a:pt x="2108631" y="1900529"/>
                  </a:lnTo>
                  <a:lnTo>
                    <a:pt x="2074113" y="1919846"/>
                  </a:lnTo>
                  <a:lnTo>
                    <a:pt x="2039340" y="1937981"/>
                  </a:lnTo>
                  <a:lnTo>
                    <a:pt x="2004352" y="1954923"/>
                  </a:lnTo>
                  <a:lnTo>
                    <a:pt x="1969160" y="1970646"/>
                  </a:lnTo>
                  <a:lnTo>
                    <a:pt x="1933778" y="1985111"/>
                  </a:lnTo>
                  <a:lnTo>
                    <a:pt x="1862531" y="2010219"/>
                  </a:lnTo>
                  <a:lnTo>
                    <a:pt x="1790776" y="2030069"/>
                  </a:lnTo>
                  <a:lnTo>
                    <a:pt x="1718614" y="2044471"/>
                  </a:lnTo>
                  <a:lnTo>
                    <a:pt x="1646224" y="2053247"/>
                  </a:lnTo>
                  <a:lnTo>
                    <a:pt x="1573631" y="2056231"/>
                  </a:lnTo>
                  <a:lnTo>
                    <a:pt x="1427429" y="2054415"/>
                  </a:lnTo>
                  <a:lnTo>
                    <a:pt x="1282357" y="2049119"/>
                  </a:lnTo>
                  <a:lnTo>
                    <a:pt x="1139532" y="2040559"/>
                  </a:lnTo>
                  <a:lnTo>
                    <a:pt x="1069352" y="2035136"/>
                  </a:lnTo>
                  <a:lnTo>
                    <a:pt x="1000188" y="2029002"/>
                  </a:lnTo>
                  <a:lnTo>
                    <a:pt x="932167" y="2022157"/>
                  </a:lnTo>
                  <a:lnTo>
                    <a:pt x="865441" y="2014651"/>
                  </a:lnTo>
                  <a:lnTo>
                    <a:pt x="800138" y="2006498"/>
                  </a:lnTo>
                  <a:lnTo>
                    <a:pt x="736422" y="1997748"/>
                  </a:lnTo>
                  <a:lnTo>
                    <a:pt x="674433" y="1988413"/>
                  </a:lnTo>
                  <a:lnTo>
                    <a:pt x="585876" y="1972068"/>
                  </a:lnTo>
                  <a:lnTo>
                    <a:pt x="506945" y="1956028"/>
                  </a:lnTo>
                  <a:lnTo>
                    <a:pt x="469328" y="1947837"/>
                  </a:lnTo>
                  <a:lnTo>
                    <a:pt x="397916" y="1931162"/>
                  </a:lnTo>
                  <a:lnTo>
                    <a:pt x="331812" y="1914105"/>
                  </a:lnTo>
                  <a:lnTo>
                    <a:pt x="271284" y="1896719"/>
                  </a:lnTo>
                  <a:lnTo>
                    <a:pt x="216598" y="1879053"/>
                  </a:lnTo>
                  <a:lnTo>
                    <a:pt x="168021" y="1861159"/>
                  </a:lnTo>
                  <a:lnTo>
                    <a:pt x="125818" y="1843100"/>
                  </a:lnTo>
                  <a:lnTo>
                    <a:pt x="90297" y="1824977"/>
                  </a:lnTo>
                  <a:lnTo>
                    <a:pt x="50215" y="1798040"/>
                  </a:lnTo>
                  <a:lnTo>
                    <a:pt x="26847" y="1772462"/>
                  </a:lnTo>
                  <a:lnTo>
                    <a:pt x="26403" y="1771840"/>
                  </a:lnTo>
                  <a:lnTo>
                    <a:pt x="26123" y="1771281"/>
                  </a:lnTo>
                  <a:lnTo>
                    <a:pt x="24041" y="1767217"/>
                  </a:lnTo>
                  <a:lnTo>
                    <a:pt x="21844" y="1762353"/>
                  </a:lnTo>
                  <a:lnTo>
                    <a:pt x="20167" y="1756854"/>
                  </a:lnTo>
                  <a:lnTo>
                    <a:pt x="20040" y="1756473"/>
                  </a:lnTo>
                  <a:lnTo>
                    <a:pt x="19024" y="1747634"/>
                  </a:lnTo>
                  <a:lnTo>
                    <a:pt x="18999" y="1747367"/>
                  </a:lnTo>
                  <a:lnTo>
                    <a:pt x="9525" y="1748345"/>
                  </a:lnTo>
                  <a:lnTo>
                    <a:pt x="9359" y="1748358"/>
                  </a:lnTo>
                  <a:lnTo>
                    <a:pt x="25" y="1749069"/>
                  </a:lnTo>
                  <a:lnTo>
                    <a:pt x="635" y="1756968"/>
                  </a:lnTo>
                  <a:lnTo>
                    <a:pt x="698" y="1757438"/>
                  </a:lnTo>
                  <a:lnTo>
                    <a:pt x="1041" y="1758962"/>
                  </a:lnTo>
                  <a:lnTo>
                    <a:pt x="1092" y="1759419"/>
                  </a:lnTo>
                  <a:lnTo>
                    <a:pt x="1206" y="1760029"/>
                  </a:lnTo>
                  <a:lnTo>
                    <a:pt x="1320" y="1760423"/>
                  </a:lnTo>
                  <a:lnTo>
                    <a:pt x="1612" y="1762950"/>
                  </a:lnTo>
                  <a:lnTo>
                    <a:pt x="25234" y="1805571"/>
                  </a:lnTo>
                  <a:lnTo>
                    <a:pt x="55143" y="1832597"/>
                  </a:lnTo>
                  <a:lnTo>
                    <a:pt x="95427" y="1858772"/>
                  </a:lnTo>
                  <a:lnTo>
                    <a:pt x="145770" y="1884387"/>
                  </a:lnTo>
                  <a:lnTo>
                    <a:pt x="205917" y="1909597"/>
                  </a:lnTo>
                  <a:lnTo>
                    <a:pt x="275551" y="1934413"/>
                  </a:lnTo>
                  <a:lnTo>
                    <a:pt x="313829" y="1946668"/>
                  </a:lnTo>
                  <a:lnTo>
                    <a:pt x="354342" y="1958809"/>
                  </a:lnTo>
                  <a:lnTo>
                    <a:pt x="397078" y="1970849"/>
                  </a:lnTo>
                  <a:lnTo>
                    <a:pt x="441960" y="1982787"/>
                  </a:lnTo>
                  <a:lnTo>
                    <a:pt x="488962" y="1994598"/>
                  </a:lnTo>
                  <a:lnTo>
                    <a:pt x="538035" y="2006282"/>
                  </a:lnTo>
                  <a:lnTo>
                    <a:pt x="589140" y="2017839"/>
                  </a:lnTo>
                  <a:lnTo>
                    <a:pt x="642226" y="2029256"/>
                  </a:lnTo>
                  <a:lnTo>
                    <a:pt x="697242" y="2040547"/>
                  </a:lnTo>
                  <a:lnTo>
                    <a:pt x="812914" y="2062657"/>
                  </a:lnTo>
                  <a:lnTo>
                    <a:pt x="935786" y="2084146"/>
                  </a:lnTo>
                  <a:lnTo>
                    <a:pt x="1065504" y="2104948"/>
                  </a:lnTo>
                  <a:lnTo>
                    <a:pt x="1272070" y="2134768"/>
                  </a:lnTo>
                  <a:lnTo>
                    <a:pt x="1417256" y="2153653"/>
                  </a:lnTo>
                  <a:lnTo>
                    <a:pt x="1723910" y="2188807"/>
                  </a:lnTo>
                  <a:lnTo>
                    <a:pt x="2049767" y="2220125"/>
                  </a:lnTo>
                  <a:lnTo>
                    <a:pt x="2391930" y="2247227"/>
                  </a:lnTo>
                  <a:lnTo>
                    <a:pt x="2747416" y="2269718"/>
                  </a:lnTo>
                  <a:lnTo>
                    <a:pt x="3113265" y="2287181"/>
                  </a:lnTo>
                  <a:lnTo>
                    <a:pt x="3299155" y="2293899"/>
                  </a:lnTo>
                  <a:lnTo>
                    <a:pt x="3675011" y="2303081"/>
                  </a:lnTo>
                  <a:lnTo>
                    <a:pt x="4053827" y="2306218"/>
                  </a:lnTo>
                  <a:lnTo>
                    <a:pt x="4148721" y="2305494"/>
                  </a:lnTo>
                  <a:lnTo>
                    <a:pt x="4243603" y="2303322"/>
                  </a:lnTo>
                  <a:lnTo>
                    <a:pt x="4338383" y="2299741"/>
                  </a:lnTo>
                  <a:lnTo>
                    <a:pt x="4433036" y="2294750"/>
                  </a:lnTo>
                  <a:lnTo>
                    <a:pt x="4527486" y="2288387"/>
                  </a:lnTo>
                  <a:lnTo>
                    <a:pt x="4542307" y="2287168"/>
                  </a:lnTo>
                  <a:lnTo>
                    <a:pt x="4621720" y="2280678"/>
                  </a:lnTo>
                  <a:lnTo>
                    <a:pt x="4715662" y="2271636"/>
                  </a:lnTo>
                  <a:lnTo>
                    <a:pt x="4809274" y="2261285"/>
                  </a:lnTo>
                  <a:lnTo>
                    <a:pt x="4902530" y="2249665"/>
                  </a:lnTo>
                  <a:lnTo>
                    <a:pt x="4995354" y="2236774"/>
                  </a:lnTo>
                  <a:lnTo>
                    <a:pt x="5087721" y="2222652"/>
                  </a:lnTo>
                  <a:lnTo>
                    <a:pt x="5179580" y="2207310"/>
                  </a:lnTo>
                  <a:lnTo>
                    <a:pt x="5270881" y="2190788"/>
                  </a:lnTo>
                  <a:lnTo>
                    <a:pt x="5361571" y="2173097"/>
                  </a:lnTo>
                  <a:lnTo>
                    <a:pt x="5451627" y="2154250"/>
                  </a:lnTo>
                  <a:lnTo>
                    <a:pt x="5540972" y="2134298"/>
                  </a:lnTo>
                  <a:lnTo>
                    <a:pt x="5717349" y="2091105"/>
                  </a:lnTo>
                  <a:lnTo>
                    <a:pt x="5890463" y="2043696"/>
                  </a:lnTo>
                  <a:lnTo>
                    <a:pt x="6059868" y="1992261"/>
                  </a:lnTo>
                  <a:lnTo>
                    <a:pt x="6225197" y="1936965"/>
                  </a:lnTo>
                  <a:lnTo>
                    <a:pt x="6306286" y="1907908"/>
                  </a:lnTo>
                  <a:lnTo>
                    <a:pt x="6386157" y="1877974"/>
                  </a:lnTo>
                  <a:lnTo>
                    <a:pt x="6464821" y="1847176"/>
                  </a:lnTo>
                  <a:lnTo>
                    <a:pt x="6542240" y="1815528"/>
                  </a:lnTo>
                  <a:lnTo>
                    <a:pt x="6618364" y="1783054"/>
                  </a:lnTo>
                  <a:lnTo>
                    <a:pt x="6693141" y="1749780"/>
                  </a:lnTo>
                  <a:lnTo>
                    <a:pt x="6766534" y="1715719"/>
                  </a:lnTo>
                  <a:lnTo>
                    <a:pt x="6838505" y="1680908"/>
                  </a:lnTo>
                  <a:lnTo>
                    <a:pt x="6908990" y="1645348"/>
                  </a:lnTo>
                  <a:lnTo>
                    <a:pt x="6977951" y="1609090"/>
                  </a:lnTo>
                  <a:lnTo>
                    <a:pt x="7045338" y="1572133"/>
                  </a:lnTo>
                  <a:lnTo>
                    <a:pt x="7111111" y="1534502"/>
                  </a:lnTo>
                  <a:lnTo>
                    <a:pt x="7175220" y="1496237"/>
                  </a:lnTo>
                  <a:lnTo>
                    <a:pt x="7237616" y="1457337"/>
                  </a:lnTo>
                  <a:lnTo>
                    <a:pt x="7298271" y="1417840"/>
                  </a:lnTo>
                  <a:lnTo>
                    <a:pt x="7357110" y="1377772"/>
                  </a:lnTo>
                  <a:lnTo>
                    <a:pt x="7414107" y="1337144"/>
                  </a:lnTo>
                  <a:lnTo>
                    <a:pt x="7469213" y="1295984"/>
                  </a:lnTo>
                  <a:lnTo>
                    <a:pt x="7522375" y="1254302"/>
                  </a:lnTo>
                  <a:lnTo>
                    <a:pt x="7573543" y="1212138"/>
                  </a:lnTo>
                  <a:lnTo>
                    <a:pt x="7622692" y="1169492"/>
                  </a:lnTo>
                  <a:lnTo>
                    <a:pt x="7669758" y="1126413"/>
                  </a:lnTo>
                  <a:lnTo>
                    <a:pt x="7714704" y="1082903"/>
                  </a:lnTo>
                  <a:lnTo>
                    <a:pt x="7757477" y="1038999"/>
                  </a:lnTo>
                  <a:lnTo>
                    <a:pt x="7798028" y="994702"/>
                  </a:lnTo>
                  <a:lnTo>
                    <a:pt x="7836319" y="950048"/>
                  </a:lnTo>
                  <a:lnTo>
                    <a:pt x="7872298" y="905052"/>
                  </a:lnTo>
                  <a:lnTo>
                    <a:pt x="7905915" y="859739"/>
                  </a:lnTo>
                  <a:lnTo>
                    <a:pt x="7937132" y="814120"/>
                  </a:lnTo>
                  <a:lnTo>
                    <a:pt x="7965897" y="768235"/>
                  </a:lnTo>
                  <a:lnTo>
                    <a:pt x="7992148" y="722096"/>
                  </a:lnTo>
                  <a:lnTo>
                    <a:pt x="8015859" y="675716"/>
                  </a:lnTo>
                  <a:lnTo>
                    <a:pt x="8036966" y="629132"/>
                  </a:lnTo>
                  <a:lnTo>
                    <a:pt x="8055419" y="582358"/>
                  </a:lnTo>
                  <a:lnTo>
                    <a:pt x="8071180" y="535406"/>
                  </a:lnTo>
                  <a:lnTo>
                    <a:pt x="8084198" y="488315"/>
                  </a:lnTo>
                  <a:lnTo>
                    <a:pt x="8094408" y="441109"/>
                  </a:lnTo>
                  <a:lnTo>
                    <a:pt x="8101762" y="393801"/>
                  </a:lnTo>
                  <a:lnTo>
                    <a:pt x="8103222" y="375310"/>
                  </a:lnTo>
                  <a:lnTo>
                    <a:pt x="8132038" y="376910"/>
                  </a:lnTo>
                  <a:close/>
                </a:path>
              </a:pathLst>
            </a:custGeom>
            <a:solidFill>
              <a:srgbClr val="44546A"/>
            </a:solidFill>
          </p:spPr>
          <p:txBody>
            <a:bodyPr wrap="square" lIns="0" tIns="0" rIns="0" bIns="0" rtlCol="0"/>
            <a:lstStyle/>
            <a:p>
              <a:endParaRPr/>
            </a:p>
          </p:txBody>
        </p:sp>
        <p:sp>
          <p:nvSpPr>
            <p:cNvPr id="54" name="object 54"/>
            <p:cNvSpPr/>
            <p:nvPr/>
          </p:nvSpPr>
          <p:spPr>
            <a:xfrm>
              <a:off x="7914645" y="1551062"/>
              <a:ext cx="567690" cy="1037590"/>
            </a:xfrm>
            <a:custGeom>
              <a:avLst/>
              <a:gdLst/>
              <a:ahLst/>
              <a:cxnLst/>
              <a:rect l="l" t="t" r="r" b="b"/>
              <a:pathLst>
                <a:path w="567690" h="1037589">
                  <a:moveTo>
                    <a:pt x="567451" y="0"/>
                  </a:moveTo>
                  <a:lnTo>
                    <a:pt x="0" y="0"/>
                  </a:lnTo>
                  <a:lnTo>
                    <a:pt x="0" y="1037329"/>
                  </a:lnTo>
                  <a:lnTo>
                    <a:pt x="567451" y="1037329"/>
                  </a:lnTo>
                  <a:lnTo>
                    <a:pt x="567451" y="0"/>
                  </a:lnTo>
                  <a:close/>
                </a:path>
              </a:pathLst>
            </a:custGeom>
            <a:solidFill>
              <a:srgbClr val="CFE2F3"/>
            </a:solidFill>
          </p:spPr>
          <p:txBody>
            <a:bodyPr wrap="square" lIns="0" tIns="0" rIns="0" bIns="0" rtlCol="0"/>
            <a:lstStyle/>
            <a:p>
              <a:endParaRPr/>
            </a:p>
          </p:txBody>
        </p:sp>
        <p:sp>
          <p:nvSpPr>
            <p:cNvPr id="55" name="object 55"/>
            <p:cNvSpPr/>
            <p:nvPr/>
          </p:nvSpPr>
          <p:spPr>
            <a:xfrm>
              <a:off x="7914645" y="1551062"/>
              <a:ext cx="567690" cy="1037590"/>
            </a:xfrm>
            <a:custGeom>
              <a:avLst/>
              <a:gdLst/>
              <a:ahLst/>
              <a:cxnLst/>
              <a:rect l="l" t="t" r="r" b="b"/>
              <a:pathLst>
                <a:path w="567690" h="1037589">
                  <a:moveTo>
                    <a:pt x="0" y="0"/>
                  </a:moveTo>
                  <a:lnTo>
                    <a:pt x="567452" y="0"/>
                  </a:lnTo>
                  <a:lnTo>
                    <a:pt x="56745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56" name="object 56"/>
          <p:cNvSpPr txBox="1"/>
          <p:nvPr/>
        </p:nvSpPr>
        <p:spPr>
          <a:xfrm>
            <a:off x="10233441"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4305">
              <a:lnSpc>
                <a:spcPct val="100000"/>
              </a:lnSpc>
              <a:spcBef>
                <a:spcPts val="2450"/>
              </a:spcBef>
            </a:pPr>
            <a:r>
              <a:rPr sz="2400" dirty="0">
                <a:latin typeface="Calibri"/>
                <a:cs typeface="Calibri"/>
              </a:rPr>
              <a:t>h</a:t>
            </a:r>
            <a:r>
              <a:rPr sz="2400" baseline="-17361" dirty="0">
                <a:latin typeface="Calibri"/>
                <a:cs typeface="Calibri"/>
              </a:rPr>
              <a:t>T</a:t>
            </a:r>
            <a:endParaRPr sz="2400" baseline="-17361">
              <a:latin typeface="Calibri"/>
              <a:cs typeface="Calibri"/>
            </a:endParaRPr>
          </a:p>
        </p:txBody>
      </p:sp>
      <p:sp>
        <p:nvSpPr>
          <p:cNvPr id="57" name="object 57"/>
          <p:cNvSpPr/>
          <p:nvPr/>
        </p:nvSpPr>
        <p:spPr>
          <a:xfrm>
            <a:off x="983907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sp>
        <p:nvSpPr>
          <p:cNvPr id="58" name="object 58"/>
          <p:cNvSpPr txBox="1"/>
          <p:nvPr/>
        </p:nvSpPr>
        <p:spPr>
          <a:xfrm>
            <a:off x="8039619" y="1849628"/>
            <a:ext cx="317500"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y</a:t>
            </a:r>
            <a:r>
              <a:rPr sz="2400" baseline="-17361" dirty="0">
                <a:latin typeface="Calibri"/>
                <a:cs typeface="Calibri"/>
              </a:rPr>
              <a:t>3</a:t>
            </a:r>
            <a:endParaRPr sz="2400" baseline="-17361">
              <a:latin typeface="Calibri"/>
              <a:cs typeface="Calibri"/>
            </a:endParaRPr>
          </a:p>
        </p:txBody>
      </p:sp>
      <p:grpSp>
        <p:nvGrpSpPr>
          <p:cNvPr id="59" name="object 59"/>
          <p:cNvGrpSpPr/>
          <p:nvPr/>
        </p:nvGrpSpPr>
        <p:grpSpPr>
          <a:xfrm>
            <a:off x="5669765" y="1546299"/>
            <a:ext cx="577215" cy="1047115"/>
            <a:chOff x="5669765" y="1546299"/>
            <a:chExt cx="577215" cy="1047115"/>
          </a:xfrm>
        </p:grpSpPr>
        <p:sp>
          <p:nvSpPr>
            <p:cNvPr id="60" name="object 60"/>
            <p:cNvSpPr/>
            <p:nvPr/>
          </p:nvSpPr>
          <p:spPr>
            <a:xfrm>
              <a:off x="5674527" y="1551062"/>
              <a:ext cx="567690" cy="1037590"/>
            </a:xfrm>
            <a:custGeom>
              <a:avLst/>
              <a:gdLst/>
              <a:ahLst/>
              <a:cxnLst/>
              <a:rect l="l" t="t" r="r" b="b"/>
              <a:pathLst>
                <a:path w="567689" h="1037589">
                  <a:moveTo>
                    <a:pt x="567452" y="0"/>
                  </a:moveTo>
                  <a:lnTo>
                    <a:pt x="0" y="0"/>
                  </a:lnTo>
                  <a:lnTo>
                    <a:pt x="0" y="1037329"/>
                  </a:lnTo>
                  <a:lnTo>
                    <a:pt x="567452" y="1037329"/>
                  </a:lnTo>
                  <a:lnTo>
                    <a:pt x="567452" y="0"/>
                  </a:lnTo>
                  <a:close/>
                </a:path>
              </a:pathLst>
            </a:custGeom>
            <a:solidFill>
              <a:srgbClr val="CFE2F3"/>
            </a:solidFill>
          </p:spPr>
          <p:txBody>
            <a:bodyPr wrap="square" lIns="0" tIns="0" rIns="0" bIns="0" rtlCol="0"/>
            <a:lstStyle/>
            <a:p>
              <a:endParaRPr/>
            </a:p>
          </p:txBody>
        </p:sp>
        <p:sp>
          <p:nvSpPr>
            <p:cNvPr id="61" name="object 61"/>
            <p:cNvSpPr/>
            <p:nvPr/>
          </p:nvSpPr>
          <p:spPr>
            <a:xfrm>
              <a:off x="5674527" y="1551062"/>
              <a:ext cx="567690" cy="1037590"/>
            </a:xfrm>
            <a:custGeom>
              <a:avLst/>
              <a:gdLst/>
              <a:ahLst/>
              <a:cxnLst/>
              <a:rect l="l" t="t" r="r" b="b"/>
              <a:pathLst>
                <a:path w="567689" h="1037589">
                  <a:moveTo>
                    <a:pt x="0" y="0"/>
                  </a:moveTo>
                  <a:lnTo>
                    <a:pt x="567452" y="0"/>
                  </a:lnTo>
                  <a:lnTo>
                    <a:pt x="56745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62" name="object 62"/>
          <p:cNvSpPr txBox="1"/>
          <p:nvPr/>
        </p:nvSpPr>
        <p:spPr>
          <a:xfrm>
            <a:off x="5653890" y="1849628"/>
            <a:ext cx="608965" cy="391160"/>
          </a:xfrm>
          <a:prstGeom prst="rect">
            <a:avLst/>
          </a:prstGeom>
        </p:spPr>
        <p:txBody>
          <a:bodyPr vert="horz" wrap="square" lIns="0" tIns="12700" rIns="0" bIns="0" rtlCol="0">
            <a:spAutoFit/>
          </a:bodyPr>
          <a:lstStyle/>
          <a:p>
            <a:pPr marL="183515">
              <a:lnSpc>
                <a:spcPct val="100000"/>
              </a:lnSpc>
              <a:spcBef>
                <a:spcPts val="100"/>
              </a:spcBef>
            </a:pPr>
            <a:r>
              <a:rPr sz="2400" dirty="0">
                <a:latin typeface="Calibri"/>
                <a:cs typeface="Calibri"/>
              </a:rPr>
              <a:t>y</a:t>
            </a:r>
            <a:r>
              <a:rPr sz="2400" baseline="-17361" dirty="0">
                <a:latin typeface="Calibri"/>
                <a:cs typeface="Calibri"/>
              </a:rPr>
              <a:t>2</a:t>
            </a:r>
            <a:endParaRPr sz="2400" baseline="-17361">
              <a:latin typeface="Calibri"/>
              <a:cs typeface="Calibri"/>
            </a:endParaRPr>
          </a:p>
        </p:txBody>
      </p:sp>
      <p:sp>
        <p:nvSpPr>
          <p:cNvPr id="63" name="object 63"/>
          <p:cNvSpPr txBox="1"/>
          <p:nvPr/>
        </p:nvSpPr>
        <p:spPr>
          <a:xfrm>
            <a:off x="3414650" y="1587219"/>
            <a:ext cx="567690" cy="1037590"/>
          </a:xfrm>
          <a:prstGeom prst="rect">
            <a:avLst/>
          </a:prstGeom>
          <a:solidFill>
            <a:srgbClr val="CFE2F3"/>
          </a:solidFill>
          <a:ln w="9525">
            <a:solidFill>
              <a:srgbClr val="000000"/>
            </a:solidFill>
          </a:ln>
        </p:spPr>
        <p:txBody>
          <a:bodyPr vert="horz" wrap="square" lIns="0" tIns="311785" rIns="0" bIns="0" rtlCol="0">
            <a:spAutoFit/>
          </a:bodyPr>
          <a:lstStyle/>
          <a:p>
            <a:pPr marL="162560">
              <a:lnSpc>
                <a:spcPct val="100000"/>
              </a:lnSpc>
              <a:spcBef>
                <a:spcPts val="2455"/>
              </a:spcBef>
            </a:pPr>
            <a:r>
              <a:rPr sz="2400" dirty="0">
                <a:latin typeface="Calibri"/>
                <a:cs typeface="Calibri"/>
              </a:rPr>
              <a:t>y</a:t>
            </a:r>
            <a:r>
              <a:rPr sz="2400" baseline="-17361" dirty="0">
                <a:latin typeface="Calibri"/>
                <a:cs typeface="Calibri"/>
              </a:rPr>
              <a:t>1</a:t>
            </a:r>
            <a:endParaRPr sz="2400" baseline="-17361">
              <a:latin typeface="Calibri"/>
              <a:cs typeface="Calibri"/>
            </a:endParaRPr>
          </a:p>
        </p:txBody>
      </p:sp>
      <p:sp>
        <p:nvSpPr>
          <p:cNvPr id="64" name="object 64"/>
          <p:cNvSpPr/>
          <p:nvPr/>
        </p:nvSpPr>
        <p:spPr>
          <a:xfrm>
            <a:off x="3660267" y="2588399"/>
            <a:ext cx="4576445" cy="504825"/>
          </a:xfrm>
          <a:custGeom>
            <a:avLst/>
            <a:gdLst/>
            <a:ahLst/>
            <a:cxnLst/>
            <a:rect l="l" t="t" r="r" b="b"/>
            <a:pathLst>
              <a:path w="4576445" h="504825">
                <a:moveTo>
                  <a:pt x="76200" y="112191"/>
                </a:moveTo>
                <a:lnTo>
                  <a:pt x="69850" y="99491"/>
                </a:lnTo>
                <a:lnTo>
                  <a:pt x="38100" y="35991"/>
                </a:lnTo>
                <a:lnTo>
                  <a:pt x="0" y="112191"/>
                </a:lnTo>
                <a:lnTo>
                  <a:pt x="28575" y="112191"/>
                </a:lnTo>
                <a:lnTo>
                  <a:pt x="28575" y="504659"/>
                </a:lnTo>
                <a:lnTo>
                  <a:pt x="47625" y="504659"/>
                </a:lnTo>
                <a:lnTo>
                  <a:pt x="47625" y="112191"/>
                </a:lnTo>
                <a:lnTo>
                  <a:pt x="76200" y="112191"/>
                </a:lnTo>
                <a:close/>
              </a:path>
              <a:path w="4576445" h="504825">
                <a:moveTo>
                  <a:pt x="2336076" y="76200"/>
                </a:moveTo>
                <a:lnTo>
                  <a:pt x="2329726" y="63500"/>
                </a:lnTo>
                <a:lnTo>
                  <a:pt x="2297976" y="0"/>
                </a:lnTo>
                <a:lnTo>
                  <a:pt x="2259876" y="76200"/>
                </a:lnTo>
                <a:lnTo>
                  <a:pt x="2288451" y="76200"/>
                </a:lnTo>
                <a:lnTo>
                  <a:pt x="2288451" y="504659"/>
                </a:lnTo>
                <a:lnTo>
                  <a:pt x="2307501" y="504659"/>
                </a:lnTo>
                <a:lnTo>
                  <a:pt x="2307501" y="76200"/>
                </a:lnTo>
                <a:lnTo>
                  <a:pt x="2336076" y="76200"/>
                </a:lnTo>
                <a:close/>
              </a:path>
              <a:path w="4576445" h="504825">
                <a:moveTo>
                  <a:pt x="4576191" y="76200"/>
                </a:moveTo>
                <a:lnTo>
                  <a:pt x="4569841" y="63500"/>
                </a:lnTo>
                <a:lnTo>
                  <a:pt x="4538091" y="0"/>
                </a:lnTo>
                <a:lnTo>
                  <a:pt x="4499991" y="76200"/>
                </a:lnTo>
                <a:lnTo>
                  <a:pt x="4528566" y="76200"/>
                </a:lnTo>
                <a:lnTo>
                  <a:pt x="4528578" y="504659"/>
                </a:lnTo>
                <a:lnTo>
                  <a:pt x="4547628" y="504659"/>
                </a:lnTo>
                <a:lnTo>
                  <a:pt x="4547616" y="76200"/>
                </a:lnTo>
                <a:lnTo>
                  <a:pt x="4576191" y="76200"/>
                </a:lnTo>
                <a:close/>
              </a:path>
            </a:pathLst>
          </a:custGeom>
          <a:solidFill>
            <a:srgbClr val="44546A"/>
          </a:solidFill>
        </p:spPr>
        <p:txBody>
          <a:bodyPr wrap="square" lIns="0" tIns="0" rIns="0" bIns="0" rtlCol="0"/>
          <a:lstStyle/>
          <a:p>
            <a:endParaRPr/>
          </a:p>
        </p:txBody>
      </p:sp>
      <p:sp>
        <p:nvSpPr>
          <p:cNvPr id="65" name="object 65"/>
          <p:cNvSpPr txBox="1"/>
          <p:nvPr/>
        </p:nvSpPr>
        <p:spPr>
          <a:xfrm>
            <a:off x="4508899" y="1825556"/>
            <a:ext cx="567690" cy="560705"/>
          </a:xfrm>
          <a:prstGeom prst="rect">
            <a:avLst/>
          </a:prstGeom>
          <a:solidFill>
            <a:srgbClr val="D9D2E9"/>
          </a:solidFill>
          <a:ln w="9525">
            <a:solidFill>
              <a:srgbClr val="000000"/>
            </a:solidFill>
          </a:ln>
        </p:spPr>
        <p:txBody>
          <a:bodyPr vert="horz" wrap="square" lIns="0" tIns="73025" rIns="0" bIns="0" rtlCol="0">
            <a:spAutoFit/>
          </a:bodyPr>
          <a:lstStyle/>
          <a:p>
            <a:pPr marL="167640">
              <a:lnSpc>
                <a:spcPct val="100000"/>
              </a:lnSpc>
              <a:spcBef>
                <a:spcPts val="575"/>
              </a:spcBef>
            </a:pPr>
            <a:r>
              <a:rPr sz="2400" dirty="0">
                <a:latin typeface="Calibri"/>
                <a:cs typeface="Calibri"/>
              </a:rPr>
              <a:t>L</a:t>
            </a:r>
            <a:r>
              <a:rPr sz="2400" baseline="-17361" dirty="0">
                <a:latin typeface="Calibri"/>
                <a:cs typeface="Calibri"/>
              </a:rPr>
              <a:t>1</a:t>
            </a:r>
            <a:endParaRPr sz="2400" baseline="-17361">
              <a:latin typeface="Calibri"/>
              <a:cs typeface="Calibri"/>
            </a:endParaRPr>
          </a:p>
        </p:txBody>
      </p:sp>
      <p:grpSp>
        <p:nvGrpSpPr>
          <p:cNvPr id="66" name="object 66"/>
          <p:cNvGrpSpPr/>
          <p:nvPr/>
        </p:nvGrpSpPr>
        <p:grpSpPr>
          <a:xfrm>
            <a:off x="6750485" y="1784636"/>
            <a:ext cx="577215" cy="570230"/>
            <a:chOff x="6750485" y="1784636"/>
            <a:chExt cx="577215" cy="570230"/>
          </a:xfrm>
        </p:grpSpPr>
        <p:sp>
          <p:nvSpPr>
            <p:cNvPr id="67" name="object 67"/>
            <p:cNvSpPr/>
            <p:nvPr/>
          </p:nvSpPr>
          <p:spPr>
            <a:xfrm>
              <a:off x="6755248" y="1789399"/>
              <a:ext cx="567690" cy="560705"/>
            </a:xfrm>
            <a:custGeom>
              <a:avLst/>
              <a:gdLst/>
              <a:ahLst/>
              <a:cxnLst/>
              <a:rect l="l" t="t" r="r" b="b"/>
              <a:pathLst>
                <a:path w="567690" h="560705">
                  <a:moveTo>
                    <a:pt x="567452" y="0"/>
                  </a:moveTo>
                  <a:lnTo>
                    <a:pt x="0" y="0"/>
                  </a:lnTo>
                  <a:lnTo>
                    <a:pt x="0" y="560654"/>
                  </a:lnTo>
                  <a:lnTo>
                    <a:pt x="567452" y="560654"/>
                  </a:lnTo>
                  <a:lnTo>
                    <a:pt x="567452" y="0"/>
                  </a:lnTo>
                  <a:close/>
                </a:path>
              </a:pathLst>
            </a:custGeom>
            <a:solidFill>
              <a:srgbClr val="D9D2E9"/>
            </a:solidFill>
          </p:spPr>
          <p:txBody>
            <a:bodyPr wrap="square" lIns="0" tIns="0" rIns="0" bIns="0" rtlCol="0"/>
            <a:lstStyle/>
            <a:p>
              <a:endParaRPr/>
            </a:p>
          </p:txBody>
        </p:sp>
        <p:sp>
          <p:nvSpPr>
            <p:cNvPr id="68" name="object 68"/>
            <p:cNvSpPr/>
            <p:nvPr/>
          </p:nvSpPr>
          <p:spPr>
            <a:xfrm>
              <a:off x="6755248" y="1789399"/>
              <a:ext cx="567690" cy="560705"/>
            </a:xfrm>
            <a:custGeom>
              <a:avLst/>
              <a:gdLst/>
              <a:ahLst/>
              <a:cxnLst/>
              <a:rect l="l" t="t" r="r" b="b"/>
              <a:pathLst>
                <a:path w="567690" h="560705">
                  <a:moveTo>
                    <a:pt x="0" y="0"/>
                  </a:moveTo>
                  <a:lnTo>
                    <a:pt x="567452" y="0"/>
                  </a:lnTo>
                  <a:lnTo>
                    <a:pt x="567452" y="560654"/>
                  </a:lnTo>
                  <a:lnTo>
                    <a:pt x="0" y="560654"/>
                  </a:lnTo>
                  <a:lnTo>
                    <a:pt x="0" y="0"/>
                  </a:lnTo>
                  <a:close/>
                </a:path>
              </a:pathLst>
            </a:custGeom>
            <a:ln w="9525">
              <a:solidFill>
                <a:srgbClr val="000000"/>
              </a:solidFill>
            </a:ln>
          </p:spPr>
          <p:txBody>
            <a:bodyPr wrap="square" lIns="0" tIns="0" rIns="0" bIns="0" rtlCol="0"/>
            <a:lstStyle/>
            <a:p>
              <a:endParaRPr/>
            </a:p>
          </p:txBody>
        </p:sp>
      </p:grpSp>
      <p:sp>
        <p:nvSpPr>
          <p:cNvPr id="69" name="object 69"/>
          <p:cNvSpPr txBox="1"/>
          <p:nvPr/>
        </p:nvSpPr>
        <p:spPr>
          <a:xfrm>
            <a:off x="6734610" y="1849628"/>
            <a:ext cx="608965" cy="391160"/>
          </a:xfrm>
          <a:prstGeom prst="rect">
            <a:avLst/>
          </a:prstGeom>
        </p:spPr>
        <p:txBody>
          <a:bodyPr vert="horz" wrap="square" lIns="0" tIns="12700" rIns="0" bIns="0" rtlCol="0">
            <a:spAutoFit/>
          </a:bodyPr>
          <a:lstStyle/>
          <a:p>
            <a:pPr marL="187960">
              <a:lnSpc>
                <a:spcPct val="100000"/>
              </a:lnSpc>
              <a:spcBef>
                <a:spcPts val="100"/>
              </a:spcBef>
            </a:pPr>
            <a:r>
              <a:rPr sz="2400" dirty="0">
                <a:latin typeface="Calibri"/>
                <a:cs typeface="Calibri"/>
              </a:rPr>
              <a:t>L</a:t>
            </a:r>
            <a:r>
              <a:rPr sz="2400" baseline="-17361" dirty="0">
                <a:latin typeface="Calibri"/>
                <a:cs typeface="Calibri"/>
              </a:rPr>
              <a:t>2</a:t>
            </a:r>
            <a:endParaRPr sz="2400" baseline="-17361">
              <a:latin typeface="Calibri"/>
              <a:cs typeface="Calibri"/>
            </a:endParaRPr>
          </a:p>
        </p:txBody>
      </p:sp>
      <p:grpSp>
        <p:nvGrpSpPr>
          <p:cNvPr id="70" name="object 70"/>
          <p:cNvGrpSpPr/>
          <p:nvPr/>
        </p:nvGrpSpPr>
        <p:grpSpPr>
          <a:xfrm>
            <a:off x="9069280" y="1784636"/>
            <a:ext cx="577215" cy="570230"/>
            <a:chOff x="9069280" y="1784636"/>
            <a:chExt cx="577215" cy="570230"/>
          </a:xfrm>
        </p:grpSpPr>
        <p:sp>
          <p:nvSpPr>
            <p:cNvPr id="71" name="object 71"/>
            <p:cNvSpPr/>
            <p:nvPr/>
          </p:nvSpPr>
          <p:spPr>
            <a:xfrm>
              <a:off x="9074043" y="1789399"/>
              <a:ext cx="567690" cy="560705"/>
            </a:xfrm>
            <a:custGeom>
              <a:avLst/>
              <a:gdLst/>
              <a:ahLst/>
              <a:cxnLst/>
              <a:rect l="l" t="t" r="r" b="b"/>
              <a:pathLst>
                <a:path w="567690" h="560705">
                  <a:moveTo>
                    <a:pt x="567452" y="0"/>
                  </a:moveTo>
                  <a:lnTo>
                    <a:pt x="0" y="0"/>
                  </a:lnTo>
                  <a:lnTo>
                    <a:pt x="0" y="560654"/>
                  </a:lnTo>
                  <a:lnTo>
                    <a:pt x="567452" y="560654"/>
                  </a:lnTo>
                  <a:lnTo>
                    <a:pt x="567452" y="0"/>
                  </a:lnTo>
                  <a:close/>
                </a:path>
              </a:pathLst>
            </a:custGeom>
            <a:solidFill>
              <a:srgbClr val="D9D2E9"/>
            </a:solidFill>
          </p:spPr>
          <p:txBody>
            <a:bodyPr wrap="square" lIns="0" tIns="0" rIns="0" bIns="0" rtlCol="0"/>
            <a:lstStyle/>
            <a:p>
              <a:endParaRPr/>
            </a:p>
          </p:txBody>
        </p:sp>
        <p:sp>
          <p:nvSpPr>
            <p:cNvPr id="72" name="object 72"/>
            <p:cNvSpPr/>
            <p:nvPr/>
          </p:nvSpPr>
          <p:spPr>
            <a:xfrm>
              <a:off x="9074043" y="1789399"/>
              <a:ext cx="567690" cy="560705"/>
            </a:xfrm>
            <a:custGeom>
              <a:avLst/>
              <a:gdLst/>
              <a:ahLst/>
              <a:cxnLst/>
              <a:rect l="l" t="t" r="r" b="b"/>
              <a:pathLst>
                <a:path w="567690" h="560705">
                  <a:moveTo>
                    <a:pt x="0" y="0"/>
                  </a:moveTo>
                  <a:lnTo>
                    <a:pt x="567452" y="0"/>
                  </a:lnTo>
                  <a:lnTo>
                    <a:pt x="567452" y="560654"/>
                  </a:lnTo>
                  <a:lnTo>
                    <a:pt x="0" y="560654"/>
                  </a:lnTo>
                  <a:lnTo>
                    <a:pt x="0" y="0"/>
                  </a:lnTo>
                  <a:close/>
                </a:path>
              </a:pathLst>
            </a:custGeom>
            <a:ln w="9525">
              <a:solidFill>
                <a:srgbClr val="000000"/>
              </a:solidFill>
            </a:ln>
          </p:spPr>
          <p:txBody>
            <a:bodyPr wrap="square" lIns="0" tIns="0" rIns="0" bIns="0" rtlCol="0"/>
            <a:lstStyle/>
            <a:p>
              <a:endParaRPr/>
            </a:p>
          </p:txBody>
        </p:sp>
      </p:grpSp>
      <p:sp>
        <p:nvSpPr>
          <p:cNvPr id="73" name="object 73"/>
          <p:cNvSpPr txBox="1"/>
          <p:nvPr/>
        </p:nvSpPr>
        <p:spPr>
          <a:xfrm>
            <a:off x="9053405" y="1849628"/>
            <a:ext cx="608965" cy="391160"/>
          </a:xfrm>
          <a:prstGeom prst="rect">
            <a:avLst/>
          </a:prstGeom>
        </p:spPr>
        <p:txBody>
          <a:bodyPr vert="horz" wrap="square" lIns="0" tIns="12700" rIns="0" bIns="0" rtlCol="0">
            <a:spAutoFit/>
          </a:bodyPr>
          <a:lstStyle/>
          <a:p>
            <a:pPr marL="187960">
              <a:lnSpc>
                <a:spcPct val="100000"/>
              </a:lnSpc>
              <a:spcBef>
                <a:spcPts val="100"/>
              </a:spcBef>
            </a:pPr>
            <a:r>
              <a:rPr sz="2400" dirty="0">
                <a:latin typeface="Calibri"/>
                <a:cs typeface="Calibri"/>
              </a:rPr>
              <a:t>L</a:t>
            </a:r>
            <a:r>
              <a:rPr sz="2400" baseline="-17361" dirty="0">
                <a:latin typeface="Calibri"/>
                <a:cs typeface="Calibri"/>
              </a:rPr>
              <a:t>3</a:t>
            </a:r>
            <a:endParaRPr sz="2400" baseline="-17361">
              <a:latin typeface="Calibri"/>
              <a:cs typeface="Calibri"/>
            </a:endParaRPr>
          </a:p>
        </p:txBody>
      </p:sp>
      <p:sp>
        <p:nvSpPr>
          <p:cNvPr id="74" name="object 74"/>
          <p:cNvSpPr txBox="1"/>
          <p:nvPr/>
        </p:nvSpPr>
        <p:spPr>
          <a:xfrm>
            <a:off x="11392839" y="1789399"/>
            <a:ext cx="567690" cy="560705"/>
          </a:xfrm>
          <a:prstGeom prst="rect">
            <a:avLst/>
          </a:prstGeom>
          <a:solidFill>
            <a:srgbClr val="D9D2E9"/>
          </a:solidFill>
          <a:ln w="9525">
            <a:solidFill>
              <a:srgbClr val="000000"/>
            </a:solidFill>
          </a:ln>
        </p:spPr>
        <p:txBody>
          <a:bodyPr vert="horz" wrap="square" lIns="0" tIns="73025" rIns="0" bIns="0" rtlCol="0">
            <a:spAutoFit/>
          </a:bodyPr>
          <a:lstStyle/>
          <a:p>
            <a:pPr marL="180975">
              <a:lnSpc>
                <a:spcPct val="100000"/>
              </a:lnSpc>
              <a:spcBef>
                <a:spcPts val="575"/>
              </a:spcBef>
            </a:pPr>
            <a:r>
              <a:rPr sz="2400" spc="-90" dirty="0">
                <a:latin typeface="Calibri"/>
                <a:cs typeface="Calibri"/>
              </a:rPr>
              <a:t>L</a:t>
            </a:r>
            <a:r>
              <a:rPr sz="2400" spc="-135" baseline="-17361" dirty="0">
                <a:latin typeface="Calibri"/>
                <a:cs typeface="Calibri"/>
              </a:rPr>
              <a:t>T</a:t>
            </a:r>
            <a:endParaRPr sz="2400" baseline="-17361">
              <a:latin typeface="Calibri"/>
              <a:cs typeface="Calibri"/>
            </a:endParaRPr>
          </a:p>
        </p:txBody>
      </p:sp>
      <p:sp>
        <p:nvSpPr>
          <p:cNvPr id="75" name="object 75"/>
          <p:cNvSpPr/>
          <p:nvPr/>
        </p:nvSpPr>
        <p:spPr>
          <a:xfrm>
            <a:off x="3982098" y="2031631"/>
            <a:ext cx="7411084" cy="112395"/>
          </a:xfrm>
          <a:custGeom>
            <a:avLst/>
            <a:gdLst/>
            <a:ahLst/>
            <a:cxnLst/>
            <a:rect l="l" t="t" r="r" b="b"/>
            <a:pathLst>
              <a:path w="7411084" h="112394">
                <a:moveTo>
                  <a:pt x="526656" y="74256"/>
                </a:moveTo>
                <a:lnTo>
                  <a:pt x="450456" y="36156"/>
                </a:lnTo>
                <a:lnTo>
                  <a:pt x="450456" y="64731"/>
                </a:lnTo>
                <a:lnTo>
                  <a:pt x="0" y="64731"/>
                </a:lnTo>
                <a:lnTo>
                  <a:pt x="0" y="83781"/>
                </a:lnTo>
                <a:lnTo>
                  <a:pt x="450456" y="83781"/>
                </a:lnTo>
                <a:lnTo>
                  <a:pt x="450456" y="112356"/>
                </a:lnTo>
                <a:lnTo>
                  <a:pt x="507606" y="83781"/>
                </a:lnTo>
                <a:lnTo>
                  <a:pt x="526656" y="74256"/>
                </a:lnTo>
                <a:close/>
              </a:path>
              <a:path w="7411084" h="112394">
                <a:moveTo>
                  <a:pt x="2773349" y="38100"/>
                </a:moveTo>
                <a:lnTo>
                  <a:pt x="2697149" y="0"/>
                </a:lnTo>
                <a:lnTo>
                  <a:pt x="2697137" y="28575"/>
                </a:lnTo>
                <a:lnTo>
                  <a:pt x="2259876" y="28575"/>
                </a:lnTo>
                <a:lnTo>
                  <a:pt x="2259876" y="47625"/>
                </a:lnTo>
                <a:lnTo>
                  <a:pt x="2697137" y="47625"/>
                </a:lnTo>
                <a:lnTo>
                  <a:pt x="2697137" y="76200"/>
                </a:lnTo>
                <a:lnTo>
                  <a:pt x="2754287" y="47625"/>
                </a:lnTo>
                <a:lnTo>
                  <a:pt x="2773349" y="38100"/>
                </a:lnTo>
                <a:close/>
              </a:path>
              <a:path w="7411084" h="112394">
                <a:moveTo>
                  <a:pt x="5091836" y="38100"/>
                </a:moveTo>
                <a:lnTo>
                  <a:pt x="5015636" y="0"/>
                </a:lnTo>
                <a:lnTo>
                  <a:pt x="5015636" y="28575"/>
                </a:lnTo>
                <a:lnTo>
                  <a:pt x="4499991" y="28575"/>
                </a:lnTo>
                <a:lnTo>
                  <a:pt x="4499991" y="47625"/>
                </a:lnTo>
                <a:lnTo>
                  <a:pt x="5015636" y="47625"/>
                </a:lnTo>
                <a:lnTo>
                  <a:pt x="5015636" y="76200"/>
                </a:lnTo>
                <a:lnTo>
                  <a:pt x="5072786" y="47625"/>
                </a:lnTo>
                <a:lnTo>
                  <a:pt x="5091836" y="38100"/>
                </a:lnTo>
                <a:close/>
              </a:path>
              <a:path w="7411084" h="112394">
                <a:moveTo>
                  <a:pt x="7410640" y="38100"/>
                </a:moveTo>
                <a:lnTo>
                  <a:pt x="7334440" y="0"/>
                </a:lnTo>
                <a:lnTo>
                  <a:pt x="7334440" y="28575"/>
                </a:lnTo>
                <a:lnTo>
                  <a:pt x="6818795" y="28575"/>
                </a:lnTo>
                <a:lnTo>
                  <a:pt x="6818795" y="47625"/>
                </a:lnTo>
                <a:lnTo>
                  <a:pt x="7334440" y="47625"/>
                </a:lnTo>
                <a:lnTo>
                  <a:pt x="7334440" y="76200"/>
                </a:lnTo>
                <a:lnTo>
                  <a:pt x="7391590" y="47625"/>
                </a:lnTo>
                <a:lnTo>
                  <a:pt x="7410640" y="38100"/>
                </a:lnTo>
                <a:close/>
              </a:path>
            </a:pathLst>
          </a:custGeom>
          <a:solidFill>
            <a:srgbClr val="44546A"/>
          </a:solidFill>
        </p:spPr>
        <p:txBody>
          <a:bodyPr wrap="square" lIns="0" tIns="0" rIns="0" bIns="0" rtlCol="0"/>
          <a:lstStyle/>
          <a:p>
            <a:endParaRPr/>
          </a:p>
        </p:txBody>
      </p:sp>
      <p:sp>
        <p:nvSpPr>
          <p:cNvPr id="76" name="object 76"/>
          <p:cNvSpPr txBox="1"/>
          <p:nvPr/>
        </p:nvSpPr>
        <p:spPr>
          <a:xfrm>
            <a:off x="10858912" y="300020"/>
            <a:ext cx="885825" cy="875030"/>
          </a:xfrm>
          <a:prstGeom prst="rect">
            <a:avLst/>
          </a:prstGeom>
          <a:solidFill>
            <a:srgbClr val="D9D2E9"/>
          </a:solidFill>
          <a:ln w="9525">
            <a:solidFill>
              <a:srgbClr val="000000"/>
            </a:solidFill>
          </a:ln>
        </p:spPr>
        <p:txBody>
          <a:bodyPr vert="horz" wrap="square" lIns="0" tIns="168275" rIns="0" bIns="0" rtlCol="0">
            <a:spAutoFit/>
          </a:bodyPr>
          <a:lstStyle/>
          <a:p>
            <a:pPr algn="ctr">
              <a:lnSpc>
                <a:spcPct val="100000"/>
              </a:lnSpc>
              <a:spcBef>
                <a:spcPts val="1325"/>
              </a:spcBef>
            </a:pPr>
            <a:r>
              <a:rPr sz="3200" dirty="0">
                <a:latin typeface="Calibri"/>
                <a:cs typeface="Calibri"/>
              </a:rPr>
              <a:t>L</a:t>
            </a:r>
            <a:endParaRPr sz="3200">
              <a:latin typeface="Calibri"/>
              <a:cs typeface="Calibri"/>
            </a:endParaRPr>
          </a:p>
        </p:txBody>
      </p:sp>
      <p:sp>
        <p:nvSpPr>
          <p:cNvPr id="77" name="object 77"/>
          <p:cNvSpPr/>
          <p:nvPr/>
        </p:nvSpPr>
        <p:spPr>
          <a:xfrm>
            <a:off x="4783125" y="890206"/>
            <a:ext cx="6903084" cy="936625"/>
          </a:xfrm>
          <a:custGeom>
            <a:avLst/>
            <a:gdLst/>
            <a:ahLst/>
            <a:cxnLst/>
            <a:rect l="l" t="t" r="r" b="b"/>
            <a:pathLst>
              <a:path w="6903084" h="936625">
                <a:moveTo>
                  <a:pt x="6038723" y="0"/>
                </a:moveTo>
                <a:lnTo>
                  <a:pt x="5961177" y="35280"/>
                </a:lnTo>
                <a:lnTo>
                  <a:pt x="5982487" y="52514"/>
                </a:lnTo>
                <a:lnTo>
                  <a:pt x="5980722" y="54330"/>
                </a:lnTo>
                <a:lnTo>
                  <a:pt x="5930493" y="79311"/>
                </a:lnTo>
                <a:lnTo>
                  <a:pt x="5886589" y="96367"/>
                </a:lnTo>
                <a:lnTo>
                  <a:pt x="5835408" y="113284"/>
                </a:lnTo>
                <a:lnTo>
                  <a:pt x="5777242" y="129997"/>
                </a:lnTo>
                <a:lnTo>
                  <a:pt x="5712409" y="146456"/>
                </a:lnTo>
                <a:lnTo>
                  <a:pt x="5641175" y="162610"/>
                </a:lnTo>
                <a:lnTo>
                  <a:pt x="5603252" y="170573"/>
                </a:lnTo>
                <a:lnTo>
                  <a:pt x="5563844" y="178435"/>
                </a:lnTo>
                <a:lnTo>
                  <a:pt x="5480685" y="193878"/>
                </a:lnTo>
                <a:lnTo>
                  <a:pt x="5392001" y="208915"/>
                </a:lnTo>
                <a:lnTo>
                  <a:pt x="5249189" y="230619"/>
                </a:lnTo>
                <a:lnTo>
                  <a:pt x="5095519" y="251193"/>
                </a:lnTo>
                <a:lnTo>
                  <a:pt x="4875263" y="276682"/>
                </a:lnTo>
                <a:lnTo>
                  <a:pt x="4639538" y="299669"/>
                </a:lnTo>
                <a:lnTo>
                  <a:pt x="4390555" y="319874"/>
                </a:lnTo>
                <a:lnTo>
                  <a:pt x="4130510" y="337045"/>
                </a:lnTo>
                <a:lnTo>
                  <a:pt x="3861651" y="350875"/>
                </a:lnTo>
                <a:lnTo>
                  <a:pt x="3586188" y="361099"/>
                </a:lnTo>
                <a:lnTo>
                  <a:pt x="3306292" y="367436"/>
                </a:lnTo>
                <a:lnTo>
                  <a:pt x="2882684" y="370420"/>
                </a:lnTo>
                <a:lnTo>
                  <a:pt x="2741587" y="372808"/>
                </a:lnTo>
                <a:lnTo>
                  <a:pt x="2601049" y="376720"/>
                </a:lnTo>
                <a:lnTo>
                  <a:pt x="2461349" y="382117"/>
                </a:lnTo>
                <a:lnTo>
                  <a:pt x="2322741" y="388937"/>
                </a:lnTo>
                <a:lnTo>
                  <a:pt x="2185517" y="397129"/>
                </a:lnTo>
                <a:lnTo>
                  <a:pt x="2049945" y="406654"/>
                </a:lnTo>
                <a:lnTo>
                  <a:pt x="1916315" y="417449"/>
                </a:lnTo>
                <a:lnTo>
                  <a:pt x="1784883" y="429463"/>
                </a:lnTo>
                <a:lnTo>
                  <a:pt x="1655940" y="442658"/>
                </a:lnTo>
                <a:lnTo>
                  <a:pt x="1529740" y="456971"/>
                </a:lnTo>
                <a:lnTo>
                  <a:pt x="1406588" y="472363"/>
                </a:lnTo>
                <a:lnTo>
                  <a:pt x="1286738" y="488772"/>
                </a:lnTo>
                <a:lnTo>
                  <a:pt x="1170457" y="506145"/>
                </a:lnTo>
                <a:lnTo>
                  <a:pt x="1058049" y="524433"/>
                </a:lnTo>
                <a:lnTo>
                  <a:pt x="949794" y="543598"/>
                </a:lnTo>
                <a:lnTo>
                  <a:pt x="845921" y="563575"/>
                </a:lnTo>
                <a:lnTo>
                  <a:pt x="746721" y="584327"/>
                </a:lnTo>
                <a:lnTo>
                  <a:pt x="652475" y="605802"/>
                </a:lnTo>
                <a:lnTo>
                  <a:pt x="607301" y="616788"/>
                </a:lnTo>
                <a:lnTo>
                  <a:pt x="563448" y="627938"/>
                </a:lnTo>
                <a:lnTo>
                  <a:pt x="520979" y="639254"/>
                </a:lnTo>
                <a:lnTo>
                  <a:pt x="479920" y="650709"/>
                </a:lnTo>
                <a:lnTo>
                  <a:pt x="440296" y="662317"/>
                </a:lnTo>
                <a:lnTo>
                  <a:pt x="402158" y="674052"/>
                </a:lnTo>
                <a:lnTo>
                  <a:pt x="365518" y="685927"/>
                </a:lnTo>
                <a:lnTo>
                  <a:pt x="296887" y="710057"/>
                </a:lnTo>
                <a:lnTo>
                  <a:pt x="234683" y="734656"/>
                </a:lnTo>
                <a:lnTo>
                  <a:pt x="179158" y="759701"/>
                </a:lnTo>
                <a:lnTo>
                  <a:pt x="130543" y="785190"/>
                </a:lnTo>
                <a:lnTo>
                  <a:pt x="89103" y="811110"/>
                </a:lnTo>
                <a:lnTo>
                  <a:pt x="55067" y="837552"/>
                </a:lnTo>
                <a:lnTo>
                  <a:pt x="18542" y="878509"/>
                </a:lnTo>
                <a:lnTo>
                  <a:pt x="1231" y="920496"/>
                </a:lnTo>
                <a:lnTo>
                  <a:pt x="0" y="934554"/>
                </a:lnTo>
                <a:lnTo>
                  <a:pt x="18986" y="936155"/>
                </a:lnTo>
                <a:lnTo>
                  <a:pt x="19951" y="924636"/>
                </a:lnTo>
                <a:lnTo>
                  <a:pt x="20015" y="923899"/>
                </a:lnTo>
                <a:lnTo>
                  <a:pt x="20218" y="923124"/>
                </a:lnTo>
                <a:lnTo>
                  <a:pt x="22771" y="912952"/>
                </a:lnTo>
                <a:lnTo>
                  <a:pt x="22936" y="912291"/>
                </a:lnTo>
                <a:lnTo>
                  <a:pt x="23215" y="911606"/>
                </a:lnTo>
                <a:lnTo>
                  <a:pt x="44043" y="875969"/>
                </a:lnTo>
                <a:lnTo>
                  <a:pt x="83273" y="838962"/>
                </a:lnTo>
                <a:lnTo>
                  <a:pt x="119367" y="814019"/>
                </a:lnTo>
                <a:lnTo>
                  <a:pt x="163093" y="789114"/>
                </a:lnTo>
                <a:lnTo>
                  <a:pt x="214134" y="764387"/>
                </a:lnTo>
                <a:lnTo>
                  <a:pt x="272161" y="739940"/>
                </a:lnTo>
                <a:lnTo>
                  <a:pt x="336892" y="715848"/>
                </a:lnTo>
                <a:lnTo>
                  <a:pt x="408025" y="692175"/>
                </a:lnTo>
                <a:lnTo>
                  <a:pt x="445909" y="680516"/>
                </a:lnTo>
                <a:lnTo>
                  <a:pt x="485279" y="668997"/>
                </a:lnTo>
                <a:lnTo>
                  <a:pt x="526110" y="657606"/>
                </a:lnTo>
                <a:lnTo>
                  <a:pt x="568350" y="646353"/>
                </a:lnTo>
                <a:lnTo>
                  <a:pt x="611987" y="635254"/>
                </a:lnTo>
                <a:lnTo>
                  <a:pt x="656983" y="624306"/>
                </a:lnTo>
                <a:lnTo>
                  <a:pt x="750874" y="602919"/>
                </a:lnTo>
                <a:lnTo>
                  <a:pt x="849744" y="582244"/>
                </a:lnTo>
                <a:lnTo>
                  <a:pt x="953325" y="562317"/>
                </a:lnTo>
                <a:lnTo>
                  <a:pt x="1061364" y="543191"/>
                </a:lnTo>
                <a:lnTo>
                  <a:pt x="1173518" y="524941"/>
                </a:lnTo>
                <a:lnTo>
                  <a:pt x="1289545" y="507606"/>
                </a:lnTo>
                <a:lnTo>
                  <a:pt x="1409166" y="491236"/>
                </a:lnTo>
                <a:lnTo>
                  <a:pt x="1532102" y="475881"/>
                </a:lnTo>
                <a:lnTo>
                  <a:pt x="1658086" y="461594"/>
                </a:lnTo>
                <a:lnTo>
                  <a:pt x="1786826" y="448424"/>
                </a:lnTo>
                <a:lnTo>
                  <a:pt x="1918042" y="436422"/>
                </a:lnTo>
                <a:lnTo>
                  <a:pt x="2051481" y="425640"/>
                </a:lnTo>
                <a:lnTo>
                  <a:pt x="2186851" y="416140"/>
                </a:lnTo>
                <a:lnTo>
                  <a:pt x="2323884" y="407949"/>
                </a:lnTo>
                <a:lnTo>
                  <a:pt x="2462276" y="401142"/>
                </a:lnTo>
                <a:lnTo>
                  <a:pt x="2601785" y="395757"/>
                </a:lnTo>
                <a:lnTo>
                  <a:pt x="2742120" y="391845"/>
                </a:lnTo>
                <a:lnTo>
                  <a:pt x="2883001" y="389470"/>
                </a:lnTo>
                <a:lnTo>
                  <a:pt x="3306432" y="386486"/>
                </a:lnTo>
                <a:lnTo>
                  <a:pt x="3586619" y="380136"/>
                </a:lnTo>
                <a:lnTo>
                  <a:pt x="3862425" y="369912"/>
                </a:lnTo>
                <a:lnTo>
                  <a:pt x="4131564" y="356057"/>
                </a:lnTo>
                <a:lnTo>
                  <a:pt x="4391876" y="338886"/>
                </a:lnTo>
                <a:lnTo>
                  <a:pt x="4641151" y="318643"/>
                </a:lnTo>
                <a:lnTo>
                  <a:pt x="4877193" y="295630"/>
                </a:lnTo>
                <a:lnTo>
                  <a:pt x="5097792" y="270116"/>
                </a:lnTo>
                <a:lnTo>
                  <a:pt x="5251831" y="249491"/>
                </a:lnTo>
                <a:lnTo>
                  <a:pt x="5394985" y="227736"/>
                </a:lnTo>
                <a:lnTo>
                  <a:pt x="5483949" y="212648"/>
                </a:lnTo>
                <a:lnTo>
                  <a:pt x="5567400" y="197142"/>
                </a:lnTo>
                <a:lnTo>
                  <a:pt x="5606986" y="189242"/>
                </a:lnTo>
                <a:lnTo>
                  <a:pt x="5645086" y="181254"/>
                </a:lnTo>
                <a:lnTo>
                  <a:pt x="5716727" y="165011"/>
                </a:lnTo>
                <a:lnTo>
                  <a:pt x="5782068" y="148424"/>
                </a:lnTo>
                <a:lnTo>
                  <a:pt x="5840831" y="131546"/>
                </a:lnTo>
                <a:lnTo>
                  <a:pt x="5892774" y="114388"/>
                </a:lnTo>
                <a:lnTo>
                  <a:pt x="5937656" y="96964"/>
                </a:lnTo>
                <a:lnTo>
                  <a:pt x="5975261" y="79248"/>
                </a:lnTo>
                <a:lnTo>
                  <a:pt x="5997346" y="64541"/>
                </a:lnTo>
                <a:lnTo>
                  <a:pt x="6020422" y="83210"/>
                </a:lnTo>
                <a:lnTo>
                  <a:pt x="6029325" y="42748"/>
                </a:lnTo>
                <a:lnTo>
                  <a:pt x="6038723" y="0"/>
                </a:lnTo>
                <a:close/>
              </a:path>
              <a:path w="6903084" h="936625">
                <a:moveTo>
                  <a:pt x="6100838" y="225780"/>
                </a:moveTo>
                <a:lnTo>
                  <a:pt x="6016129" y="234835"/>
                </a:lnTo>
                <a:lnTo>
                  <a:pt x="6031255" y="258406"/>
                </a:lnTo>
                <a:lnTo>
                  <a:pt x="6030277" y="258978"/>
                </a:lnTo>
                <a:lnTo>
                  <a:pt x="5987707" y="270789"/>
                </a:lnTo>
                <a:lnTo>
                  <a:pt x="5933846" y="282752"/>
                </a:lnTo>
                <a:lnTo>
                  <a:pt x="5892520" y="290588"/>
                </a:lnTo>
                <a:lnTo>
                  <a:pt x="5847118" y="298284"/>
                </a:lnTo>
                <a:lnTo>
                  <a:pt x="5797816" y="305816"/>
                </a:lnTo>
                <a:lnTo>
                  <a:pt x="5744807" y="313182"/>
                </a:lnTo>
                <a:lnTo>
                  <a:pt x="5688266" y="320344"/>
                </a:lnTo>
                <a:lnTo>
                  <a:pt x="5565279" y="334010"/>
                </a:lnTo>
                <a:lnTo>
                  <a:pt x="5430304" y="346697"/>
                </a:lnTo>
                <a:lnTo>
                  <a:pt x="5284749" y="358254"/>
                </a:lnTo>
                <a:lnTo>
                  <a:pt x="5049685" y="373214"/>
                </a:lnTo>
                <a:lnTo>
                  <a:pt x="4798758" y="384886"/>
                </a:lnTo>
                <a:lnTo>
                  <a:pt x="4536770" y="392849"/>
                </a:lnTo>
                <a:lnTo>
                  <a:pt x="4358284" y="395871"/>
                </a:lnTo>
                <a:lnTo>
                  <a:pt x="4088028" y="397624"/>
                </a:lnTo>
                <a:lnTo>
                  <a:pt x="3997972" y="399732"/>
                </a:lnTo>
                <a:lnTo>
                  <a:pt x="3908272" y="403212"/>
                </a:lnTo>
                <a:lnTo>
                  <a:pt x="3819106" y="407987"/>
                </a:lnTo>
                <a:lnTo>
                  <a:pt x="3730637" y="414045"/>
                </a:lnTo>
                <a:lnTo>
                  <a:pt x="3643045" y="421309"/>
                </a:lnTo>
                <a:lnTo>
                  <a:pt x="3556520" y="429755"/>
                </a:lnTo>
                <a:lnTo>
                  <a:pt x="3471227" y="439331"/>
                </a:lnTo>
                <a:lnTo>
                  <a:pt x="3387331" y="449986"/>
                </a:lnTo>
                <a:lnTo>
                  <a:pt x="3305022" y="461683"/>
                </a:lnTo>
                <a:lnTo>
                  <a:pt x="3224466" y="474383"/>
                </a:lnTo>
                <a:lnTo>
                  <a:pt x="3145853" y="488022"/>
                </a:lnTo>
                <a:lnTo>
                  <a:pt x="3069336" y="502577"/>
                </a:lnTo>
                <a:lnTo>
                  <a:pt x="2995091" y="517982"/>
                </a:lnTo>
                <a:lnTo>
                  <a:pt x="2923311" y="534212"/>
                </a:lnTo>
                <a:lnTo>
                  <a:pt x="2854160" y="551218"/>
                </a:lnTo>
                <a:lnTo>
                  <a:pt x="2787815" y="568947"/>
                </a:lnTo>
                <a:lnTo>
                  <a:pt x="2724442" y="587375"/>
                </a:lnTo>
                <a:lnTo>
                  <a:pt x="2664218" y="606437"/>
                </a:lnTo>
                <a:lnTo>
                  <a:pt x="2607310" y="626097"/>
                </a:lnTo>
                <a:lnTo>
                  <a:pt x="2553893" y="646328"/>
                </a:lnTo>
                <a:lnTo>
                  <a:pt x="2504122" y="667080"/>
                </a:lnTo>
                <a:lnTo>
                  <a:pt x="2458186" y="688327"/>
                </a:lnTo>
                <a:lnTo>
                  <a:pt x="2416251" y="710044"/>
                </a:lnTo>
                <a:lnTo>
                  <a:pt x="2378583" y="732104"/>
                </a:lnTo>
                <a:lnTo>
                  <a:pt x="2345131" y="754646"/>
                </a:lnTo>
                <a:lnTo>
                  <a:pt x="2303411" y="789254"/>
                </a:lnTo>
                <a:lnTo>
                  <a:pt x="2272398" y="824941"/>
                </a:lnTo>
                <a:lnTo>
                  <a:pt x="2252954" y="861847"/>
                </a:lnTo>
                <a:lnTo>
                  <a:pt x="2246338" y="898626"/>
                </a:lnTo>
                <a:lnTo>
                  <a:pt x="2265349" y="899782"/>
                </a:lnTo>
                <a:lnTo>
                  <a:pt x="2266048" y="888225"/>
                </a:lnTo>
                <a:lnTo>
                  <a:pt x="2268004" y="877798"/>
                </a:lnTo>
                <a:lnTo>
                  <a:pt x="2288400" y="835279"/>
                </a:lnTo>
                <a:lnTo>
                  <a:pt x="2316988" y="802627"/>
                </a:lnTo>
                <a:lnTo>
                  <a:pt x="2356650" y="769823"/>
                </a:lnTo>
                <a:lnTo>
                  <a:pt x="2388959" y="748080"/>
                </a:lnTo>
                <a:lnTo>
                  <a:pt x="2425865" y="726478"/>
                </a:lnTo>
                <a:lnTo>
                  <a:pt x="2466937" y="705256"/>
                </a:lnTo>
                <a:lnTo>
                  <a:pt x="2512123" y="684377"/>
                </a:lnTo>
                <a:lnTo>
                  <a:pt x="2561221" y="663917"/>
                </a:lnTo>
                <a:lnTo>
                  <a:pt x="2614053" y="643915"/>
                </a:lnTo>
                <a:lnTo>
                  <a:pt x="2670441" y="624433"/>
                </a:lnTo>
                <a:lnTo>
                  <a:pt x="2730195" y="605536"/>
                </a:lnTo>
                <a:lnTo>
                  <a:pt x="2793136" y="587248"/>
                </a:lnTo>
                <a:lnTo>
                  <a:pt x="2859087" y="569620"/>
                </a:lnTo>
                <a:lnTo>
                  <a:pt x="2927870" y="552716"/>
                </a:lnTo>
                <a:lnTo>
                  <a:pt x="2999295" y="536562"/>
                </a:lnTo>
                <a:lnTo>
                  <a:pt x="3073209" y="521220"/>
                </a:lnTo>
                <a:lnTo>
                  <a:pt x="3149409" y="506742"/>
                </a:lnTo>
                <a:lnTo>
                  <a:pt x="3227730" y="493141"/>
                </a:lnTo>
                <a:lnTo>
                  <a:pt x="3307994" y="480504"/>
                </a:lnTo>
                <a:lnTo>
                  <a:pt x="3390011" y="468845"/>
                </a:lnTo>
                <a:lnTo>
                  <a:pt x="3473627" y="458228"/>
                </a:lnTo>
                <a:lnTo>
                  <a:pt x="3558641" y="448691"/>
                </a:lnTo>
                <a:lnTo>
                  <a:pt x="3644900" y="440270"/>
                </a:lnTo>
                <a:lnTo>
                  <a:pt x="3732212" y="433031"/>
                </a:lnTo>
                <a:lnTo>
                  <a:pt x="3820401" y="426999"/>
                </a:lnTo>
                <a:lnTo>
                  <a:pt x="3909288" y="422236"/>
                </a:lnTo>
                <a:lnTo>
                  <a:pt x="3998709" y="418769"/>
                </a:lnTo>
                <a:lnTo>
                  <a:pt x="4088473" y="416661"/>
                </a:lnTo>
                <a:lnTo>
                  <a:pt x="4358398" y="414921"/>
                </a:lnTo>
                <a:lnTo>
                  <a:pt x="4537100" y="411899"/>
                </a:lnTo>
                <a:lnTo>
                  <a:pt x="4799444" y="403923"/>
                </a:lnTo>
                <a:lnTo>
                  <a:pt x="5050675" y="392239"/>
                </a:lnTo>
                <a:lnTo>
                  <a:pt x="5286083" y="377266"/>
                </a:lnTo>
                <a:lnTo>
                  <a:pt x="5431879" y="365683"/>
                </a:lnTo>
                <a:lnTo>
                  <a:pt x="5567134" y="352971"/>
                </a:lnTo>
                <a:lnTo>
                  <a:pt x="5690451" y="339267"/>
                </a:lnTo>
                <a:lnTo>
                  <a:pt x="5747207" y="332079"/>
                </a:lnTo>
                <a:lnTo>
                  <a:pt x="5800445" y="324688"/>
                </a:lnTo>
                <a:lnTo>
                  <a:pt x="5850001" y="317119"/>
                </a:lnTo>
                <a:lnTo>
                  <a:pt x="5895708" y="309372"/>
                </a:lnTo>
                <a:lnTo>
                  <a:pt x="5937402" y="301472"/>
                </a:lnTo>
                <a:lnTo>
                  <a:pt x="5974905" y="293420"/>
                </a:lnTo>
                <a:lnTo>
                  <a:pt x="6023089" y="281063"/>
                </a:lnTo>
                <a:lnTo>
                  <a:pt x="6041542" y="274459"/>
                </a:lnTo>
                <a:lnTo>
                  <a:pt x="6057265" y="298983"/>
                </a:lnTo>
                <a:lnTo>
                  <a:pt x="6085332" y="251815"/>
                </a:lnTo>
                <a:lnTo>
                  <a:pt x="6100838" y="225780"/>
                </a:lnTo>
                <a:close/>
              </a:path>
              <a:path w="6903084" h="936625">
                <a:moveTo>
                  <a:pt x="6169952" y="357047"/>
                </a:moveTo>
                <a:lnTo>
                  <a:pt x="6166307" y="328841"/>
                </a:lnTo>
                <a:lnTo>
                  <a:pt x="6159030" y="272567"/>
                </a:lnTo>
                <a:lnTo>
                  <a:pt x="6097994" y="332003"/>
                </a:lnTo>
                <a:lnTo>
                  <a:pt x="6124206" y="341122"/>
                </a:lnTo>
                <a:lnTo>
                  <a:pt x="6123241" y="343420"/>
                </a:lnTo>
                <a:lnTo>
                  <a:pt x="6084862" y="384848"/>
                </a:lnTo>
                <a:lnTo>
                  <a:pt x="6049772" y="412381"/>
                </a:lnTo>
                <a:lnTo>
                  <a:pt x="6008192" y="438886"/>
                </a:lnTo>
                <a:lnTo>
                  <a:pt x="5960719" y="464083"/>
                </a:lnTo>
                <a:lnTo>
                  <a:pt x="5907976" y="487667"/>
                </a:lnTo>
                <a:lnTo>
                  <a:pt x="5850648" y="509371"/>
                </a:lnTo>
                <a:lnTo>
                  <a:pt x="5789104" y="529005"/>
                </a:lnTo>
                <a:lnTo>
                  <a:pt x="5724080" y="546277"/>
                </a:lnTo>
                <a:lnTo>
                  <a:pt x="5656135" y="560946"/>
                </a:lnTo>
                <a:lnTo>
                  <a:pt x="5585879" y="572782"/>
                </a:lnTo>
                <a:lnTo>
                  <a:pt x="5513895" y="581520"/>
                </a:lnTo>
                <a:lnTo>
                  <a:pt x="5440769" y="586943"/>
                </a:lnTo>
                <a:lnTo>
                  <a:pt x="5292014" y="590562"/>
                </a:lnTo>
                <a:lnTo>
                  <a:pt x="5218011" y="595630"/>
                </a:lnTo>
                <a:lnTo>
                  <a:pt x="5145176" y="603796"/>
                </a:lnTo>
                <a:lnTo>
                  <a:pt x="5074082" y="614857"/>
                </a:lnTo>
                <a:lnTo>
                  <a:pt x="5005311" y="628573"/>
                </a:lnTo>
                <a:lnTo>
                  <a:pt x="4939423" y="644728"/>
                </a:lnTo>
                <a:lnTo>
                  <a:pt x="4877105" y="663092"/>
                </a:lnTo>
                <a:lnTo>
                  <a:pt x="4818697" y="683501"/>
                </a:lnTo>
                <a:lnTo>
                  <a:pt x="4764875" y="705739"/>
                </a:lnTo>
                <a:lnTo>
                  <a:pt x="4716196" y="729589"/>
                </a:lnTo>
                <a:lnTo>
                  <a:pt x="4673206" y="754900"/>
                </a:lnTo>
                <a:lnTo>
                  <a:pt x="4636478" y="781532"/>
                </a:lnTo>
                <a:lnTo>
                  <a:pt x="4606556" y="809396"/>
                </a:lnTo>
                <a:lnTo>
                  <a:pt x="4575911" y="853490"/>
                </a:lnTo>
                <a:lnTo>
                  <a:pt x="4565142" y="898423"/>
                </a:lnTo>
                <a:lnTo>
                  <a:pt x="4584128" y="899972"/>
                </a:lnTo>
                <a:lnTo>
                  <a:pt x="4585157" y="887336"/>
                </a:lnTo>
                <a:lnTo>
                  <a:pt x="4585220" y="886612"/>
                </a:lnTo>
                <a:lnTo>
                  <a:pt x="4585398" y="885875"/>
                </a:lnTo>
                <a:lnTo>
                  <a:pt x="4588129" y="874547"/>
                </a:lnTo>
                <a:lnTo>
                  <a:pt x="4588281" y="873925"/>
                </a:lnTo>
                <a:lnTo>
                  <a:pt x="4588548" y="873264"/>
                </a:lnTo>
                <a:lnTo>
                  <a:pt x="4593602" y="860539"/>
                </a:lnTo>
                <a:lnTo>
                  <a:pt x="4600778" y="847674"/>
                </a:lnTo>
                <a:lnTo>
                  <a:pt x="4634077" y="808799"/>
                </a:lnTo>
                <a:lnTo>
                  <a:pt x="4665611" y="783183"/>
                </a:lnTo>
                <a:lnTo>
                  <a:pt x="4703965" y="758278"/>
                </a:lnTo>
                <a:lnTo>
                  <a:pt x="4748542" y="734428"/>
                </a:lnTo>
                <a:lnTo>
                  <a:pt x="4798707" y="711898"/>
                </a:lnTo>
                <a:lnTo>
                  <a:pt x="4853876" y="690956"/>
                </a:lnTo>
                <a:lnTo>
                  <a:pt x="4944808" y="663003"/>
                </a:lnTo>
                <a:lnTo>
                  <a:pt x="5009845" y="647065"/>
                </a:lnTo>
                <a:lnTo>
                  <a:pt x="5077815" y="633539"/>
                </a:lnTo>
                <a:lnTo>
                  <a:pt x="5148097" y="622630"/>
                </a:lnTo>
                <a:lnTo>
                  <a:pt x="5220132" y="614565"/>
                </a:lnTo>
                <a:lnTo>
                  <a:pt x="5293309" y="609561"/>
                </a:lnTo>
                <a:lnTo>
                  <a:pt x="5441239" y="605993"/>
                </a:lnTo>
                <a:lnTo>
                  <a:pt x="5515292" y="600519"/>
                </a:lnTo>
                <a:lnTo>
                  <a:pt x="5588178" y="591693"/>
                </a:lnTo>
                <a:lnTo>
                  <a:pt x="5659298" y="579729"/>
                </a:lnTo>
                <a:lnTo>
                  <a:pt x="5728093" y="564896"/>
                </a:lnTo>
                <a:lnTo>
                  <a:pt x="5793994" y="547420"/>
                </a:lnTo>
                <a:lnTo>
                  <a:pt x="5856440" y="527519"/>
                </a:lnTo>
                <a:lnTo>
                  <a:pt x="5914961" y="505396"/>
                </a:lnTo>
                <a:lnTo>
                  <a:pt x="5968771" y="481342"/>
                </a:lnTo>
                <a:lnTo>
                  <a:pt x="6017425" y="455549"/>
                </a:lnTo>
                <a:lnTo>
                  <a:pt x="6060364" y="428218"/>
                </a:lnTo>
                <a:lnTo>
                  <a:pt x="6097028" y="399516"/>
                </a:lnTo>
                <a:lnTo>
                  <a:pt x="6126848" y="369582"/>
                </a:lnTo>
                <a:lnTo>
                  <a:pt x="6142228" y="347395"/>
                </a:lnTo>
                <a:lnTo>
                  <a:pt x="6169952" y="357047"/>
                </a:lnTo>
                <a:close/>
              </a:path>
              <a:path w="6903084" h="936625">
                <a:moveTo>
                  <a:pt x="6902945" y="898779"/>
                </a:moveTo>
                <a:lnTo>
                  <a:pt x="6897992" y="841298"/>
                </a:lnTo>
                <a:lnTo>
                  <a:pt x="6883882" y="784948"/>
                </a:lnTo>
                <a:lnTo>
                  <a:pt x="6861924" y="732282"/>
                </a:lnTo>
                <a:lnTo>
                  <a:pt x="6833413" y="685050"/>
                </a:lnTo>
                <a:lnTo>
                  <a:pt x="6799516" y="644944"/>
                </a:lnTo>
                <a:lnTo>
                  <a:pt x="6761404" y="613752"/>
                </a:lnTo>
                <a:lnTo>
                  <a:pt x="6757276" y="611390"/>
                </a:lnTo>
                <a:lnTo>
                  <a:pt x="6756527" y="610958"/>
                </a:lnTo>
                <a:lnTo>
                  <a:pt x="6748881" y="606564"/>
                </a:lnTo>
                <a:lnTo>
                  <a:pt x="6748437" y="606310"/>
                </a:lnTo>
                <a:lnTo>
                  <a:pt x="6741084" y="602081"/>
                </a:lnTo>
                <a:lnTo>
                  <a:pt x="6698081" y="587705"/>
                </a:lnTo>
                <a:lnTo>
                  <a:pt x="6659575" y="584250"/>
                </a:lnTo>
                <a:lnTo>
                  <a:pt x="6657213" y="584034"/>
                </a:lnTo>
                <a:lnTo>
                  <a:pt x="6656946" y="583958"/>
                </a:lnTo>
                <a:lnTo>
                  <a:pt x="6639623" y="579247"/>
                </a:lnTo>
                <a:lnTo>
                  <a:pt x="6638518" y="578942"/>
                </a:lnTo>
                <a:lnTo>
                  <a:pt x="6601015" y="558965"/>
                </a:lnTo>
                <a:lnTo>
                  <a:pt x="6565913" y="527824"/>
                </a:lnTo>
                <a:lnTo>
                  <a:pt x="6534061" y="487019"/>
                </a:lnTo>
                <a:lnTo>
                  <a:pt x="6506972" y="438480"/>
                </a:lnTo>
                <a:lnTo>
                  <a:pt x="6486042" y="384162"/>
                </a:lnTo>
                <a:lnTo>
                  <a:pt x="6476162" y="341350"/>
                </a:lnTo>
                <a:lnTo>
                  <a:pt x="6503962" y="338518"/>
                </a:lnTo>
                <a:lnTo>
                  <a:pt x="6497485" y="328295"/>
                </a:lnTo>
                <a:lnTo>
                  <a:pt x="6458344" y="266560"/>
                </a:lnTo>
                <a:lnTo>
                  <a:pt x="6428156" y="346227"/>
                </a:lnTo>
                <a:lnTo>
                  <a:pt x="6457239" y="343268"/>
                </a:lnTo>
                <a:lnTo>
                  <a:pt x="6459906" y="360438"/>
                </a:lnTo>
                <a:lnTo>
                  <a:pt x="6478130" y="419392"/>
                </a:lnTo>
                <a:lnTo>
                  <a:pt x="6503556" y="473506"/>
                </a:lnTo>
                <a:lnTo>
                  <a:pt x="6534988" y="520877"/>
                </a:lnTo>
                <a:lnTo>
                  <a:pt x="6571323" y="559650"/>
                </a:lnTo>
                <a:lnTo>
                  <a:pt x="6611544" y="587768"/>
                </a:lnTo>
                <a:lnTo>
                  <a:pt x="6653555" y="602780"/>
                </a:lnTo>
                <a:lnTo>
                  <a:pt x="6694678" y="606488"/>
                </a:lnTo>
                <a:lnTo>
                  <a:pt x="6713487" y="611225"/>
                </a:lnTo>
                <a:lnTo>
                  <a:pt x="6750139" y="629119"/>
                </a:lnTo>
                <a:lnTo>
                  <a:pt x="6785521" y="657872"/>
                </a:lnTo>
                <a:lnTo>
                  <a:pt x="6817500" y="695528"/>
                </a:lnTo>
                <a:lnTo>
                  <a:pt x="6844639" y="740283"/>
                </a:lnTo>
                <a:lnTo>
                  <a:pt x="6865594" y="790295"/>
                </a:lnTo>
                <a:lnTo>
                  <a:pt x="6879107" y="843737"/>
                </a:lnTo>
                <a:lnTo>
                  <a:pt x="6883921" y="899617"/>
                </a:lnTo>
                <a:lnTo>
                  <a:pt x="6902945" y="898779"/>
                </a:lnTo>
                <a:close/>
              </a:path>
            </a:pathLst>
          </a:custGeom>
          <a:solidFill>
            <a:srgbClr val="44546A"/>
          </a:solidFill>
        </p:spPr>
        <p:txBody>
          <a:bodyPr wrap="square" lIns="0" tIns="0" rIns="0" bIns="0" rtlCol="0"/>
          <a:lstStyle/>
          <a: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507730" cy="635000"/>
          </a:xfrm>
          <a:prstGeom prst="rect">
            <a:avLst/>
          </a:prstGeom>
        </p:spPr>
        <p:txBody>
          <a:bodyPr vert="horz" wrap="square" lIns="0" tIns="12700" rIns="0" bIns="0" rtlCol="0">
            <a:spAutoFit/>
          </a:bodyPr>
          <a:lstStyle/>
          <a:p>
            <a:pPr marL="12700">
              <a:lnSpc>
                <a:spcPct val="100000"/>
              </a:lnSpc>
              <a:spcBef>
                <a:spcPts val="100"/>
              </a:spcBef>
            </a:pPr>
            <a:r>
              <a:rPr sz="4000" spc="-5" dirty="0"/>
              <a:t>RNN</a:t>
            </a:r>
            <a:r>
              <a:rPr sz="4000" spc="-20" dirty="0"/>
              <a:t> </a:t>
            </a:r>
            <a:r>
              <a:rPr sz="4000" b="1" spc="-10" dirty="0"/>
              <a:t>Computational </a:t>
            </a:r>
            <a:r>
              <a:rPr sz="4000" b="1" spc="-20" dirty="0"/>
              <a:t>Graph</a:t>
            </a:r>
            <a:r>
              <a:rPr sz="4000" b="1" spc="-15" dirty="0"/>
              <a:t> </a:t>
            </a:r>
            <a:r>
              <a:rPr sz="4000" spc="-20" dirty="0"/>
              <a:t>(Many </a:t>
            </a:r>
            <a:r>
              <a:rPr sz="4000" spc="-25" dirty="0"/>
              <a:t>to</a:t>
            </a:r>
            <a:r>
              <a:rPr sz="4000" spc="-5" dirty="0"/>
              <a:t> </a:t>
            </a:r>
            <a:r>
              <a:rPr sz="4000" spc="-10" dirty="0"/>
              <a:t>One)</a:t>
            </a:r>
            <a:endParaRPr sz="4000" dirty="0"/>
          </a:p>
        </p:txBody>
      </p:sp>
      <p:grpSp>
        <p:nvGrpSpPr>
          <p:cNvPr id="3" name="object 3"/>
          <p:cNvGrpSpPr/>
          <p:nvPr/>
        </p:nvGrpSpPr>
        <p:grpSpPr>
          <a:xfrm>
            <a:off x="1189567" y="3088297"/>
            <a:ext cx="537845" cy="1047115"/>
            <a:chOff x="1189567" y="3088297"/>
            <a:chExt cx="537845" cy="1047115"/>
          </a:xfrm>
        </p:grpSpPr>
        <p:sp>
          <p:nvSpPr>
            <p:cNvPr id="4" name="object 4"/>
            <p:cNvSpPr/>
            <p:nvPr/>
          </p:nvSpPr>
          <p:spPr>
            <a:xfrm>
              <a:off x="1194330" y="3093059"/>
              <a:ext cx="528320" cy="1037590"/>
            </a:xfrm>
            <a:custGeom>
              <a:avLst/>
              <a:gdLst/>
              <a:ahLst/>
              <a:cxnLst/>
              <a:rect l="l" t="t" r="r" b="b"/>
              <a:pathLst>
                <a:path w="528319"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5" name="object 5"/>
            <p:cNvSpPr/>
            <p:nvPr/>
          </p:nvSpPr>
          <p:spPr>
            <a:xfrm>
              <a:off x="1194330" y="3093059"/>
              <a:ext cx="528320" cy="1037590"/>
            </a:xfrm>
            <a:custGeom>
              <a:avLst/>
              <a:gdLst/>
              <a:ahLst/>
              <a:cxnLst/>
              <a:rect l="l" t="t" r="r" b="b"/>
              <a:pathLst>
                <a:path w="528319"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1288398"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0</a:t>
            </a:r>
            <a:endParaRPr sz="2400" baseline="-17361">
              <a:latin typeface="Calibri"/>
              <a:cs typeface="Calibri"/>
            </a:endParaRPr>
          </a:p>
        </p:txBody>
      </p:sp>
      <p:grpSp>
        <p:nvGrpSpPr>
          <p:cNvPr id="7" name="object 7"/>
          <p:cNvGrpSpPr/>
          <p:nvPr/>
        </p:nvGrpSpPr>
        <p:grpSpPr>
          <a:xfrm>
            <a:off x="2193857" y="3266944"/>
            <a:ext cx="717550" cy="690245"/>
            <a:chOff x="2193857" y="3266944"/>
            <a:chExt cx="717550" cy="690245"/>
          </a:xfrm>
        </p:grpSpPr>
        <p:sp>
          <p:nvSpPr>
            <p:cNvPr id="8" name="object 8"/>
            <p:cNvSpPr/>
            <p:nvPr/>
          </p:nvSpPr>
          <p:spPr>
            <a:xfrm>
              <a:off x="2198620"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9" name="object 9"/>
            <p:cNvSpPr/>
            <p:nvPr/>
          </p:nvSpPr>
          <p:spPr>
            <a:xfrm>
              <a:off x="2198620"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0" name="object 10"/>
          <p:cNvSpPr txBox="1"/>
          <p:nvPr/>
        </p:nvSpPr>
        <p:spPr>
          <a:xfrm>
            <a:off x="2177982"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11" name="object 11"/>
          <p:cNvGrpSpPr/>
          <p:nvPr/>
        </p:nvGrpSpPr>
        <p:grpSpPr>
          <a:xfrm>
            <a:off x="3429685" y="3088297"/>
            <a:ext cx="537845" cy="1047115"/>
            <a:chOff x="3429685" y="3088297"/>
            <a:chExt cx="537845" cy="1047115"/>
          </a:xfrm>
        </p:grpSpPr>
        <p:sp>
          <p:nvSpPr>
            <p:cNvPr id="12" name="object 12"/>
            <p:cNvSpPr/>
            <p:nvPr/>
          </p:nvSpPr>
          <p:spPr>
            <a:xfrm>
              <a:off x="3434448" y="3093059"/>
              <a:ext cx="528320" cy="1037590"/>
            </a:xfrm>
            <a:custGeom>
              <a:avLst/>
              <a:gdLst/>
              <a:ahLst/>
              <a:cxnLst/>
              <a:rect l="l" t="t" r="r" b="b"/>
              <a:pathLst>
                <a:path w="528320"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13" name="object 13"/>
            <p:cNvSpPr/>
            <p:nvPr/>
          </p:nvSpPr>
          <p:spPr>
            <a:xfrm>
              <a:off x="3434448" y="3093059"/>
              <a:ext cx="528320" cy="1037590"/>
            </a:xfrm>
            <a:custGeom>
              <a:avLst/>
              <a:gdLst/>
              <a:ahLst/>
              <a:cxnLst/>
              <a:rect l="l" t="t" r="r" b="b"/>
              <a:pathLst>
                <a:path w="528320"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14" name="object 14"/>
          <p:cNvSpPr txBox="1"/>
          <p:nvPr/>
        </p:nvSpPr>
        <p:spPr>
          <a:xfrm>
            <a:off x="3528517"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1</a:t>
            </a:r>
            <a:endParaRPr sz="2400" baseline="-17361">
              <a:latin typeface="Calibri"/>
              <a:cs typeface="Calibri"/>
            </a:endParaRPr>
          </a:p>
        </p:txBody>
      </p:sp>
      <p:grpSp>
        <p:nvGrpSpPr>
          <p:cNvPr id="15" name="object 15"/>
          <p:cNvGrpSpPr/>
          <p:nvPr/>
        </p:nvGrpSpPr>
        <p:grpSpPr>
          <a:xfrm>
            <a:off x="1722192" y="3266944"/>
            <a:ext cx="3429635" cy="1285875"/>
            <a:chOff x="1722192" y="3266944"/>
            <a:chExt cx="3429635" cy="1285875"/>
          </a:xfrm>
        </p:grpSpPr>
        <p:sp>
          <p:nvSpPr>
            <p:cNvPr id="16" name="object 16"/>
            <p:cNvSpPr/>
            <p:nvPr/>
          </p:nvSpPr>
          <p:spPr>
            <a:xfrm>
              <a:off x="1722183" y="3573627"/>
              <a:ext cx="1712595" cy="979169"/>
            </a:xfrm>
            <a:custGeom>
              <a:avLst/>
              <a:gdLst/>
              <a:ahLst/>
              <a:cxnLst/>
              <a:rect l="l" t="t" r="r" b="b"/>
              <a:pathLst>
                <a:path w="1712595" h="979170">
                  <a:moveTo>
                    <a:pt x="476275" y="38100"/>
                  </a:moveTo>
                  <a:lnTo>
                    <a:pt x="457225" y="28575"/>
                  </a:lnTo>
                  <a:lnTo>
                    <a:pt x="400075" y="0"/>
                  </a:lnTo>
                  <a:lnTo>
                    <a:pt x="400075" y="28575"/>
                  </a:lnTo>
                  <a:lnTo>
                    <a:pt x="0" y="28575"/>
                  </a:lnTo>
                  <a:lnTo>
                    <a:pt x="0" y="47625"/>
                  </a:lnTo>
                  <a:lnTo>
                    <a:pt x="400075" y="47625"/>
                  </a:lnTo>
                  <a:lnTo>
                    <a:pt x="400075" y="76200"/>
                  </a:lnTo>
                  <a:lnTo>
                    <a:pt x="457225" y="47625"/>
                  </a:lnTo>
                  <a:lnTo>
                    <a:pt x="476275" y="38100"/>
                  </a:lnTo>
                  <a:close/>
                </a:path>
                <a:path w="1712595" h="979170">
                  <a:moveTo>
                    <a:pt x="868451" y="454647"/>
                  </a:moveTo>
                  <a:lnTo>
                    <a:pt x="862101" y="441947"/>
                  </a:lnTo>
                  <a:lnTo>
                    <a:pt x="830351" y="378447"/>
                  </a:lnTo>
                  <a:lnTo>
                    <a:pt x="792251" y="454647"/>
                  </a:lnTo>
                  <a:lnTo>
                    <a:pt x="820826" y="454647"/>
                  </a:lnTo>
                  <a:lnTo>
                    <a:pt x="820826" y="978687"/>
                  </a:lnTo>
                  <a:lnTo>
                    <a:pt x="839876" y="978687"/>
                  </a:lnTo>
                  <a:lnTo>
                    <a:pt x="839876" y="454647"/>
                  </a:lnTo>
                  <a:lnTo>
                    <a:pt x="868451" y="454647"/>
                  </a:lnTo>
                  <a:close/>
                </a:path>
                <a:path w="1712595" h="979170">
                  <a:moveTo>
                    <a:pt x="1712112" y="38201"/>
                  </a:moveTo>
                  <a:lnTo>
                    <a:pt x="1635912" y="101"/>
                  </a:lnTo>
                  <a:lnTo>
                    <a:pt x="1635912" y="28676"/>
                  </a:lnTo>
                  <a:lnTo>
                    <a:pt x="1184249" y="28676"/>
                  </a:lnTo>
                  <a:lnTo>
                    <a:pt x="1184249" y="47726"/>
                  </a:lnTo>
                  <a:lnTo>
                    <a:pt x="1635912" y="47726"/>
                  </a:lnTo>
                  <a:lnTo>
                    <a:pt x="1635912" y="76301"/>
                  </a:lnTo>
                  <a:lnTo>
                    <a:pt x="1693062" y="47726"/>
                  </a:lnTo>
                  <a:lnTo>
                    <a:pt x="1712112" y="38201"/>
                  </a:lnTo>
                  <a:close/>
                </a:path>
              </a:pathLst>
            </a:custGeom>
            <a:solidFill>
              <a:srgbClr val="44546A"/>
            </a:solidFill>
          </p:spPr>
          <p:txBody>
            <a:bodyPr wrap="square" lIns="0" tIns="0" rIns="0" bIns="0" rtlCol="0"/>
            <a:lstStyle/>
            <a:p>
              <a:endParaRPr/>
            </a:p>
          </p:txBody>
        </p:sp>
        <p:sp>
          <p:nvSpPr>
            <p:cNvPr id="17" name="object 17"/>
            <p:cNvSpPr/>
            <p:nvPr/>
          </p:nvSpPr>
          <p:spPr>
            <a:xfrm>
              <a:off x="4438727"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18" name="object 18"/>
            <p:cNvSpPr/>
            <p:nvPr/>
          </p:nvSpPr>
          <p:spPr>
            <a:xfrm>
              <a:off x="4438727"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9" name="object 19"/>
          <p:cNvSpPr txBox="1"/>
          <p:nvPr/>
        </p:nvSpPr>
        <p:spPr>
          <a:xfrm>
            <a:off x="4418090"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20" name="object 20"/>
          <p:cNvGrpSpPr/>
          <p:nvPr/>
        </p:nvGrpSpPr>
        <p:grpSpPr>
          <a:xfrm>
            <a:off x="5669764" y="3088297"/>
            <a:ext cx="577215" cy="1047115"/>
            <a:chOff x="5669764" y="3088297"/>
            <a:chExt cx="577215" cy="1047115"/>
          </a:xfrm>
        </p:grpSpPr>
        <p:sp>
          <p:nvSpPr>
            <p:cNvPr id="21" name="object 21"/>
            <p:cNvSpPr/>
            <p:nvPr/>
          </p:nvSpPr>
          <p:spPr>
            <a:xfrm>
              <a:off x="5674526" y="3093059"/>
              <a:ext cx="567690" cy="1037590"/>
            </a:xfrm>
            <a:custGeom>
              <a:avLst/>
              <a:gdLst/>
              <a:ahLst/>
              <a:cxnLst/>
              <a:rect l="l" t="t" r="r" b="b"/>
              <a:pathLst>
                <a:path w="567689" h="1037589">
                  <a:moveTo>
                    <a:pt x="567452" y="0"/>
                  </a:moveTo>
                  <a:lnTo>
                    <a:pt x="0" y="0"/>
                  </a:lnTo>
                  <a:lnTo>
                    <a:pt x="0" y="1037329"/>
                  </a:lnTo>
                  <a:lnTo>
                    <a:pt x="567452" y="1037329"/>
                  </a:lnTo>
                  <a:lnTo>
                    <a:pt x="567452" y="0"/>
                  </a:lnTo>
                  <a:close/>
                </a:path>
              </a:pathLst>
            </a:custGeom>
            <a:solidFill>
              <a:srgbClr val="D9EAD3"/>
            </a:solidFill>
          </p:spPr>
          <p:txBody>
            <a:bodyPr wrap="square" lIns="0" tIns="0" rIns="0" bIns="0" rtlCol="0"/>
            <a:lstStyle/>
            <a:p>
              <a:endParaRPr/>
            </a:p>
          </p:txBody>
        </p:sp>
        <p:sp>
          <p:nvSpPr>
            <p:cNvPr id="22" name="object 22"/>
            <p:cNvSpPr/>
            <p:nvPr/>
          </p:nvSpPr>
          <p:spPr>
            <a:xfrm>
              <a:off x="5674526" y="3093059"/>
              <a:ext cx="567690" cy="1037590"/>
            </a:xfrm>
            <a:custGeom>
              <a:avLst/>
              <a:gdLst/>
              <a:ahLst/>
              <a:cxnLst/>
              <a:rect l="l" t="t" r="r" b="b"/>
              <a:pathLst>
                <a:path w="567689" h="1037589">
                  <a:moveTo>
                    <a:pt x="0" y="0"/>
                  </a:moveTo>
                  <a:lnTo>
                    <a:pt x="567452" y="0"/>
                  </a:lnTo>
                  <a:lnTo>
                    <a:pt x="56745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23" name="object 23"/>
          <p:cNvSpPr txBox="1"/>
          <p:nvPr/>
        </p:nvSpPr>
        <p:spPr>
          <a:xfrm>
            <a:off x="5653889" y="3391916"/>
            <a:ext cx="608965" cy="391160"/>
          </a:xfrm>
          <a:prstGeom prst="rect">
            <a:avLst/>
          </a:prstGeom>
        </p:spPr>
        <p:txBody>
          <a:bodyPr vert="horz" wrap="square" lIns="0" tIns="12700" rIns="0" bIns="0" rtlCol="0">
            <a:spAutoFit/>
          </a:bodyPr>
          <a:lstStyle/>
          <a:p>
            <a:pPr marL="172085">
              <a:lnSpc>
                <a:spcPct val="100000"/>
              </a:lnSpc>
              <a:spcBef>
                <a:spcPts val="100"/>
              </a:spcBef>
            </a:pPr>
            <a:r>
              <a:rPr sz="2400" dirty="0">
                <a:latin typeface="Calibri"/>
                <a:cs typeface="Calibri"/>
              </a:rPr>
              <a:t>h</a:t>
            </a:r>
            <a:r>
              <a:rPr sz="2400" baseline="-17361" dirty="0">
                <a:latin typeface="Calibri"/>
                <a:cs typeface="Calibri"/>
              </a:rPr>
              <a:t>2</a:t>
            </a:r>
            <a:endParaRPr sz="2400" baseline="-17361">
              <a:latin typeface="Calibri"/>
              <a:cs typeface="Calibri"/>
            </a:endParaRPr>
          </a:p>
        </p:txBody>
      </p:sp>
      <p:sp>
        <p:nvSpPr>
          <p:cNvPr id="24" name="object 24"/>
          <p:cNvSpPr/>
          <p:nvPr/>
        </p:nvSpPr>
        <p:spPr>
          <a:xfrm>
            <a:off x="3962298" y="3573627"/>
            <a:ext cx="1712595" cy="979169"/>
          </a:xfrm>
          <a:custGeom>
            <a:avLst/>
            <a:gdLst/>
            <a:ahLst/>
            <a:cxnLst/>
            <a:rect l="l" t="t" r="r" b="b"/>
            <a:pathLst>
              <a:path w="1712595" h="979170">
                <a:moveTo>
                  <a:pt x="476275" y="38100"/>
                </a:moveTo>
                <a:lnTo>
                  <a:pt x="457225" y="28575"/>
                </a:lnTo>
                <a:lnTo>
                  <a:pt x="400088" y="0"/>
                </a:lnTo>
                <a:lnTo>
                  <a:pt x="400075" y="28575"/>
                </a:lnTo>
                <a:lnTo>
                  <a:pt x="0" y="28575"/>
                </a:lnTo>
                <a:lnTo>
                  <a:pt x="0" y="47625"/>
                </a:lnTo>
                <a:lnTo>
                  <a:pt x="400075" y="47625"/>
                </a:lnTo>
                <a:lnTo>
                  <a:pt x="400075" y="76200"/>
                </a:lnTo>
                <a:lnTo>
                  <a:pt x="457238" y="47625"/>
                </a:lnTo>
                <a:lnTo>
                  <a:pt x="476275" y="38100"/>
                </a:lnTo>
                <a:close/>
              </a:path>
              <a:path w="1712595" h="979170">
                <a:moveTo>
                  <a:pt x="868438" y="454647"/>
                </a:moveTo>
                <a:lnTo>
                  <a:pt x="862088" y="441947"/>
                </a:lnTo>
                <a:lnTo>
                  <a:pt x="830338" y="378447"/>
                </a:lnTo>
                <a:lnTo>
                  <a:pt x="792238" y="454647"/>
                </a:lnTo>
                <a:lnTo>
                  <a:pt x="820813" y="454647"/>
                </a:lnTo>
                <a:lnTo>
                  <a:pt x="820813" y="978687"/>
                </a:lnTo>
                <a:lnTo>
                  <a:pt x="839863" y="978687"/>
                </a:lnTo>
                <a:lnTo>
                  <a:pt x="839863" y="454647"/>
                </a:lnTo>
                <a:lnTo>
                  <a:pt x="868438" y="454647"/>
                </a:lnTo>
                <a:close/>
              </a:path>
              <a:path w="1712595" h="979170">
                <a:moveTo>
                  <a:pt x="1712099" y="38201"/>
                </a:moveTo>
                <a:lnTo>
                  <a:pt x="1635899" y="101"/>
                </a:lnTo>
                <a:lnTo>
                  <a:pt x="1635899" y="28676"/>
                </a:lnTo>
                <a:lnTo>
                  <a:pt x="1184236" y="28676"/>
                </a:lnTo>
                <a:lnTo>
                  <a:pt x="1184236" y="47726"/>
                </a:lnTo>
                <a:lnTo>
                  <a:pt x="1635899" y="47726"/>
                </a:lnTo>
                <a:lnTo>
                  <a:pt x="1635899" y="76301"/>
                </a:lnTo>
                <a:lnTo>
                  <a:pt x="1693049" y="47726"/>
                </a:lnTo>
                <a:lnTo>
                  <a:pt x="1712099" y="38201"/>
                </a:lnTo>
                <a:close/>
              </a:path>
            </a:pathLst>
          </a:custGeom>
          <a:solidFill>
            <a:srgbClr val="44546A"/>
          </a:solidFill>
        </p:spPr>
        <p:txBody>
          <a:bodyPr wrap="square" lIns="0" tIns="0" rIns="0" bIns="0" rtlCol="0"/>
          <a:lstStyle/>
          <a:p>
            <a:endParaRPr/>
          </a:p>
        </p:txBody>
      </p:sp>
      <p:sp>
        <p:nvSpPr>
          <p:cNvPr id="25" name="object 25"/>
          <p:cNvSpPr txBox="1"/>
          <p:nvPr/>
        </p:nvSpPr>
        <p:spPr>
          <a:xfrm>
            <a:off x="6678835"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26" name="object 26"/>
          <p:cNvSpPr txBox="1"/>
          <p:nvPr/>
        </p:nvSpPr>
        <p:spPr>
          <a:xfrm>
            <a:off x="7914644"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1765">
              <a:lnSpc>
                <a:spcPct val="100000"/>
              </a:lnSpc>
              <a:spcBef>
                <a:spcPts val="2450"/>
              </a:spcBef>
            </a:pPr>
            <a:r>
              <a:rPr sz="2400" dirty="0">
                <a:latin typeface="Calibri"/>
                <a:cs typeface="Calibri"/>
              </a:rPr>
              <a:t>h</a:t>
            </a:r>
            <a:r>
              <a:rPr sz="2400" baseline="-17361" dirty="0">
                <a:latin typeface="Calibri"/>
                <a:cs typeface="Calibri"/>
              </a:rPr>
              <a:t>3</a:t>
            </a:r>
            <a:endParaRPr sz="2400" baseline="-17361">
              <a:latin typeface="Calibri"/>
              <a:cs typeface="Calibri"/>
            </a:endParaRPr>
          </a:p>
        </p:txBody>
      </p:sp>
      <p:grpSp>
        <p:nvGrpSpPr>
          <p:cNvPr id="27" name="object 27"/>
          <p:cNvGrpSpPr/>
          <p:nvPr/>
        </p:nvGrpSpPr>
        <p:grpSpPr>
          <a:xfrm>
            <a:off x="6763849" y="4547549"/>
            <a:ext cx="537845" cy="1047115"/>
            <a:chOff x="6763849" y="4547549"/>
            <a:chExt cx="537845" cy="1047115"/>
          </a:xfrm>
        </p:grpSpPr>
        <p:sp>
          <p:nvSpPr>
            <p:cNvPr id="28" name="object 28"/>
            <p:cNvSpPr/>
            <p:nvPr/>
          </p:nvSpPr>
          <p:spPr>
            <a:xfrm>
              <a:off x="6768612" y="4552312"/>
              <a:ext cx="528320" cy="1037590"/>
            </a:xfrm>
            <a:custGeom>
              <a:avLst/>
              <a:gdLst/>
              <a:ahLst/>
              <a:cxnLst/>
              <a:rect l="l" t="t" r="r" b="b"/>
              <a:pathLst>
                <a:path w="528320" h="1037589">
                  <a:moveTo>
                    <a:pt x="528262" y="0"/>
                  </a:moveTo>
                  <a:lnTo>
                    <a:pt x="0" y="0"/>
                  </a:lnTo>
                  <a:lnTo>
                    <a:pt x="0" y="1037330"/>
                  </a:lnTo>
                  <a:lnTo>
                    <a:pt x="528262" y="1037330"/>
                  </a:lnTo>
                  <a:lnTo>
                    <a:pt x="528262" y="0"/>
                  </a:lnTo>
                  <a:close/>
                </a:path>
              </a:pathLst>
            </a:custGeom>
            <a:solidFill>
              <a:srgbClr val="F4CCCC"/>
            </a:solidFill>
          </p:spPr>
          <p:txBody>
            <a:bodyPr wrap="square" lIns="0" tIns="0" rIns="0" bIns="0" rtlCol="0"/>
            <a:lstStyle/>
            <a:p>
              <a:endParaRPr/>
            </a:p>
          </p:txBody>
        </p:sp>
        <p:sp>
          <p:nvSpPr>
            <p:cNvPr id="29" name="object 29"/>
            <p:cNvSpPr/>
            <p:nvPr/>
          </p:nvSpPr>
          <p:spPr>
            <a:xfrm>
              <a:off x="6768612" y="4552312"/>
              <a:ext cx="528320" cy="1037590"/>
            </a:xfrm>
            <a:custGeom>
              <a:avLst/>
              <a:gdLst/>
              <a:ahLst/>
              <a:cxnLst/>
              <a:rect l="l" t="t" r="r" b="b"/>
              <a:pathLst>
                <a:path w="528320"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30" name="object 30"/>
          <p:cNvSpPr txBox="1"/>
          <p:nvPr/>
        </p:nvSpPr>
        <p:spPr>
          <a:xfrm>
            <a:off x="6768612"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3</a:t>
            </a:r>
            <a:endParaRPr sz="2400" baseline="-17361">
              <a:latin typeface="Calibri"/>
              <a:cs typeface="Calibri"/>
            </a:endParaRPr>
          </a:p>
        </p:txBody>
      </p:sp>
      <p:sp>
        <p:nvSpPr>
          <p:cNvPr id="31" name="object 31"/>
          <p:cNvSpPr/>
          <p:nvPr/>
        </p:nvSpPr>
        <p:spPr>
          <a:xfrm>
            <a:off x="7386649" y="3573719"/>
            <a:ext cx="528320" cy="76200"/>
          </a:xfrm>
          <a:custGeom>
            <a:avLst/>
            <a:gdLst/>
            <a:ahLst/>
            <a:cxnLst/>
            <a:rect l="l" t="t" r="r" b="b"/>
            <a:pathLst>
              <a:path w="528320" h="76200">
                <a:moveTo>
                  <a:pt x="451664" y="47624"/>
                </a:moveTo>
                <a:lnTo>
                  <a:pt x="451664" y="76200"/>
                </a:lnTo>
                <a:lnTo>
                  <a:pt x="508814" y="47625"/>
                </a:lnTo>
                <a:lnTo>
                  <a:pt x="451664" y="47624"/>
                </a:lnTo>
                <a:close/>
              </a:path>
              <a:path w="528320" h="76200">
                <a:moveTo>
                  <a:pt x="451664" y="28574"/>
                </a:moveTo>
                <a:lnTo>
                  <a:pt x="451664" y="47624"/>
                </a:lnTo>
                <a:lnTo>
                  <a:pt x="464364" y="47625"/>
                </a:lnTo>
                <a:lnTo>
                  <a:pt x="464364" y="28575"/>
                </a:lnTo>
                <a:lnTo>
                  <a:pt x="451664" y="28574"/>
                </a:lnTo>
                <a:close/>
              </a:path>
              <a:path w="528320" h="76200">
                <a:moveTo>
                  <a:pt x="451664" y="0"/>
                </a:moveTo>
                <a:lnTo>
                  <a:pt x="451664" y="28574"/>
                </a:lnTo>
                <a:lnTo>
                  <a:pt x="464364" y="28575"/>
                </a:lnTo>
                <a:lnTo>
                  <a:pt x="464364" y="47625"/>
                </a:lnTo>
                <a:lnTo>
                  <a:pt x="508816" y="47623"/>
                </a:lnTo>
                <a:lnTo>
                  <a:pt x="527864" y="38100"/>
                </a:lnTo>
                <a:lnTo>
                  <a:pt x="451664" y="0"/>
                </a:lnTo>
                <a:close/>
              </a:path>
              <a:path w="528320" h="76200">
                <a:moveTo>
                  <a:pt x="0" y="28573"/>
                </a:moveTo>
                <a:lnTo>
                  <a:pt x="0" y="47623"/>
                </a:lnTo>
                <a:lnTo>
                  <a:pt x="451664" y="47624"/>
                </a:lnTo>
                <a:lnTo>
                  <a:pt x="451664" y="28574"/>
                </a:lnTo>
                <a:lnTo>
                  <a:pt x="0" y="28573"/>
                </a:lnTo>
                <a:close/>
              </a:path>
            </a:pathLst>
          </a:custGeom>
          <a:solidFill>
            <a:srgbClr val="44546A"/>
          </a:solidFill>
        </p:spPr>
        <p:txBody>
          <a:bodyPr wrap="square" lIns="0" tIns="0" rIns="0" bIns="0" rtlCol="0"/>
          <a:lstStyle/>
          <a:p>
            <a:endParaRPr/>
          </a:p>
        </p:txBody>
      </p:sp>
      <p:sp>
        <p:nvSpPr>
          <p:cNvPr id="32" name="object 32"/>
          <p:cNvSpPr txBox="1"/>
          <p:nvPr/>
        </p:nvSpPr>
        <p:spPr>
          <a:xfrm>
            <a:off x="10233441" y="1551062"/>
            <a:ext cx="567690" cy="1037590"/>
          </a:xfrm>
          <a:prstGeom prst="rect">
            <a:avLst/>
          </a:prstGeom>
          <a:solidFill>
            <a:srgbClr val="CFE2F3"/>
          </a:solidFill>
          <a:ln w="9525">
            <a:solidFill>
              <a:srgbClr val="000000"/>
            </a:solidFill>
          </a:ln>
        </p:spPr>
        <p:txBody>
          <a:bodyPr vert="horz" wrap="square" lIns="0" tIns="311150" rIns="0" bIns="0" rtlCol="0">
            <a:spAutoFit/>
          </a:bodyPr>
          <a:lstStyle/>
          <a:p>
            <a:pPr algn="ctr">
              <a:lnSpc>
                <a:spcPct val="100000"/>
              </a:lnSpc>
              <a:spcBef>
                <a:spcPts val="2450"/>
              </a:spcBef>
            </a:pPr>
            <a:r>
              <a:rPr sz="2400" dirty="0">
                <a:latin typeface="Calibri"/>
                <a:cs typeface="Calibri"/>
              </a:rPr>
              <a:t>y</a:t>
            </a:r>
            <a:endParaRPr sz="2400">
              <a:latin typeface="Calibri"/>
              <a:cs typeface="Calibri"/>
            </a:endParaRPr>
          </a:p>
        </p:txBody>
      </p:sp>
      <p:sp>
        <p:nvSpPr>
          <p:cNvPr id="33" name="object 33"/>
          <p:cNvSpPr/>
          <p:nvPr/>
        </p:nvSpPr>
        <p:spPr>
          <a:xfrm>
            <a:off x="848209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grpSp>
        <p:nvGrpSpPr>
          <p:cNvPr id="34" name="object 34"/>
          <p:cNvGrpSpPr/>
          <p:nvPr/>
        </p:nvGrpSpPr>
        <p:grpSpPr>
          <a:xfrm>
            <a:off x="4523749" y="3573624"/>
            <a:ext cx="2547620" cy="2021205"/>
            <a:chOff x="4523749" y="3573624"/>
            <a:chExt cx="2547620" cy="2021205"/>
          </a:xfrm>
        </p:grpSpPr>
        <p:sp>
          <p:nvSpPr>
            <p:cNvPr id="35" name="object 35"/>
            <p:cNvSpPr/>
            <p:nvPr/>
          </p:nvSpPr>
          <p:spPr>
            <a:xfrm>
              <a:off x="6241979" y="3573624"/>
              <a:ext cx="436880" cy="76200"/>
            </a:xfrm>
            <a:custGeom>
              <a:avLst/>
              <a:gdLst/>
              <a:ahLst/>
              <a:cxnLst/>
              <a:rect l="l" t="t" r="r" b="b"/>
              <a:pathLst>
                <a:path w="436879" h="76200">
                  <a:moveTo>
                    <a:pt x="360485" y="0"/>
                  </a:moveTo>
                  <a:lnTo>
                    <a:pt x="360485" y="76199"/>
                  </a:lnTo>
                  <a:lnTo>
                    <a:pt x="417637" y="47624"/>
                  </a:lnTo>
                  <a:lnTo>
                    <a:pt x="373185" y="47624"/>
                  </a:lnTo>
                  <a:lnTo>
                    <a:pt x="373185" y="28575"/>
                  </a:lnTo>
                  <a:lnTo>
                    <a:pt x="417633" y="28575"/>
                  </a:lnTo>
                  <a:lnTo>
                    <a:pt x="360485" y="0"/>
                  </a:lnTo>
                  <a:close/>
                </a:path>
                <a:path w="436879" h="76200">
                  <a:moveTo>
                    <a:pt x="360485" y="28575"/>
                  </a:moveTo>
                  <a:lnTo>
                    <a:pt x="0" y="28575"/>
                  </a:lnTo>
                  <a:lnTo>
                    <a:pt x="0" y="47624"/>
                  </a:lnTo>
                  <a:lnTo>
                    <a:pt x="360485" y="47624"/>
                  </a:lnTo>
                  <a:lnTo>
                    <a:pt x="360485" y="28575"/>
                  </a:lnTo>
                  <a:close/>
                </a:path>
                <a:path w="436879" h="76200">
                  <a:moveTo>
                    <a:pt x="417633" y="28575"/>
                  </a:moveTo>
                  <a:lnTo>
                    <a:pt x="373185" y="28575"/>
                  </a:lnTo>
                  <a:lnTo>
                    <a:pt x="373185" y="47624"/>
                  </a:lnTo>
                  <a:lnTo>
                    <a:pt x="417637" y="47624"/>
                  </a:lnTo>
                  <a:lnTo>
                    <a:pt x="436685" y="38101"/>
                  </a:lnTo>
                  <a:lnTo>
                    <a:pt x="417633" y="28575"/>
                  </a:lnTo>
                  <a:close/>
                </a:path>
              </a:pathLst>
            </a:custGeom>
            <a:solidFill>
              <a:srgbClr val="44546A"/>
            </a:solidFill>
          </p:spPr>
          <p:txBody>
            <a:bodyPr wrap="square" lIns="0" tIns="0" rIns="0" bIns="0" rtlCol="0"/>
            <a:lstStyle/>
            <a:p>
              <a:endParaRPr/>
            </a:p>
          </p:txBody>
        </p:sp>
        <p:sp>
          <p:nvSpPr>
            <p:cNvPr id="36" name="object 36"/>
            <p:cNvSpPr/>
            <p:nvPr/>
          </p:nvSpPr>
          <p:spPr>
            <a:xfrm>
              <a:off x="4528511" y="4552312"/>
              <a:ext cx="528320" cy="1037590"/>
            </a:xfrm>
            <a:custGeom>
              <a:avLst/>
              <a:gdLst/>
              <a:ahLst/>
              <a:cxnLst/>
              <a:rect l="l" t="t" r="r" b="b"/>
              <a:pathLst>
                <a:path w="528320" h="1037589">
                  <a:moveTo>
                    <a:pt x="528262" y="0"/>
                  </a:moveTo>
                  <a:lnTo>
                    <a:pt x="0" y="0"/>
                  </a:lnTo>
                  <a:lnTo>
                    <a:pt x="0" y="1037330"/>
                  </a:lnTo>
                  <a:lnTo>
                    <a:pt x="528262" y="1037330"/>
                  </a:lnTo>
                  <a:lnTo>
                    <a:pt x="528262" y="0"/>
                  </a:lnTo>
                  <a:close/>
                </a:path>
              </a:pathLst>
            </a:custGeom>
            <a:solidFill>
              <a:srgbClr val="F4CCCC"/>
            </a:solidFill>
          </p:spPr>
          <p:txBody>
            <a:bodyPr wrap="square" lIns="0" tIns="0" rIns="0" bIns="0" rtlCol="0"/>
            <a:lstStyle/>
            <a:p>
              <a:endParaRPr/>
            </a:p>
          </p:txBody>
        </p:sp>
        <p:sp>
          <p:nvSpPr>
            <p:cNvPr id="37" name="object 37"/>
            <p:cNvSpPr/>
            <p:nvPr/>
          </p:nvSpPr>
          <p:spPr>
            <a:xfrm>
              <a:off x="4528511" y="4552312"/>
              <a:ext cx="528320" cy="1037590"/>
            </a:xfrm>
            <a:custGeom>
              <a:avLst/>
              <a:gdLst/>
              <a:ahLst/>
              <a:cxnLst/>
              <a:rect l="l" t="t" r="r" b="b"/>
              <a:pathLst>
                <a:path w="528320"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sp>
          <p:nvSpPr>
            <p:cNvPr id="38" name="object 38"/>
            <p:cNvSpPr/>
            <p:nvPr/>
          </p:nvSpPr>
          <p:spPr>
            <a:xfrm>
              <a:off x="6994643" y="3952069"/>
              <a:ext cx="76200" cy="600710"/>
            </a:xfrm>
            <a:custGeom>
              <a:avLst/>
              <a:gdLst/>
              <a:ahLst/>
              <a:cxnLst/>
              <a:rect l="l" t="t" r="r" b="b"/>
              <a:pathLst>
                <a:path w="76200" h="600710">
                  <a:moveTo>
                    <a:pt x="47625" y="63500"/>
                  </a:moveTo>
                  <a:lnTo>
                    <a:pt x="28575" y="63500"/>
                  </a:lnTo>
                  <a:lnTo>
                    <a:pt x="28576" y="600243"/>
                  </a:lnTo>
                  <a:lnTo>
                    <a:pt x="47626" y="600243"/>
                  </a:lnTo>
                  <a:lnTo>
                    <a:pt x="47625" y="63500"/>
                  </a:lnTo>
                  <a:close/>
                </a:path>
                <a:path w="76200" h="600710">
                  <a:moveTo>
                    <a:pt x="38100" y="0"/>
                  </a:moveTo>
                  <a:lnTo>
                    <a:pt x="0" y="76200"/>
                  </a:lnTo>
                  <a:lnTo>
                    <a:pt x="28575" y="76200"/>
                  </a:lnTo>
                  <a:lnTo>
                    <a:pt x="28575" y="63500"/>
                  </a:lnTo>
                  <a:lnTo>
                    <a:pt x="69850" y="63500"/>
                  </a:lnTo>
                  <a:lnTo>
                    <a:pt x="38100" y="0"/>
                  </a:lnTo>
                  <a:close/>
                </a:path>
                <a:path w="76200" h="600710">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grpSp>
      <p:sp>
        <p:nvSpPr>
          <p:cNvPr id="39" name="object 39"/>
          <p:cNvSpPr/>
          <p:nvPr/>
        </p:nvSpPr>
        <p:spPr>
          <a:xfrm>
            <a:off x="10479065" y="2588390"/>
            <a:ext cx="76200" cy="504825"/>
          </a:xfrm>
          <a:custGeom>
            <a:avLst/>
            <a:gdLst/>
            <a:ahLst/>
            <a:cxnLst/>
            <a:rect l="l" t="t" r="r" b="b"/>
            <a:pathLst>
              <a:path w="76200" h="504825">
                <a:moveTo>
                  <a:pt x="47625" y="63500"/>
                </a:moveTo>
                <a:lnTo>
                  <a:pt x="28575" y="63500"/>
                </a:lnTo>
                <a:lnTo>
                  <a:pt x="28576" y="504668"/>
                </a:lnTo>
                <a:lnTo>
                  <a:pt x="47626" y="504668"/>
                </a:lnTo>
                <a:lnTo>
                  <a:pt x="47625" y="63500"/>
                </a:lnTo>
                <a:close/>
              </a:path>
              <a:path w="76200" h="504825">
                <a:moveTo>
                  <a:pt x="38100" y="0"/>
                </a:moveTo>
                <a:lnTo>
                  <a:pt x="0" y="76200"/>
                </a:lnTo>
                <a:lnTo>
                  <a:pt x="28575" y="76200"/>
                </a:lnTo>
                <a:lnTo>
                  <a:pt x="28575" y="63500"/>
                </a:lnTo>
                <a:lnTo>
                  <a:pt x="69850" y="63500"/>
                </a:lnTo>
                <a:lnTo>
                  <a:pt x="38100" y="0"/>
                </a:lnTo>
                <a:close/>
              </a:path>
              <a:path w="76200" h="50482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40" name="object 40"/>
          <p:cNvSpPr txBox="1"/>
          <p:nvPr/>
        </p:nvSpPr>
        <p:spPr>
          <a:xfrm>
            <a:off x="8955271" y="3054603"/>
            <a:ext cx="586740" cy="1000760"/>
          </a:xfrm>
          <a:prstGeom prst="rect">
            <a:avLst/>
          </a:prstGeom>
        </p:spPr>
        <p:txBody>
          <a:bodyPr vert="horz" wrap="square" lIns="0" tIns="12700" rIns="0" bIns="0" rtlCol="0">
            <a:spAutoFit/>
          </a:bodyPr>
          <a:lstStyle/>
          <a:p>
            <a:pPr marL="12700">
              <a:lnSpc>
                <a:spcPct val="100000"/>
              </a:lnSpc>
              <a:spcBef>
                <a:spcPts val="100"/>
              </a:spcBef>
            </a:pPr>
            <a:r>
              <a:rPr sz="6400" dirty="0">
                <a:latin typeface="Calibri"/>
                <a:cs typeface="Calibri"/>
              </a:rPr>
              <a:t>…</a:t>
            </a:r>
            <a:endParaRPr sz="6400">
              <a:latin typeface="Calibri"/>
              <a:cs typeface="Calibri"/>
            </a:endParaRPr>
          </a:p>
        </p:txBody>
      </p:sp>
      <p:sp>
        <p:nvSpPr>
          <p:cNvPr id="41" name="object 41"/>
          <p:cNvSpPr txBox="1"/>
          <p:nvPr/>
        </p:nvSpPr>
        <p:spPr>
          <a:xfrm>
            <a:off x="4528511"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2</a:t>
            </a:r>
            <a:endParaRPr sz="2400" baseline="-17361">
              <a:latin typeface="Calibri"/>
              <a:cs typeface="Calibri"/>
            </a:endParaRPr>
          </a:p>
        </p:txBody>
      </p:sp>
      <p:grpSp>
        <p:nvGrpSpPr>
          <p:cNvPr id="42" name="object 42"/>
          <p:cNvGrpSpPr/>
          <p:nvPr/>
        </p:nvGrpSpPr>
        <p:grpSpPr>
          <a:xfrm>
            <a:off x="2283650" y="4547549"/>
            <a:ext cx="537845" cy="1047115"/>
            <a:chOff x="2283650" y="4547549"/>
            <a:chExt cx="537845" cy="1047115"/>
          </a:xfrm>
        </p:grpSpPr>
        <p:sp>
          <p:nvSpPr>
            <p:cNvPr id="43" name="object 43"/>
            <p:cNvSpPr/>
            <p:nvPr/>
          </p:nvSpPr>
          <p:spPr>
            <a:xfrm>
              <a:off x="2288413" y="4552312"/>
              <a:ext cx="528320" cy="1037590"/>
            </a:xfrm>
            <a:custGeom>
              <a:avLst/>
              <a:gdLst/>
              <a:ahLst/>
              <a:cxnLst/>
              <a:rect l="l" t="t" r="r" b="b"/>
              <a:pathLst>
                <a:path w="528319" h="1037589">
                  <a:moveTo>
                    <a:pt x="528261" y="0"/>
                  </a:moveTo>
                  <a:lnTo>
                    <a:pt x="0" y="0"/>
                  </a:lnTo>
                  <a:lnTo>
                    <a:pt x="0" y="1037330"/>
                  </a:lnTo>
                  <a:lnTo>
                    <a:pt x="528261" y="1037330"/>
                  </a:lnTo>
                  <a:lnTo>
                    <a:pt x="528261" y="0"/>
                  </a:lnTo>
                  <a:close/>
                </a:path>
              </a:pathLst>
            </a:custGeom>
            <a:solidFill>
              <a:srgbClr val="F4CCCC"/>
            </a:solidFill>
          </p:spPr>
          <p:txBody>
            <a:bodyPr wrap="square" lIns="0" tIns="0" rIns="0" bIns="0" rtlCol="0"/>
            <a:lstStyle/>
            <a:p>
              <a:endParaRPr/>
            </a:p>
          </p:txBody>
        </p:sp>
        <p:sp>
          <p:nvSpPr>
            <p:cNvPr id="44" name="object 44"/>
            <p:cNvSpPr/>
            <p:nvPr/>
          </p:nvSpPr>
          <p:spPr>
            <a:xfrm>
              <a:off x="2288413" y="4552312"/>
              <a:ext cx="528320" cy="1037590"/>
            </a:xfrm>
            <a:custGeom>
              <a:avLst/>
              <a:gdLst/>
              <a:ahLst/>
              <a:cxnLst/>
              <a:rect l="l" t="t" r="r" b="b"/>
              <a:pathLst>
                <a:path w="528319"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45" name="object 45"/>
          <p:cNvSpPr txBox="1"/>
          <p:nvPr/>
        </p:nvSpPr>
        <p:spPr>
          <a:xfrm>
            <a:off x="2288413" y="4552312"/>
            <a:ext cx="528320" cy="1037590"/>
          </a:xfrm>
          <a:prstGeom prst="rect">
            <a:avLst/>
          </a:prstGeom>
        </p:spPr>
        <p:txBody>
          <a:bodyPr vert="horz" wrap="square" lIns="0" tIns="309245" rIns="0" bIns="0" rtlCol="0">
            <a:spAutoFit/>
          </a:bodyPr>
          <a:lstStyle/>
          <a:p>
            <a:pPr marL="146050">
              <a:lnSpc>
                <a:spcPct val="100000"/>
              </a:lnSpc>
              <a:spcBef>
                <a:spcPts val="2435"/>
              </a:spcBef>
            </a:pPr>
            <a:r>
              <a:rPr sz="2400" spc="-5" dirty="0">
                <a:latin typeface="Calibri"/>
                <a:cs typeface="Calibri"/>
              </a:rPr>
              <a:t>x</a:t>
            </a:r>
            <a:r>
              <a:rPr sz="2400" spc="-7" baseline="-17361" dirty="0">
                <a:latin typeface="Calibri"/>
                <a:cs typeface="Calibri"/>
              </a:rPr>
              <a:t>1</a:t>
            </a:r>
            <a:endParaRPr sz="2400" baseline="-17361">
              <a:latin typeface="Calibri"/>
              <a:cs typeface="Calibri"/>
            </a:endParaRPr>
          </a:p>
        </p:txBody>
      </p:sp>
      <p:grpSp>
        <p:nvGrpSpPr>
          <p:cNvPr id="46" name="object 46"/>
          <p:cNvGrpSpPr/>
          <p:nvPr/>
        </p:nvGrpSpPr>
        <p:grpSpPr>
          <a:xfrm>
            <a:off x="977016" y="4990694"/>
            <a:ext cx="717550" cy="690245"/>
            <a:chOff x="977016" y="4990694"/>
            <a:chExt cx="717550" cy="690245"/>
          </a:xfrm>
        </p:grpSpPr>
        <p:sp>
          <p:nvSpPr>
            <p:cNvPr id="47" name="object 47"/>
            <p:cNvSpPr/>
            <p:nvPr/>
          </p:nvSpPr>
          <p:spPr>
            <a:xfrm>
              <a:off x="981778" y="4995457"/>
              <a:ext cx="708025" cy="680720"/>
            </a:xfrm>
            <a:custGeom>
              <a:avLst/>
              <a:gdLst/>
              <a:ahLst/>
              <a:cxnLst/>
              <a:rect l="l" t="t" r="r" b="b"/>
              <a:pathLst>
                <a:path w="708025" h="680720">
                  <a:moveTo>
                    <a:pt x="707816" y="0"/>
                  </a:moveTo>
                  <a:lnTo>
                    <a:pt x="0" y="0"/>
                  </a:lnTo>
                  <a:lnTo>
                    <a:pt x="0" y="680223"/>
                  </a:lnTo>
                  <a:lnTo>
                    <a:pt x="707816" y="680223"/>
                  </a:lnTo>
                  <a:lnTo>
                    <a:pt x="707816" y="0"/>
                  </a:lnTo>
                  <a:close/>
                </a:path>
              </a:pathLst>
            </a:custGeom>
            <a:solidFill>
              <a:srgbClr val="FCE5CD"/>
            </a:solidFill>
          </p:spPr>
          <p:txBody>
            <a:bodyPr wrap="square" lIns="0" tIns="0" rIns="0" bIns="0" rtlCol="0"/>
            <a:lstStyle/>
            <a:p>
              <a:endParaRPr/>
            </a:p>
          </p:txBody>
        </p:sp>
        <p:sp>
          <p:nvSpPr>
            <p:cNvPr id="48" name="object 48"/>
            <p:cNvSpPr/>
            <p:nvPr/>
          </p:nvSpPr>
          <p:spPr>
            <a:xfrm>
              <a:off x="981778" y="4995457"/>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49" name="object 49"/>
          <p:cNvSpPr txBox="1"/>
          <p:nvPr/>
        </p:nvSpPr>
        <p:spPr>
          <a:xfrm>
            <a:off x="1090946" y="5055108"/>
            <a:ext cx="38735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W</a:t>
            </a:r>
            <a:endParaRPr sz="3200">
              <a:latin typeface="Calibri"/>
              <a:cs typeface="Calibri"/>
            </a:endParaRPr>
          </a:p>
        </p:txBody>
      </p:sp>
      <p:sp>
        <p:nvSpPr>
          <p:cNvPr id="50" name="object 50"/>
          <p:cNvSpPr/>
          <p:nvPr/>
        </p:nvSpPr>
        <p:spPr>
          <a:xfrm>
            <a:off x="1326159" y="3927347"/>
            <a:ext cx="8132445" cy="2306320"/>
          </a:xfrm>
          <a:custGeom>
            <a:avLst/>
            <a:gdLst/>
            <a:ahLst/>
            <a:cxnLst/>
            <a:rect l="l" t="t" r="r" b="b"/>
            <a:pathLst>
              <a:path w="8132445" h="2306320">
                <a:moveTo>
                  <a:pt x="926503" y="119494"/>
                </a:moveTo>
                <a:lnTo>
                  <a:pt x="919632" y="102311"/>
                </a:lnTo>
                <a:lnTo>
                  <a:pt x="894892" y="40386"/>
                </a:lnTo>
                <a:lnTo>
                  <a:pt x="850569" y="113144"/>
                </a:lnTo>
                <a:lnTo>
                  <a:pt x="878306" y="115468"/>
                </a:lnTo>
                <a:lnTo>
                  <a:pt x="875715" y="133883"/>
                </a:lnTo>
                <a:lnTo>
                  <a:pt x="864019" y="180047"/>
                </a:lnTo>
                <a:lnTo>
                  <a:pt x="848169" y="225145"/>
                </a:lnTo>
                <a:lnTo>
                  <a:pt x="828471" y="268782"/>
                </a:lnTo>
                <a:lnTo>
                  <a:pt x="805268" y="310591"/>
                </a:lnTo>
                <a:lnTo>
                  <a:pt x="778865" y="350177"/>
                </a:lnTo>
                <a:lnTo>
                  <a:pt x="749604" y="387159"/>
                </a:lnTo>
                <a:lnTo>
                  <a:pt x="717804" y="421144"/>
                </a:lnTo>
                <a:lnTo>
                  <a:pt x="683831" y="451777"/>
                </a:lnTo>
                <a:lnTo>
                  <a:pt x="648004" y="478675"/>
                </a:lnTo>
                <a:lnTo>
                  <a:pt x="610438" y="501599"/>
                </a:lnTo>
                <a:lnTo>
                  <a:pt x="571906" y="519925"/>
                </a:lnTo>
                <a:lnTo>
                  <a:pt x="532523" y="533450"/>
                </a:lnTo>
                <a:lnTo>
                  <a:pt x="492645" y="541832"/>
                </a:lnTo>
                <a:lnTo>
                  <a:pt x="430453" y="545528"/>
                </a:lnTo>
                <a:lnTo>
                  <a:pt x="409117" y="547814"/>
                </a:lnTo>
                <a:lnTo>
                  <a:pt x="366814" y="556691"/>
                </a:lnTo>
                <a:lnTo>
                  <a:pt x="325310" y="570941"/>
                </a:lnTo>
                <a:lnTo>
                  <a:pt x="284708" y="590270"/>
                </a:lnTo>
                <a:lnTo>
                  <a:pt x="245745" y="614057"/>
                </a:lnTo>
                <a:lnTo>
                  <a:pt x="208495" y="642010"/>
                </a:lnTo>
                <a:lnTo>
                  <a:pt x="173278" y="673760"/>
                </a:lnTo>
                <a:lnTo>
                  <a:pt x="140398" y="708914"/>
                </a:lnTo>
                <a:lnTo>
                  <a:pt x="110159" y="747115"/>
                </a:lnTo>
                <a:lnTo>
                  <a:pt x="82905" y="787984"/>
                </a:lnTo>
                <a:lnTo>
                  <a:pt x="58928" y="831151"/>
                </a:lnTo>
                <a:lnTo>
                  <a:pt x="38582" y="876261"/>
                </a:lnTo>
                <a:lnTo>
                  <a:pt x="22174" y="922934"/>
                </a:lnTo>
                <a:lnTo>
                  <a:pt x="10096" y="970572"/>
                </a:lnTo>
                <a:lnTo>
                  <a:pt x="2565" y="1019251"/>
                </a:lnTo>
                <a:lnTo>
                  <a:pt x="0" y="1067866"/>
                </a:lnTo>
                <a:lnTo>
                  <a:pt x="19037" y="1068374"/>
                </a:lnTo>
                <a:lnTo>
                  <a:pt x="19685" y="1044282"/>
                </a:lnTo>
                <a:lnTo>
                  <a:pt x="21551" y="1020749"/>
                </a:lnTo>
                <a:lnTo>
                  <a:pt x="28841" y="973950"/>
                </a:lnTo>
                <a:lnTo>
                  <a:pt x="40640" y="927633"/>
                </a:lnTo>
                <a:lnTo>
                  <a:pt x="56553" y="882599"/>
                </a:lnTo>
                <a:lnTo>
                  <a:pt x="76288" y="839000"/>
                </a:lnTo>
                <a:lnTo>
                  <a:pt x="99555" y="797242"/>
                </a:lnTo>
                <a:lnTo>
                  <a:pt x="126009" y="757694"/>
                </a:lnTo>
                <a:lnTo>
                  <a:pt x="155321" y="720750"/>
                </a:lnTo>
                <a:lnTo>
                  <a:pt x="187185" y="686777"/>
                </a:lnTo>
                <a:lnTo>
                  <a:pt x="221246" y="656170"/>
                </a:lnTo>
                <a:lnTo>
                  <a:pt x="257162" y="629297"/>
                </a:lnTo>
                <a:lnTo>
                  <a:pt x="294614" y="606539"/>
                </a:lnTo>
                <a:lnTo>
                  <a:pt x="333006" y="588365"/>
                </a:lnTo>
                <a:lnTo>
                  <a:pt x="372452" y="574890"/>
                </a:lnTo>
                <a:lnTo>
                  <a:pt x="412407" y="566585"/>
                </a:lnTo>
                <a:lnTo>
                  <a:pt x="473290" y="563029"/>
                </a:lnTo>
                <a:lnTo>
                  <a:pt x="494665" y="560768"/>
                </a:lnTo>
                <a:lnTo>
                  <a:pt x="537019" y="551967"/>
                </a:lnTo>
                <a:lnTo>
                  <a:pt x="578599" y="537756"/>
                </a:lnTo>
                <a:lnTo>
                  <a:pt x="619074" y="518579"/>
                </a:lnTo>
                <a:lnTo>
                  <a:pt x="657910" y="494957"/>
                </a:lnTo>
                <a:lnTo>
                  <a:pt x="695248" y="467029"/>
                </a:lnTo>
                <a:lnTo>
                  <a:pt x="730554" y="435305"/>
                </a:lnTo>
                <a:lnTo>
                  <a:pt x="763498" y="400177"/>
                </a:lnTo>
                <a:lnTo>
                  <a:pt x="793788" y="362013"/>
                </a:lnTo>
                <a:lnTo>
                  <a:pt x="821105" y="321170"/>
                </a:lnTo>
                <a:lnTo>
                  <a:pt x="845121" y="278041"/>
                </a:lnTo>
                <a:lnTo>
                  <a:pt x="865530" y="232994"/>
                </a:lnTo>
                <a:lnTo>
                  <a:pt x="881989" y="186385"/>
                </a:lnTo>
                <a:lnTo>
                  <a:pt x="894181" y="138582"/>
                </a:lnTo>
                <a:lnTo>
                  <a:pt x="897280" y="117055"/>
                </a:lnTo>
                <a:lnTo>
                  <a:pt x="926503" y="119494"/>
                </a:lnTo>
                <a:close/>
              </a:path>
              <a:path w="8132445" h="2306320">
                <a:moveTo>
                  <a:pt x="8132038" y="376910"/>
                </a:moveTo>
                <a:lnTo>
                  <a:pt x="8125320" y="361378"/>
                </a:lnTo>
                <a:lnTo>
                  <a:pt x="8098218" y="298716"/>
                </a:lnTo>
                <a:lnTo>
                  <a:pt x="8055953" y="372694"/>
                </a:lnTo>
                <a:lnTo>
                  <a:pt x="8084210" y="374256"/>
                </a:lnTo>
                <a:lnTo>
                  <a:pt x="8082940" y="390880"/>
                </a:lnTo>
                <a:lnTo>
                  <a:pt x="8075777" y="437083"/>
                </a:lnTo>
                <a:lnTo>
                  <a:pt x="8065833" y="483247"/>
                </a:lnTo>
                <a:lnTo>
                  <a:pt x="8053121" y="529348"/>
                </a:lnTo>
                <a:lnTo>
                  <a:pt x="8037703" y="575360"/>
                </a:lnTo>
                <a:lnTo>
                  <a:pt x="8019605" y="621271"/>
                </a:lnTo>
                <a:lnTo>
                  <a:pt x="7998892" y="667054"/>
                </a:lnTo>
                <a:lnTo>
                  <a:pt x="7975587" y="712673"/>
                </a:lnTo>
                <a:lnTo>
                  <a:pt x="7949743" y="758126"/>
                </a:lnTo>
                <a:lnTo>
                  <a:pt x="7921409" y="803376"/>
                </a:lnTo>
                <a:lnTo>
                  <a:pt x="7890611" y="848385"/>
                </a:lnTo>
                <a:lnTo>
                  <a:pt x="7857414" y="893152"/>
                </a:lnTo>
                <a:lnTo>
                  <a:pt x="7821854" y="937653"/>
                </a:lnTo>
                <a:lnTo>
                  <a:pt x="7783982" y="981837"/>
                </a:lnTo>
                <a:lnTo>
                  <a:pt x="7743825" y="1025702"/>
                </a:lnTo>
                <a:lnTo>
                  <a:pt x="7701458" y="1069225"/>
                </a:lnTo>
                <a:lnTo>
                  <a:pt x="7656893" y="1112367"/>
                </a:lnTo>
                <a:lnTo>
                  <a:pt x="7610208" y="1155115"/>
                </a:lnTo>
                <a:lnTo>
                  <a:pt x="7561440" y="1197432"/>
                </a:lnTo>
                <a:lnTo>
                  <a:pt x="7510615" y="1239304"/>
                </a:lnTo>
                <a:lnTo>
                  <a:pt x="7457808" y="1280718"/>
                </a:lnTo>
                <a:lnTo>
                  <a:pt x="7403046" y="1321625"/>
                </a:lnTo>
                <a:lnTo>
                  <a:pt x="7346391" y="1362024"/>
                </a:lnTo>
                <a:lnTo>
                  <a:pt x="7287869" y="1401876"/>
                </a:lnTo>
                <a:lnTo>
                  <a:pt x="7227544" y="1441170"/>
                </a:lnTo>
                <a:lnTo>
                  <a:pt x="7165454" y="1479880"/>
                </a:lnTo>
                <a:lnTo>
                  <a:pt x="7101649" y="1517967"/>
                </a:lnTo>
                <a:lnTo>
                  <a:pt x="7036181" y="1555419"/>
                </a:lnTo>
                <a:lnTo>
                  <a:pt x="6969087" y="1592224"/>
                </a:lnTo>
                <a:lnTo>
                  <a:pt x="6900405" y="1628343"/>
                </a:lnTo>
                <a:lnTo>
                  <a:pt x="6830212" y="1663750"/>
                </a:lnTo>
                <a:lnTo>
                  <a:pt x="6758521" y="1698434"/>
                </a:lnTo>
                <a:lnTo>
                  <a:pt x="6685394" y="1732368"/>
                </a:lnTo>
                <a:lnTo>
                  <a:pt x="6610883" y="1765541"/>
                </a:lnTo>
                <a:lnTo>
                  <a:pt x="6535026" y="1797900"/>
                </a:lnTo>
                <a:lnTo>
                  <a:pt x="6457874" y="1829447"/>
                </a:lnTo>
                <a:lnTo>
                  <a:pt x="6379464" y="1860143"/>
                </a:lnTo>
                <a:lnTo>
                  <a:pt x="6299860" y="1889975"/>
                </a:lnTo>
                <a:lnTo>
                  <a:pt x="6219152" y="1918893"/>
                </a:lnTo>
                <a:lnTo>
                  <a:pt x="6054331" y="1974024"/>
                </a:lnTo>
                <a:lnTo>
                  <a:pt x="5885421" y="2025332"/>
                </a:lnTo>
                <a:lnTo>
                  <a:pt x="5712828" y="2072601"/>
                </a:lnTo>
                <a:lnTo>
                  <a:pt x="5536819" y="2115705"/>
                </a:lnTo>
                <a:lnTo>
                  <a:pt x="5447728" y="2135606"/>
                </a:lnTo>
                <a:lnTo>
                  <a:pt x="5357927" y="2154402"/>
                </a:lnTo>
                <a:lnTo>
                  <a:pt x="5267490" y="2172043"/>
                </a:lnTo>
                <a:lnTo>
                  <a:pt x="5176444" y="2188527"/>
                </a:lnTo>
                <a:lnTo>
                  <a:pt x="5084838" y="2203818"/>
                </a:lnTo>
                <a:lnTo>
                  <a:pt x="4992738" y="2217902"/>
                </a:lnTo>
                <a:lnTo>
                  <a:pt x="4900168" y="2230755"/>
                </a:lnTo>
                <a:lnTo>
                  <a:pt x="4807191" y="2242350"/>
                </a:lnTo>
                <a:lnTo>
                  <a:pt x="4713833" y="2252675"/>
                </a:lnTo>
                <a:lnTo>
                  <a:pt x="4620158" y="2261692"/>
                </a:lnTo>
                <a:lnTo>
                  <a:pt x="4526216" y="2269375"/>
                </a:lnTo>
                <a:lnTo>
                  <a:pt x="4432033" y="2275725"/>
                </a:lnTo>
                <a:lnTo>
                  <a:pt x="4337672" y="2280704"/>
                </a:lnTo>
                <a:lnTo>
                  <a:pt x="4243171" y="2284285"/>
                </a:lnTo>
                <a:lnTo>
                  <a:pt x="4148582" y="2286444"/>
                </a:lnTo>
                <a:lnTo>
                  <a:pt x="4053903" y="2287168"/>
                </a:lnTo>
                <a:lnTo>
                  <a:pt x="3675392" y="2284031"/>
                </a:lnTo>
                <a:lnTo>
                  <a:pt x="3299841" y="2274862"/>
                </a:lnTo>
                <a:lnTo>
                  <a:pt x="2930220" y="2260079"/>
                </a:lnTo>
                <a:lnTo>
                  <a:pt x="2569476" y="2240076"/>
                </a:lnTo>
                <a:lnTo>
                  <a:pt x="2220582" y="2215248"/>
                </a:lnTo>
                <a:lnTo>
                  <a:pt x="1886496" y="2186013"/>
                </a:lnTo>
                <a:lnTo>
                  <a:pt x="1570215" y="2152764"/>
                </a:lnTo>
                <a:lnTo>
                  <a:pt x="1419669" y="2134755"/>
                </a:lnTo>
                <a:lnTo>
                  <a:pt x="1204391" y="2106168"/>
                </a:lnTo>
                <a:lnTo>
                  <a:pt x="1002893" y="2075840"/>
                </a:lnTo>
                <a:lnTo>
                  <a:pt x="876833" y="2054733"/>
                </a:lnTo>
                <a:lnTo>
                  <a:pt x="757821" y="2032990"/>
                </a:lnTo>
                <a:lnTo>
                  <a:pt x="646226" y="2010638"/>
                </a:lnTo>
                <a:lnTo>
                  <a:pt x="593344" y="1999259"/>
                </a:lnTo>
                <a:lnTo>
                  <a:pt x="542455" y="1987753"/>
                </a:lnTo>
                <a:lnTo>
                  <a:pt x="493598" y="1976120"/>
                </a:lnTo>
                <a:lnTo>
                  <a:pt x="473163" y="1970989"/>
                </a:lnTo>
                <a:lnTo>
                  <a:pt x="496303" y="1975878"/>
                </a:lnTo>
                <a:lnTo>
                  <a:pt x="552551" y="1986826"/>
                </a:lnTo>
                <a:lnTo>
                  <a:pt x="610946" y="1997290"/>
                </a:lnTo>
                <a:lnTo>
                  <a:pt x="664718" y="2006130"/>
                </a:lnTo>
                <a:lnTo>
                  <a:pt x="666064" y="2006371"/>
                </a:lnTo>
                <a:lnTo>
                  <a:pt x="754341" y="2021471"/>
                </a:lnTo>
                <a:lnTo>
                  <a:pt x="846823" y="2036013"/>
                </a:lnTo>
                <a:lnTo>
                  <a:pt x="943229" y="2049957"/>
                </a:lnTo>
                <a:lnTo>
                  <a:pt x="1043305" y="2063267"/>
                </a:lnTo>
                <a:lnTo>
                  <a:pt x="1146822" y="2075903"/>
                </a:lnTo>
                <a:lnTo>
                  <a:pt x="1253528" y="2087841"/>
                </a:lnTo>
                <a:lnTo>
                  <a:pt x="1475524" y="2109457"/>
                </a:lnTo>
                <a:lnTo>
                  <a:pt x="1707349" y="2127796"/>
                </a:lnTo>
                <a:lnTo>
                  <a:pt x="1947024" y="2142579"/>
                </a:lnTo>
                <a:lnTo>
                  <a:pt x="2192591" y="2153513"/>
                </a:lnTo>
                <a:lnTo>
                  <a:pt x="2442057" y="2160282"/>
                </a:lnTo>
                <a:lnTo>
                  <a:pt x="2693581" y="2162606"/>
                </a:lnTo>
                <a:lnTo>
                  <a:pt x="2756649" y="2161819"/>
                </a:lnTo>
                <a:lnTo>
                  <a:pt x="2819755" y="2159482"/>
                </a:lnTo>
                <a:lnTo>
                  <a:pt x="2882798" y="2155596"/>
                </a:lnTo>
                <a:lnTo>
                  <a:pt x="2945739" y="2150224"/>
                </a:lnTo>
                <a:lnTo>
                  <a:pt x="3006687" y="2143556"/>
                </a:lnTo>
                <a:lnTo>
                  <a:pt x="3008566" y="2143353"/>
                </a:lnTo>
                <a:lnTo>
                  <a:pt x="3071228" y="2135022"/>
                </a:lnTo>
                <a:lnTo>
                  <a:pt x="3133699" y="2125268"/>
                </a:lnTo>
                <a:lnTo>
                  <a:pt x="3195955" y="2114092"/>
                </a:lnTo>
                <a:lnTo>
                  <a:pt x="3257956" y="2101545"/>
                </a:lnTo>
                <a:lnTo>
                  <a:pt x="3319678" y="2087626"/>
                </a:lnTo>
                <a:lnTo>
                  <a:pt x="3381095" y="2072386"/>
                </a:lnTo>
                <a:lnTo>
                  <a:pt x="3442170" y="2055825"/>
                </a:lnTo>
                <a:lnTo>
                  <a:pt x="3502876" y="2037981"/>
                </a:lnTo>
                <a:lnTo>
                  <a:pt x="3563175" y="2018880"/>
                </a:lnTo>
                <a:lnTo>
                  <a:pt x="3623043" y="1998548"/>
                </a:lnTo>
                <a:lnTo>
                  <a:pt x="3682441" y="1977009"/>
                </a:lnTo>
                <a:lnTo>
                  <a:pt x="3741343" y="1954276"/>
                </a:lnTo>
                <a:lnTo>
                  <a:pt x="3799725" y="1930374"/>
                </a:lnTo>
                <a:lnTo>
                  <a:pt x="3914711" y="1879244"/>
                </a:lnTo>
                <a:lnTo>
                  <a:pt x="4027309" y="1823720"/>
                </a:lnTo>
                <a:lnTo>
                  <a:pt x="4137202" y="1764055"/>
                </a:lnTo>
                <a:lnTo>
                  <a:pt x="4244137" y="1700428"/>
                </a:lnTo>
                <a:lnTo>
                  <a:pt x="4347870" y="1633042"/>
                </a:lnTo>
                <a:lnTo>
                  <a:pt x="4448149" y="1562100"/>
                </a:lnTo>
                <a:lnTo>
                  <a:pt x="4544746" y="1487792"/>
                </a:lnTo>
                <a:lnTo>
                  <a:pt x="4637405" y="1410309"/>
                </a:lnTo>
                <a:lnTo>
                  <a:pt x="4725886" y="1329855"/>
                </a:lnTo>
                <a:lnTo>
                  <a:pt x="4768558" y="1288503"/>
                </a:lnTo>
                <a:lnTo>
                  <a:pt x="4810010" y="1246543"/>
                </a:lnTo>
                <a:lnTo>
                  <a:pt x="4850295" y="1203947"/>
                </a:lnTo>
                <a:lnTo>
                  <a:pt x="4889385" y="1160729"/>
                </a:lnTo>
                <a:lnTo>
                  <a:pt x="4927244" y="1116901"/>
                </a:lnTo>
                <a:lnTo>
                  <a:pt x="4963833" y="1072515"/>
                </a:lnTo>
                <a:lnTo>
                  <a:pt x="4999152" y="1027569"/>
                </a:lnTo>
                <a:lnTo>
                  <a:pt x="5033124" y="982103"/>
                </a:lnTo>
                <a:lnTo>
                  <a:pt x="5065763" y="936129"/>
                </a:lnTo>
                <a:lnTo>
                  <a:pt x="5097005" y="889698"/>
                </a:lnTo>
                <a:lnTo>
                  <a:pt x="5126837" y="842797"/>
                </a:lnTo>
                <a:lnTo>
                  <a:pt x="5155222" y="795477"/>
                </a:lnTo>
                <a:lnTo>
                  <a:pt x="5182133" y="747750"/>
                </a:lnTo>
                <a:lnTo>
                  <a:pt x="5207533" y="699655"/>
                </a:lnTo>
                <a:lnTo>
                  <a:pt x="5231396" y="651192"/>
                </a:lnTo>
                <a:lnTo>
                  <a:pt x="5253685" y="602411"/>
                </a:lnTo>
                <a:lnTo>
                  <a:pt x="5274373" y="553313"/>
                </a:lnTo>
                <a:lnTo>
                  <a:pt x="5293436" y="503948"/>
                </a:lnTo>
                <a:lnTo>
                  <a:pt x="5310822" y="454317"/>
                </a:lnTo>
                <a:lnTo>
                  <a:pt x="5326519" y="404456"/>
                </a:lnTo>
                <a:lnTo>
                  <a:pt x="5340489" y="354380"/>
                </a:lnTo>
                <a:lnTo>
                  <a:pt x="5352694" y="304126"/>
                </a:lnTo>
                <a:lnTo>
                  <a:pt x="5363121" y="253720"/>
                </a:lnTo>
                <a:lnTo>
                  <a:pt x="5371719" y="203174"/>
                </a:lnTo>
                <a:lnTo>
                  <a:pt x="5378462" y="152527"/>
                </a:lnTo>
                <a:lnTo>
                  <a:pt x="5383314" y="101790"/>
                </a:lnTo>
                <a:lnTo>
                  <a:pt x="5384571" y="76454"/>
                </a:lnTo>
                <a:lnTo>
                  <a:pt x="5413337" y="77381"/>
                </a:lnTo>
                <a:lnTo>
                  <a:pt x="5406720" y="62992"/>
                </a:lnTo>
                <a:lnTo>
                  <a:pt x="5377726" y="0"/>
                </a:lnTo>
                <a:lnTo>
                  <a:pt x="5337175" y="74917"/>
                </a:lnTo>
                <a:lnTo>
                  <a:pt x="5365534" y="75844"/>
                </a:lnTo>
                <a:lnTo>
                  <a:pt x="5364353" y="99974"/>
                </a:lnTo>
                <a:lnTo>
                  <a:pt x="5359578" y="150012"/>
                </a:lnTo>
                <a:lnTo>
                  <a:pt x="5352935" y="199986"/>
                </a:lnTo>
                <a:lnTo>
                  <a:pt x="5344465" y="249872"/>
                </a:lnTo>
                <a:lnTo>
                  <a:pt x="5334190" y="299631"/>
                </a:lnTo>
                <a:lnTo>
                  <a:pt x="5322138" y="349262"/>
                </a:lnTo>
                <a:lnTo>
                  <a:pt x="5308346" y="398741"/>
                </a:lnTo>
                <a:lnTo>
                  <a:pt x="5292852" y="448017"/>
                </a:lnTo>
                <a:lnTo>
                  <a:pt x="5275656" y="497090"/>
                </a:lnTo>
                <a:lnTo>
                  <a:pt x="5256822" y="545922"/>
                </a:lnTo>
                <a:lnTo>
                  <a:pt x="5236362" y="594499"/>
                </a:lnTo>
                <a:lnTo>
                  <a:pt x="5214302" y="642785"/>
                </a:lnTo>
                <a:lnTo>
                  <a:pt x="5190693" y="690765"/>
                </a:lnTo>
                <a:lnTo>
                  <a:pt x="5165547" y="738403"/>
                </a:lnTo>
                <a:lnTo>
                  <a:pt x="5138890" y="785685"/>
                </a:lnTo>
                <a:lnTo>
                  <a:pt x="5110772" y="832573"/>
                </a:lnTo>
                <a:lnTo>
                  <a:pt x="5081206" y="879055"/>
                </a:lnTo>
                <a:lnTo>
                  <a:pt x="5050231" y="925106"/>
                </a:lnTo>
                <a:lnTo>
                  <a:pt x="5017871" y="970699"/>
                </a:lnTo>
                <a:lnTo>
                  <a:pt x="4984166" y="1015796"/>
                </a:lnTo>
                <a:lnTo>
                  <a:pt x="4949139" y="1060386"/>
                </a:lnTo>
                <a:lnTo>
                  <a:pt x="4912830" y="1104455"/>
                </a:lnTo>
                <a:lnTo>
                  <a:pt x="4875250" y="1147940"/>
                </a:lnTo>
                <a:lnTo>
                  <a:pt x="4836452" y="1190853"/>
                </a:lnTo>
                <a:lnTo>
                  <a:pt x="4796460" y="1233157"/>
                </a:lnTo>
                <a:lnTo>
                  <a:pt x="4755286" y="1274826"/>
                </a:lnTo>
                <a:lnTo>
                  <a:pt x="4713071" y="1315758"/>
                </a:lnTo>
                <a:lnTo>
                  <a:pt x="4625187" y="1395691"/>
                </a:lnTo>
                <a:lnTo>
                  <a:pt x="4533138" y="1472692"/>
                </a:lnTo>
                <a:lnTo>
                  <a:pt x="4437151" y="1546555"/>
                </a:lnTo>
                <a:lnTo>
                  <a:pt x="4337494" y="1617065"/>
                </a:lnTo>
                <a:lnTo>
                  <a:pt x="4234396" y="1684058"/>
                </a:lnTo>
                <a:lnTo>
                  <a:pt x="4128020" y="1747367"/>
                </a:lnTo>
                <a:lnTo>
                  <a:pt x="4018889" y="1806638"/>
                </a:lnTo>
                <a:lnTo>
                  <a:pt x="3906964" y="1861832"/>
                </a:lnTo>
                <a:lnTo>
                  <a:pt x="3792512" y="1912747"/>
                </a:lnTo>
                <a:lnTo>
                  <a:pt x="3734485" y="1936496"/>
                </a:lnTo>
                <a:lnTo>
                  <a:pt x="3675938" y="1959102"/>
                </a:lnTo>
                <a:lnTo>
                  <a:pt x="3616909" y="1980514"/>
                </a:lnTo>
                <a:lnTo>
                  <a:pt x="3557422" y="2000732"/>
                </a:lnTo>
                <a:lnTo>
                  <a:pt x="3497503" y="2019706"/>
                </a:lnTo>
                <a:lnTo>
                  <a:pt x="3437191" y="2037448"/>
                </a:lnTo>
                <a:lnTo>
                  <a:pt x="3376511" y="2053894"/>
                </a:lnTo>
                <a:lnTo>
                  <a:pt x="3315500" y="2069045"/>
                </a:lnTo>
                <a:lnTo>
                  <a:pt x="3254171" y="2082876"/>
                </a:lnTo>
                <a:lnTo>
                  <a:pt x="3192589" y="2095347"/>
                </a:lnTo>
                <a:lnTo>
                  <a:pt x="3130753" y="2106447"/>
                </a:lnTo>
                <a:lnTo>
                  <a:pt x="3068713" y="2116137"/>
                </a:lnTo>
                <a:lnTo>
                  <a:pt x="3006483" y="2124418"/>
                </a:lnTo>
                <a:lnTo>
                  <a:pt x="2944114" y="2131237"/>
                </a:lnTo>
                <a:lnTo>
                  <a:pt x="2881630" y="2136584"/>
                </a:lnTo>
                <a:lnTo>
                  <a:pt x="2819044" y="2140445"/>
                </a:lnTo>
                <a:lnTo>
                  <a:pt x="2756408" y="2142769"/>
                </a:lnTo>
                <a:lnTo>
                  <a:pt x="2693670" y="2143556"/>
                </a:lnTo>
                <a:lnTo>
                  <a:pt x="2442578" y="2141232"/>
                </a:lnTo>
                <a:lnTo>
                  <a:pt x="2193353" y="2134476"/>
                </a:lnTo>
                <a:lnTo>
                  <a:pt x="1948116" y="2123567"/>
                </a:lnTo>
                <a:lnTo>
                  <a:pt x="1708759" y="2108797"/>
                </a:lnTo>
                <a:lnTo>
                  <a:pt x="1477289" y="2090483"/>
                </a:lnTo>
                <a:lnTo>
                  <a:pt x="1255649" y="2068906"/>
                </a:lnTo>
                <a:lnTo>
                  <a:pt x="1211262" y="2063953"/>
                </a:lnTo>
                <a:lnTo>
                  <a:pt x="1281226" y="2068131"/>
                </a:lnTo>
                <a:lnTo>
                  <a:pt x="1426730" y="2073452"/>
                </a:lnTo>
                <a:lnTo>
                  <a:pt x="1573390" y="2075281"/>
                </a:lnTo>
                <a:lnTo>
                  <a:pt x="1610360" y="2074519"/>
                </a:lnTo>
                <a:lnTo>
                  <a:pt x="1647380" y="2072271"/>
                </a:lnTo>
                <a:lnTo>
                  <a:pt x="1721281" y="2063330"/>
                </a:lnTo>
                <a:lnTo>
                  <a:pt x="1760296" y="2056231"/>
                </a:lnTo>
                <a:lnTo>
                  <a:pt x="1831454" y="2039264"/>
                </a:lnTo>
                <a:lnTo>
                  <a:pt x="1904250" y="2016379"/>
                </a:lnTo>
                <a:lnTo>
                  <a:pt x="1940407" y="2002967"/>
                </a:lnTo>
                <a:lnTo>
                  <a:pt x="1976361" y="1988273"/>
                </a:lnTo>
                <a:lnTo>
                  <a:pt x="2012111" y="1972322"/>
                </a:lnTo>
                <a:lnTo>
                  <a:pt x="2047633" y="1955139"/>
                </a:lnTo>
                <a:lnTo>
                  <a:pt x="2082914" y="1936737"/>
                </a:lnTo>
                <a:lnTo>
                  <a:pt x="2117941" y="1917153"/>
                </a:lnTo>
                <a:lnTo>
                  <a:pt x="2152675" y="1896402"/>
                </a:lnTo>
                <a:lnTo>
                  <a:pt x="2221141" y="1851596"/>
                </a:lnTo>
                <a:lnTo>
                  <a:pt x="2288400" y="1802358"/>
                </a:lnTo>
                <a:lnTo>
                  <a:pt x="2354186" y="1748955"/>
                </a:lnTo>
                <a:lnTo>
                  <a:pt x="2418372" y="1691576"/>
                </a:lnTo>
                <a:lnTo>
                  <a:pt x="2480805" y="1630413"/>
                </a:lnTo>
                <a:lnTo>
                  <a:pt x="2541359" y="1565656"/>
                </a:lnTo>
                <a:lnTo>
                  <a:pt x="2599880" y="1497482"/>
                </a:lnTo>
                <a:lnTo>
                  <a:pt x="2656230" y="1426108"/>
                </a:lnTo>
                <a:lnTo>
                  <a:pt x="2710281" y="1351699"/>
                </a:lnTo>
                <a:lnTo>
                  <a:pt x="2761881" y="1274445"/>
                </a:lnTo>
                <a:lnTo>
                  <a:pt x="2810878" y="1194536"/>
                </a:lnTo>
                <a:lnTo>
                  <a:pt x="2857144" y="1112177"/>
                </a:lnTo>
                <a:lnTo>
                  <a:pt x="2900540" y="1027544"/>
                </a:lnTo>
                <a:lnTo>
                  <a:pt x="2940901" y="940816"/>
                </a:lnTo>
                <a:lnTo>
                  <a:pt x="2978112" y="852195"/>
                </a:lnTo>
                <a:lnTo>
                  <a:pt x="3012021" y="761860"/>
                </a:lnTo>
                <a:lnTo>
                  <a:pt x="3042475" y="670001"/>
                </a:lnTo>
                <a:lnTo>
                  <a:pt x="3069336" y="576821"/>
                </a:lnTo>
                <a:lnTo>
                  <a:pt x="3092462" y="482485"/>
                </a:lnTo>
                <a:lnTo>
                  <a:pt x="3111716" y="387184"/>
                </a:lnTo>
                <a:lnTo>
                  <a:pt x="3126943" y="291134"/>
                </a:lnTo>
                <a:lnTo>
                  <a:pt x="3137992" y="194487"/>
                </a:lnTo>
                <a:lnTo>
                  <a:pt x="3144736" y="97459"/>
                </a:lnTo>
                <a:lnTo>
                  <a:pt x="3145371" y="76365"/>
                </a:lnTo>
                <a:lnTo>
                  <a:pt x="3174060" y="76949"/>
                </a:lnTo>
                <a:lnTo>
                  <a:pt x="3167519" y="63195"/>
                </a:lnTo>
                <a:lnTo>
                  <a:pt x="3137509" y="0"/>
                </a:lnTo>
                <a:lnTo>
                  <a:pt x="3097873" y="75399"/>
                </a:lnTo>
                <a:lnTo>
                  <a:pt x="3126321" y="75984"/>
                </a:lnTo>
                <a:lnTo>
                  <a:pt x="3125736" y="96139"/>
                </a:lnTo>
                <a:lnTo>
                  <a:pt x="3119069" y="192328"/>
                </a:lnTo>
                <a:lnTo>
                  <a:pt x="3108121" y="288150"/>
                </a:lnTo>
                <a:lnTo>
                  <a:pt x="3093047" y="383425"/>
                </a:lnTo>
                <a:lnTo>
                  <a:pt x="3073958" y="477951"/>
                </a:lnTo>
                <a:lnTo>
                  <a:pt x="3051035" y="571538"/>
                </a:lnTo>
                <a:lnTo>
                  <a:pt x="3024390" y="664006"/>
                </a:lnTo>
                <a:lnTo>
                  <a:pt x="2994177" y="755167"/>
                </a:lnTo>
                <a:lnTo>
                  <a:pt x="2960547" y="844816"/>
                </a:lnTo>
                <a:lnTo>
                  <a:pt x="2923641" y="932776"/>
                </a:lnTo>
                <a:lnTo>
                  <a:pt x="2883585" y="1018857"/>
                </a:lnTo>
                <a:lnTo>
                  <a:pt x="2840532" y="1102855"/>
                </a:lnTo>
                <a:lnTo>
                  <a:pt x="2794635" y="1184579"/>
                </a:lnTo>
                <a:lnTo>
                  <a:pt x="2746032" y="1263865"/>
                </a:lnTo>
                <a:lnTo>
                  <a:pt x="2694863" y="1340497"/>
                </a:lnTo>
                <a:lnTo>
                  <a:pt x="2641282" y="1414297"/>
                </a:lnTo>
                <a:lnTo>
                  <a:pt x="2585428" y="1485074"/>
                </a:lnTo>
                <a:lnTo>
                  <a:pt x="2527439" y="1552638"/>
                </a:lnTo>
                <a:lnTo>
                  <a:pt x="2467470" y="1616798"/>
                </a:lnTo>
                <a:lnTo>
                  <a:pt x="2405672" y="1677377"/>
                </a:lnTo>
                <a:lnTo>
                  <a:pt x="2342184" y="1734159"/>
                </a:lnTo>
                <a:lnTo>
                  <a:pt x="2277148" y="1786991"/>
                </a:lnTo>
                <a:lnTo>
                  <a:pt x="2210714" y="1835658"/>
                </a:lnTo>
                <a:lnTo>
                  <a:pt x="2142909" y="1880044"/>
                </a:lnTo>
                <a:lnTo>
                  <a:pt x="2108631" y="1900529"/>
                </a:lnTo>
                <a:lnTo>
                  <a:pt x="2074113" y="1919846"/>
                </a:lnTo>
                <a:lnTo>
                  <a:pt x="2039340" y="1937981"/>
                </a:lnTo>
                <a:lnTo>
                  <a:pt x="2004352" y="1954923"/>
                </a:lnTo>
                <a:lnTo>
                  <a:pt x="1969160" y="1970646"/>
                </a:lnTo>
                <a:lnTo>
                  <a:pt x="1933778" y="1985111"/>
                </a:lnTo>
                <a:lnTo>
                  <a:pt x="1862531" y="2010219"/>
                </a:lnTo>
                <a:lnTo>
                  <a:pt x="1790776" y="2030069"/>
                </a:lnTo>
                <a:lnTo>
                  <a:pt x="1718614" y="2044471"/>
                </a:lnTo>
                <a:lnTo>
                  <a:pt x="1646224" y="2053247"/>
                </a:lnTo>
                <a:lnTo>
                  <a:pt x="1573631" y="2056231"/>
                </a:lnTo>
                <a:lnTo>
                  <a:pt x="1427429" y="2054415"/>
                </a:lnTo>
                <a:lnTo>
                  <a:pt x="1282357" y="2049119"/>
                </a:lnTo>
                <a:lnTo>
                  <a:pt x="1139532" y="2040559"/>
                </a:lnTo>
                <a:lnTo>
                  <a:pt x="1069352" y="2035136"/>
                </a:lnTo>
                <a:lnTo>
                  <a:pt x="1000188" y="2029002"/>
                </a:lnTo>
                <a:lnTo>
                  <a:pt x="932167" y="2022157"/>
                </a:lnTo>
                <a:lnTo>
                  <a:pt x="865441" y="2014651"/>
                </a:lnTo>
                <a:lnTo>
                  <a:pt x="800138" y="2006498"/>
                </a:lnTo>
                <a:lnTo>
                  <a:pt x="736422" y="1997748"/>
                </a:lnTo>
                <a:lnTo>
                  <a:pt x="674433" y="1988413"/>
                </a:lnTo>
                <a:lnTo>
                  <a:pt x="585876" y="1972068"/>
                </a:lnTo>
                <a:lnTo>
                  <a:pt x="506945" y="1956028"/>
                </a:lnTo>
                <a:lnTo>
                  <a:pt x="469328" y="1947837"/>
                </a:lnTo>
                <a:lnTo>
                  <a:pt x="397916" y="1931162"/>
                </a:lnTo>
                <a:lnTo>
                  <a:pt x="331812" y="1914105"/>
                </a:lnTo>
                <a:lnTo>
                  <a:pt x="271284" y="1896719"/>
                </a:lnTo>
                <a:lnTo>
                  <a:pt x="216598" y="1879053"/>
                </a:lnTo>
                <a:lnTo>
                  <a:pt x="168021" y="1861159"/>
                </a:lnTo>
                <a:lnTo>
                  <a:pt x="125818" y="1843100"/>
                </a:lnTo>
                <a:lnTo>
                  <a:pt x="90297" y="1824977"/>
                </a:lnTo>
                <a:lnTo>
                  <a:pt x="50215" y="1798040"/>
                </a:lnTo>
                <a:lnTo>
                  <a:pt x="26847" y="1772462"/>
                </a:lnTo>
                <a:lnTo>
                  <a:pt x="26403" y="1771840"/>
                </a:lnTo>
                <a:lnTo>
                  <a:pt x="26123" y="1771281"/>
                </a:lnTo>
                <a:lnTo>
                  <a:pt x="24041" y="1767217"/>
                </a:lnTo>
                <a:lnTo>
                  <a:pt x="21844" y="1762353"/>
                </a:lnTo>
                <a:lnTo>
                  <a:pt x="20167" y="1756854"/>
                </a:lnTo>
                <a:lnTo>
                  <a:pt x="20040" y="1756473"/>
                </a:lnTo>
                <a:lnTo>
                  <a:pt x="19024" y="1747634"/>
                </a:lnTo>
                <a:lnTo>
                  <a:pt x="18999" y="1747367"/>
                </a:lnTo>
                <a:lnTo>
                  <a:pt x="9525" y="1748345"/>
                </a:lnTo>
                <a:lnTo>
                  <a:pt x="9359" y="1748358"/>
                </a:lnTo>
                <a:lnTo>
                  <a:pt x="25" y="1749069"/>
                </a:lnTo>
                <a:lnTo>
                  <a:pt x="635" y="1756968"/>
                </a:lnTo>
                <a:lnTo>
                  <a:pt x="698" y="1757438"/>
                </a:lnTo>
                <a:lnTo>
                  <a:pt x="1041" y="1758962"/>
                </a:lnTo>
                <a:lnTo>
                  <a:pt x="1092" y="1759419"/>
                </a:lnTo>
                <a:lnTo>
                  <a:pt x="1206" y="1760029"/>
                </a:lnTo>
                <a:lnTo>
                  <a:pt x="1320" y="1760423"/>
                </a:lnTo>
                <a:lnTo>
                  <a:pt x="1612" y="1762950"/>
                </a:lnTo>
                <a:lnTo>
                  <a:pt x="25234" y="1805571"/>
                </a:lnTo>
                <a:lnTo>
                  <a:pt x="55143" y="1832597"/>
                </a:lnTo>
                <a:lnTo>
                  <a:pt x="95427" y="1858772"/>
                </a:lnTo>
                <a:lnTo>
                  <a:pt x="145770" y="1884387"/>
                </a:lnTo>
                <a:lnTo>
                  <a:pt x="205917" y="1909597"/>
                </a:lnTo>
                <a:lnTo>
                  <a:pt x="275551" y="1934413"/>
                </a:lnTo>
                <a:lnTo>
                  <a:pt x="313829" y="1946668"/>
                </a:lnTo>
                <a:lnTo>
                  <a:pt x="354342" y="1958809"/>
                </a:lnTo>
                <a:lnTo>
                  <a:pt x="397078" y="1970849"/>
                </a:lnTo>
                <a:lnTo>
                  <a:pt x="441960" y="1982787"/>
                </a:lnTo>
                <a:lnTo>
                  <a:pt x="488962" y="1994598"/>
                </a:lnTo>
                <a:lnTo>
                  <a:pt x="538035" y="2006282"/>
                </a:lnTo>
                <a:lnTo>
                  <a:pt x="589140" y="2017839"/>
                </a:lnTo>
                <a:lnTo>
                  <a:pt x="642226" y="2029256"/>
                </a:lnTo>
                <a:lnTo>
                  <a:pt x="697242" y="2040547"/>
                </a:lnTo>
                <a:lnTo>
                  <a:pt x="812914" y="2062657"/>
                </a:lnTo>
                <a:lnTo>
                  <a:pt x="935786" y="2084146"/>
                </a:lnTo>
                <a:lnTo>
                  <a:pt x="1065504" y="2104948"/>
                </a:lnTo>
                <a:lnTo>
                  <a:pt x="1272070" y="2134768"/>
                </a:lnTo>
                <a:lnTo>
                  <a:pt x="1417256" y="2153653"/>
                </a:lnTo>
                <a:lnTo>
                  <a:pt x="1723910" y="2188807"/>
                </a:lnTo>
                <a:lnTo>
                  <a:pt x="2049767" y="2220125"/>
                </a:lnTo>
                <a:lnTo>
                  <a:pt x="2391930" y="2247227"/>
                </a:lnTo>
                <a:lnTo>
                  <a:pt x="2747416" y="2269718"/>
                </a:lnTo>
                <a:lnTo>
                  <a:pt x="3113265" y="2287181"/>
                </a:lnTo>
                <a:lnTo>
                  <a:pt x="3299155" y="2293899"/>
                </a:lnTo>
                <a:lnTo>
                  <a:pt x="3675011" y="2303081"/>
                </a:lnTo>
                <a:lnTo>
                  <a:pt x="4053827" y="2306218"/>
                </a:lnTo>
                <a:lnTo>
                  <a:pt x="4148721" y="2305494"/>
                </a:lnTo>
                <a:lnTo>
                  <a:pt x="4243603" y="2303322"/>
                </a:lnTo>
                <a:lnTo>
                  <a:pt x="4338383" y="2299741"/>
                </a:lnTo>
                <a:lnTo>
                  <a:pt x="4433036" y="2294750"/>
                </a:lnTo>
                <a:lnTo>
                  <a:pt x="4527486" y="2288387"/>
                </a:lnTo>
                <a:lnTo>
                  <a:pt x="4542307" y="2287168"/>
                </a:lnTo>
                <a:lnTo>
                  <a:pt x="4621720" y="2280678"/>
                </a:lnTo>
                <a:lnTo>
                  <a:pt x="4715662" y="2271636"/>
                </a:lnTo>
                <a:lnTo>
                  <a:pt x="4809274" y="2261285"/>
                </a:lnTo>
                <a:lnTo>
                  <a:pt x="4902530" y="2249665"/>
                </a:lnTo>
                <a:lnTo>
                  <a:pt x="4995354" y="2236774"/>
                </a:lnTo>
                <a:lnTo>
                  <a:pt x="5087721" y="2222652"/>
                </a:lnTo>
                <a:lnTo>
                  <a:pt x="5179580" y="2207310"/>
                </a:lnTo>
                <a:lnTo>
                  <a:pt x="5270881" y="2190788"/>
                </a:lnTo>
                <a:lnTo>
                  <a:pt x="5361571" y="2173097"/>
                </a:lnTo>
                <a:lnTo>
                  <a:pt x="5451627" y="2154250"/>
                </a:lnTo>
                <a:lnTo>
                  <a:pt x="5540972" y="2134298"/>
                </a:lnTo>
                <a:lnTo>
                  <a:pt x="5717349" y="2091105"/>
                </a:lnTo>
                <a:lnTo>
                  <a:pt x="5890463" y="2043696"/>
                </a:lnTo>
                <a:lnTo>
                  <a:pt x="6059868" y="1992261"/>
                </a:lnTo>
                <a:lnTo>
                  <a:pt x="6225197" y="1936965"/>
                </a:lnTo>
                <a:lnTo>
                  <a:pt x="6306286" y="1907908"/>
                </a:lnTo>
                <a:lnTo>
                  <a:pt x="6386157" y="1877974"/>
                </a:lnTo>
                <a:lnTo>
                  <a:pt x="6464821" y="1847176"/>
                </a:lnTo>
                <a:lnTo>
                  <a:pt x="6542240" y="1815528"/>
                </a:lnTo>
                <a:lnTo>
                  <a:pt x="6618364" y="1783054"/>
                </a:lnTo>
                <a:lnTo>
                  <a:pt x="6693141" y="1749780"/>
                </a:lnTo>
                <a:lnTo>
                  <a:pt x="6766534" y="1715719"/>
                </a:lnTo>
                <a:lnTo>
                  <a:pt x="6838505" y="1680908"/>
                </a:lnTo>
                <a:lnTo>
                  <a:pt x="6908990" y="1645348"/>
                </a:lnTo>
                <a:lnTo>
                  <a:pt x="6977951" y="1609090"/>
                </a:lnTo>
                <a:lnTo>
                  <a:pt x="7045338" y="1572133"/>
                </a:lnTo>
                <a:lnTo>
                  <a:pt x="7111111" y="1534502"/>
                </a:lnTo>
                <a:lnTo>
                  <a:pt x="7175220" y="1496237"/>
                </a:lnTo>
                <a:lnTo>
                  <a:pt x="7237616" y="1457337"/>
                </a:lnTo>
                <a:lnTo>
                  <a:pt x="7298271" y="1417840"/>
                </a:lnTo>
                <a:lnTo>
                  <a:pt x="7357110" y="1377772"/>
                </a:lnTo>
                <a:lnTo>
                  <a:pt x="7414107" y="1337144"/>
                </a:lnTo>
                <a:lnTo>
                  <a:pt x="7469213" y="1295984"/>
                </a:lnTo>
                <a:lnTo>
                  <a:pt x="7522375" y="1254302"/>
                </a:lnTo>
                <a:lnTo>
                  <a:pt x="7573543" y="1212138"/>
                </a:lnTo>
                <a:lnTo>
                  <a:pt x="7622692" y="1169492"/>
                </a:lnTo>
                <a:lnTo>
                  <a:pt x="7669758" y="1126413"/>
                </a:lnTo>
                <a:lnTo>
                  <a:pt x="7714704" y="1082903"/>
                </a:lnTo>
                <a:lnTo>
                  <a:pt x="7757477" y="1038999"/>
                </a:lnTo>
                <a:lnTo>
                  <a:pt x="7798028" y="994702"/>
                </a:lnTo>
                <a:lnTo>
                  <a:pt x="7836319" y="950048"/>
                </a:lnTo>
                <a:lnTo>
                  <a:pt x="7872298" y="905052"/>
                </a:lnTo>
                <a:lnTo>
                  <a:pt x="7905915" y="859739"/>
                </a:lnTo>
                <a:lnTo>
                  <a:pt x="7937132" y="814120"/>
                </a:lnTo>
                <a:lnTo>
                  <a:pt x="7965897" y="768235"/>
                </a:lnTo>
                <a:lnTo>
                  <a:pt x="7992148" y="722096"/>
                </a:lnTo>
                <a:lnTo>
                  <a:pt x="8015859" y="675716"/>
                </a:lnTo>
                <a:lnTo>
                  <a:pt x="8036966" y="629132"/>
                </a:lnTo>
                <a:lnTo>
                  <a:pt x="8055419" y="582358"/>
                </a:lnTo>
                <a:lnTo>
                  <a:pt x="8071180" y="535406"/>
                </a:lnTo>
                <a:lnTo>
                  <a:pt x="8084198" y="488315"/>
                </a:lnTo>
                <a:lnTo>
                  <a:pt x="8094408" y="441109"/>
                </a:lnTo>
                <a:lnTo>
                  <a:pt x="8101762" y="393801"/>
                </a:lnTo>
                <a:lnTo>
                  <a:pt x="8103222" y="375310"/>
                </a:lnTo>
                <a:lnTo>
                  <a:pt x="8132038" y="376910"/>
                </a:lnTo>
                <a:close/>
              </a:path>
            </a:pathLst>
          </a:custGeom>
          <a:solidFill>
            <a:srgbClr val="44546A"/>
          </a:solidFill>
        </p:spPr>
        <p:txBody>
          <a:bodyPr wrap="square" lIns="0" tIns="0" rIns="0" bIns="0" rtlCol="0"/>
          <a:lstStyle/>
          <a:p>
            <a:endParaRPr/>
          </a:p>
        </p:txBody>
      </p:sp>
      <p:sp>
        <p:nvSpPr>
          <p:cNvPr id="51" name="object 51"/>
          <p:cNvSpPr txBox="1"/>
          <p:nvPr/>
        </p:nvSpPr>
        <p:spPr>
          <a:xfrm>
            <a:off x="10233441"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4305">
              <a:lnSpc>
                <a:spcPct val="100000"/>
              </a:lnSpc>
              <a:spcBef>
                <a:spcPts val="2450"/>
              </a:spcBef>
            </a:pPr>
            <a:r>
              <a:rPr sz="2400" dirty="0">
                <a:latin typeface="Calibri"/>
                <a:cs typeface="Calibri"/>
              </a:rPr>
              <a:t>h</a:t>
            </a:r>
            <a:r>
              <a:rPr sz="2400" baseline="-17361" dirty="0">
                <a:latin typeface="Calibri"/>
                <a:cs typeface="Calibri"/>
              </a:rPr>
              <a:t>T</a:t>
            </a:r>
            <a:endParaRPr sz="2400" baseline="-17361">
              <a:latin typeface="Calibri"/>
              <a:cs typeface="Calibri"/>
            </a:endParaRPr>
          </a:p>
        </p:txBody>
      </p:sp>
      <p:sp>
        <p:nvSpPr>
          <p:cNvPr id="52" name="object 52"/>
          <p:cNvSpPr/>
          <p:nvPr/>
        </p:nvSpPr>
        <p:spPr>
          <a:xfrm>
            <a:off x="983907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507730" cy="635000"/>
          </a:xfrm>
          <a:prstGeom prst="rect">
            <a:avLst/>
          </a:prstGeom>
        </p:spPr>
        <p:txBody>
          <a:bodyPr vert="horz" wrap="square" lIns="0" tIns="12700" rIns="0" bIns="0" rtlCol="0">
            <a:spAutoFit/>
          </a:bodyPr>
          <a:lstStyle/>
          <a:p>
            <a:pPr marL="12700">
              <a:lnSpc>
                <a:spcPct val="100000"/>
              </a:lnSpc>
              <a:spcBef>
                <a:spcPts val="100"/>
              </a:spcBef>
            </a:pPr>
            <a:r>
              <a:rPr sz="4000" spc="-5" dirty="0"/>
              <a:t>RNN</a:t>
            </a:r>
            <a:r>
              <a:rPr sz="4000" spc="-25" dirty="0"/>
              <a:t> </a:t>
            </a:r>
            <a:r>
              <a:rPr sz="4000" spc="-10" dirty="0"/>
              <a:t>Computational </a:t>
            </a:r>
            <a:r>
              <a:rPr sz="4000" spc="-20" dirty="0"/>
              <a:t>Graph </a:t>
            </a:r>
            <a:r>
              <a:rPr sz="4000" spc="-5" dirty="0"/>
              <a:t>(One</a:t>
            </a:r>
            <a:r>
              <a:rPr sz="4000" spc="-25" dirty="0"/>
              <a:t> to</a:t>
            </a:r>
            <a:r>
              <a:rPr sz="4000" spc="-10" dirty="0"/>
              <a:t> </a:t>
            </a:r>
            <a:r>
              <a:rPr sz="4000" spc="-20" dirty="0"/>
              <a:t>Many)</a:t>
            </a:r>
            <a:endParaRPr sz="4000"/>
          </a:p>
        </p:txBody>
      </p:sp>
      <p:grpSp>
        <p:nvGrpSpPr>
          <p:cNvPr id="3" name="object 3"/>
          <p:cNvGrpSpPr/>
          <p:nvPr/>
        </p:nvGrpSpPr>
        <p:grpSpPr>
          <a:xfrm>
            <a:off x="1189567" y="3088297"/>
            <a:ext cx="537845" cy="1047115"/>
            <a:chOff x="1189567" y="3088297"/>
            <a:chExt cx="537845" cy="1047115"/>
          </a:xfrm>
        </p:grpSpPr>
        <p:sp>
          <p:nvSpPr>
            <p:cNvPr id="4" name="object 4"/>
            <p:cNvSpPr/>
            <p:nvPr/>
          </p:nvSpPr>
          <p:spPr>
            <a:xfrm>
              <a:off x="1194330" y="3093059"/>
              <a:ext cx="528320" cy="1037590"/>
            </a:xfrm>
            <a:custGeom>
              <a:avLst/>
              <a:gdLst/>
              <a:ahLst/>
              <a:cxnLst/>
              <a:rect l="l" t="t" r="r" b="b"/>
              <a:pathLst>
                <a:path w="528319"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5" name="object 5"/>
            <p:cNvSpPr/>
            <p:nvPr/>
          </p:nvSpPr>
          <p:spPr>
            <a:xfrm>
              <a:off x="1194330" y="3093059"/>
              <a:ext cx="528320" cy="1037590"/>
            </a:xfrm>
            <a:custGeom>
              <a:avLst/>
              <a:gdLst/>
              <a:ahLst/>
              <a:cxnLst/>
              <a:rect l="l" t="t" r="r" b="b"/>
              <a:pathLst>
                <a:path w="528319"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1288398"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0</a:t>
            </a:r>
            <a:endParaRPr sz="2400" baseline="-17361">
              <a:latin typeface="Calibri"/>
              <a:cs typeface="Calibri"/>
            </a:endParaRPr>
          </a:p>
        </p:txBody>
      </p:sp>
      <p:grpSp>
        <p:nvGrpSpPr>
          <p:cNvPr id="7" name="object 7"/>
          <p:cNvGrpSpPr/>
          <p:nvPr/>
        </p:nvGrpSpPr>
        <p:grpSpPr>
          <a:xfrm>
            <a:off x="2193857" y="3266944"/>
            <a:ext cx="717550" cy="690245"/>
            <a:chOff x="2193857" y="3266944"/>
            <a:chExt cx="717550" cy="690245"/>
          </a:xfrm>
        </p:grpSpPr>
        <p:sp>
          <p:nvSpPr>
            <p:cNvPr id="8" name="object 8"/>
            <p:cNvSpPr/>
            <p:nvPr/>
          </p:nvSpPr>
          <p:spPr>
            <a:xfrm>
              <a:off x="2198620"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9" name="object 9"/>
            <p:cNvSpPr/>
            <p:nvPr/>
          </p:nvSpPr>
          <p:spPr>
            <a:xfrm>
              <a:off x="2198620"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0" name="object 10"/>
          <p:cNvSpPr txBox="1"/>
          <p:nvPr/>
        </p:nvSpPr>
        <p:spPr>
          <a:xfrm>
            <a:off x="2177982"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11" name="object 11"/>
          <p:cNvGrpSpPr/>
          <p:nvPr/>
        </p:nvGrpSpPr>
        <p:grpSpPr>
          <a:xfrm>
            <a:off x="3429685" y="3088297"/>
            <a:ext cx="537845" cy="1047115"/>
            <a:chOff x="3429685" y="3088297"/>
            <a:chExt cx="537845" cy="1047115"/>
          </a:xfrm>
        </p:grpSpPr>
        <p:sp>
          <p:nvSpPr>
            <p:cNvPr id="12" name="object 12"/>
            <p:cNvSpPr/>
            <p:nvPr/>
          </p:nvSpPr>
          <p:spPr>
            <a:xfrm>
              <a:off x="3434448" y="3093059"/>
              <a:ext cx="528320" cy="1037590"/>
            </a:xfrm>
            <a:custGeom>
              <a:avLst/>
              <a:gdLst/>
              <a:ahLst/>
              <a:cxnLst/>
              <a:rect l="l" t="t" r="r" b="b"/>
              <a:pathLst>
                <a:path w="528320" h="1037589">
                  <a:moveTo>
                    <a:pt x="527862" y="0"/>
                  </a:moveTo>
                  <a:lnTo>
                    <a:pt x="0" y="0"/>
                  </a:lnTo>
                  <a:lnTo>
                    <a:pt x="0" y="1037329"/>
                  </a:lnTo>
                  <a:lnTo>
                    <a:pt x="527862" y="1037329"/>
                  </a:lnTo>
                  <a:lnTo>
                    <a:pt x="527862" y="0"/>
                  </a:lnTo>
                  <a:close/>
                </a:path>
              </a:pathLst>
            </a:custGeom>
            <a:solidFill>
              <a:srgbClr val="D9EAD3"/>
            </a:solidFill>
          </p:spPr>
          <p:txBody>
            <a:bodyPr wrap="square" lIns="0" tIns="0" rIns="0" bIns="0" rtlCol="0"/>
            <a:lstStyle/>
            <a:p>
              <a:endParaRPr/>
            </a:p>
          </p:txBody>
        </p:sp>
        <p:sp>
          <p:nvSpPr>
            <p:cNvPr id="13" name="object 13"/>
            <p:cNvSpPr/>
            <p:nvPr/>
          </p:nvSpPr>
          <p:spPr>
            <a:xfrm>
              <a:off x="3434448" y="3093059"/>
              <a:ext cx="528320" cy="1037590"/>
            </a:xfrm>
            <a:custGeom>
              <a:avLst/>
              <a:gdLst/>
              <a:ahLst/>
              <a:cxnLst/>
              <a:rect l="l" t="t" r="r" b="b"/>
              <a:pathLst>
                <a:path w="528320" h="1037589">
                  <a:moveTo>
                    <a:pt x="0" y="0"/>
                  </a:moveTo>
                  <a:lnTo>
                    <a:pt x="527863" y="0"/>
                  </a:lnTo>
                  <a:lnTo>
                    <a:pt x="527863"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14" name="object 14"/>
          <p:cNvSpPr txBox="1"/>
          <p:nvPr/>
        </p:nvSpPr>
        <p:spPr>
          <a:xfrm>
            <a:off x="3528517" y="3391916"/>
            <a:ext cx="3397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h</a:t>
            </a:r>
            <a:r>
              <a:rPr sz="2400" baseline="-17361" dirty="0">
                <a:latin typeface="Calibri"/>
                <a:cs typeface="Calibri"/>
              </a:rPr>
              <a:t>1</a:t>
            </a:r>
            <a:endParaRPr sz="2400" baseline="-17361">
              <a:latin typeface="Calibri"/>
              <a:cs typeface="Calibri"/>
            </a:endParaRPr>
          </a:p>
        </p:txBody>
      </p:sp>
      <p:grpSp>
        <p:nvGrpSpPr>
          <p:cNvPr id="15" name="object 15"/>
          <p:cNvGrpSpPr/>
          <p:nvPr/>
        </p:nvGrpSpPr>
        <p:grpSpPr>
          <a:xfrm>
            <a:off x="1722192" y="3266944"/>
            <a:ext cx="3429635" cy="1285875"/>
            <a:chOff x="1722192" y="3266944"/>
            <a:chExt cx="3429635" cy="1285875"/>
          </a:xfrm>
        </p:grpSpPr>
        <p:sp>
          <p:nvSpPr>
            <p:cNvPr id="16" name="object 16"/>
            <p:cNvSpPr/>
            <p:nvPr/>
          </p:nvSpPr>
          <p:spPr>
            <a:xfrm>
              <a:off x="1722183" y="3573627"/>
              <a:ext cx="1712595" cy="979169"/>
            </a:xfrm>
            <a:custGeom>
              <a:avLst/>
              <a:gdLst/>
              <a:ahLst/>
              <a:cxnLst/>
              <a:rect l="l" t="t" r="r" b="b"/>
              <a:pathLst>
                <a:path w="1712595" h="979170">
                  <a:moveTo>
                    <a:pt x="476275" y="38100"/>
                  </a:moveTo>
                  <a:lnTo>
                    <a:pt x="457225" y="28575"/>
                  </a:lnTo>
                  <a:lnTo>
                    <a:pt x="400075" y="0"/>
                  </a:lnTo>
                  <a:lnTo>
                    <a:pt x="400075" y="28575"/>
                  </a:lnTo>
                  <a:lnTo>
                    <a:pt x="0" y="28575"/>
                  </a:lnTo>
                  <a:lnTo>
                    <a:pt x="0" y="47625"/>
                  </a:lnTo>
                  <a:lnTo>
                    <a:pt x="400075" y="47625"/>
                  </a:lnTo>
                  <a:lnTo>
                    <a:pt x="400075" y="76200"/>
                  </a:lnTo>
                  <a:lnTo>
                    <a:pt x="457225" y="47625"/>
                  </a:lnTo>
                  <a:lnTo>
                    <a:pt x="476275" y="38100"/>
                  </a:lnTo>
                  <a:close/>
                </a:path>
                <a:path w="1712595" h="979170">
                  <a:moveTo>
                    <a:pt x="868451" y="454647"/>
                  </a:moveTo>
                  <a:lnTo>
                    <a:pt x="862101" y="441947"/>
                  </a:lnTo>
                  <a:lnTo>
                    <a:pt x="830351" y="378447"/>
                  </a:lnTo>
                  <a:lnTo>
                    <a:pt x="792251" y="454647"/>
                  </a:lnTo>
                  <a:lnTo>
                    <a:pt x="820826" y="454647"/>
                  </a:lnTo>
                  <a:lnTo>
                    <a:pt x="820826" y="978687"/>
                  </a:lnTo>
                  <a:lnTo>
                    <a:pt x="839876" y="978687"/>
                  </a:lnTo>
                  <a:lnTo>
                    <a:pt x="839876" y="454647"/>
                  </a:lnTo>
                  <a:lnTo>
                    <a:pt x="868451" y="454647"/>
                  </a:lnTo>
                  <a:close/>
                </a:path>
                <a:path w="1712595" h="979170">
                  <a:moveTo>
                    <a:pt x="1712112" y="38201"/>
                  </a:moveTo>
                  <a:lnTo>
                    <a:pt x="1635912" y="101"/>
                  </a:lnTo>
                  <a:lnTo>
                    <a:pt x="1635912" y="28676"/>
                  </a:lnTo>
                  <a:lnTo>
                    <a:pt x="1184249" y="28676"/>
                  </a:lnTo>
                  <a:lnTo>
                    <a:pt x="1184249" y="47726"/>
                  </a:lnTo>
                  <a:lnTo>
                    <a:pt x="1635912" y="47726"/>
                  </a:lnTo>
                  <a:lnTo>
                    <a:pt x="1635912" y="76301"/>
                  </a:lnTo>
                  <a:lnTo>
                    <a:pt x="1693062" y="47726"/>
                  </a:lnTo>
                  <a:lnTo>
                    <a:pt x="1712112" y="38201"/>
                  </a:lnTo>
                  <a:close/>
                </a:path>
              </a:pathLst>
            </a:custGeom>
            <a:solidFill>
              <a:srgbClr val="44546A"/>
            </a:solidFill>
          </p:spPr>
          <p:txBody>
            <a:bodyPr wrap="square" lIns="0" tIns="0" rIns="0" bIns="0" rtlCol="0"/>
            <a:lstStyle/>
            <a:p>
              <a:endParaRPr/>
            </a:p>
          </p:txBody>
        </p:sp>
        <p:sp>
          <p:nvSpPr>
            <p:cNvPr id="17" name="object 17"/>
            <p:cNvSpPr/>
            <p:nvPr/>
          </p:nvSpPr>
          <p:spPr>
            <a:xfrm>
              <a:off x="4438727" y="3271706"/>
              <a:ext cx="708025" cy="680720"/>
            </a:xfrm>
            <a:custGeom>
              <a:avLst/>
              <a:gdLst/>
              <a:ahLst/>
              <a:cxnLst/>
              <a:rect l="l" t="t" r="r" b="b"/>
              <a:pathLst>
                <a:path w="708025" h="680720">
                  <a:moveTo>
                    <a:pt x="707815" y="0"/>
                  </a:moveTo>
                  <a:lnTo>
                    <a:pt x="0" y="0"/>
                  </a:lnTo>
                  <a:lnTo>
                    <a:pt x="0" y="680223"/>
                  </a:lnTo>
                  <a:lnTo>
                    <a:pt x="707815" y="680223"/>
                  </a:lnTo>
                  <a:lnTo>
                    <a:pt x="707815" y="0"/>
                  </a:lnTo>
                  <a:close/>
                </a:path>
              </a:pathLst>
            </a:custGeom>
            <a:solidFill>
              <a:srgbClr val="E7E6E6"/>
            </a:solidFill>
          </p:spPr>
          <p:txBody>
            <a:bodyPr wrap="square" lIns="0" tIns="0" rIns="0" bIns="0" rtlCol="0"/>
            <a:lstStyle/>
            <a:p>
              <a:endParaRPr/>
            </a:p>
          </p:txBody>
        </p:sp>
        <p:sp>
          <p:nvSpPr>
            <p:cNvPr id="18" name="object 18"/>
            <p:cNvSpPr/>
            <p:nvPr/>
          </p:nvSpPr>
          <p:spPr>
            <a:xfrm>
              <a:off x="4438727" y="3271706"/>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19" name="object 19"/>
          <p:cNvSpPr txBox="1"/>
          <p:nvPr/>
        </p:nvSpPr>
        <p:spPr>
          <a:xfrm>
            <a:off x="4418090" y="3329940"/>
            <a:ext cx="749300" cy="513080"/>
          </a:xfrm>
          <a:prstGeom prst="rect">
            <a:avLst/>
          </a:prstGeom>
        </p:spPr>
        <p:txBody>
          <a:bodyPr vert="horz" wrap="square" lIns="0" tIns="12700" rIns="0" bIns="0" rtlCol="0">
            <a:spAutoFit/>
          </a:bodyPr>
          <a:lstStyle/>
          <a:p>
            <a:pPr marL="142240">
              <a:lnSpc>
                <a:spcPct val="100000"/>
              </a:lnSpc>
              <a:spcBef>
                <a:spcPts val="100"/>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grpSp>
        <p:nvGrpSpPr>
          <p:cNvPr id="20" name="object 20"/>
          <p:cNvGrpSpPr/>
          <p:nvPr/>
        </p:nvGrpSpPr>
        <p:grpSpPr>
          <a:xfrm>
            <a:off x="5669764" y="3088297"/>
            <a:ext cx="577215" cy="1047115"/>
            <a:chOff x="5669764" y="3088297"/>
            <a:chExt cx="577215" cy="1047115"/>
          </a:xfrm>
        </p:grpSpPr>
        <p:sp>
          <p:nvSpPr>
            <p:cNvPr id="21" name="object 21"/>
            <p:cNvSpPr/>
            <p:nvPr/>
          </p:nvSpPr>
          <p:spPr>
            <a:xfrm>
              <a:off x="5674526" y="3093059"/>
              <a:ext cx="567690" cy="1037590"/>
            </a:xfrm>
            <a:custGeom>
              <a:avLst/>
              <a:gdLst/>
              <a:ahLst/>
              <a:cxnLst/>
              <a:rect l="l" t="t" r="r" b="b"/>
              <a:pathLst>
                <a:path w="567689" h="1037589">
                  <a:moveTo>
                    <a:pt x="567452" y="0"/>
                  </a:moveTo>
                  <a:lnTo>
                    <a:pt x="0" y="0"/>
                  </a:lnTo>
                  <a:lnTo>
                    <a:pt x="0" y="1037329"/>
                  </a:lnTo>
                  <a:lnTo>
                    <a:pt x="567452" y="1037329"/>
                  </a:lnTo>
                  <a:lnTo>
                    <a:pt x="567452" y="0"/>
                  </a:lnTo>
                  <a:close/>
                </a:path>
              </a:pathLst>
            </a:custGeom>
            <a:solidFill>
              <a:srgbClr val="D9EAD3"/>
            </a:solidFill>
          </p:spPr>
          <p:txBody>
            <a:bodyPr wrap="square" lIns="0" tIns="0" rIns="0" bIns="0" rtlCol="0"/>
            <a:lstStyle/>
            <a:p>
              <a:endParaRPr/>
            </a:p>
          </p:txBody>
        </p:sp>
        <p:sp>
          <p:nvSpPr>
            <p:cNvPr id="22" name="object 22"/>
            <p:cNvSpPr/>
            <p:nvPr/>
          </p:nvSpPr>
          <p:spPr>
            <a:xfrm>
              <a:off x="5674526" y="3093059"/>
              <a:ext cx="567690" cy="1037590"/>
            </a:xfrm>
            <a:custGeom>
              <a:avLst/>
              <a:gdLst/>
              <a:ahLst/>
              <a:cxnLst/>
              <a:rect l="l" t="t" r="r" b="b"/>
              <a:pathLst>
                <a:path w="567689" h="1037589">
                  <a:moveTo>
                    <a:pt x="0" y="0"/>
                  </a:moveTo>
                  <a:lnTo>
                    <a:pt x="567452" y="0"/>
                  </a:lnTo>
                  <a:lnTo>
                    <a:pt x="56745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23" name="object 23"/>
          <p:cNvSpPr txBox="1"/>
          <p:nvPr/>
        </p:nvSpPr>
        <p:spPr>
          <a:xfrm>
            <a:off x="5653889" y="3391916"/>
            <a:ext cx="608965" cy="391160"/>
          </a:xfrm>
          <a:prstGeom prst="rect">
            <a:avLst/>
          </a:prstGeom>
        </p:spPr>
        <p:txBody>
          <a:bodyPr vert="horz" wrap="square" lIns="0" tIns="12700" rIns="0" bIns="0" rtlCol="0">
            <a:spAutoFit/>
          </a:bodyPr>
          <a:lstStyle/>
          <a:p>
            <a:pPr marL="172085">
              <a:lnSpc>
                <a:spcPct val="100000"/>
              </a:lnSpc>
              <a:spcBef>
                <a:spcPts val="100"/>
              </a:spcBef>
            </a:pPr>
            <a:r>
              <a:rPr sz="2400" dirty="0">
                <a:latin typeface="Calibri"/>
                <a:cs typeface="Calibri"/>
              </a:rPr>
              <a:t>h</a:t>
            </a:r>
            <a:r>
              <a:rPr sz="2400" baseline="-17361" dirty="0">
                <a:latin typeface="Calibri"/>
                <a:cs typeface="Calibri"/>
              </a:rPr>
              <a:t>2</a:t>
            </a:r>
            <a:endParaRPr sz="2400" baseline="-17361">
              <a:latin typeface="Calibri"/>
              <a:cs typeface="Calibri"/>
            </a:endParaRPr>
          </a:p>
        </p:txBody>
      </p:sp>
      <p:sp>
        <p:nvSpPr>
          <p:cNvPr id="24" name="object 24"/>
          <p:cNvSpPr/>
          <p:nvPr/>
        </p:nvSpPr>
        <p:spPr>
          <a:xfrm>
            <a:off x="3962298" y="3573627"/>
            <a:ext cx="1712595" cy="76835"/>
          </a:xfrm>
          <a:custGeom>
            <a:avLst/>
            <a:gdLst/>
            <a:ahLst/>
            <a:cxnLst/>
            <a:rect l="l" t="t" r="r" b="b"/>
            <a:pathLst>
              <a:path w="1712595" h="76835">
                <a:moveTo>
                  <a:pt x="476275" y="38100"/>
                </a:moveTo>
                <a:lnTo>
                  <a:pt x="457225" y="28575"/>
                </a:lnTo>
                <a:lnTo>
                  <a:pt x="400088" y="0"/>
                </a:lnTo>
                <a:lnTo>
                  <a:pt x="400075" y="28575"/>
                </a:lnTo>
                <a:lnTo>
                  <a:pt x="0" y="28575"/>
                </a:lnTo>
                <a:lnTo>
                  <a:pt x="0" y="47625"/>
                </a:lnTo>
                <a:lnTo>
                  <a:pt x="400075" y="47625"/>
                </a:lnTo>
                <a:lnTo>
                  <a:pt x="400075" y="76200"/>
                </a:lnTo>
                <a:lnTo>
                  <a:pt x="457238" y="47625"/>
                </a:lnTo>
                <a:lnTo>
                  <a:pt x="476275" y="38100"/>
                </a:lnTo>
                <a:close/>
              </a:path>
              <a:path w="1712595" h="76835">
                <a:moveTo>
                  <a:pt x="1712099" y="38201"/>
                </a:moveTo>
                <a:lnTo>
                  <a:pt x="1635899" y="101"/>
                </a:lnTo>
                <a:lnTo>
                  <a:pt x="1635899" y="28676"/>
                </a:lnTo>
                <a:lnTo>
                  <a:pt x="1184236" y="28676"/>
                </a:lnTo>
                <a:lnTo>
                  <a:pt x="1184236" y="47726"/>
                </a:lnTo>
                <a:lnTo>
                  <a:pt x="1635899" y="47726"/>
                </a:lnTo>
                <a:lnTo>
                  <a:pt x="1635899" y="76301"/>
                </a:lnTo>
                <a:lnTo>
                  <a:pt x="1693049" y="47726"/>
                </a:lnTo>
                <a:lnTo>
                  <a:pt x="1712099" y="38201"/>
                </a:lnTo>
                <a:close/>
              </a:path>
            </a:pathLst>
          </a:custGeom>
          <a:solidFill>
            <a:srgbClr val="44546A"/>
          </a:solidFill>
        </p:spPr>
        <p:txBody>
          <a:bodyPr wrap="square" lIns="0" tIns="0" rIns="0" bIns="0" rtlCol="0"/>
          <a:lstStyle/>
          <a:p>
            <a:endParaRPr/>
          </a:p>
        </p:txBody>
      </p:sp>
      <p:sp>
        <p:nvSpPr>
          <p:cNvPr id="25" name="object 25"/>
          <p:cNvSpPr txBox="1"/>
          <p:nvPr/>
        </p:nvSpPr>
        <p:spPr>
          <a:xfrm>
            <a:off x="6678835" y="3271706"/>
            <a:ext cx="708025" cy="680720"/>
          </a:xfrm>
          <a:prstGeom prst="rect">
            <a:avLst/>
          </a:prstGeom>
          <a:solidFill>
            <a:srgbClr val="E7E6E6"/>
          </a:solidFill>
          <a:ln w="9525">
            <a:solidFill>
              <a:srgbClr val="44546A"/>
            </a:solidFill>
          </a:ln>
        </p:spPr>
        <p:txBody>
          <a:bodyPr vert="horz" wrap="square" lIns="0" tIns="70485" rIns="0" bIns="0" rtlCol="0">
            <a:spAutoFit/>
          </a:bodyPr>
          <a:lstStyle/>
          <a:p>
            <a:pPr marL="121285">
              <a:lnSpc>
                <a:spcPct val="100000"/>
              </a:lnSpc>
              <a:spcBef>
                <a:spcPts val="555"/>
              </a:spcBef>
            </a:pPr>
            <a:r>
              <a:rPr sz="3200" spc="-5" dirty="0">
                <a:latin typeface="Calibri"/>
                <a:cs typeface="Calibri"/>
              </a:rPr>
              <a:t>f</a:t>
            </a:r>
            <a:r>
              <a:rPr sz="3150" spc="-7" baseline="-18518" dirty="0">
                <a:latin typeface="Calibri"/>
                <a:cs typeface="Calibri"/>
              </a:rPr>
              <a:t>W</a:t>
            </a:r>
            <a:endParaRPr sz="3150" baseline="-18518">
              <a:latin typeface="Calibri"/>
              <a:cs typeface="Calibri"/>
            </a:endParaRPr>
          </a:p>
        </p:txBody>
      </p:sp>
      <p:sp>
        <p:nvSpPr>
          <p:cNvPr id="26" name="object 26"/>
          <p:cNvSpPr txBox="1"/>
          <p:nvPr/>
        </p:nvSpPr>
        <p:spPr>
          <a:xfrm>
            <a:off x="7914644"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1765">
              <a:lnSpc>
                <a:spcPct val="100000"/>
              </a:lnSpc>
              <a:spcBef>
                <a:spcPts val="2450"/>
              </a:spcBef>
            </a:pPr>
            <a:r>
              <a:rPr sz="2400" dirty="0">
                <a:latin typeface="Calibri"/>
                <a:cs typeface="Calibri"/>
              </a:rPr>
              <a:t>h</a:t>
            </a:r>
            <a:r>
              <a:rPr sz="2400" baseline="-17361" dirty="0">
                <a:latin typeface="Calibri"/>
                <a:cs typeface="Calibri"/>
              </a:rPr>
              <a:t>3</a:t>
            </a:r>
            <a:endParaRPr sz="2400" baseline="-17361">
              <a:latin typeface="Calibri"/>
              <a:cs typeface="Calibri"/>
            </a:endParaRPr>
          </a:p>
        </p:txBody>
      </p:sp>
      <p:sp>
        <p:nvSpPr>
          <p:cNvPr id="27" name="object 27"/>
          <p:cNvSpPr/>
          <p:nvPr/>
        </p:nvSpPr>
        <p:spPr>
          <a:xfrm>
            <a:off x="7386649" y="3573719"/>
            <a:ext cx="528320" cy="76200"/>
          </a:xfrm>
          <a:custGeom>
            <a:avLst/>
            <a:gdLst/>
            <a:ahLst/>
            <a:cxnLst/>
            <a:rect l="l" t="t" r="r" b="b"/>
            <a:pathLst>
              <a:path w="528320" h="76200">
                <a:moveTo>
                  <a:pt x="451664" y="47624"/>
                </a:moveTo>
                <a:lnTo>
                  <a:pt x="451664" y="76200"/>
                </a:lnTo>
                <a:lnTo>
                  <a:pt x="508814" y="47625"/>
                </a:lnTo>
                <a:lnTo>
                  <a:pt x="451664" y="47624"/>
                </a:lnTo>
                <a:close/>
              </a:path>
              <a:path w="528320" h="76200">
                <a:moveTo>
                  <a:pt x="451664" y="28574"/>
                </a:moveTo>
                <a:lnTo>
                  <a:pt x="451664" y="47624"/>
                </a:lnTo>
                <a:lnTo>
                  <a:pt x="464364" y="47625"/>
                </a:lnTo>
                <a:lnTo>
                  <a:pt x="464364" y="28575"/>
                </a:lnTo>
                <a:lnTo>
                  <a:pt x="451664" y="28574"/>
                </a:lnTo>
                <a:close/>
              </a:path>
              <a:path w="528320" h="76200">
                <a:moveTo>
                  <a:pt x="451664" y="0"/>
                </a:moveTo>
                <a:lnTo>
                  <a:pt x="451664" y="28574"/>
                </a:lnTo>
                <a:lnTo>
                  <a:pt x="464364" y="28575"/>
                </a:lnTo>
                <a:lnTo>
                  <a:pt x="464364" y="47625"/>
                </a:lnTo>
                <a:lnTo>
                  <a:pt x="508816" y="47623"/>
                </a:lnTo>
                <a:lnTo>
                  <a:pt x="527864" y="38100"/>
                </a:lnTo>
                <a:lnTo>
                  <a:pt x="451664" y="0"/>
                </a:lnTo>
                <a:close/>
              </a:path>
              <a:path w="528320" h="76200">
                <a:moveTo>
                  <a:pt x="0" y="28573"/>
                </a:moveTo>
                <a:lnTo>
                  <a:pt x="0" y="47623"/>
                </a:lnTo>
                <a:lnTo>
                  <a:pt x="451664" y="47624"/>
                </a:lnTo>
                <a:lnTo>
                  <a:pt x="451664" y="28574"/>
                </a:lnTo>
                <a:lnTo>
                  <a:pt x="0" y="28573"/>
                </a:lnTo>
                <a:close/>
              </a:path>
            </a:pathLst>
          </a:custGeom>
          <a:solidFill>
            <a:srgbClr val="44546A"/>
          </a:solidFill>
        </p:spPr>
        <p:txBody>
          <a:bodyPr wrap="square" lIns="0" tIns="0" rIns="0" bIns="0" rtlCol="0"/>
          <a:lstStyle/>
          <a:p>
            <a:endParaRPr/>
          </a:p>
        </p:txBody>
      </p:sp>
      <p:sp>
        <p:nvSpPr>
          <p:cNvPr id="28" name="object 28"/>
          <p:cNvSpPr txBox="1"/>
          <p:nvPr/>
        </p:nvSpPr>
        <p:spPr>
          <a:xfrm>
            <a:off x="10233441" y="1551062"/>
            <a:ext cx="567690" cy="1037590"/>
          </a:xfrm>
          <a:prstGeom prst="rect">
            <a:avLst/>
          </a:prstGeom>
          <a:solidFill>
            <a:srgbClr val="CFE2F3"/>
          </a:solidFill>
          <a:ln w="9525">
            <a:solidFill>
              <a:srgbClr val="000000"/>
            </a:solidFill>
          </a:ln>
        </p:spPr>
        <p:txBody>
          <a:bodyPr vert="horz" wrap="square" lIns="0" tIns="311150" rIns="0" bIns="0" rtlCol="0">
            <a:spAutoFit/>
          </a:bodyPr>
          <a:lstStyle/>
          <a:p>
            <a:pPr marL="165100">
              <a:lnSpc>
                <a:spcPct val="100000"/>
              </a:lnSpc>
              <a:spcBef>
                <a:spcPts val="2450"/>
              </a:spcBef>
            </a:pPr>
            <a:r>
              <a:rPr sz="2400" dirty="0">
                <a:latin typeface="Calibri"/>
                <a:cs typeface="Calibri"/>
              </a:rPr>
              <a:t>y</a:t>
            </a:r>
            <a:r>
              <a:rPr sz="2400" baseline="-17361" dirty="0">
                <a:latin typeface="Calibri"/>
                <a:cs typeface="Calibri"/>
              </a:rPr>
              <a:t>T</a:t>
            </a:r>
            <a:endParaRPr sz="2400" baseline="-17361">
              <a:latin typeface="Calibri"/>
              <a:cs typeface="Calibri"/>
            </a:endParaRPr>
          </a:p>
        </p:txBody>
      </p:sp>
      <p:sp>
        <p:nvSpPr>
          <p:cNvPr id="29" name="object 29"/>
          <p:cNvSpPr/>
          <p:nvPr/>
        </p:nvSpPr>
        <p:spPr>
          <a:xfrm>
            <a:off x="848209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grpSp>
        <p:nvGrpSpPr>
          <p:cNvPr id="30" name="object 30"/>
          <p:cNvGrpSpPr/>
          <p:nvPr/>
        </p:nvGrpSpPr>
        <p:grpSpPr>
          <a:xfrm>
            <a:off x="2283650" y="3573624"/>
            <a:ext cx="4395470" cy="2021205"/>
            <a:chOff x="2283650" y="3573624"/>
            <a:chExt cx="4395470" cy="2021205"/>
          </a:xfrm>
        </p:grpSpPr>
        <p:sp>
          <p:nvSpPr>
            <p:cNvPr id="31" name="object 31"/>
            <p:cNvSpPr/>
            <p:nvPr/>
          </p:nvSpPr>
          <p:spPr>
            <a:xfrm>
              <a:off x="6241979" y="3573624"/>
              <a:ext cx="436880" cy="76200"/>
            </a:xfrm>
            <a:custGeom>
              <a:avLst/>
              <a:gdLst/>
              <a:ahLst/>
              <a:cxnLst/>
              <a:rect l="l" t="t" r="r" b="b"/>
              <a:pathLst>
                <a:path w="436879" h="76200">
                  <a:moveTo>
                    <a:pt x="360485" y="0"/>
                  </a:moveTo>
                  <a:lnTo>
                    <a:pt x="360485" y="76199"/>
                  </a:lnTo>
                  <a:lnTo>
                    <a:pt x="417637" y="47624"/>
                  </a:lnTo>
                  <a:lnTo>
                    <a:pt x="373185" y="47624"/>
                  </a:lnTo>
                  <a:lnTo>
                    <a:pt x="373185" y="28575"/>
                  </a:lnTo>
                  <a:lnTo>
                    <a:pt x="417633" y="28575"/>
                  </a:lnTo>
                  <a:lnTo>
                    <a:pt x="360485" y="0"/>
                  </a:lnTo>
                  <a:close/>
                </a:path>
                <a:path w="436879" h="76200">
                  <a:moveTo>
                    <a:pt x="360485" y="28575"/>
                  </a:moveTo>
                  <a:lnTo>
                    <a:pt x="0" y="28575"/>
                  </a:lnTo>
                  <a:lnTo>
                    <a:pt x="0" y="47624"/>
                  </a:lnTo>
                  <a:lnTo>
                    <a:pt x="360485" y="47624"/>
                  </a:lnTo>
                  <a:lnTo>
                    <a:pt x="360485" y="28575"/>
                  </a:lnTo>
                  <a:close/>
                </a:path>
                <a:path w="436879" h="76200">
                  <a:moveTo>
                    <a:pt x="417633" y="28575"/>
                  </a:moveTo>
                  <a:lnTo>
                    <a:pt x="373185" y="28575"/>
                  </a:lnTo>
                  <a:lnTo>
                    <a:pt x="373185" y="47624"/>
                  </a:lnTo>
                  <a:lnTo>
                    <a:pt x="417637" y="47624"/>
                  </a:lnTo>
                  <a:lnTo>
                    <a:pt x="436685" y="38101"/>
                  </a:lnTo>
                  <a:lnTo>
                    <a:pt x="417633" y="28575"/>
                  </a:lnTo>
                  <a:close/>
                </a:path>
              </a:pathLst>
            </a:custGeom>
            <a:solidFill>
              <a:srgbClr val="44546A"/>
            </a:solidFill>
          </p:spPr>
          <p:txBody>
            <a:bodyPr wrap="square" lIns="0" tIns="0" rIns="0" bIns="0" rtlCol="0"/>
            <a:lstStyle/>
            <a:p>
              <a:endParaRPr/>
            </a:p>
          </p:txBody>
        </p:sp>
        <p:sp>
          <p:nvSpPr>
            <p:cNvPr id="32" name="object 32"/>
            <p:cNvSpPr/>
            <p:nvPr/>
          </p:nvSpPr>
          <p:spPr>
            <a:xfrm>
              <a:off x="2288413" y="4552312"/>
              <a:ext cx="528320" cy="1037590"/>
            </a:xfrm>
            <a:custGeom>
              <a:avLst/>
              <a:gdLst/>
              <a:ahLst/>
              <a:cxnLst/>
              <a:rect l="l" t="t" r="r" b="b"/>
              <a:pathLst>
                <a:path w="528319" h="1037589">
                  <a:moveTo>
                    <a:pt x="528261" y="0"/>
                  </a:moveTo>
                  <a:lnTo>
                    <a:pt x="0" y="0"/>
                  </a:lnTo>
                  <a:lnTo>
                    <a:pt x="0" y="1037330"/>
                  </a:lnTo>
                  <a:lnTo>
                    <a:pt x="528261" y="1037330"/>
                  </a:lnTo>
                  <a:lnTo>
                    <a:pt x="528261" y="0"/>
                  </a:lnTo>
                  <a:close/>
                </a:path>
              </a:pathLst>
            </a:custGeom>
            <a:solidFill>
              <a:srgbClr val="F4CCCC"/>
            </a:solidFill>
          </p:spPr>
          <p:txBody>
            <a:bodyPr wrap="square" lIns="0" tIns="0" rIns="0" bIns="0" rtlCol="0"/>
            <a:lstStyle/>
            <a:p>
              <a:endParaRPr/>
            </a:p>
          </p:txBody>
        </p:sp>
        <p:sp>
          <p:nvSpPr>
            <p:cNvPr id="33" name="object 33"/>
            <p:cNvSpPr/>
            <p:nvPr/>
          </p:nvSpPr>
          <p:spPr>
            <a:xfrm>
              <a:off x="2288413" y="4552312"/>
              <a:ext cx="528320" cy="1037590"/>
            </a:xfrm>
            <a:custGeom>
              <a:avLst/>
              <a:gdLst/>
              <a:ahLst/>
              <a:cxnLst/>
              <a:rect l="l" t="t" r="r" b="b"/>
              <a:pathLst>
                <a:path w="528319" h="1037589">
                  <a:moveTo>
                    <a:pt x="0" y="0"/>
                  </a:moveTo>
                  <a:lnTo>
                    <a:pt x="528262" y="0"/>
                  </a:lnTo>
                  <a:lnTo>
                    <a:pt x="528262" y="1037330"/>
                  </a:lnTo>
                  <a:lnTo>
                    <a:pt x="0" y="1037330"/>
                  </a:lnTo>
                  <a:lnTo>
                    <a:pt x="0" y="0"/>
                  </a:lnTo>
                  <a:close/>
                </a:path>
              </a:pathLst>
            </a:custGeom>
            <a:ln w="9525">
              <a:solidFill>
                <a:srgbClr val="000000"/>
              </a:solidFill>
            </a:ln>
          </p:spPr>
          <p:txBody>
            <a:bodyPr wrap="square" lIns="0" tIns="0" rIns="0" bIns="0" rtlCol="0"/>
            <a:lstStyle/>
            <a:p>
              <a:endParaRPr/>
            </a:p>
          </p:txBody>
        </p:sp>
      </p:grpSp>
      <p:sp>
        <p:nvSpPr>
          <p:cNvPr id="34" name="object 34"/>
          <p:cNvSpPr/>
          <p:nvPr/>
        </p:nvSpPr>
        <p:spPr>
          <a:xfrm>
            <a:off x="10479065" y="2588390"/>
            <a:ext cx="76200" cy="504825"/>
          </a:xfrm>
          <a:custGeom>
            <a:avLst/>
            <a:gdLst/>
            <a:ahLst/>
            <a:cxnLst/>
            <a:rect l="l" t="t" r="r" b="b"/>
            <a:pathLst>
              <a:path w="76200" h="504825">
                <a:moveTo>
                  <a:pt x="47625" y="63500"/>
                </a:moveTo>
                <a:lnTo>
                  <a:pt x="28575" y="63500"/>
                </a:lnTo>
                <a:lnTo>
                  <a:pt x="28576" y="504668"/>
                </a:lnTo>
                <a:lnTo>
                  <a:pt x="47626" y="504668"/>
                </a:lnTo>
                <a:lnTo>
                  <a:pt x="47625" y="63500"/>
                </a:lnTo>
                <a:close/>
              </a:path>
              <a:path w="76200" h="504825">
                <a:moveTo>
                  <a:pt x="38100" y="0"/>
                </a:moveTo>
                <a:lnTo>
                  <a:pt x="0" y="76200"/>
                </a:lnTo>
                <a:lnTo>
                  <a:pt x="28575" y="76200"/>
                </a:lnTo>
                <a:lnTo>
                  <a:pt x="28575" y="63500"/>
                </a:lnTo>
                <a:lnTo>
                  <a:pt x="69850" y="63500"/>
                </a:lnTo>
                <a:lnTo>
                  <a:pt x="38100" y="0"/>
                </a:lnTo>
                <a:close/>
              </a:path>
              <a:path w="76200" h="50482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35" name="object 35"/>
          <p:cNvSpPr txBox="1"/>
          <p:nvPr/>
        </p:nvSpPr>
        <p:spPr>
          <a:xfrm>
            <a:off x="8955271" y="3054603"/>
            <a:ext cx="586740" cy="1000760"/>
          </a:xfrm>
          <a:prstGeom prst="rect">
            <a:avLst/>
          </a:prstGeom>
        </p:spPr>
        <p:txBody>
          <a:bodyPr vert="horz" wrap="square" lIns="0" tIns="12700" rIns="0" bIns="0" rtlCol="0">
            <a:spAutoFit/>
          </a:bodyPr>
          <a:lstStyle/>
          <a:p>
            <a:pPr marL="12700">
              <a:lnSpc>
                <a:spcPct val="100000"/>
              </a:lnSpc>
              <a:spcBef>
                <a:spcPts val="100"/>
              </a:spcBef>
            </a:pPr>
            <a:r>
              <a:rPr sz="6400" dirty="0">
                <a:latin typeface="Calibri"/>
                <a:cs typeface="Calibri"/>
              </a:rPr>
              <a:t>…</a:t>
            </a:r>
            <a:endParaRPr sz="6400">
              <a:latin typeface="Calibri"/>
              <a:cs typeface="Calibri"/>
            </a:endParaRPr>
          </a:p>
        </p:txBody>
      </p:sp>
      <p:sp>
        <p:nvSpPr>
          <p:cNvPr id="36" name="object 36"/>
          <p:cNvSpPr txBox="1"/>
          <p:nvPr/>
        </p:nvSpPr>
        <p:spPr>
          <a:xfrm>
            <a:off x="2288413" y="4552312"/>
            <a:ext cx="528320" cy="1037590"/>
          </a:xfrm>
          <a:prstGeom prst="rect">
            <a:avLst/>
          </a:prstGeom>
        </p:spPr>
        <p:txBody>
          <a:bodyPr vert="horz" wrap="square" lIns="0" tIns="309245" rIns="0" bIns="0" rtlCol="0">
            <a:spAutoFit/>
          </a:bodyPr>
          <a:lstStyle/>
          <a:p>
            <a:pPr algn="ctr">
              <a:lnSpc>
                <a:spcPct val="100000"/>
              </a:lnSpc>
              <a:spcBef>
                <a:spcPts val="2435"/>
              </a:spcBef>
            </a:pPr>
            <a:r>
              <a:rPr sz="2400" dirty="0">
                <a:latin typeface="Calibri"/>
                <a:cs typeface="Calibri"/>
              </a:rPr>
              <a:t>x</a:t>
            </a:r>
            <a:endParaRPr sz="2400">
              <a:latin typeface="Calibri"/>
              <a:cs typeface="Calibri"/>
            </a:endParaRPr>
          </a:p>
        </p:txBody>
      </p:sp>
      <p:grpSp>
        <p:nvGrpSpPr>
          <p:cNvPr id="37" name="object 37"/>
          <p:cNvGrpSpPr/>
          <p:nvPr/>
        </p:nvGrpSpPr>
        <p:grpSpPr>
          <a:xfrm>
            <a:off x="977016" y="4990694"/>
            <a:ext cx="717550" cy="690245"/>
            <a:chOff x="977016" y="4990694"/>
            <a:chExt cx="717550" cy="690245"/>
          </a:xfrm>
        </p:grpSpPr>
        <p:sp>
          <p:nvSpPr>
            <p:cNvPr id="38" name="object 38"/>
            <p:cNvSpPr/>
            <p:nvPr/>
          </p:nvSpPr>
          <p:spPr>
            <a:xfrm>
              <a:off x="981778" y="4995457"/>
              <a:ext cx="708025" cy="680720"/>
            </a:xfrm>
            <a:custGeom>
              <a:avLst/>
              <a:gdLst/>
              <a:ahLst/>
              <a:cxnLst/>
              <a:rect l="l" t="t" r="r" b="b"/>
              <a:pathLst>
                <a:path w="708025" h="680720">
                  <a:moveTo>
                    <a:pt x="707816" y="0"/>
                  </a:moveTo>
                  <a:lnTo>
                    <a:pt x="0" y="0"/>
                  </a:lnTo>
                  <a:lnTo>
                    <a:pt x="0" y="680223"/>
                  </a:lnTo>
                  <a:lnTo>
                    <a:pt x="707816" y="680223"/>
                  </a:lnTo>
                  <a:lnTo>
                    <a:pt x="707816" y="0"/>
                  </a:lnTo>
                  <a:close/>
                </a:path>
              </a:pathLst>
            </a:custGeom>
            <a:solidFill>
              <a:srgbClr val="FCE5CD"/>
            </a:solidFill>
          </p:spPr>
          <p:txBody>
            <a:bodyPr wrap="square" lIns="0" tIns="0" rIns="0" bIns="0" rtlCol="0"/>
            <a:lstStyle/>
            <a:p>
              <a:endParaRPr/>
            </a:p>
          </p:txBody>
        </p:sp>
        <p:sp>
          <p:nvSpPr>
            <p:cNvPr id="39" name="object 39"/>
            <p:cNvSpPr/>
            <p:nvPr/>
          </p:nvSpPr>
          <p:spPr>
            <a:xfrm>
              <a:off x="981778" y="4995457"/>
              <a:ext cx="708025" cy="680720"/>
            </a:xfrm>
            <a:custGeom>
              <a:avLst/>
              <a:gdLst/>
              <a:ahLst/>
              <a:cxnLst/>
              <a:rect l="l" t="t" r="r" b="b"/>
              <a:pathLst>
                <a:path w="708025" h="680720">
                  <a:moveTo>
                    <a:pt x="0" y="0"/>
                  </a:moveTo>
                  <a:lnTo>
                    <a:pt x="707816" y="0"/>
                  </a:lnTo>
                  <a:lnTo>
                    <a:pt x="707816" y="680223"/>
                  </a:lnTo>
                  <a:lnTo>
                    <a:pt x="0" y="680223"/>
                  </a:lnTo>
                  <a:lnTo>
                    <a:pt x="0" y="0"/>
                  </a:lnTo>
                  <a:close/>
                </a:path>
              </a:pathLst>
            </a:custGeom>
            <a:ln w="9525">
              <a:solidFill>
                <a:srgbClr val="44546A"/>
              </a:solidFill>
            </a:ln>
          </p:spPr>
          <p:txBody>
            <a:bodyPr wrap="square" lIns="0" tIns="0" rIns="0" bIns="0" rtlCol="0"/>
            <a:lstStyle/>
            <a:p>
              <a:endParaRPr/>
            </a:p>
          </p:txBody>
        </p:sp>
      </p:grpSp>
      <p:sp>
        <p:nvSpPr>
          <p:cNvPr id="40" name="object 40"/>
          <p:cNvSpPr txBox="1"/>
          <p:nvPr/>
        </p:nvSpPr>
        <p:spPr>
          <a:xfrm>
            <a:off x="1090946" y="5055108"/>
            <a:ext cx="38735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W</a:t>
            </a:r>
            <a:endParaRPr sz="3200">
              <a:latin typeface="Calibri"/>
              <a:cs typeface="Calibri"/>
            </a:endParaRPr>
          </a:p>
        </p:txBody>
      </p:sp>
      <p:sp>
        <p:nvSpPr>
          <p:cNvPr id="41" name="object 41"/>
          <p:cNvSpPr/>
          <p:nvPr/>
        </p:nvSpPr>
        <p:spPr>
          <a:xfrm>
            <a:off x="1326159" y="3927347"/>
            <a:ext cx="8132445" cy="2306320"/>
          </a:xfrm>
          <a:custGeom>
            <a:avLst/>
            <a:gdLst/>
            <a:ahLst/>
            <a:cxnLst/>
            <a:rect l="l" t="t" r="r" b="b"/>
            <a:pathLst>
              <a:path w="8132445" h="2306320">
                <a:moveTo>
                  <a:pt x="926503" y="119494"/>
                </a:moveTo>
                <a:lnTo>
                  <a:pt x="919632" y="102311"/>
                </a:lnTo>
                <a:lnTo>
                  <a:pt x="894892" y="40386"/>
                </a:lnTo>
                <a:lnTo>
                  <a:pt x="850569" y="113144"/>
                </a:lnTo>
                <a:lnTo>
                  <a:pt x="878306" y="115468"/>
                </a:lnTo>
                <a:lnTo>
                  <a:pt x="875715" y="133883"/>
                </a:lnTo>
                <a:lnTo>
                  <a:pt x="864019" y="180047"/>
                </a:lnTo>
                <a:lnTo>
                  <a:pt x="848169" y="225145"/>
                </a:lnTo>
                <a:lnTo>
                  <a:pt x="828471" y="268782"/>
                </a:lnTo>
                <a:lnTo>
                  <a:pt x="805268" y="310591"/>
                </a:lnTo>
                <a:lnTo>
                  <a:pt x="778865" y="350177"/>
                </a:lnTo>
                <a:lnTo>
                  <a:pt x="749604" y="387159"/>
                </a:lnTo>
                <a:lnTo>
                  <a:pt x="717804" y="421144"/>
                </a:lnTo>
                <a:lnTo>
                  <a:pt x="683831" y="451777"/>
                </a:lnTo>
                <a:lnTo>
                  <a:pt x="648004" y="478675"/>
                </a:lnTo>
                <a:lnTo>
                  <a:pt x="610438" y="501599"/>
                </a:lnTo>
                <a:lnTo>
                  <a:pt x="571906" y="519925"/>
                </a:lnTo>
                <a:lnTo>
                  <a:pt x="532523" y="533450"/>
                </a:lnTo>
                <a:lnTo>
                  <a:pt x="492645" y="541832"/>
                </a:lnTo>
                <a:lnTo>
                  <a:pt x="430453" y="545528"/>
                </a:lnTo>
                <a:lnTo>
                  <a:pt x="409117" y="547814"/>
                </a:lnTo>
                <a:lnTo>
                  <a:pt x="366814" y="556691"/>
                </a:lnTo>
                <a:lnTo>
                  <a:pt x="325310" y="570941"/>
                </a:lnTo>
                <a:lnTo>
                  <a:pt x="284708" y="590270"/>
                </a:lnTo>
                <a:lnTo>
                  <a:pt x="245745" y="614057"/>
                </a:lnTo>
                <a:lnTo>
                  <a:pt x="208495" y="642010"/>
                </a:lnTo>
                <a:lnTo>
                  <a:pt x="173278" y="673760"/>
                </a:lnTo>
                <a:lnTo>
                  <a:pt x="140398" y="708914"/>
                </a:lnTo>
                <a:lnTo>
                  <a:pt x="110159" y="747115"/>
                </a:lnTo>
                <a:lnTo>
                  <a:pt x="82905" y="787984"/>
                </a:lnTo>
                <a:lnTo>
                  <a:pt x="58928" y="831151"/>
                </a:lnTo>
                <a:lnTo>
                  <a:pt x="38582" y="876261"/>
                </a:lnTo>
                <a:lnTo>
                  <a:pt x="22174" y="922934"/>
                </a:lnTo>
                <a:lnTo>
                  <a:pt x="10096" y="970572"/>
                </a:lnTo>
                <a:lnTo>
                  <a:pt x="2565" y="1019251"/>
                </a:lnTo>
                <a:lnTo>
                  <a:pt x="0" y="1067866"/>
                </a:lnTo>
                <a:lnTo>
                  <a:pt x="19037" y="1068374"/>
                </a:lnTo>
                <a:lnTo>
                  <a:pt x="19685" y="1044282"/>
                </a:lnTo>
                <a:lnTo>
                  <a:pt x="21551" y="1020749"/>
                </a:lnTo>
                <a:lnTo>
                  <a:pt x="28841" y="973950"/>
                </a:lnTo>
                <a:lnTo>
                  <a:pt x="40640" y="927633"/>
                </a:lnTo>
                <a:lnTo>
                  <a:pt x="56553" y="882599"/>
                </a:lnTo>
                <a:lnTo>
                  <a:pt x="76288" y="839000"/>
                </a:lnTo>
                <a:lnTo>
                  <a:pt x="99555" y="797242"/>
                </a:lnTo>
                <a:lnTo>
                  <a:pt x="126009" y="757694"/>
                </a:lnTo>
                <a:lnTo>
                  <a:pt x="155321" y="720750"/>
                </a:lnTo>
                <a:lnTo>
                  <a:pt x="187185" y="686777"/>
                </a:lnTo>
                <a:lnTo>
                  <a:pt x="221246" y="656170"/>
                </a:lnTo>
                <a:lnTo>
                  <a:pt x="257162" y="629297"/>
                </a:lnTo>
                <a:lnTo>
                  <a:pt x="294614" y="606539"/>
                </a:lnTo>
                <a:lnTo>
                  <a:pt x="333006" y="588365"/>
                </a:lnTo>
                <a:lnTo>
                  <a:pt x="372452" y="574890"/>
                </a:lnTo>
                <a:lnTo>
                  <a:pt x="412407" y="566585"/>
                </a:lnTo>
                <a:lnTo>
                  <a:pt x="473290" y="563029"/>
                </a:lnTo>
                <a:lnTo>
                  <a:pt x="494665" y="560768"/>
                </a:lnTo>
                <a:lnTo>
                  <a:pt x="537019" y="551967"/>
                </a:lnTo>
                <a:lnTo>
                  <a:pt x="578599" y="537756"/>
                </a:lnTo>
                <a:lnTo>
                  <a:pt x="619074" y="518579"/>
                </a:lnTo>
                <a:lnTo>
                  <a:pt x="657910" y="494957"/>
                </a:lnTo>
                <a:lnTo>
                  <a:pt x="695248" y="467029"/>
                </a:lnTo>
                <a:lnTo>
                  <a:pt x="730554" y="435305"/>
                </a:lnTo>
                <a:lnTo>
                  <a:pt x="763498" y="400177"/>
                </a:lnTo>
                <a:lnTo>
                  <a:pt x="793788" y="362013"/>
                </a:lnTo>
                <a:lnTo>
                  <a:pt x="821105" y="321170"/>
                </a:lnTo>
                <a:lnTo>
                  <a:pt x="845121" y="278041"/>
                </a:lnTo>
                <a:lnTo>
                  <a:pt x="865530" y="232994"/>
                </a:lnTo>
                <a:lnTo>
                  <a:pt x="881989" y="186385"/>
                </a:lnTo>
                <a:lnTo>
                  <a:pt x="894181" y="138582"/>
                </a:lnTo>
                <a:lnTo>
                  <a:pt x="897280" y="117055"/>
                </a:lnTo>
                <a:lnTo>
                  <a:pt x="926503" y="119494"/>
                </a:lnTo>
                <a:close/>
              </a:path>
              <a:path w="8132445" h="2306320">
                <a:moveTo>
                  <a:pt x="8132038" y="376910"/>
                </a:moveTo>
                <a:lnTo>
                  <a:pt x="8125320" y="361378"/>
                </a:lnTo>
                <a:lnTo>
                  <a:pt x="8098218" y="298716"/>
                </a:lnTo>
                <a:lnTo>
                  <a:pt x="8055953" y="372694"/>
                </a:lnTo>
                <a:lnTo>
                  <a:pt x="8084210" y="374256"/>
                </a:lnTo>
                <a:lnTo>
                  <a:pt x="8082940" y="390880"/>
                </a:lnTo>
                <a:lnTo>
                  <a:pt x="8075777" y="437083"/>
                </a:lnTo>
                <a:lnTo>
                  <a:pt x="8065833" y="483247"/>
                </a:lnTo>
                <a:lnTo>
                  <a:pt x="8053121" y="529348"/>
                </a:lnTo>
                <a:lnTo>
                  <a:pt x="8037703" y="575360"/>
                </a:lnTo>
                <a:lnTo>
                  <a:pt x="8019605" y="621271"/>
                </a:lnTo>
                <a:lnTo>
                  <a:pt x="7998892" y="667054"/>
                </a:lnTo>
                <a:lnTo>
                  <a:pt x="7975587" y="712673"/>
                </a:lnTo>
                <a:lnTo>
                  <a:pt x="7949743" y="758126"/>
                </a:lnTo>
                <a:lnTo>
                  <a:pt x="7921409" y="803376"/>
                </a:lnTo>
                <a:lnTo>
                  <a:pt x="7890611" y="848385"/>
                </a:lnTo>
                <a:lnTo>
                  <a:pt x="7857414" y="893152"/>
                </a:lnTo>
                <a:lnTo>
                  <a:pt x="7821854" y="937653"/>
                </a:lnTo>
                <a:lnTo>
                  <a:pt x="7783982" y="981837"/>
                </a:lnTo>
                <a:lnTo>
                  <a:pt x="7743825" y="1025702"/>
                </a:lnTo>
                <a:lnTo>
                  <a:pt x="7701458" y="1069225"/>
                </a:lnTo>
                <a:lnTo>
                  <a:pt x="7656893" y="1112367"/>
                </a:lnTo>
                <a:lnTo>
                  <a:pt x="7610208" y="1155115"/>
                </a:lnTo>
                <a:lnTo>
                  <a:pt x="7561440" y="1197432"/>
                </a:lnTo>
                <a:lnTo>
                  <a:pt x="7510615" y="1239304"/>
                </a:lnTo>
                <a:lnTo>
                  <a:pt x="7457808" y="1280718"/>
                </a:lnTo>
                <a:lnTo>
                  <a:pt x="7403046" y="1321625"/>
                </a:lnTo>
                <a:lnTo>
                  <a:pt x="7346391" y="1362024"/>
                </a:lnTo>
                <a:lnTo>
                  <a:pt x="7287869" y="1401876"/>
                </a:lnTo>
                <a:lnTo>
                  <a:pt x="7227544" y="1441170"/>
                </a:lnTo>
                <a:lnTo>
                  <a:pt x="7165454" y="1479880"/>
                </a:lnTo>
                <a:lnTo>
                  <a:pt x="7101649" y="1517967"/>
                </a:lnTo>
                <a:lnTo>
                  <a:pt x="7036181" y="1555419"/>
                </a:lnTo>
                <a:lnTo>
                  <a:pt x="6969087" y="1592224"/>
                </a:lnTo>
                <a:lnTo>
                  <a:pt x="6900405" y="1628343"/>
                </a:lnTo>
                <a:lnTo>
                  <a:pt x="6830212" y="1663750"/>
                </a:lnTo>
                <a:lnTo>
                  <a:pt x="6758521" y="1698434"/>
                </a:lnTo>
                <a:lnTo>
                  <a:pt x="6685394" y="1732368"/>
                </a:lnTo>
                <a:lnTo>
                  <a:pt x="6610883" y="1765541"/>
                </a:lnTo>
                <a:lnTo>
                  <a:pt x="6535026" y="1797900"/>
                </a:lnTo>
                <a:lnTo>
                  <a:pt x="6457874" y="1829447"/>
                </a:lnTo>
                <a:lnTo>
                  <a:pt x="6379464" y="1860143"/>
                </a:lnTo>
                <a:lnTo>
                  <a:pt x="6299860" y="1889975"/>
                </a:lnTo>
                <a:lnTo>
                  <a:pt x="6219152" y="1918893"/>
                </a:lnTo>
                <a:lnTo>
                  <a:pt x="6054331" y="1974024"/>
                </a:lnTo>
                <a:lnTo>
                  <a:pt x="5885421" y="2025332"/>
                </a:lnTo>
                <a:lnTo>
                  <a:pt x="5712828" y="2072601"/>
                </a:lnTo>
                <a:lnTo>
                  <a:pt x="5536819" y="2115705"/>
                </a:lnTo>
                <a:lnTo>
                  <a:pt x="5447728" y="2135606"/>
                </a:lnTo>
                <a:lnTo>
                  <a:pt x="5357927" y="2154402"/>
                </a:lnTo>
                <a:lnTo>
                  <a:pt x="5267490" y="2172043"/>
                </a:lnTo>
                <a:lnTo>
                  <a:pt x="5176444" y="2188527"/>
                </a:lnTo>
                <a:lnTo>
                  <a:pt x="5084838" y="2203818"/>
                </a:lnTo>
                <a:lnTo>
                  <a:pt x="4992738" y="2217902"/>
                </a:lnTo>
                <a:lnTo>
                  <a:pt x="4900168" y="2230755"/>
                </a:lnTo>
                <a:lnTo>
                  <a:pt x="4807191" y="2242350"/>
                </a:lnTo>
                <a:lnTo>
                  <a:pt x="4713833" y="2252675"/>
                </a:lnTo>
                <a:lnTo>
                  <a:pt x="4620158" y="2261692"/>
                </a:lnTo>
                <a:lnTo>
                  <a:pt x="4526216" y="2269375"/>
                </a:lnTo>
                <a:lnTo>
                  <a:pt x="4432033" y="2275725"/>
                </a:lnTo>
                <a:lnTo>
                  <a:pt x="4337672" y="2280704"/>
                </a:lnTo>
                <a:lnTo>
                  <a:pt x="4243171" y="2284285"/>
                </a:lnTo>
                <a:lnTo>
                  <a:pt x="4148582" y="2286444"/>
                </a:lnTo>
                <a:lnTo>
                  <a:pt x="4053903" y="2287168"/>
                </a:lnTo>
                <a:lnTo>
                  <a:pt x="3675392" y="2284031"/>
                </a:lnTo>
                <a:lnTo>
                  <a:pt x="3299841" y="2274862"/>
                </a:lnTo>
                <a:lnTo>
                  <a:pt x="2930220" y="2260079"/>
                </a:lnTo>
                <a:lnTo>
                  <a:pt x="2569476" y="2240076"/>
                </a:lnTo>
                <a:lnTo>
                  <a:pt x="2220582" y="2215248"/>
                </a:lnTo>
                <a:lnTo>
                  <a:pt x="1886496" y="2186013"/>
                </a:lnTo>
                <a:lnTo>
                  <a:pt x="1570215" y="2152764"/>
                </a:lnTo>
                <a:lnTo>
                  <a:pt x="1419669" y="2134755"/>
                </a:lnTo>
                <a:lnTo>
                  <a:pt x="1204391" y="2106168"/>
                </a:lnTo>
                <a:lnTo>
                  <a:pt x="1002893" y="2075840"/>
                </a:lnTo>
                <a:lnTo>
                  <a:pt x="876833" y="2054733"/>
                </a:lnTo>
                <a:lnTo>
                  <a:pt x="757821" y="2032990"/>
                </a:lnTo>
                <a:lnTo>
                  <a:pt x="646226" y="2010638"/>
                </a:lnTo>
                <a:lnTo>
                  <a:pt x="593344" y="1999259"/>
                </a:lnTo>
                <a:lnTo>
                  <a:pt x="542455" y="1987753"/>
                </a:lnTo>
                <a:lnTo>
                  <a:pt x="493598" y="1976120"/>
                </a:lnTo>
                <a:lnTo>
                  <a:pt x="473163" y="1970989"/>
                </a:lnTo>
                <a:lnTo>
                  <a:pt x="496303" y="1975878"/>
                </a:lnTo>
                <a:lnTo>
                  <a:pt x="552551" y="1986826"/>
                </a:lnTo>
                <a:lnTo>
                  <a:pt x="610946" y="1997290"/>
                </a:lnTo>
                <a:lnTo>
                  <a:pt x="664718" y="2006130"/>
                </a:lnTo>
                <a:lnTo>
                  <a:pt x="666064" y="2006371"/>
                </a:lnTo>
                <a:lnTo>
                  <a:pt x="754341" y="2021471"/>
                </a:lnTo>
                <a:lnTo>
                  <a:pt x="846823" y="2036013"/>
                </a:lnTo>
                <a:lnTo>
                  <a:pt x="943229" y="2049957"/>
                </a:lnTo>
                <a:lnTo>
                  <a:pt x="1043305" y="2063267"/>
                </a:lnTo>
                <a:lnTo>
                  <a:pt x="1146822" y="2075903"/>
                </a:lnTo>
                <a:lnTo>
                  <a:pt x="1253528" y="2087841"/>
                </a:lnTo>
                <a:lnTo>
                  <a:pt x="1475524" y="2109457"/>
                </a:lnTo>
                <a:lnTo>
                  <a:pt x="1707349" y="2127796"/>
                </a:lnTo>
                <a:lnTo>
                  <a:pt x="1947024" y="2142579"/>
                </a:lnTo>
                <a:lnTo>
                  <a:pt x="2192591" y="2153513"/>
                </a:lnTo>
                <a:lnTo>
                  <a:pt x="2442057" y="2160282"/>
                </a:lnTo>
                <a:lnTo>
                  <a:pt x="2693581" y="2162606"/>
                </a:lnTo>
                <a:lnTo>
                  <a:pt x="2756649" y="2161819"/>
                </a:lnTo>
                <a:lnTo>
                  <a:pt x="2819755" y="2159482"/>
                </a:lnTo>
                <a:lnTo>
                  <a:pt x="2882798" y="2155596"/>
                </a:lnTo>
                <a:lnTo>
                  <a:pt x="2945739" y="2150224"/>
                </a:lnTo>
                <a:lnTo>
                  <a:pt x="3006687" y="2143556"/>
                </a:lnTo>
                <a:lnTo>
                  <a:pt x="3008566" y="2143353"/>
                </a:lnTo>
                <a:lnTo>
                  <a:pt x="3071228" y="2135022"/>
                </a:lnTo>
                <a:lnTo>
                  <a:pt x="3133699" y="2125268"/>
                </a:lnTo>
                <a:lnTo>
                  <a:pt x="3195955" y="2114092"/>
                </a:lnTo>
                <a:lnTo>
                  <a:pt x="3257956" y="2101545"/>
                </a:lnTo>
                <a:lnTo>
                  <a:pt x="3319678" y="2087626"/>
                </a:lnTo>
                <a:lnTo>
                  <a:pt x="3381095" y="2072386"/>
                </a:lnTo>
                <a:lnTo>
                  <a:pt x="3442170" y="2055825"/>
                </a:lnTo>
                <a:lnTo>
                  <a:pt x="3502876" y="2037981"/>
                </a:lnTo>
                <a:lnTo>
                  <a:pt x="3563175" y="2018880"/>
                </a:lnTo>
                <a:lnTo>
                  <a:pt x="3623043" y="1998548"/>
                </a:lnTo>
                <a:lnTo>
                  <a:pt x="3682441" y="1977009"/>
                </a:lnTo>
                <a:lnTo>
                  <a:pt x="3741343" y="1954276"/>
                </a:lnTo>
                <a:lnTo>
                  <a:pt x="3799725" y="1930374"/>
                </a:lnTo>
                <a:lnTo>
                  <a:pt x="3914711" y="1879244"/>
                </a:lnTo>
                <a:lnTo>
                  <a:pt x="4027309" y="1823720"/>
                </a:lnTo>
                <a:lnTo>
                  <a:pt x="4137202" y="1764055"/>
                </a:lnTo>
                <a:lnTo>
                  <a:pt x="4244137" y="1700428"/>
                </a:lnTo>
                <a:lnTo>
                  <a:pt x="4347870" y="1633042"/>
                </a:lnTo>
                <a:lnTo>
                  <a:pt x="4448149" y="1562100"/>
                </a:lnTo>
                <a:lnTo>
                  <a:pt x="4544746" y="1487792"/>
                </a:lnTo>
                <a:lnTo>
                  <a:pt x="4637405" y="1410309"/>
                </a:lnTo>
                <a:lnTo>
                  <a:pt x="4725886" y="1329855"/>
                </a:lnTo>
                <a:lnTo>
                  <a:pt x="4768558" y="1288503"/>
                </a:lnTo>
                <a:lnTo>
                  <a:pt x="4810010" y="1246543"/>
                </a:lnTo>
                <a:lnTo>
                  <a:pt x="4850295" y="1203947"/>
                </a:lnTo>
                <a:lnTo>
                  <a:pt x="4889385" y="1160729"/>
                </a:lnTo>
                <a:lnTo>
                  <a:pt x="4927244" y="1116901"/>
                </a:lnTo>
                <a:lnTo>
                  <a:pt x="4963833" y="1072515"/>
                </a:lnTo>
                <a:lnTo>
                  <a:pt x="4999152" y="1027569"/>
                </a:lnTo>
                <a:lnTo>
                  <a:pt x="5033124" y="982103"/>
                </a:lnTo>
                <a:lnTo>
                  <a:pt x="5065763" y="936129"/>
                </a:lnTo>
                <a:lnTo>
                  <a:pt x="5097005" y="889698"/>
                </a:lnTo>
                <a:lnTo>
                  <a:pt x="5126837" y="842797"/>
                </a:lnTo>
                <a:lnTo>
                  <a:pt x="5155222" y="795477"/>
                </a:lnTo>
                <a:lnTo>
                  <a:pt x="5182133" y="747750"/>
                </a:lnTo>
                <a:lnTo>
                  <a:pt x="5207533" y="699655"/>
                </a:lnTo>
                <a:lnTo>
                  <a:pt x="5231396" y="651192"/>
                </a:lnTo>
                <a:lnTo>
                  <a:pt x="5253685" y="602411"/>
                </a:lnTo>
                <a:lnTo>
                  <a:pt x="5274373" y="553313"/>
                </a:lnTo>
                <a:lnTo>
                  <a:pt x="5293436" y="503948"/>
                </a:lnTo>
                <a:lnTo>
                  <a:pt x="5310822" y="454317"/>
                </a:lnTo>
                <a:lnTo>
                  <a:pt x="5326519" y="404456"/>
                </a:lnTo>
                <a:lnTo>
                  <a:pt x="5340489" y="354380"/>
                </a:lnTo>
                <a:lnTo>
                  <a:pt x="5352694" y="304126"/>
                </a:lnTo>
                <a:lnTo>
                  <a:pt x="5363121" y="253720"/>
                </a:lnTo>
                <a:lnTo>
                  <a:pt x="5371719" y="203174"/>
                </a:lnTo>
                <a:lnTo>
                  <a:pt x="5378462" y="152527"/>
                </a:lnTo>
                <a:lnTo>
                  <a:pt x="5383314" y="101790"/>
                </a:lnTo>
                <a:lnTo>
                  <a:pt x="5384571" y="76454"/>
                </a:lnTo>
                <a:lnTo>
                  <a:pt x="5413337" y="77381"/>
                </a:lnTo>
                <a:lnTo>
                  <a:pt x="5406720" y="62992"/>
                </a:lnTo>
                <a:lnTo>
                  <a:pt x="5377726" y="0"/>
                </a:lnTo>
                <a:lnTo>
                  <a:pt x="5337175" y="74917"/>
                </a:lnTo>
                <a:lnTo>
                  <a:pt x="5365534" y="75844"/>
                </a:lnTo>
                <a:lnTo>
                  <a:pt x="5364353" y="99974"/>
                </a:lnTo>
                <a:lnTo>
                  <a:pt x="5359578" y="150012"/>
                </a:lnTo>
                <a:lnTo>
                  <a:pt x="5352935" y="199986"/>
                </a:lnTo>
                <a:lnTo>
                  <a:pt x="5344465" y="249872"/>
                </a:lnTo>
                <a:lnTo>
                  <a:pt x="5334190" y="299631"/>
                </a:lnTo>
                <a:lnTo>
                  <a:pt x="5322138" y="349262"/>
                </a:lnTo>
                <a:lnTo>
                  <a:pt x="5308346" y="398741"/>
                </a:lnTo>
                <a:lnTo>
                  <a:pt x="5292852" y="448017"/>
                </a:lnTo>
                <a:lnTo>
                  <a:pt x="5275656" y="497090"/>
                </a:lnTo>
                <a:lnTo>
                  <a:pt x="5256822" y="545922"/>
                </a:lnTo>
                <a:lnTo>
                  <a:pt x="5236362" y="594499"/>
                </a:lnTo>
                <a:lnTo>
                  <a:pt x="5214302" y="642785"/>
                </a:lnTo>
                <a:lnTo>
                  <a:pt x="5190693" y="690765"/>
                </a:lnTo>
                <a:lnTo>
                  <a:pt x="5165547" y="738403"/>
                </a:lnTo>
                <a:lnTo>
                  <a:pt x="5138890" y="785685"/>
                </a:lnTo>
                <a:lnTo>
                  <a:pt x="5110772" y="832573"/>
                </a:lnTo>
                <a:lnTo>
                  <a:pt x="5081206" y="879055"/>
                </a:lnTo>
                <a:lnTo>
                  <a:pt x="5050231" y="925106"/>
                </a:lnTo>
                <a:lnTo>
                  <a:pt x="5017871" y="970699"/>
                </a:lnTo>
                <a:lnTo>
                  <a:pt x="4984166" y="1015796"/>
                </a:lnTo>
                <a:lnTo>
                  <a:pt x="4949139" y="1060386"/>
                </a:lnTo>
                <a:lnTo>
                  <a:pt x="4912830" y="1104455"/>
                </a:lnTo>
                <a:lnTo>
                  <a:pt x="4875250" y="1147940"/>
                </a:lnTo>
                <a:lnTo>
                  <a:pt x="4836452" y="1190853"/>
                </a:lnTo>
                <a:lnTo>
                  <a:pt x="4796460" y="1233157"/>
                </a:lnTo>
                <a:lnTo>
                  <a:pt x="4755286" y="1274826"/>
                </a:lnTo>
                <a:lnTo>
                  <a:pt x="4713071" y="1315758"/>
                </a:lnTo>
                <a:lnTo>
                  <a:pt x="4625187" y="1395691"/>
                </a:lnTo>
                <a:lnTo>
                  <a:pt x="4533138" y="1472692"/>
                </a:lnTo>
                <a:lnTo>
                  <a:pt x="4437151" y="1546555"/>
                </a:lnTo>
                <a:lnTo>
                  <a:pt x="4337494" y="1617065"/>
                </a:lnTo>
                <a:lnTo>
                  <a:pt x="4234396" y="1684058"/>
                </a:lnTo>
                <a:lnTo>
                  <a:pt x="4128020" y="1747367"/>
                </a:lnTo>
                <a:lnTo>
                  <a:pt x="4018889" y="1806638"/>
                </a:lnTo>
                <a:lnTo>
                  <a:pt x="3906964" y="1861832"/>
                </a:lnTo>
                <a:lnTo>
                  <a:pt x="3792512" y="1912747"/>
                </a:lnTo>
                <a:lnTo>
                  <a:pt x="3734485" y="1936496"/>
                </a:lnTo>
                <a:lnTo>
                  <a:pt x="3675938" y="1959102"/>
                </a:lnTo>
                <a:lnTo>
                  <a:pt x="3616909" y="1980514"/>
                </a:lnTo>
                <a:lnTo>
                  <a:pt x="3557422" y="2000732"/>
                </a:lnTo>
                <a:lnTo>
                  <a:pt x="3497503" y="2019706"/>
                </a:lnTo>
                <a:lnTo>
                  <a:pt x="3437191" y="2037448"/>
                </a:lnTo>
                <a:lnTo>
                  <a:pt x="3376511" y="2053894"/>
                </a:lnTo>
                <a:lnTo>
                  <a:pt x="3315500" y="2069045"/>
                </a:lnTo>
                <a:lnTo>
                  <a:pt x="3254171" y="2082876"/>
                </a:lnTo>
                <a:lnTo>
                  <a:pt x="3192589" y="2095347"/>
                </a:lnTo>
                <a:lnTo>
                  <a:pt x="3130753" y="2106447"/>
                </a:lnTo>
                <a:lnTo>
                  <a:pt x="3068713" y="2116137"/>
                </a:lnTo>
                <a:lnTo>
                  <a:pt x="3006483" y="2124418"/>
                </a:lnTo>
                <a:lnTo>
                  <a:pt x="2944114" y="2131237"/>
                </a:lnTo>
                <a:lnTo>
                  <a:pt x="2881630" y="2136584"/>
                </a:lnTo>
                <a:lnTo>
                  <a:pt x="2819044" y="2140445"/>
                </a:lnTo>
                <a:lnTo>
                  <a:pt x="2756408" y="2142769"/>
                </a:lnTo>
                <a:lnTo>
                  <a:pt x="2693670" y="2143556"/>
                </a:lnTo>
                <a:lnTo>
                  <a:pt x="2442578" y="2141232"/>
                </a:lnTo>
                <a:lnTo>
                  <a:pt x="2193353" y="2134476"/>
                </a:lnTo>
                <a:lnTo>
                  <a:pt x="1948116" y="2123567"/>
                </a:lnTo>
                <a:lnTo>
                  <a:pt x="1708759" y="2108797"/>
                </a:lnTo>
                <a:lnTo>
                  <a:pt x="1477289" y="2090483"/>
                </a:lnTo>
                <a:lnTo>
                  <a:pt x="1255649" y="2068906"/>
                </a:lnTo>
                <a:lnTo>
                  <a:pt x="1211262" y="2063953"/>
                </a:lnTo>
                <a:lnTo>
                  <a:pt x="1281226" y="2068131"/>
                </a:lnTo>
                <a:lnTo>
                  <a:pt x="1426730" y="2073452"/>
                </a:lnTo>
                <a:lnTo>
                  <a:pt x="1573390" y="2075281"/>
                </a:lnTo>
                <a:lnTo>
                  <a:pt x="1610360" y="2074519"/>
                </a:lnTo>
                <a:lnTo>
                  <a:pt x="1647380" y="2072271"/>
                </a:lnTo>
                <a:lnTo>
                  <a:pt x="1721281" y="2063330"/>
                </a:lnTo>
                <a:lnTo>
                  <a:pt x="1760296" y="2056231"/>
                </a:lnTo>
                <a:lnTo>
                  <a:pt x="1831454" y="2039264"/>
                </a:lnTo>
                <a:lnTo>
                  <a:pt x="1904250" y="2016379"/>
                </a:lnTo>
                <a:lnTo>
                  <a:pt x="1940407" y="2002967"/>
                </a:lnTo>
                <a:lnTo>
                  <a:pt x="1976361" y="1988273"/>
                </a:lnTo>
                <a:lnTo>
                  <a:pt x="2012111" y="1972322"/>
                </a:lnTo>
                <a:lnTo>
                  <a:pt x="2047633" y="1955139"/>
                </a:lnTo>
                <a:lnTo>
                  <a:pt x="2082914" y="1936737"/>
                </a:lnTo>
                <a:lnTo>
                  <a:pt x="2117941" y="1917153"/>
                </a:lnTo>
                <a:lnTo>
                  <a:pt x="2152675" y="1896402"/>
                </a:lnTo>
                <a:lnTo>
                  <a:pt x="2221141" y="1851596"/>
                </a:lnTo>
                <a:lnTo>
                  <a:pt x="2288400" y="1802358"/>
                </a:lnTo>
                <a:lnTo>
                  <a:pt x="2354186" y="1748955"/>
                </a:lnTo>
                <a:lnTo>
                  <a:pt x="2418372" y="1691576"/>
                </a:lnTo>
                <a:lnTo>
                  <a:pt x="2480805" y="1630413"/>
                </a:lnTo>
                <a:lnTo>
                  <a:pt x="2541359" y="1565656"/>
                </a:lnTo>
                <a:lnTo>
                  <a:pt x="2599880" y="1497482"/>
                </a:lnTo>
                <a:lnTo>
                  <a:pt x="2656230" y="1426108"/>
                </a:lnTo>
                <a:lnTo>
                  <a:pt x="2710281" y="1351699"/>
                </a:lnTo>
                <a:lnTo>
                  <a:pt x="2761881" y="1274445"/>
                </a:lnTo>
                <a:lnTo>
                  <a:pt x="2810878" y="1194536"/>
                </a:lnTo>
                <a:lnTo>
                  <a:pt x="2857144" y="1112177"/>
                </a:lnTo>
                <a:lnTo>
                  <a:pt x="2900540" y="1027544"/>
                </a:lnTo>
                <a:lnTo>
                  <a:pt x="2940901" y="940816"/>
                </a:lnTo>
                <a:lnTo>
                  <a:pt x="2978112" y="852195"/>
                </a:lnTo>
                <a:lnTo>
                  <a:pt x="3012021" y="761860"/>
                </a:lnTo>
                <a:lnTo>
                  <a:pt x="3042475" y="670001"/>
                </a:lnTo>
                <a:lnTo>
                  <a:pt x="3069336" y="576821"/>
                </a:lnTo>
                <a:lnTo>
                  <a:pt x="3092462" y="482485"/>
                </a:lnTo>
                <a:lnTo>
                  <a:pt x="3111716" y="387184"/>
                </a:lnTo>
                <a:lnTo>
                  <a:pt x="3126943" y="291134"/>
                </a:lnTo>
                <a:lnTo>
                  <a:pt x="3137992" y="194487"/>
                </a:lnTo>
                <a:lnTo>
                  <a:pt x="3144736" y="97459"/>
                </a:lnTo>
                <a:lnTo>
                  <a:pt x="3145371" y="76365"/>
                </a:lnTo>
                <a:lnTo>
                  <a:pt x="3174060" y="76949"/>
                </a:lnTo>
                <a:lnTo>
                  <a:pt x="3167519" y="63195"/>
                </a:lnTo>
                <a:lnTo>
                  <a:pt x="3137509" y="0"/>
                </a:lnTo>
                <a:lnTo>
                  <a:pt x="3097873" y="75399"/>
                </a:lnTo>
                <a:lnTo>
                  <a:pt x="3126321" y="75984"/>
                </a:lnTo>
                <a:lnTo>
                  <a:pt x="3125736" y="96139"/>
                </a:lnTo>
                <a:lnTo>
                  <a:pt x="3119069" y="192328"/>
                </a:lnTo>
                <a:lnTo>
                  <a:pt x="3108121" y="288150"/>
                </a:lnTo>
                <a:lnTo>
                  <a:pt x="3093047" y="383425"/>
                </a:lnTo>
                <a:lnTo>
                  <a:pt x="3073958" y="477951"/>
                </a:lnTo>
                <a:lnTo>
                  <a:pt x="3051035" y="571538"/>
                </a:lnTo>
                <a:lnTo>
                  <a:pt x="3024390" y="664006"/>
                </a:lnTo>
                <a:lnTo>
                  <a:pt x="2994177" y="755167"/>
                </a:lnTo>
                <a:lnTo>
                  <a:pt x="2960547" y="844816"/>
                </a:lnTo>
                <a:lnTo>
                  <a:pt x="2923641" y="932776"/>
                </a:lnTo>
                <a:lnTo>
                  <a:pt x="2883585" y="1018857"/>
                </a:lnTo>
                <a:lnTo>
                  <a:pt x="2840532" y="1102855"/>
                </a:lnTo>
                <a:lnTo>
                  <a:pt x="2794635" y="1184579"/>
                </a:lnTo>
                <a:lnTo>
                  <a:pt x="2746032" y="1263865"/>
                </a:lnTo>
                <a:lnTo>
                  <a:pt x="2694863" y="1340497"/>
                </a:lnTo>
                <a:lnTo>
                  <a:pt x="2641282" y="1414297"/>
                </a:lnTo>
                <a:lnTo>
                  <a:pt x="2585428" y="1485074"/>
                </a:lnTo>
                <a:lnTo>
                  <a:pt x="2527439" y="1552638"/>
                </a:lnTo>
                <a:lnTo>
                  <a:pt x="2467470" y="1616798"/>
                </a:lnTo>
                <a:lnTo>
                  <a:pt x="2405672" y="1677377"/>
                </a:lnTo>
                <a:lnTo>
                  <a:pt x="2342184" y="1734159"/>
                </a:lnTo>
                <a:lnTo>
                  <a:pt x="2277148" y="1786991"/>
                </a:lnTo>
                <a:lnTo>
                  <a:pt x="2210714" y="1835658"/>
                </a:lnTo>
                <a:lnTo>
                  <a:pt x="2142909" y="1880044"/>
                </a:lnTo>
                <a:lnTo>
                  <a:pt x="2108631" y="1900529"/>
                </a:lnTo>
                <a:lnTo>
                  <a:pt x="2074113" y="1919846"/>
                </a:lnTo>
                <a:lnTo>
                  <a:pt x="2039340" y="1937981"/>
                </a:lnTo>
                <a:lnTo>
                  <a:pt x="2004352" y="1954923"/>
                </a:lnTo>
                <a:lnTo>
                  <a:pt x="1969160" y="1970646"/>
                </a:lnTo>
                <a:lnTo>
                  <a:pt x="1933778" y="1985111"/>
                </a:lnTo>
                <a:lnTo>
                  <a:pt x="1862531" y="2010219"/>
                </a:lnTo>
                <a:lnTo>
                  <a:pt x="1790776" y="2030069"/>
                </a:lnTo>
                <a:lnTo>
                  <a:pt x="1718614" y="2044471"/>
                </a:lnTo>
                <a:lnTo>
                  <a:pt x="1646224" y="2053247"/>
                </a:lnTo>
                <a:lnTo>
                  <a:pt x="1573631" y="2056231"/>
                </a:lnTo>
                <a:lnTo>
                  <a:pt x="1427429" y="2054415"/>
                </a:lnTo>
                <a:lnTo>
                  <a:pt x="1282357" y="2049119"/>
                </a:lnTo>
                <a:lnTo>
                  <a:pt x="1139532" y="2040559"/>
                </a:lnTo>
                <a:lnTo>
                  <a:pt x="1069352" y="2035136"/>
                </a:lnTo>
                <a:lnTo>
                  <a:pt x="1000188" y="2029002"/>
                </a:lnTo>
                <a:lnTo>
                  <a:pt x="932167" y="2022157"/>
                </a:lnTo>
                <a:lnTo>
                  <a:pt x="865441" y="2014651"/>
                </a:lnTo>
                <a:lnTo>
                  <a:pt x="800138" y="2006498"/>
                </a:lnTo>
                <a:lnTo>
                  <a:pt x="736422" y="1997748"/>
                </a:lnTo>
                <a:lnTo>
                  <a:pt x="674433" y="1988413"/>
                </a:lnTo>
                <a:lnTo>
                  <a:pt x="585876" y="1972068"/>
                </a:lnTo>
                <a:lnTo>
                  <a:pt x="506945" y="1956028"/>
                </a:lnTo>
                <a:lnTo>
                  <a:pt x="469328" y="1947837"/>
                </a:lnTo>
                <a:lnTo>
                  <a:pt x="397916" y="1931162"/>
                </a:lnTo>
                <a:lnTo>
                  <a:pt x="331812" y="1914105"/>
                </a:lnTo>
                <a:lnTo>
                  <a:pt x="271284" y="1896719"/>
                </a:lnTo>
                <a:lnTo>
                  <a:pt x="216598" y="1879053"/>
                </a:lnTo>
                <a:lnTo>
                  <a:pt x="168021" y="1861159"/>
                </a:lnTo>
                <a:lnTo>
                  <a:pt x="125818" y="1843100"/>
                </a:lnTo>
                <a:lnTo>
                  <a:pt x="90297" y="1824977"/>
                </a:lnTo>
                <a:lnTo>
                  <a:pt x="50215" y="1798040"/>
                </a:lnTo>
                <a:lnTo>
                  <a:pt x="26847" y="1772462"/>
                </a:lnTo>
                <a:lnTo>
                  <a:pt x="26403" y="1771840"/>
                </a:lnTo>
                <a:lnTo>
                  <a:pt x="26123" y="1771281"/>
                </a:lnTo>
                <a:lnTo>
                  <a:pt x="24041" y="1767217"/>
                </a:lnTo>
                <a:lnTo>
                  <a:pt x="21844" y="1762353"/>
                </a:lnTo>
                <a:lnTo>
                  <a:pt x="20167" y="1756854"/>
                </a:lnTo>
                <a:lnTo>
                  <a:pt x="20040" y="1756473"/>
                </a:lnTo>
                <a:lnTo>
                  <a:pt x="19024" y="1747634"/>
                </a:lnTo>
                <a:lnTo>
                  <a:pt x="18999" y="1747367"/>
                </a:lnTo>
                <a:lnTo>
                  <a:pt x="9525" y="1748345"/>
                </a:lnTo>
                <a:lnTo>
                  <a:pt x="9359" y="1748358"/>
                </a:lnTo>
                <a:lnTo>
                  <a:pt x="25" y="1749069"/>
                </a:lnTo>
                <a:lnTo>
                  <a:pt x="635" y="1756968"/>
                </a:lnTo>
                <a:lnTo>
                  <a:pt x="698" y="1757438"/>
                </a:lnTo>
                <a:lnTo>
                  <a:pt x="1041" y="1758962"/>
                </a:lnTo>
                <a:lnTo>
                  <a:pt x="1092" y="1759419"/>
                </a:lnTo>
                <a:lnTo>
                  <a:pt x="1206" y="1760029"/>
                </a:lnTo>
                <a:lnTo>
                  <a:pt x="1320" y="1760423"/>
                </a:lnTo>
                <a:lnTo>
                  <a:pt x="1612" y="1762950"/>
                </a:lnTo>
                <a:lnTo>
                  <a:pt x="25234" y="1805571"/>
                </a:lnTo>
                <a:lnTo>
                  <a:pt x="55143" y="1832597"/>
                </a:lnTo>
                <a:lnTo>
                  <a:pt x="95427" y="1858772"/>
                </a:lnTo>
                <a:lnTo>
                  <a:pt x="145770" y="1884387"/>
                </a:lnTo>
                <a:lnTo>
                  <a:pt x="205917" y="1909597"/>
                </a:lnTo>
                <a:lnTo>
                  <a:pt x="275551" y="1934413"/>
                </a:lnTo>
                <a:lnTo>
                  <a:pt x="313829" y="1946668"/>
                </a:lnTo>
                <a:lnTo>
                  <a:pt x="354342" y="1958809"/>
                </a:lnTo>
                <a:lnTo>
                  <a:pt x="397078" y="1970849"/>
                </a:lnTo>
                <a:lnTo>
                  <a:pt x="441960" y="1982787"/>
                </a:lnTo>
                <a:lnTo>
                  <a:pt x="488962" y="1994598"/>
                </a:lnTo>
                <a:lnTo>
                  <a:pt x="538035" y="2006282"/>
                </a:lnTo>
                <a:lnTo>
                  <a:pt x="589140" y="2017839"/>
                </a:lnTo>
                <a:lnTo>
                  <a:pt x="642226" y="2029256"/>
                </a:lnTo>
                <a:lnTo>
                  <a:pt x="697242" y="2040547"/>
                </a:lnTo>
                <a:lnTo>
                  <a:pt x="812914" y="2062657"/>
                </a:lnTo>
                <a:lnTo>
                  <a:pt x="935786" y="2084146"/>
                </a:lnTo>
                <a:lnTo>
                  <a:pt x="1065504" y="2104948"/>
                </a:lnTo>
                <a:lnTo>
                  <a:pt x="1272070" y="2134768"/>
                </a:lnTo>
                <a:lnTo>
                  <a:pt x="1417256" y="2153653"/>
                </a:lnTo>
                <a:lnTo>
                  <a:pt x="1723910" y="2188807"/>
                </a:lnTo>
                <a:lnTo>
                  <a:pt x="2049767" y="2220125"/>
                </a:lnTo>
                <a:lnTo>
                  <a:pt x="2391930" y="2247227"/>
                </a:lnTo>
                <a:lnTo>
                  <a:pt x="2747416" y="2269718"/>
                </a:lnTo>
                <a:lnTo>
                  <a:pt x="3113265" y="2287181"/>
                </a:lnTo>
                <a:lnTo>
                  <a:pt x="3299155" y="2293899"/>
                </a:lnTo>
                <a:lnTo>
                  <a:pt x="3675011" y="2303081"/>
                </a:lnTo>
                <a:lnTo>
                  <a:pt x="4053827" y="2306218"/>
                </a:lnTo>
                <a:lnTo>
                  <a:pt x="4148721" y="2305494"/>
                </a:lnTo>
                <a:lnTo>
                  <a:pt x="4243603" y="2303322"/>
                </a:lnTo>
                <a:lnTo>
                  <a:pt x="4338383" y="2299741"/>
                </a:lnTo>
                <a:lnTo>
                  <a:pt x="4433036" y="2294750"/>
                </a:lnTo>
                <a:lnTo>
                  <a:pt x="4527486" y="2288387"/>
                </a:lnTo>
                <a:lnTo>
                  <a:pt x="4542307" y="2287168"/>
                </a:lnTo>
                <a:lnTo>
                  <a:pt x="4621720" y="2280678"/>
                </a:lnTo>
                <a:lnTo>
                  <a:pt x="4715662" y="2271636"/>
                </a:lnTo>
                <a:lnTo>
                  <a:pt x="4809274" y="2261285"/>
                </a:lnTo>
                <a:lnTo>
                  <a:pt x="4902530" y="2249665"/>
                </a:lnTo>
                <a:lnTo>
                  <a:pt x="4995354" y="2236774"/>
                </a:lnTo>
                <a:lnTo>
                  <a:pt x="5087721" y="2222652"/>
                </a:lnTo>
                <a:lnTo>
                  <a:pt x="5179580" y="2207310"/>
                </a:lnTo>
                <a:lnTo>
                  <a:pt x="5270881" y="2190788"/>
                </a:lnTo>
                <a:lnTo>
                  <a:pt x="5361571" y="2173097"/>
                </a:lnTo>
                <a:lnTo>
                  <a:pt x="5451627" y="2154250"/>
                </a:lnTo>
                <a:lnTo>
                  <a:pt x="5540972" y="2134298"/>
                </a:lnTo>
                <a:lnTo>
                  <a:pt x="5717349" y="2091105"/>
                </a:lnTo>
                <a:lnTo>
                  <a:pt x="5890463" y="2043696"/>
                </a:lnTo>
                <a:lnTo>
                  <a:pt x="6059868" y="1992261"/>
                </a:lnTo>
                <a:lnTo>
                  <a:pt x="6225197" y="1936965"/>
                </a:lnTo>
                <a:lnTo>
                  <a:pt x="6306286" y="1907908"/>
                </a:lnTo>
                <a:lnTo>
                  <a:pt x="6386157" y="1877974"/>
                </a:lnTo>
                <a:lnTo>
                  <a:pt x="6464821" y="1847176"/>
                </a:lnTo>
                <a:lnTo>
                  <a:pt x="6542240" y="1815528"/>
                </a:lnTo>
                <a:lnTo>
                  <a:pt x="6618364" y="1783054"/>
                </a:lnTo>
                <a:lnTo>
                  <a:pt x="6693141" y="1749780"/>
                </a:lnTo>
                <a:lnTo>
                  <a:pt x="6766534" y="1715719"/>
                </a:lnTo>
                <a:lnTo>
                  <a:pt x="6838505" y="1680908"/>
                </a:lnTo>
                <a:lnTo>
                  <a:pt x="6908990" y="1645348"/>
                </a:lnTo>
                <a:lnTo>
                  <a:pt x="6977951" y="1609090"/>
                </a:lnTo>
                <a:lnTo>
                  <a:pt x="7045338" y="1572133"/>
                </a:lnTo>
                <a:lnTo>
                  <a:pt x="7111111" y="1534502"/>
                </a:lnTo>
                <a:lnTo>
                  <a:pt x="7175220" y="1496237"/>
                </a:lnTo>
                <a:lnTo>
                  <a:pt x="7237616" y="1457337"/>
                </a:lnTo>
                <a:lnTo>
                  <a:pt x="7298271" y="1417840"/>
                </a:lnTo>
                <a:lnTo>
                  <a:pt x="7357110" y="1377772"/>
                </a:lnTo>
                <a:lnTo>
                  <a:pt x="7414107" y="1337144"/>
                </a:lnTo>
                <a:lnTo>
                  <a:pt x="7469213" y="1295984"/>
                </a:lnTo>
                <a:lnTo>
                  <a:pt x="7522375" y="1254302"/>
                </a:lnTo>
                <a:lnTo>
                  <a:pt x="7573543" y="1212138"/>
                </a:lnTo>
                <a:lnTo>
                  <a:pt x="7622692" y="1169492"/>
                </a:lnTo>
                <a:lnTo>
                  <a:pt x="7669758" y="1126413"/>
                </a:lnTo>
                <a:lnTo>
                  <a:pt x="7714704" y="1082903"/>
                </a:lnTo>
                <a:lnTo>
                  <a:pt x="7757477" y="1038999"/>
                </a:lnTo>
                <a:lnTo>
                  <a:pt x="7798028" y="994702"/>
                </a:lnTo>
                <a:lnTo>
                  <a:pt x="7836319" y="950048"/>
                </a:lnTo>
                <a:lnTo>
                  <a:pt x="7872298" y="905052"/>
                </a:lnTo>
                <a:lnTo>
                  <a:pt x="7905915" y="859739"/>
                </a:lnTo>
                <a:lnTo>
                  <a:pt x="7937132" y="814120"/>
                </a:lnTo>
                <a:lnTo>
                  <a:pt x="7965897" y="768235"/>
                </a:lnTo>
                <a:lnTo>
                  <a:pt x="7992148" y="722096"/>
                </a:lnTo>
                <a:lnTo>
                  <a:pt x="8015859" y="675716"/>
                </a:lnTo>
                <a:lnTo>
                  <a:pt x="8036966" y="629132"/>
                </a:lnTo>
                <a:lnTo>
                  <a:pt x="8055419" y="582358"/>
                </a:lnTo>
                <a:lnTo>
                  <a:pt x="8071180" y="535406"/>
                </a:lnTo>
                <a:lnTo>
                  <a:pt x="8084198" y="488315"/>
                </a:lnTo>
                <a:lnTo>
                  <a:pt x="8094408" y="441109"/>
                </a:lnTo>
                <a:lnTo>
                  <a:pt x="8101762" y="393801"/>
                </a:lnTo>
                <a:lnTo>
                  <a:pt x="8103222" y="375310"/>
                </a:lnTo>
                <a:lnTo>
                  <a:pt x="8132038" y="376910"/>
                </a:lnTo>
                <a:close/>
              </a:path>
            </a:pathLst>
          </a:custGeom>
          <a:solidFill>
            <a:srgbClr val="44546A"/>
          </a:solidFill>
        </p:spPr>
        <p:txBody>
          <a:bodyPr wrap="square" lIns="0" tIns="0" rIns="0" bIns="0" rtlCol="0"/>
          <a:lstStyle/>
          <a:p>
            <a:endParaRPr/>
          </a:p>
        </p:txBody>
      </p:sp>
      <p:sp>
        <p:nvSpPr>
          <p:cNvPr id="42" name="object 42"/>
          <p:cNvSpPr txBox="1"/>
          <p:nvPr/>
        </p:nvSpPr>
        <p:spPr>
          <a:xfrm>
            <a:off x="10233441" y="3093059"/>
            <a:ext cx="567690" cy="1037590"/>
          </a:xfrm>
          <a:prstGeom prst="rect">
            <a:avLst/>
          </a:prstGeom>
          <a:solidFill>
            <a:srgbClr val="D9EAD3"/>
          </a:solidFill>
          <a:ln w="9525">
            <a:solidFill>
              <a:srgbClr val="000000"/>
            </a:solidFill>
          </a:ln>
        </p:spPr>
        <p:txBody>
          <a:bodyPr vert="horz" wrap="square" lIns="0" tIns="311150" rIns="0" bIns="0" rtlCol="0">
            <a:spAutoFit/>
          </a:bodyPr>
          <a:lstStyle/>
          <a:p>
            <a:pPr marL="154305">
              <a:lnSpc>
                <a:spcPct val="100000"/>
              </a:lnSpc>
              <a:spcBef>
                <a:spcPts val="2450"/>
              </a:spcBef>
            </a:pPr>
            <a:r>
              <a:rPr sz="2400" dirty="0">
                <a:latin typeface="Calibri"/>
                <a:cs typeface="Calibri"/>
              </a:rPr>
              <a:t>h</a:t>
            </a:r>
            <a:r>
              <a:rPr sz="2400" baseline="-17361" dirty="0">
                <a:latin typeface="Calibri"/>
                <a:cs typeface="Calibri"/>
              </a:rPr>
              <a:t>T</a:t>
            </a:r>
            <a:endParaRPr sz="2400" baseline="-17361">
              <a:latin typeface="Calibri"/>
              <a:cs typeface="Calibri"/>
            </a:endParaRPr>
          </a:p>
        </p:txBody>
      </p:sp>
      <p:sp>
        <p:nvSpPr>
          <p:cNvPr id="43" name="object 43"/>
          <p:cNvSpPr/>
          <p:nvPr/>
        </p:nvSpPr>
        <p:spPr>
          <a:xfrm>
            <a:off x="9839077" y="3573624"/>
            <a:ext cx="415290" cy="76200"/>
          </a:xfrm>
          <a:custGeom>
            <a:avLst/>
            <a:gdLst/>
            <a:ahLst/>
            <a:cxnLst/>
            <a:rect l="l" t="t" r="r" b="b"/>
            <a:pathLst>
              <a:path w="415290" h="76200">
                <a:moveTo>
                  <a:pt x="338891" y="0"/>
                </a:moveTo>
                <a:lnTo>
                  <a:pt x="338891" y="76199"/>
                </a:lnTo>
                <a:lnTo>
                  <a:pt x="396043" y="47624"/>
                </a:lnTo>
                <a:lnTo>
                  <a:pt x="351591" y="47624"/>
                </a:lnTo>
                <a:lnTo>
                  <a:pt x="351591" y="28575"/>
                </a:lnTo>
                <a:lnTo>
                  <a:pt x="396039" y="28575"/>
                </a:lnTo>
                <a:lnTo>
                  <a:pt x="338891" y="0"/>
                </a:lnTo>
                <a:close/>
              </a:path>
              <a:path w="415290" h="76200">
                <a:moveTo>
                  <a:pt x="338891" y="28575"/>
                </a:moveTo>
                <a:lnTo>
                  <a:pt x="0" y="28575"/>
                </a:lnTo>
                <a:lnTo>
                  <a:pt x="0" y="47624"/>
                </a:lnTo>
                <a:lnTo>
                  <a:pt x="338891" y="47624"/>
                </a:lnTo>
                <a:lnTo>
                  <a:pt x="338891" y="28575"/>
                </a:lnTo>
                <a:close/>
              </a:path>
              <a:path w="415290" h="76200">
                <a:moveTo>
                  <a:pt x="396039" y="28575"/>
                </a:moveTo>
                <a:lnTo>
                  <a:pt x="351591" y="28575"/>
                </a:lnTo>
                <a:lnTo>
                  <a:pt x="351591" y="47624"/>
                </a:lnTo>
                <a:lnTo>
                  <a:pt x="396043" y="47624"/>
                </a:lnTo>
                <a:lnTo>
                  <a:pt x="415091" y="38101"/>
                </a:lnTo>
                <a:lnTo>
                  <a:pt x="396039" y="28575"/>
                </a:lnTo>
                <a:close/>
              </a:path>
            </a:pathLst>
          </a:custGeom>
          <a:solidFill>
            <a:srgbClr val="44546A"/>
          </a:solidFill>
        </p:spPr>
        <p:txBody>
          <a:bodyPr wrap="square" lIns="0" tIns="0" rIns="0" bIns="0" rtlCol="0"/>
          <a:lstStyle/>
          <a:p>
            <a:endParaRPr/>
          </a:p>
        </p:txBody>
      </p:sp>
      <p:sp>
        <p:nvSpPr>
          <p:cNvPr id="44" name="object 44"/>
          <p:cNvSpPr txBox="1"/>
          <p:nvPr/>
        </p:nvSpPr>
        <p:spPr>
          <a:xfrm>
            <a:off x="7914644" y="1551062"/>
            <a:ext cx="567690" cy="1037590"/>
          </a:xfrm>
          <a:prstGeom prst="rect">
            <a:avLst/>
          </a:prstGeom>
          <a:solidFill>
            <a:srgbClr val="CFE2F3"/>
          </a:solidFill>
          <a:ln w="9525">
            <a:solidFill>
              <a:srgbClr val="000000"/>
            </a:solidFill>
          </a:ln>
        </p:spPr>
        <p:txBody>
          <a:bodyPr vert="horz" wrap="square" lIns="0" tIns="311150" rIns="0" bIns="0" rtlCol="0">
            <a:spAutoFit/>
          </a:bodyPr>
          <a:lstStyle/>
          <a:p>
            <a:pPr marL="162560">
              <a:lnSpc>
                <a:spcPct val="100000"/>
              </a:lnSpc>
              <a:spcBef>
                <a:spcPts val="2450"/>
              </a:spcBef>
            </a:pPr>
            <a:r>
              <a:rPr sz="2400" dirty="0">
                <a:latin typeface="Calibri"/>
                <a:cs typeface="Calibri"/>
              </a:rPr>
              <a:t>y</a:t>
            </a:r>
            <a:r>
              <a:rPr sz="2400" baseline="-17361" dirty="0">
                <a:latin typeface="Calibri"/>
                <a:cs typeface="Calibri"/>
              </a:rPr>
              <a:t>3</a:t>
            </a:r>
            <a:endParaRPr sz="2400" baseline="-17361">
              <a:latin typeface="Calibri"/>
              <a:cs typeface="Calibri"/>
            </a:endParaRPr>
          </a:p>
        </p:txBody>
      </p:sp>
      <p:sp>
        <p:nvSpPr>
          <p:cNvPr id="45" name="object 45"/>
          <p:cNvSpPr txBox="1"/>
          <p:nvPr/>
        </p:nvSpPr>
        <p:spPr>
          <a:xfrm>
            <a:off x="5674527" y="1551062"/>
            <a:ext cx="567690" cy="1037590"/>
          </a:xfrm>
          <a:prstGeom prst="rect">
            <a:avLst/>
          </a:prstGeom>
          <a:solidFill>
            <a:srgbClr val="CFE2F3"/>
          </a:solidFill>
          <a:ln w="9525">
            <a:solidFill>
              <a:srgbClr val="000000"/>
            </a:solidFill>
          </a:ln>
        </p:spPr>
        <p:txBody>
          <a:bodyPr vert="horz" wrap="square" lIns="0" tIns="311150" rIns="0" bIns="0" rtlCol="0">
            <a:spAutoFit/>
          </a:bodyPr>
          <a:lstStyle/>
          <a:p>
            <a:pPr marL="162560">
              <a:lnSpc>
                <a:spcPct val="100000"/>
              </a:lnSpc>
              <a:spcBef>
                <a:spcPts val="2450"/>
              </a:spcBef>
            </a:pPr>
            <a:r>
              <a:rPr sz="2400" dirty="0">
                <a:latin typeface="Calibri"/>
                <a:cs typeface="Calibri"/>
              </a:rPr>
              <a:t>y</a:t>
            </a:r>
            <a:r>
              <a:rPr sz="2400" baseline="-17361" dirty="0">
                <a:latin typeface="Calibri"/>
                <a:cs typeface="Calibri"/>
              </a:rPr>
              <a:t>2</a:t>
            </a:r>
            <a:endParaRPr sz="2400" baseline="-17361">
              <a:latin typeface="Calibri"/>
              <a:cs typeface="Calibri"/>
            </a:endParaRPr>
          </a:p>
        </p:txBody>
      </p:sp>
      <p:sp>
        <p:nvSpPr>
          <p:cNvPr id="46" name="object 46"/>
          <p:cNvSpPr txBox="1"/>
          <p:nvPr/>
        </p:nvSpPr>
        <p:spPr>
          <a:xfrm>
            <a:off x="3414650" y="1587219"/>
            <a:ext cx="567690" cy="1037590"/>
          </a:xfrm>
          <a:prstGeom prst="rect">
            <a:avLst/>
          </a:prstGeom>
          <a:solidFill>
            <a:srgbClr val="CFE2F3"/>
          </a:solidFill>
          <a:ln w="9525">
            <a:solidFill>
              <a:srgbClr val="000000"/>
            </a:solidFill>
          </a:ln>
        </p:spPr>
        <p:txBody>
          <a:bodyPr vert="horz" wrap="square" lIns="0" tIns="311785" rIns="0" bIns="0" rtlCol="0">
            <a:spAutoFit/>
          </a:bodyPr>
          <a:lstStyle/>
          <a:p>
            <a:pPr marL="162560">
              <a:lnSpc>
                <a:spcPct val="100000"/>
              </a:lnSpc>
              <a:spcBef>
                <a:spcPts val="2455"/>
              </a:spcBef>
            </a:pPr>
            <a:r>
              <a:rPr sz="2400" dirty="0">
                <a:latin typeface="Calibri"/>
                <a:cs typeface="Calibri"/>
              </a:rPr>
              <a:t>y</a:t>
            </a:r>
            <a:r>
              <a:rPr sz="2400" baseline="-17361" dirty="0">
                <a:latin typeface="Calibri"/>
                <a:cs typeface="Calibri"/>
              </a:rPr>
              <a:t>1</a:t>
            </a:r>
            <a:endParaRPr sz="2400" baseline="-17361">
              <a:latin typeface="Calibri"/>
              <a:cs typeface="Calibri"/>
            </a:endParaRPr>
          </a:p>
        </p:txBody>
      </p:sp>
      <p:sp>
        <p:nvSpPr>
          <p:cNvPr id="47" name="object 47"/>
          <p:cNvSpPr/>
          <p:nvPr/>
        </p:nvSpPr>
        <p:spPr>
          <a:xfrm>
            <a:off x="3660267" y="2588399"/>
            <a:ext cx="4576445" cy="504825"/>
          </a:xfrm>
          <a:custGeom>
            <a:avLst/>
            <a:gdLst/>
            <a:ahLst/>
            <a:cxnLst/>
            <a:rect l="l" t="t" r="r" b="b"/>
            <a:pathLst>
              <a:path w="4576445" h="504825">
                <a:moveTo>
                  <a:pt x="76200" y="112191"/>
                </a:moveTo>
                <a:lnTo>
                  <a:pt x="69850" y="99491"/>
                </a:lnTo>
                <a:lnTo>
                  <a:pt x="38100" y="35991"/>
                </a:lnTo>
                <a:lnTo>
                  <a:pt x="0" y="112191"/>
                </a:lnTo>
                <a:lnTo>
                  <a:pt x="28575" y="112191"/>
                </a:lnTo>
                <a:lnTo>
                  <a:pt x="28575" y="504659"/>
                </a:lnTo>
                <a:lnTo>
                  <a:pt x="47625" y="504659"/>
                </a:lnTo>
                <a:lnTo>
                  <a:pt x="47625" y="112191"/>
                </a:lnTo>
                <a:lnTo>
                  <a:pt x="76200" y="112191"/>
                </a:lnTo>
                <a:close/>
              </a:path>
              <a:path w="4576445" h="504825">
                <a:moveTo>
                  <a:pt x="2336076" y="76200"/>
                </a:moveTo>
                <a:lnTo>
                  <a:pt x="2329726" y="63500"/>
                </a:lnTo>
                <a:lnTo>
                  <a:pt x="2297976" y="0"/>
                </a:lnTo>
                <a:lnTo>
                  <a:pt x="2259876" y="76200"/>
                </a:lnTo>
                <a:lnTo>
                  <a:pt x="2288451" y="76200"/>
                </a:lnTo>
                <a:lnTo>
                  <a:pt x="2288451" y="504659"/>
                </a:lnTo>
                <a:lnTo>
                  <a:pt x="2307501" y="504659"/>
                </a:lnTo>
                <a:lnTo>
                  <a:pt x="2307501" y="76200"/>
                </a:lnTo>
                <a:lnTo>
                  <a:pt x="2336076" y="76200"/>
                </a:lnTo>
                <a:close/>
              </a:path>
              <a:path w="4576445" h="504825">
                <a:moveTo>
                  <a:pt x="4576191" y="76200"/>
                </a:moveTo>
                <a:lnTo>
                  <a:pt x="4569841" y="63500"/>
                </a:lnTo>
                <a:lnTo>
                  <a:pt x="4538091" y="0"/>
                </a:lnTo>
                <a:lnTo>
                  <a:pt x="4499991" y="76200"/>
                </a:lnTo>
                <a:lnTo>
                  <a:pt x="4528566" y="76200"/>
                </a:lnTo>
                <a:lnTo>
                  <a:pt x="4528578" y="504659"/>
                </a:lnTo>
                <a:lnTo>
                  <a:pt x="4547628" y="504659"/>
                </a:lnTo>
                <a:lnTo>
                  <a:pt x="4547616" y="76200"/>
                </a:lnTo>
                <a:lnTo>
                  <a:pt x="4576191" y="76200"/>
                </a:lnTo>
                <a:close/>
              </a:path>
            </a:pathLst>
          </a:custGeom>
          <a:solidFill>
            <a:srgbClr val="44546A"/>
          </a:solidFill>
        </p:spPr>
        <p:txBody>
          <a:bodyPr wrap="square" lIns="0" tIns="0" rIns="0" bIns="0" rtlCol="0"/>
          <a:lstStyle/>
          <a:p>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14451"/>
            <a:ext cx="6757670" cy="1181100"/>
          </a:xfrm>
          <a:prstGeom prst="rect">
            <a:avLst/>
          </a:prstGeom>
        </p:spPr>
        <p:txBody>
          <a:bodyPr vert="horz" wrap="square" lIns="0" tIns="83820" rIns="0" bIns="0" rtlCol="0">
            <a:spAutoFit/>
          </a:bodyPr>
          <a:lstStyle/>
          <a:p>
            <a:pPr marL="12700" marR="5080">
              <a:lnSpc>
                <a:spcPts val="4300"/>
              </a:lnSpc>
              <a:spcBef>
                <a:spcPts val="660"/>
              </a:spcBef>
            </a:pPr>
            <a:r>
              <a:rPr sz="4000" spc="-5" dirty="0"/>
              <a:t>Sequence </a:t>
            </a:r>
            <a:r>
              <a:rPr sz="4000" spc="-25" dirty="0"/>
              <a:t>to </a:t>
            </a:r>
            <a:r>
              <a:rPr sz="4000" spc="-5" dirty="0"/>
              <a:t>Sequence (seq2seq) </a:t>
            </a:r>
            <a:r>
              <a:rPr sz="4000" spc="-890" dirty="0"/>
              <a:t> </a:t>
            </a:r>
            <a:r>
              <a:rPr sz="4000" spc="-20" dirty="0"/>
              <a:t>(Many</a:t>
            </a:r>
            <a:r>
              <a:rPr sz="4000" spc="-10" dirty="0"/>
              <a:t> </a:t>
            </a:r>
            <a:r>
              <a:rPr sz="4000" spc="-25" dirty="0"/>
              <a:t>to</a:t>
            </a:r>
            <a:r>
              <a:rPr sz="4000" spc="-10" dirty="0"/>
              <a:t> </a:t>
            </a:r>
            <a:r>
              <a:rPr sz="4000" spc="-5" dirty="0"/>
              <a:t>one) </a:t>
            </a:r>
            <a:r>
              <a:rPr sz="4000" dirty="0"/>
              <a:t>+</a:t>
            </a:r>
            <a:r>
              <a:rPr sz="4000" spc="-15" dirty="0"/>
              <a:t> </a:t>
            </a:r>
            <a:r>
              <a:rPr sz="4000" spc="-5" dirty="0"/>
              <a:t>(One</a:t>
            </a:r>
            <a:r>
              <a:rPr sz="4000" spc="-10" dirty="0"/>
              <a:t> </a:t>
            </a:r>
            <a:r>
              <a:rPr sz="4000" spc="-25" dirty="0"/>
              <a:t>to</a:t>
            </a:r>
            <a:r>
              <a:rPr sz="4000" spc="-10" dirty="0"/>
              <a:t> </a:t>
            </a:r>
            <a:r>
              <a:rPr sz="4000" spc="-20" dirty="0"/>
              <a:t>many)</a:t>
            </a:r>
            <a:endParaRPr sz="4000"/>
          </a:p>
        </p:txBody>
      </p:sp>
      <p:grpSp>
        <p:nvGrpSpPr>
          <p:cNvPr id="3" name="object 3"/>
          <p:cNvGrpSpPr/>
          <p:nvPr/>
        </p:nvGrpSpPr>
        <p:grpSpPr>
          <a:xfrm>
            <a:off x="440927" y="3329617"/>
            <a:ext cx="436880" cy="690880"/>
            <a:chOff x="440927" y="3329617"/>
            <a:chExt cx="436880" cy="690880"/>
          </a:xfrm>
        </p:grpSpPr>
        <p:sp>
          <p:nvSpPr>
            <p:cNvPr id="4" name="object 4"/>
            <p:cNvSpPr/>
            <p:nvPr/>
          </p:nvSpPr>
          <p:spPr>
            <a:xfrm>
              <a:off x="445689" y="3334379"/>
              <a:ext cx="427355" cy="681355"/>
            </a:xfrm>
            <a:custGeom>
              <a:avLst/>
              <a:gdLst/>
              <a:ahLst/>
              <a:cxnLst/>
              <a:rect l="l" t="t" r="r" b="b"/>
              <a:pathLst>
                <a:path w="427355" h="681354">
                  <a:moveTo>
                    <a:pt x="427207" y="0"/>
                  </a:moveTo>
                  <a:lnTo>
                    <a:pt x="0" y="0"/>
                  </a:lnTo>
                  <a:lnTo>
                    <a:pt x="0" y="681318"/>
                  </a:lnTo>
                  <a:lnTo>
                    <a:pt x="427207" y="681318"/>
                  </a:lnTo>
                  <a:lnTo>
                    <a:pt x="427207" y="0"/>
                  </a:lnTo>
                  <a:close/>
                </a:path>
              </a:pathLst>
            </a:custGeom>
            <a:solidFill>
              <a:srgbClr val="D9EAD3"/>
            </a:solidFill>
          </p:spPr>
          <p:txBody>
            <a:bodyPr wrap="square" lIns="0" tIns="0" rIns="0" bIns="0" rtlCol="0"/>
            <a:lstStyle/>
            <a:p>
              <a:endParaRPr/>
            </a:p>
          </p:txBody>
        </p:sp>
        <p:sp>
          <p:nvSpPr>
            <p:cNvPr id="5" name="object 5"/>
            <p:cNvSpPr/>
            <p:nvPr/>
          </p:nvSpPr>
          <p:spPr>
            <a:xfrm>
              <a:off x="445689" y="3334379"/>
              <a:ext cx="427355" cy="681355"/>
            </a:xfrm>
            <a:custGeom>
              <a:avLst/>
              <a:gdLst/>
              <a:ahLst/>
              <a:cxnLst/>
              <a:rect l="l" t="t" r="r" b="b"/>
              <a:pathLst>
                <a:path w="427355" h="681354">
                  <a:moveTo>
                    <a:pt x="0" y="0"/>
                  </a:moveTo>
                  <a:lnTo>
                    <a:pt x="427208" y="0"/>
                  </a:lnTo>
                  <a:lnTo>
                    <a:pt x="427208"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533881" y="3527044"/>
            <a:ext cx="25336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h</a:t>
            </a:r>
            <a:r>
              <a:rPr sz="1650" spc="-7" baseline="-15151" dirty="0">
                <a:latin typeface="Calibri"/>
                <a:cs typeface="Calibri"/>
              </a:rPr>
              <a:t>0</a:t>
            </a:r>
            <a:endParaRPr sz="1650" baseline="-15151">
              <a:latin typeface="Calibri"/>
              <a:cs typeface="Calibri"/>
            </a:endParaRPr>
          </a:p>
        </p:txBody>
      </p:sp>
      <p:grpSp>
        <p:nvGrpSpPr>
          <p:cNvPr id="7" name="object 7"/>
          <p:cNvGrpSpPr/>
          <p:nvPr/>
        </p:nvGrpSpPr>
        <p:grpSpPr>
          <a:xfrm>
            <a:off x="1181052" y="3446953"/>
            <a:ext cx="474980" cy="456565"/>
            <a:chOff x="1181052" y="3446953"/>
            <a:chExt cx="474980" cy="456565"/>
          </a:xfrm>
        </p:grpSpPr>
        <p:sp>
          <p:nvSpPr>
            <p:cNvPr id="8" name="object 8"/>
            <p:cNvSpPr/>
            <p:nvPr/>
          </p:nvSpPr>
          <p:spPr>
            <a:xfrm>
              <a:off x="1185815" y="3451716"/>
              <a:ext cx="465455" cy="447040"/>
            </a:xfrm>
            <a:custGeom>
              <a:avLst/>
              <a:gdLst/>
              <a:ahLst/>
              <a:cxnLst/>
              <a:rect l="l" t="t" r="r" b="b"/>
              <a:pathLst>
                <a:path w="465455" h="447039">
                  <a:moveTo>
                    <a:pt x="464892" y="0"/>
                  </a:moveTo>
                  <a:lnTo>
                    <a:pt x="0" y="0"/>
                  </a:lnTo>
                  <a:lnTo>
                    <a:pt x="0" y="446769"/>
                  </a:lnTo>
                  <a:lnTo>
                    <a:pt x="464892" y="446769"/>
                  </a:lnTo>
                  <a:lnTo>
                    <a:pt x="464892" y="0"/>
                  </a:lnTo>
                  <a:close/>
                </a:path>
              </a:pathLst>
            </a:custGeom>
            <a:solidFill>
              <a:srgbClr val="E7E6E6"/>
            </a:solidFill>
          </p:spPr>
          <p:txBody>
            <a:bodyPr wrap="square" lIns="0" tIns="0" rIns="0" bIns="0" rtlCol="0"/>
            <a:lstStyle/>
            <a:p>
              <a:endParaRPr/>
            </a:p>
          </p:txBody>
        </p:sp>
        <p:sp>
          <p:nvSpPr>
            <p:cNvPr id="9" name="object 9"/>
            <p:cNvSpPr/>
            <p:nvPr/>
          </p:nvSpPr>
          <p:spPr>
            <a:xfrm>
              <a:off x="1185815" y="3451716"/>
              <a:ext cx="465455" cy="447040"/>
            </a:xfrm>
            <a:custGeom>
              <a:avLst/>
              <a:gdLst/>
              <a:ahLst/>
              <a:cxnLst/>
              <a:rect l="l" t="t" r="r" b="b"/>
              <a:pathLst>
                <a:path w="465455" h="447039">
                  <a:moveTo>
                    <a:pt x="0" y="0"/>
                  </a:moveTo>
                  <a:lnTo>
                    <a:pt x="464893" y="0"/>
                  </a:lnTo>
                  <a:lnTo>
                    <a:pt x="464893" y="446770"/>
                  </a:lnTo>
                  <a:lnTo>
                    <a:pt x="0" y="446770"/>
                  </a:lnTo>
                  <a:lnTo>
                    <a:pt x="0" y="0"/>
                  </a:lnTo>
                  <a:close/>
                </a:path>
              </a:pathLst>
            </a:custGeom>
            <a:ln w="9525">
              <a:solidFill>
                <a:srgbClr val="44546A"/>
              </a:solidFill>
            </a:ln>
          </p:spPr>
          <p:txBody>
            <a:bodyPr wrap="square" lIns="0" tIns="0" rIns="0" bIns="0" rtlCol="0"/>
            <a:lstStyle/>
            <a:p>
              <a:endParaRPr/>
            </a:p>
          </p:txBody>
        </p:sp>
      </p:grpSp>
      <p:sp>
        <p:nvSpPr>
          <p:cNvPr id="10" name="object 10"/>
          <p:cNvSpPr txBox="1"/>
          <p:nvPr/>
        </p:nvSpPr>
        <p:spPr>
          <a:xfrm>
            <a:off x="1160415" y="3513835"/>
            <a:ext cx="511175" cy="299720"/>
          </a:xfrm>
          <a:prstGeom prst="rect">
            <a:avLst/>
          </a:prstGeom>
        </p:spPr>
        <p:txBody>
          <a:bodyPr vert="horz" wrap="square" lIns="0" tIns="12700" rIns="0" bIns="0" rtlCol="0">
            <a:spAutoFit/>
          </a:bodyPr>
          <a:lstStyle/>
          <a:p>
            <a:pPr marL="146685">
              <a:lnSpc>
                <a:spcPct val="100000"/>
              </a:lnSpc>
              <a:spcBef>
                <a:spcPts val="100"/>
              </a:spcBef>
            </a:pPr>
            <a:r>
              <a:rPr sz="1800" dirty="0">
                <a:latin typeface="Calibri"/>
                <a:cs typeface="Calibri"/>
              </a:rPr>
              <a:t>f</a:t>
            </a:r>
            <a:r>
              <a:rPr sz="1800" baseline="-13888" dirty="0">
                <a:latin typeface="Calibri"/>
                <a:cs typeface="Calibri"/>
              </a:rPr>
              <a:t>W</a:t>
            </a:r>
            <a:endParaRPr sz="1800" baseline="-13888">
              <a:latin typeface="Calibri"/>
              <a:cs typeface="Calibri"/>
            </a:endParaRPr>
          </a:p>
        </p:txBody>
      </p:sp>
      <p:grpSp>
        <p:nvGrpSpPr>
          <p:cNvPr id="11" name="object 11"/>
          <p:cNvGrpSpPr/>
          <p:nvPr/>
        </p:nvGrpSpPr>
        <p:grpSpPr>
          <a:xfrm>
            <a:off x="1912236" y="3329617"/>
            <a:ext cx="436880" cy="690880"/>
            <a:chOff x="1912236" y="3329617"/>
            <a:chExt cx="436880" cy="690880"/>
          </a:xfrm>
        </p:grpSpPr>
        <p:sp>
          <p:nvSpPr>
            <p:cNvPr id="12" name="object 12"/>
            <p:cNvSpPr/>
            <p:nvPr/>
          </p:nvSpPr>
          <p:spPr>
            <a:xfrm>
              <a:off x="1916998" y="3334379"/>
              <a:ext cx="427355" cy="681355"/>
            </a:xfrm>
            <a:custGeom>
              <a:avLst/>
              <a:gdLst/>
              <a:ahLst/>
              <a:cxnLst/>
              <a:rect l="l" t="t" r="r" b="b"/>
              <a:pathLst>
                <a:path w="427355" h="681354">
                  <a:moveTo>
                    <a:pt x="427207" y="0"/>
                  </a:moveTo>
                  <a:lnTo>
                    <a:pt x="0" y="0"/>
                  </a:lnTo>
                  <a:lnTo>
                    <a:pt x="0" y="681318"/>
                  </a:lnTo>
                  <a:lnTo>
                    <a:pt x="427207" y="681318"/>
                  </a:lnTo>
                  <a:lnTo>
                    <a:pt x="427207" y="0"/>
                  </a:lnTo>
                  <a:close/>
                </a:path>
              </a:pathLst>
            </a:custGeom>
            <a:solidFill>
              <a:srgbClr val="D9EAD3"/>
            </a:solidFill>
          </p:spPr>
          <p:txBody>
            <a:bodyPr wrap="square" lIns="0" tIns="0" rIns="0" bIns="0" rtlCol="0"/>
            <a:lstStyle/>
            <a:p>
              <a:endParaRPr/>
            </a:p>
          </p:txBody>
        </p:sp>
        <p:sp>
          <p:nvSpPr>
            <p:cNvPr id="13" name="object 13"/>
            <p:cNvSpPr/>
            <p:nvPr/>
          </p:nvSpPr>
          <p:spPr>
            <a:xfrm>
              <a:off x="1916998" y="3334379"/>
              <a:ext cx="427355" cy="681355"/>
            </a:xfrm>
            <a:custGeom>
              <a:avLst/>
              <a:gdLst/>
              <a:ahLst/>
              <a:cxnLst/>
              <a:rect l="l" t="t" r="r" b="b"/>
              <a:pathLst>
                <a:path w="427355" h="681354">
                  <a:moveTo>
                    <a:pt x="0" y="0"/>
                  </a:moveTo>
                  <a:lnTo>
                    <a:pt x="427208" y="0"/>
                  </a:lnTo>
                  <a:lnTo>
                    <a:pt x="427208"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14" name="object 14"/>
          <p:cNvSpPr txBox="1"/>
          <p:nvPr/>
        </p:nvSpPr>
        <p:spPr>
          <a:xfrm>
            <a:off x="2005190" y="3527044"/>
            <a:ext cx="25336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h</a:t>
            </a:r>
            <a:r>
              <a:rPr sz="1650" spc="-7" baseline="-15151" dirty="0">
                <a:latin typeface="Calibri"/>
                <a:cs typeface="Calibri"/>
              </a:rPr>
              <a:t>1</a:t>
            </a:r>
            <a:endParaRPr sz="1650" baseline="-15151">
              <a:latin typeface="Calibri"/>
              <a:cs typeface="Calibri"/>
            </a:endParaRPr>
          </a:p>
        </p:txBody>
      </p:sp>
      <p:grpSp>
        <p:nvGrpSpPr>
          <p:cNvPr id="15" name="object 15"/>
          <p:cNvGrpSpPr/>
          <p:nvPr/>
        </p:nvGrpSpPr>
        <p:grpSpPr>
          <a:xfrm>
            <a:off x="872897" y="3446953"/>
            <a:ext cx="2254250" cy="846455"/>
            <a:chOff x="872897" y="3446953"/>
            <a:chExt cx="2254250" cy="846455"/>
          </a:xfrm>
        </p:grpSpPr>
        <p:sp>
          <p:nvSpPr>
            <p:cNvPr id="16" name="object 16"/>
            <p:cNvSpPr/>
            <p:nvPr/>
          </p:nvSpPr>
          <p:spPr>
            <a:xfrm>
              <a:off x="872896" y="3636949"/>
              <a:ext cx="1124585" cy="655955"/>
            </a:xfrm>
            <a:custGeom>
              <a:avLst/>
              <a:gdLst/>
              <a:ahLst/>
              <a:cxnLst/>
              <a:rect l="l" t="t" r="r" b="b"/>
              <a:pathLst>
                <a:path w="1124585" h="655954">
                  <a:moveTo>
                    <a:pt x="312813" y="38100"/>
                  </a:moveTo>
                  <a:lnTo>
                    <a:pt x="236613" y="0"/>
                  </a:lnTo>
                  <a:lnTo>
                    <a:pt x="236613" y="28575"/>
                  </a:lnTo>
                  <a:lnTo>
                    <a:pt x="0" y="28575"/>
                  </a:lnTo>
                  <a:lnTo>
                    <a:pt x="0" y="47625"/>
                  </a:lnTo>
                  <a:lnTo>
                    <a:pt x="236613" y="47625"/>
                  </a:lnTo>
                  <a:lnTo>
                    <a:pt x="236613" y="76200"/>
                  </a:lnTo>
                  <a:lnTo>
                    <a:pt x="293763" y="47625"/>
                  </a:lnTo>
                  <a:lnTo>
                    <a:pt x="312813" y="38100"/>
                  </a:lnTo>
                  <a:close/>
                </a:path>
                <a:path w="1124585" h="655954">
                  <a:moveTo>
                    <a:pt x="583463" y="337832"/>
                  </a:moveTo>
                  <a:lnTo>
                    <a:pt x="577113" y="325132"/>
                  </a:lnTo>
                  <a:lnTo>
                    <a:pt x="545363" y="261632"/>
                  </a:lnTo>
                  <a:lnTo>
                    <a:pt x="507263" y="337832"/>
                  </a:lnTo>
                  <a:lnTo>
                    <a:pt x="535838" y="337832"/>
                  </a:lnTo>
                  <a:lnTo>
                    <a:pt x="535851" y="655878"/>
                  </a:lnTo>
                  <a:lnTo>
                    <a:pt x="554901" y="655878"/>
                  </a:lnTo>
                  <a:lnTo>
                    <a:pt x="554888" y="337832"/>
                  </a:lnTo>
                  <a:lnTo>
                    <a:pt x="583463" y="337832"/>
                  </a:lnTo>
                  <a:close/>
                </a:path>
                <a:path w="1124585" h="655954">
                  <a:moveTo>
                    <a:pt x="1124508" y="38163"/>
                  </a:moveTo>
                  <a:lnTo>
                    <a:pt x="1048308" y="63"/>
                  </a:lnTo>
                  <a:lnTo>
                    <a:pt x="1048308" y="28638"/>
                  </a:lnTo>
                  <a:lnTo>
                    <a:pt x="777811" y="28625"/>
                  </a:lnTo>
                  <a:lnTo>
                    <a:pt x="777811" y="47675"/>
                  </a:lnTo>
                  <a:lnTo>
                    <a:pt x="1048308" y="47688"/>
                  </a:lnTo>
                  <a:lnTo>
                    <a:pt x="1048308" y="76263"/>
                  </a:lnTo>
                  <a:lnTo>
                    <a:pt x="1105458" y="47688"/>
                  </a:lnTo>
                  <a:lnTo>
                    <a:pt x="1061008" y="47688"/>
                  </a:lnTo>
                  <a:lnTo>
                    <a:pt x="1105458" y="47675"/>
                  </a:lnTo>
                  <a:lnTo>
                    <a:pt x="1124508" y="38163"/>
                  </a:lnTo>
                  <a:close/>
                </a:path>
              </a:pathLst>
            </a:custGeom>
            <a:solidFill>
              <a:srgbClr val="44546A"/>
            </a:solidFill>
          </p:spPr>
          <p:txBody>
            <a:bodyPr wrap="square" lIns="0" tIns="0" rIns="0" bIns="0" rtlCol="0"/>
            <a:lstStyle/>
            <a:p>
              <a:endParaRPr/>
            </a:p>
          </p:txBody>
        </p:sp>
        <p:sp>
          <p:nvSpPr>
            <p:cNvPr id="17" name="object 17"/>
            <p:cNvSpPr/>
            <p:nvPr/>
          </p:nvSpPr>
          <p:spPr>
            <a:xfrm>
              <a:off x="2657116" y="3451716"/>
              <a:ext cx="465455" cy="447040"/>
            </a:xfrm>
            <a:custGeom>
              <a:avLst/>
              <a:gdLst/>
              <a:ahLst/>
              <a:cxnLst/>
              <a:rect l="l" t="t" r="r" b="b"/>
              <a:pathLst>
                <a:path w="465455" h="447039">
                  <a:moveTo>
                    <a:pt x="464893" y="0"/>
                  </a:moveTo>
                  <a:lnTo>
                    <a:pt x="0" y="0"/>
                  </a:lnTo>
                  <a:lnTo>
                    <a:pt x="0" y="446769"/>
                  </a:lnTo>
                  <a:lnTo>
                    <a:pt x="464893" y="446769"/>
                  </a:lnTo>
                  <a:lnTo>
                    <a:pt x="464893" y="0"/>
                  </a:lnTo>
                  <a:close/>
                </a:path>
              </a:pathLst>
            </a:custGeom>
            <a:solidFill>
              <a:srgbClr val="E7E6E6"/>
            </a:solidFill>
          </p:spPr>
          <p:txBody>
            <a:bodyPr wrap="square" lIns="0" tIns="0" rIns="0" bIns="0" rtlCol="0"/>
            <a:lstStyle/>
            <a:p>
              <a:endParaRPr/>
            </a:p>
          </p:txBody>
        </p:sp>
        <p:sp>
          <p:nvSpPr>
            <p:cNvPr id="18" name="object 18"/>
            <p:cNvSpPr/>
            <p:nvPr/>
          </p:nvSpPr>
          <p:spPr>
            <a:xfrm>
              <a:off x="2657116" y="3451716"/>
              <a:ext cx="465455" cy="447040"/>
            </a:xfrm>
            <a:custGeom>
              <a:avLst/>
              <a:gdLst/>
              <a:ahLst/>
              <a:cxnLst/>
              <a:rect l="l" t="t" r="r" b="b"/>
              <a:pathLst>
                <a:path w="465455" h="447039">
                  <a:moveTo>
                    <a:pt x="0" y="0"/>
                  </a:moveTo>
                  <a:lnTo>
                    <a:pt x="464893" y="0"/>
                  </a:lnTo>
                  <a:lnTo>
                    <a:pt x="464893" y="446770"/>
                  </a:lnTo>
                  <a:lnTo>
                    <a:pt x="0" y="446770"/>
                  </a:lnTo>
                  <a:lnTo>
                    <a:pt x="0" y="0"/>
                  </a:lnTo>
                  <a:close/>
                </a:path>
              </a:pathLst>
            </a:custGeom>
            <a:ln w="9525">
              <a:solidFill>
                <a:srgbClr val="44546A"/>
              </a:solidFill>
            </a:ln>
          </p:spPr>
          <p:txBody>
            <a:bodyPr wrap="square" lIns="0" tIns="0" rIns="0" bIns="0" rtlCol="0"/>
            <a:lstStyle/>
            <a:p>
              <a:endParaRPr/>
            </a:p>
          </p:txBody>
        </p:sp>
      </p:grpSp>
      <p:sp>
        <p:nvSpPr>
          <p:cNvPr id="19" name="object 19"/>
          <p:cNvSpPr txBox="1"/>
          <p:nvPr/>
        </p:nvSpPr>
        <p:spPr>
          <a:xfrm>
            <a:off x="2636479" y="3513835"/>
            <a:ext cx="506730" cy="299720"/>
          </a:xfrm>
          <a:prstGeom prst="rect">
            <a:avLst/>
          </a:prstGeom>
        </p:spPr>
        <p:txBody>
          <a:bodyPr vert="horz" wrap="square" lIns="0" tIns="12700" rIns="0" bIns="0" rtlCol="0">
            <a:spAutoFit/>
          </a:bodyPr>
          <a:lstStyle/>
          <a:p>
            <a:pPr marL="142240">
              <a:lnSpc>
                <a:spcPct val="100000"/>
              </a:lnSpc>
              <a:spcBef>
                <a:spcPts val="100"/>
              </a:spcBef>
            </a:pPr>
            <a:r>
              <a:rPr sz="1800" dirty="0">
                <a:latin typeface="Calibri"/>
                <a:cs typeface="Calibri"/>
              </a:rPr>
              <a:t>f</a:t>
            </a:r>
            <a:r>
              <a:rPr sz="1800" baseline="-13888" dirty="0">
                <a:latin typeface="Calibri"/>
                <a:cs typeface="Calibri"/>
              </a:rPr>
              <a:t>W</a:t>
            </a:r>
            <a:endParaRPr sz="1800" baseline="-13888">
              <a:latin typeface="Calibri"/>
              <a:cs typeface="Calibri"/>
            </a:endParaRPr>
          </a:p>
        </p:txBody>
      </p:sp>
      <p:grpSp>
        <p:nvGrpSpPr>
          <p:cNvPr id="20" name="object 20"/>
          <p:cNvGrpSpPr/>
          <p:nvPr/>
        </p:nvGrpSpPr>
        <p:grpSpPr>
          <a:xfrm>
            <a:off x="3377482" y="3329617"/>
            <a:ext cx="469265" cy="690880"/>
            <a:chOff x="3377482" y="3329617"/>
            <a:chExt cx="469265" cy="690880"/>
          </a:xfrm>
        </p:grpSpPr>
        <p:sp>
          <p:nvSpPr>
            <p:cNvPr id="21" name="object 21"/>
            <p:cNvSpPr/>
            <p:nvPr/>
          </p:nvSpPr>
          <p:spPr>
            <a:xfrm>
              <a:off x="3382245" y="3334379"/>
              <a:ext cx="459740" cy="681355"/>
            </a:xfrm>
            <a:custGeom>
              <a:avLst/>
              <a:gdLst/>
              <a:ahLst/>
              <a:cxnLst/>
              <a:rect l="l" t="t" r="r" b="b"/>
              <a:pathLst>
                <a:path w="459739" h="681354">
                  <a:moveTo>
                    <a:pt x="459248" y="0"/>
                  </a:moveTo>
                  <a:lnTo>
                    <a:pt x="0" y="0"/>
                  </a:lnTo>
                  <a:lnTo>
                    <a:pt x="0" y="681318"/>
                  </a:lnTo>
                  <a:lnTo>
                    <a:pt x="459248" y="681318"/>
                  </a:lnTo>
                  <a:lnTo>
                    <a:pt x="459248" y="0"/>
                  </a:lnTo>
                  <a:close/>
                </a:path>
              </a:pathLst>
            </a:custGeom>
            <a:solidFill>
              <a:srgbClr val="D9EAD3"/>
            </a:solidFill>
          </p:spPr>
          <p:txBody>
            <a:bodyPr wrap="square" lIns="0" tIns="0" rIns="0" bIns="0" rtlCol="0"/>
            <a:lstStyle/>
            <a:p>
              <a:endParaRPr/>
            </a:p>
          </p:txBody>
        </p:sp>
        <p:sp>
          <p:nvSpPr>
            <p:cNvPr id="22" name="object 22"/>
            <p:cNvSpPr/>
            <p:nvPr/>
          </p:nvSpPr>
          <p:spPr>
            <a:xfrm>
              <a:off x="3382245" y="3334379"/>
              <a:ext cx="459740" cy="681355"/>
            </a:xfrm>
            <a:custGeom>
              <a:avLst/>
              <a:gdLst/>
              <a:ahLst/>
              <a:cxnLst/>
              <a:rect l="l" t="t" r="r" b="b"/>
              <a:pathLst>
                <a:path w="459739" h="681354">
                  <a:moveTo>
                    <a:pt x="0" y="0"/>
                  </a:moveTo>
                  <a:lnTo>
                    <a:pt x="459249" y="0"/>
                  </a:lnTo>
                  <a:lnTo>
                    <a:pt x="459249"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23" name="object 23"/>
          <p:cNvSpPr txBox="1"/>
          <p:nvPr/>
        </p:nvSpPr>
        <p:spPr>
          <a:xfrm>
            <a:off x="3486457" y="3527044"/>
            <a:ext cx="25336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h</a:t>
            </a:r>
            <a:r>
              <a:rPr sz="1650" spc="-7" baseline="-15151" dirty="0">
                <a:latin typeface="Calibri"/>
                <a:cs typeface="Calibri"/>
              </a:rPr>
              <a:t>2</a:t>
            </a:r>
            <a:endParaRPr sz="1650" baseline="-15151">
              <a:latin typeface="Calibri"/>
              <a:cs typeface="Calibri"/>
            </a:endParaRPr>
          </a:p>
        </p:txBody>
      </p:sp>
      <p:grpSp>
        <p:nvGrpSpPr>
          <p:cNvPr id="24" name="object 24"/>
          <p:cNvGrpSpPr/>
          <p:nvPr/>
        </p:nvGrpSpPr>
        <p:grpSpPr>
          <a:xfrm>
            <a:off x="2344206" y="3446953"/>
            <a:ext cx="2254250" cy="846455"/>
            <a:chOff x="2344206" y="3446953"/>
            <a:chExt cx="2254250" cy="846455"/>
          </a:xfrm>
        </p:grpSpPr>
        <p:sp>
          <p:nvSpPr>
            <p:cNvPr id="25" name="object 25"/>
            <p:cNvSpPr/>
            <p:nvPr/>
          </p:nvSpPr>
          <p:spPr>
            <a:xfrm>
              <a:off x="2344204" y="3636949"/>
              <a:ext cx="1124585" cy="655955"/>
            </a:xfrm>
            <a:custGeom>
              <a:avLst/>
              <a:gdLst/>
              <a:ahLst/>
              <a:cxnLst/>
              <a:rect l="l" t="t" r="r" b="b"/>
              <a:pathLst>
                <a:path w="1124585" h="655954">
                  <a:moveTo>
                    <a:pt x="312813" y="38100"/>
                  </a:moveTo>
                  <a:lnTo>
                    <a:pt x="236613" y="0"/>
                  </a:lnTo>
                  <a:lnTo>
                    <a:pt x="236613" y="28575"/>
                  </a:lnTo>
                  <a:lnTo>
                    <a:pt x="0" y="28575"/>
                  </a:lnTo>
                  <a:lnTo>
                    <a:pt x="0" y="47625"/>
                  </a:lnTo>
                  <a:lnTo>
                    <a:pt x="236613" y="47625"/>
                  </a:lnTo>
                  <a:lnTo>
                    <a:pt x="236613" y="76200"/>
                  </a:lnTo>
                  <a:lnTo>
                    <a:pt x="293763" y="47625"/>
                  </a:lnTo>
                  <a:lnTo>
                    <a:pt x="312813" y="38100"/>
                  </a:lnTo>
                  <a:close/>
                </a:path>
                <a:path w="1124585" h="655954">
                  <a:moveTo>
                    <a:pt x="583463" y="337832"/>
                  </a:moveTo>
                  <a:lnTo>
                    <a:pt x="577100" y="325132"/>
                  </a:lnTo>
                  <a:lnTo>
                    <a:pt x="545363" y="261632"/>
                  </a:lnTo>
                  <a:lnTo>
                    <a:pt x="507263" y="337832"/>
                  </a:lnTo>
                  <a:lnTo>
                    <a:pt x="535838" y="337832"/>
                  </a:lnTo>
                  <a:lnTo>
                    <a:pt x="535838" y="655878"/>
                  </a:lnTo>
                  <a:lnTo>
                    <a:pt x="554888" y="655878"/>
                  </a:lnTo>
                  <a:lnTo>
                    <a:pt x="554888" y="337832"/>
                  </a:lnTo>
                  <a:lnTo>
                    <a:pt x="583463" y="337832"/>
                  </a:lnTo>
                  <a:close/>
                </a:path>
                <a:path w="1124585" h="655954">
                  <a:moveTo>
                    <a:pt x="1124496" y="38163"/>
                  </a:moveTo>
                  <a:lnTo>
                    <a:pt x="1048296" y="63"/>
                  </a:lnTo>
                  <a:lnTo>
                    <a:pt x="1048296" y="28638"/>
                  </a:lnTo>
                  <a:lnTo>
                    <a:pt x="777798" y="28625"/>
                  </a:lnTo>
                  <a:lnTo>
                    <a:pt x="777798" y="47675"/>
                  </a:lnTo>
                  <a:lnTo>
                    <a:pt x="1048296" y="47688"/>
                  </a:lnTo>
                  <a:lnTo>
                    <a:pt x="1048296" y="76263"/>
                  </a:lnTo>
                  <a:lnTo>
                    <a:pt x="1105446" y="47688"/>
                  </a:lnTo>
                  <a:lnTo>
                    <a:pt x="1124496" y="38163"/>
                  </a:lnTo>
                  <a:close/>
                </a:path>
              </a:pathLst>
            </a:custGeom>
            <a:solidFill>
              <a:srgbClr val="44546A"/>
            </a:solidFill>
          </p:spPr>
          <p:txBody>
            <a:bodyPr wrap="square" lIns="0" tIns="0" rIns="0" bIns="0" rtlCol="0"/>
            <a:lstStyle/>
            <a:p>
              <a:endParaRPr/>
            </a:p>
          </p:txBody>
        </p:sp>
        <p:sp>
          <p:nvSpPr>
            <p:cNvPr id="26" name="object 26"/>
            <p:cNvSpPr/>
            <p:nvPr/>
          </p:nvSpPr>
          <p:spPr>
            <a:xfrm>
              <a:off x="4128420" y="3451716"/>
              <a:ext cx="465455" cy="447040"/>
            </a:xfrm>
            <a:custGeom>
              <a:avLst/>
              <a:gdLst/>
              <a:ahLst/>
              <a:cxnLst/>
              <a:rect l="l" t="t" r="r" b="b"/>
              <a:pathLst>
                <a:path w="465454" h="447039">
                  <a:moveTo>
                    <a:pt x="464893" y="0"/>
                  </a:moveTo>
                  <a:lnTo>
                    <a:pt x="0" y="0"/>
                  </a:lnTo>
                  <a:lnTo>
                    <a:pt x="0" y="446769"/>
                  </a:lnTo>
                  <a:lnTo>
                    <a:pt x="464893" y="446769"/>
                  </a:lnTo>
                  <a:lnTo>
                    <a:pt x="464893" y="0"/>
                  </a:lnTo>
                  <a:close/>
                </a:path>
              </a:pathLst>
            </a:custGeom>
            <a:solidFill>
              <a:srgbClr val="E7E6E6"/>
            </a:solidFill>
          </p:spPr>
          <p:txBody>
            <a:bodyPr wrap="square" lIns="0" tIns="0" rIns="0" bIns="0" rtlCol="0"/>
            <a:lstStyle/>
            <a:p>
              <a:endParaRPr/>
            </a:p>
          </p:txBody>
        </p:sp>
        <p:sp>
          <p:nvSpPr>
            <p:cNvPr id="27" name="object 27"/>
            <p:cNvSpPr/>
            <p:nvPr/>
          </p:nvSpPr>
          <p:spPr>
            <a:xfrm>
              <a:off x="4128420" y="3451716"/>
              <a:ext cx="465455" cy="447040"/>
            </a:xfrm>
            <a:custGeom>
              <a:avLst/>
              <a:gdLst/>
              <a:ahLst/>
              <a:cxnLst/>
              <a:rect l="l" t="t" r="r" b="b"/>
              <a:pathLst>
                <a:path w="465454" h="447039">
                  <a:moveTo>
                    <a:pt x="0" y="0"/>
                  </a:moveTo>
                  <a:lnTo>
                    <a:pt x="464893" y="0"/>
                  </a:lnTo>
                  <a:lnTo>
                    <a:pt x="464893" y="446770"/>
                  </a:lnTo>
                  <a:lnTo>
                    <a:pt x="0" y="446770"/>
                  </a:lnTo>
                  <a:lnTo>
                    <a:pt x="0" y="0"/>
                  </a:lnTo>
                  <a:close/>
                </a:path>
              </a:pathLst>
            </a:custGeom>
            <a:ln w="9525">
              <a:solidFill>
                <a:srgbClr val="44546A"/>
              </a:solidFill>
            </a:ln>
          </p:spPr>
          <p:txBody>
            <a:bodyPr wrap="square" lIns="0" tIns="0" rIns="0" bIns="0" rtlCol="0"/>
            <a:lstStyle/>
            <a:p>
              <a:endParaRPr/>
            </a:p>
          </p:txBody>
        </p:sp>
      </p:grpSp>
      <p:sp>
        <p:nvSpPr>
          <p:cNvPr id="28" name="object 28"/>
          <p:cNvSpPr txBox="1"/>
          <p:nvPr/>
        </p:nvSpPr>
        <p:spPr>
          <a:xfrm>
            <a:off x="4107783" y="3513835"/>
            <a:ext cx="511175" cy="299720"/>
          </a:xfrm>
          <a:prstGeom prst="rect">
            <a:avLst/>
          </a:prstGeom>
        </p:spPr>
        <p:txBody>
          <a:bodyPr vert="horz" wrap="square" lIns="0" tIns="12700" rIns="0" bIns="0" rtlCol="0">
            <a:spAutoFit/>
          </a:bodyPr>
          <a:lstStyle/>
          <a:p>
            <a:pPr marL="142240">
              <a:lnSpc>
                <a:spcPct val="100000"/>
              </a:lnSpc>
              <a:spcBef>
                <a:spcPts val="100"/>
              </a:spcBef>
            </a:pPr>
            <a:r>
              <a:rPr sz="1800" dirty="0">
                <a:latin typeface="Calibri"/>
                <a:cs typeface="Calibri"/>
              </a:rPr>
              <a:t>f</a:t>
            </a:r>
            <a:r>
              <a:rPr sz="1800" baseline="-13888" dirty="0">
                <a:latin typeface="Calibri"/>
                <a:cs typeface="Calibri"/>
              </a:rPr>
              <a:t>W</a:t>
            </a:r>
            <a:endParaRPr sz="1800" baseline="-13888">
              <a:latin typeface="Calibri"/>
              <a:cs typeface="Calibri"/>
            </a:endParaRPr>
          </a:p>
        </p:txBody>
      </p:sp>
      <p:sp>
        <p:nvSpPr>
          <p:cNvPr id="29" name="object 29"/>
          <p:cNvSpPr/>
          <p:nvPr/>
        </p:nvSpPr>
        <p:spPr>
          <a:xfrm>
            <a:off x="4853555" y="3334379"/>
            <a:ext cx="459740" cy="681355"/>
          </a:xfrm>
          <a:custGeom>
            <a:avLst/>
            <a:gdLst/>
            <a:ahLst/>
            <a:cxnLst/>
            <a:rect l="l" t="t" r="r" b="b"/>
            <a:pathLst>
              <a:path w="459739" h="681354">
                <a:moveTo>
                  <a:pt x="459248" y="0"/>
                </a:moveTo>
                <a:lnTo>
                  <a:pt x="0" y="0"/>
                </a:lnTo>
                <a:lnTo>
                  <a:pt x="0" y="681318"/>
                </a:lnTo>
                <a:lnTo>
                  <a:pt x="459248" y="681318"/>
                </a:lnTo>
                <a:lnTo>
                  <a:pt x="459248" y="0"/>
                </a:lnTo>
                <a:close/>
              </a:path>
            </a:pathLst>
          </a:custGeom>
          <a:solidFill>
            <a:srgbClr val="D9EAD3"/>
          </a:solidFill>
        </p:spPr>
        <p:txBody>
          <a:bodyPr wrap="square" lIns="0" tIns="0" rIns="0" bIns="0" rtlCol="0"/>
          <a:lstStyle/>
          <a:p>
            <a:endParaRPr/>
          </a:p>
        </p:txBody>
      </p:sp>
      <p:sp>
        <p:nvSpPr>
          <p:cNvPr id="30" name="object 30"/>
          <p:cNvSpPr txBox="1"/>
          <p:nvPr/>
        </p:nvSpPr>
        <p:spPr>
          <a:xfrm>
            <a:off x="4853555" y="3334379"/>
            <a:ext cx="459740" cy="681355"/>
          </a:xfrm>
          <a:prstGeom prst="rect">
            <a:avLst/>
          </a:prstGeom>
          <a:ln w="9525">
            <a:solidFill>
              <a:srgbClr val="000000"/>
            </a:solidFill>
          </a:ln>
        </p:spPr>
        <p:txBody>
          <a:bodyPr vert="horz" wrap="square" lIns="0" tIns="205104" rIns="0" bIns="0" rtlCol="0">
            <a:spAutoFit/>
          </a:bodyPr>
          <a:lstStyle/>
          <a:p>
            <a:pPr marL="142240">
              <a:lnSpc>
                <a:spcPct val="100000"/>
              </a:lnSpc>
              <a:spcBef>
                <a:spcPts val="1614"/>
              </a:spcBef>
            </a:pPr>
            <a:r>
              <a:rPr sz="1600" spc="-5" dirty="0">
                <a:latin typeface="Calibri"/>
                <a:cs typeface="Calibri"/>
              </a:rPr>
              <a:t>h</a:t>
            </a:r>
            <a:r>
              <a:rPr sz="1650" spc="-7" baseline="-15151" dirty="0">
                <a:latin typeface="Calibri"/>
                <a:cs typeface="Calibri"/>
              </a:rPr>
              <a:t>3</a:t>
            </a:r>
            <a:endParaRPr sz="1650" baseline="-15151">
              <a:latin typeface="Calibri"/>
              <a:cs typeface="Calibri"/>
            </a:endParaRPr>
          </a:p>
        </p:txBody>
      </p:sp>
      <p:grpSp>
        <p:nvGrpSpPr>
          <p:cNvPr id="31" name="object 31"/>
          <p:cNvGrpSpPr/>
          <p:nvPr/>
        </p:nvGrpSpPr>
        <p:grpSpPr>
          <a:xfrm>
            <a:off x="4102055" y="4288056"/>
            <a:ext cx="437515" cy="690880"/>
            <a:chOff x="4102055" y="4288056"/>
            <a:chExt cx="437515" cy="690880"/>
          </a:xfrm>
        </p:grpSpPr>
        <p:sp>
          <p:nvSpPr>
            <p:cNvPr id="32" name="object 32"/>
            <p:cNvSpPr/>
            <p:nvPr/>
          </p:nvSpPr>
          <p:spPr>
            <a:xfrm>
              <a:off x="4106817" y="4292818"/>
              <a:ext cx="427990" cy="681355"/>
            </a:xfrm>
            <a:custGeom>
              <a:avLst/>
              <a:gdLst/>
              <a:ahLst/>
              <a:cxnLst/>
              <a:rect l="l" t="t" r="r" b="b"/>
              <a:pathLst>
                <a:path w="427989" h="681354">
                  <a:moveTo>
                    <a:pt x="427531" y="0"/>
                  </a:moveTo>
                  <a:lnTo>
                    <a:pt x="0" y="0"/>
                  </a:lnTo>
                  <a:lnTo>
                    <a:pt x="0" y="681318"/>
                  </a:lnTo>
                  <a:lnTo>
                    <a:pt x="427531" y="681318"/>
                  </a:lnTo>
                  <a:lnTo>
                    <a:pt x="427531" y="0"/>
                  </a:lnTo>
                  <a:close/>
                </a:path>
              </a:pathLst>
            </a:custGeom>
            <a:solidFill>
              <a:srgbClr val="F4CCCC"/>
            </a:solidFill>
          </p:spPr>
          <p:txBody>
            <a:bodyPr wrap="square" lIns="0" tIns="0" rIns="0" bIns="0" rtlCol="0"/>
            <a:lstStyle/>
            <a:p>
              <a:endParaRPr/>
            </a:p>
          </p:txBody>
        </p:sp>
        <p:sp>
          <p:nvSpPr>
            <p:cNvPr id="33" name="object 33"/>
            <p:cNvSpPr/>
            <p:nvPr/>
          </p:nvSpPr>
          <p:spPr>
            <a:xfrm>
              <a:off x="4106817" y="4292818"/>
              <a:ext cx="427990" cy="681355"/>
            </a:xfrm>
            <a:custGeom>
              <a:avLst/>
              <a:gdLst/>
              <a:ahLst/>
              <a:cxnLst/>
              <a:rect l="l" t="t" r="r" b="b"/>
              <a:pathLst>
                <a:path w="427989" h="681354">
                  <a:moveTo>
                    <a:pt x="0" y="0"/>
                  </a:moveTo>
                  <a:lnTo>
                    <a:pt x="427532" y="0"/>
                  </a:lnTo>
                  <a:lnTo>
                    <a:pt x="427532"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34" name="object 34"/>
          <p:cNvSpPr txBox="1"/>
          <p:nvPr/>
        </p:nvSpPr>
        <p:spPr>
          <a:xfrm>
            <a:off x="4081417" y="4487164"/>
            <a:ext cx="473709" cy="269240"/>
          </a:xfrm>
          <a:prstGeom prst="rect">
            <a:avLst/>
          </a:prstGeom>
        </p:spPr>
        <p:txBody>
          <a:bodyPr vert="horz" wrap="square" lIns="0" tIns="12700" rIns="0" bIns="0" rtlCol="0">
            <a:spAutoFit/>
          </a:bodyPr>
          <a:lstStyle/>
          <a:p>
            <a:pPr marL="161290">
              <a:lnSpc>
                <a:spcPct val="100000"/>
              </a:lnSpc>
              <a:spcBef>
                <a:spcPts val="100"/>
              </a:spcBef>
            </a:pPr>
            <a:r>
              <a:rPr sz="1600" spc="-5" dirty="0">
                <a:latin typeface="Calibri"/>
                <a:cs typeface="Calibri"/>
              </a:rPr>
              <a:t>x</a:t>
            </a:r>
            <a:r>
              <a:rPr sz="1650" spc="-7" baseline="-15151" dirty="0">
                <a:latin typeface="Calibri"/>
                <a:cs typeface="Calibri"/>
              </a:rPr>
              <a:t>3</a:t>
            </a:r>
            <a:endParaRPr sz="1650" baseline="-15151">
              <a:latin typeface="Calibri"/>
              <a:cs typeface="Calibri"/>
            </a:endParaRPr>
          </a:p>
        </p:txBody>
      </p:sp>
      <p:grpSp>
        <p:nvGrpSpPr>
          <p:cNvPr id="35" name="object 35"/>
          <p:cNvGrpSpPr/>
          <p:nvPr/>
        </p:nvGrpSpPr>
        <p:grpSpPr>
          <a:xfrm>
            <a:off x="2630758" y="3636939"/>
            <a:ext cx="2955290" cy="1342390"/>
            <a:chOff x="2630758" y="3636939"/>
            <a:chExt cx="2955290" cy="1342390"/>
          </a:xfrm>
        </p:grpSpPr>
        <p:sp>
          <p:nvSpPr>
            <p:cNvPr id="36" name="object 36"/>
            <p:cNvSpPr/>
            <p:nvPr/>
          </p:nvSpPr>
          <p:spPr>
            <a:xfrm>
              <a:off x="3841483" y="3636949"/>
              <a:ext cx="1744345" cy="655955"/>
            </a:xfrm>
            <a:custGeom>
              <a:avLst/>
              <a:gdLst/>
              <a:ahLst/>
              <a:cxnLst/>
              <a:rect l="l" t="t" r="r" b="b"/>
              <a:pathLst>
                <a:path w="1744345" h="655954">
                  <a:moveTo>
                    <a:pt x="287083" y="38100"/>
                  </a:moveTo>
                  <a:lnTo>
                    <a:pt x="210883" y="0"/>
                  </a:lnTo>
                  <a:lnTo>
                    <a:pt x="210883" y="28575"/>
                  </a:lnTo>
                  <a:lnTo>
                    <a:pt x="0" y="28575"/>
                  </a:lnTo>
                  <a:lnTo>
                    <a:pt x="0" y="47625"/>
                  </a:lnTo>
                  <a:lnTo>
                    <a:pt x="210883" y="47625"/>
                  </a:lnTo>
                  <a:lnTo>
                    <a:pt x="210883" y="76200"/>
                  </a:lnTo>
                  <a:lnTo>
                    <a:pt x="268033" y="47625"/>
                  </a:lnTo>
                  <a:lnTo>
                    <a:pt x="287083" y="38100"/>
                  </a:lnTo>
                  <a:close/>
                </a:path>
                <a:path w="1744345" h="655954">
                  <a:moveTo>
                    <a:pt x="557479" y="337832"/>
                  </a:moveTo>
                  <a:lnTo>
                    <a:pt x="551129" y="325132"/>
                  </a:lnTo>
                  <a:lnTo>
                    <a:pt x="519379" y="261632"/>
                  </a:lnTo>
                  <a:lnTo>
                    <a:pt x="481279" y="337832"/>
                  </a:lnTo>
                  <a:lnTo>
                    <a:pt x="509854" y="337832"/>
                  </a:lnTo>
                  <a:lnTo>
                    <a:pt x="509854" y="655878"/>
                  </a:lnTo>
                  <a:lnTo>
                    <a:pt x="528904" y="655878"/>
                  </a:lnTo>
                  <a:lnTo>
                    <a:pt x="528904" y="337832"/>
                  </a:lnTo>
                  <a:lnTo>
                    <a:pt x="557479" y="337832"/>
                  </a:lnTo>
                  <a:close/>
                </a:path>
                <a:path w="1744345" h="655954">
                  <a:moveTo>
                    <a:pt x="1098524" y="38163"/>
                  </a:moveTo>
                  <a:lnTo>
                    <a:pt x="1022324" y="63"/>
                  </a:lnTo>
                  <a:lnTo>
                    <a:pt x="1022324" y="28638"/>
                  </a:lnTo>
                  <a:lnTo>
                    <a:pt x="751827" y="28625"/>
                  </a:lnTo>
                  <a:lnTo>
                    <a:pt x="751827" y="47675"/>
                  </a:lnTo>
                  <a:lnTo>
                    <a:pt x="1022324" y="47688"/>
                  </a:lnTo>
                  <a:lnTo>
                    <a:pt x="1022324" y="76263"/>
                  </a:lnTo>
                  <a:lnTo>
                    <a:pt x="1079474" y="47688"/>
                  </a:lnTo>
                  <a:lnTo>
                    <a:pt x="1035024" y="47688"/>
                  </a:lnTo>
                  <a:lnTo>
                    <a:pt x="1079474" y="47675"/>
                  </a:lnTo>
                  <a:lnTo>
                    <a:pt x="1098524" y="38163"/>
                  </a:lnTo>
                  <a:close/>
                </a:path>
                <a:path w="1744345" h="655954">
                  <a:moveTo>
                    <a:pt x="1743951" y="38100"/>
                  </a:moveTo>
                  <a:lnTo>
                    <a:pt x="1667751" y="0"/>
                  </a:lnTo>
                  <a:lnTo>
                    <a:pt x="1667751" y="28575"/>
                  </a:lnTo>
                  <a:lnTo>
                    <a:pt x="1471320" y="28575"/>
                  </a:lnTo>
                  <a:lnTo>
                    <a:pt x="1471307" y="47625"/>
                  </a:lnTo>
                  <a:lnTo>
                    <a:pt x="1667751" y="47625"/>
                  </a:lnTo>
                  <a:lnTo>
                    <a:pt x="1667751" y="76200"/>
                  </a:lnTo>
                  <a:lnTo>
                    <a:pt x="1724901" y="47625"/>
                  </a:lnTo>
                  <a:lnTo>
                    <a:pt x="1743951" y="38100"/>
                  </a:lnTo>
                  <a:close/>
                </a:path>
              </a:pathLst>
            </a:custGeom>
            <a:solidFill>
              <a:srgbClr val="44546A"/>
            </a:solidFill>
          </p:spPr>
          <p:txBody>
            <a:bodyPr wrap="square" lIns="0" tIns="0" rIns="0" bIns="0" rtlCol="0"/>
            <a:lstStyle/>
            <a:p>
              <a:endParaRPr/>
            </a:p>
          </p:txBody>
        </p:sp>
        <p:sp>
          <p:nvSpPr>
            <p:cNvPr id="37" name="object 37"/>
            <p:cNvSpPr/>
            <p:nvPr/>
          </p:nvSpPr>
          <p:spPr>
            <a:xfrm>
              <a:off x="2635520" y="4292818"/>
              <a:ext cx="427990" cy="681355"/>
            </a:xfrm>
            <a:custGeom>
              <a:avLst/>
              <a:gdLst/>
              <a:ahLst/>
              <a:cxnLst/>
              <a:rect l="l" t="t" r="r" b="b"/>
              <a:pathLst>
                <a:path w="427989" h="681354">
                  <a:moveTo>
                    <a:pt x="427531" y="0"/>
                  </a:moveTo>
                  <a:lnTo>
                    <a:pt x="0" y="0"/>
                  </a:lnTo>
                  <a:lnTo>
                    <a:pt x="0" y="681318"/>
                  </a:lnTo>
                  <a:lnTo>
                    <a:pt x="427531" y="681318"/>
                  </a:lnTo>
                  <a:lnTo>
                    <a:pt x="427531" y="0"/>
                  </a:lnTo>
                  <a:close/>
                </a:path>
              </a:pathLst>
            </a:custGeom>
            <a:solidFill>
              <a:srgbClr val="F4CCCC"/>
            </a:solidFill>
          </p:spPr>
          <p:txBody>
            <a:bodyPr wrap="square" lIns="0" tIns="0" rIns="0" bIns="0" rtlCol="0"/>
            <a:lstStyle/>
            <a:p>
              <a:endParaRPr/>
            </a:p>
          </p:txBody>
        </p:sp>
        <p:sp>
          <p:nvSpPr>
            <p:cNvPr id="38" name="object 38"/>
            <p:cNvSpPr/>
            <p:nvPr/>
          </p:nvSpPr>
          <p:spPr>
            <a:xfrm>
              <a:off x="2635520" y="4292818"/>
              <a:ext cx="427990" cy="681355"/>
            </a:xfrm>
            <a:custGeom>
              <a:avLst/>
              <a:gdLst/>
              <a:ahLst/>
              <a:cxnLst/>
              <a:rect l="l" t="t" r="r" b="b"/>
              <a:pathLst>
                <a:path w="427989" h="681354">
                  <a:moveTo>
                    <a:pt x="0" y="0"/>
                  </a:moveTo>
                  <a:lnTo>
                    <a:pt x="427532" y="0"/>
                  </a:lnTo>
                  <a:lnTo>
                    <a:pt x="427532"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39" name="object 39"/>
          <p:cNvSpPr txBox="1"/>
          <p:nvPr/>
        </p:nvSpPr>
        <p:spPr>
          <a:xfrm>
            <a:off x="5661050" y="3355340"/>
            <a:ext cx="23622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a:t>
            </a:r>
            <a:endParaRPr sz="2400">
              <a:latin typeface="Calibri"/>
              <a:cs typeface="Calibri"/>
            </a:endParaRPr>
          </a:p>
        </p:txBody>
      </p:sp>
      <p:sp>
        <p:nvSpPr>
          <p:cNvPr id="40" name="object 40"/>
          <p:cNvSpPr txBox="1"/>
          <p:nvPr/>
        </p:nvSpPr>
        <p:spPr>
          <a:xfrm>
            <a:off x="2733398" y="4487164"/>
            <a:ext cx="23431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x</a:t>
            </a:r>
            <a:r>
              <a:rPr sz="1650" spc="-7" baseline="-15151" dirty="0">
                <a:latin typeface="Calibri"/>
                <a:cs typeface="Calibri"/>
              </a:rPr>
              <a:t>2</a:t>
            </a:r>
            <a:endParaRPr sz="1650" baseline="-15151">
              <a:latin typeface="Calibri"/>
              <a:cs typeface="Calibri"/>
            </a:endParaRPr>
          </a:p>
        </p:txBody>
      </p:sp>
      <p:grpSp>
        <p:nvGrpSpPr>
          <p:cNvPr id="41" name="object 41"/>
          <p:cNvGrpSpPr/>
          <p:nvPr/>
        </p:nvGrpSpPr>
        <p:grpSpPr>
          <a:xfrm>
            <a:off x="1159460" y="4288056"/>
            <a:ext cx="437515" cy="690880"/>
            <a:chOff x="1159460" y="4288056"/>
            <a:chExt cx="437515" cy="690880"/>
          </a:xfrm>
        </p:grpSpPr>
        <p:sp>
          <p:nvSpPr>
            <p:cNvPr id="42" name="object 42"/>
            <p:cNvSpPr/>
            <p:nvPr/>
          </p:nvSpPr>
          <p:spPr>
            <a:xfrm>
              <a:off x="1164222" y="4292818"/>
              <a:ext cx="427990" cy="681355"/>
            </a:xfrm>
            <a:custGeom>
              <a:avLst/>
              <a:gdLst/>
              <a:ahLst/>
              <a:cxnLst/>
              <a:rect l="l" t="t" r="r" b="b"/>
              <a:pathLst>
                <a:path w="427990" h="681354">
                  <a:moveTo>
                    <a:pt x="427531" y="0"/>
                  </a:moveTo>
                  <a:lnTo>
                    <a:pt x="0" y="0"/>
                  </a:lnTo>
                  <a:lnTo>
                    <a:pt x="0" y="681318"/>
                  </a:lnTo>
                  <a:lnTo>
                    <a:pt x="427531" y="681318"/>
                  </a:lnTo>
                  <a:lnTo>
                    <a:pt x="427531" y="0"/>
                  </a:lnTo>
                  <a:close/>
                </a:path>
              </a:pathLst>
            </a:custGeom>
            <a:solidFill>
              <a:srgbClr val="F4CCCC"/>
            </a:solidFill>
          </p:spPr>
          <p:txBody>
            <a:bodyPr wrap="square" lIns="0" tIns="0" rIns="0" bIns="0" rtlCol="0"/>
            <a:lstStyle/>
            <a:p>
              <a:endParaRPr/>
            </a:p>
          </p:txBody>
        </p:sp>
        <p:sp>
          <p:nvSpPr>
            <p:cNvPr id="43" name="object 43"/>
            <p:cNvSpPr/>
            <p:nvPr/>
          </p:nvSpPr>
          <p:spPr>
            <a:xfrm>
              <a:off x="1164222" y="4292818"/>
              <a:ext cx="427990" cy="681355"/>
            </a:xfrm>
            <a:custGeom>
              <a:avLst/>
              <a:gdLst/>
              <a:ahLst/>
              <a:cxnLst/>
              <a:rect l="l" t="t" r="r" b="b"/>
              <a:pathLst>
                <a:path w="427990" h="681354">
                  <a:moveTo>
                    <a:pt x="0" y="0"/>
                  </a:moveTo>
                  <a:lnTo>
                    <a:pt x="427532" y="0"/>
                  </a:lnTo>
                  <a:lnTo>
                    <a:pt x="427532"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44" name="object 44"/>
          <p:cNvSpPr txBox="1"/>
          <p:nvPr/>
        </p:nvSpPr>
        <p:spPr>
          <a:xfrm>
            <a:off x="1262101" y="4487164"/>
            <a:ext cx="23431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x</a:t>
            </a:r>
            <a:r>
              <a:rPr sz="1650" spc="-7" baseline="-15151" dirty="0">
                <a:latin typeface="Calibri"/>
                <a:cs typeface="Calibri"/>
              </a:rPr>
              <a:t>1</a:t>
            </a:r>
            <a:endParaRPr sz="1650" baseline="-15151">
              <a:latin typeface="Calibri"/>
              <a:cs typeface="Calibri"/>
            </a:endParaRPr>
          </a:p>
        </p:txBody>
      </p:sp>
      <p:grpSp>
        <p:nvGrpSpPr>
          <p:cNvPr id="45" name="object 45"/>
          <p:cNvGrpSpPr/>
          <p:nvPr/>
        </p:nvGrpSpPr>
        <p:grpSpPr>
          <a:xfrm>
            <a:off x="350164" y="4548680"/>
            <a:ext cx="506095" cy="487045"/>
            <a:chOff x="350164" y="4548680"/>
            <a:chExt cx="506095" cy="487045"/>
          </a:xfrm>
        </p:grpSpPr>
        <p:sp>
          <p:nvSpPr>
            <p:cNvPr id="46" name="object 46"/>
            <p:cNvSpPr/>
            <p:nvPr/>
          </p:nvSpPr>
          <p:spPr>
            <a:xfrm>
              <a:off x="354927" y="4553442"/>
              <a:ext cx="496570" cy="477520"/>
            </a:xfrm>
            <a:custGeom>
              <a:avLst/>
              <a:gdLst/>
              <a:ahLst/>
              <a:cxnLst/>
              <a:rect l="l" t="t" r="r" b="b"/>
              <a:pathLst>
                <a:path w="496569" h="477520">
                  <a:moveTo>
                    <a:pt x="496558" y="0"/>
                  </a:moveTo>
                  <a:lnTo>
                    <a:pt x="0" y="0"/>
                  </a:lnTo>
                  <a:lnTo>
                    <a:pt x="0" y="477202"/>
                  </a:lnTo>
                  <a:lnTo>
                    <a:pt x="496558" y="477202"/>
                  </a:lnTo>
                  <a:lnTo>
                    <a:pt x="496558" y="0"/>
                  </a:lnTo>
                  <a:close/>
                </a:path>
              </a:pathLst>
            </a:custGeom>
            <a:solidFill>
              <a:srgbClr val="FCE5CD"/>
            </a:solidFill>
          </p:spPr>
          <p:txBody>
            <a:bodyPr wrap="square" lIns="0" tIns="0" rIns="0" bIns="0" rtlCol="0"/>
            <a:lstStyle/>
            <a:p>
              <a:endParaRPr/>
            </a:p>
          </p:txBody>
        </p:sp>
        <p:sp>
          <p:nvSpPr>
            <p:cNvPr id="47" name="object 47"/>
            <p:cNvSpPr/>
            <p:nvPr/>
          </p:nvSpPr>
          <p:spPr>
            <a:xfrm>
              <a:off x="354927" y="4553442"/>
              <a:ext cx="496570" cy="477520"/>
            </a:xfrm>
            <a:custGeom>
              <a:avLst/>
              <a:gdLst/>
              <a:ahLst/>
              <a:cxnLst/>
              <a:rect l="l" t="t" r="r" b="b"/>
              <a:pathLst>
                <a:path w="496569" h="477520">
                  <a:moveTo>
                    <a:pt x="0" y="0"/>
                  </a:moveTo>
                  <a:lnTo>
                    <a:pt x="496559" y="0"/>
                  </a:lnTo>
                  <a:lnTo>
                    <a:pt x="496559" y="477202"/>
                  </a:lnTo>
                  <a:lnTo>
                    <a:pt x="0" y="477202"/>
                  </a:lnTo>
                  <a:lnTo>
                    <a:pt x="0" y="0"/>
                  </a:lnTo>
                  <a:close/>
                </a:path>
              </a:pathLst>
            </a:custGeom>
            <a:ln w="9525">
              <a:solidFill>
                <a:srgbClr val="44546A"/>
              </a:solidFill>
            </a:ln>
          </p:spPr>
          <p:txBody>
            <a:bodyPr wrap="square" lIns="0" tIns="0" rIns="0" bIns="0" rtlCol="0"/>
            <a:lstStyle/>
            <a:p>
              <a:endParaRPr/>
            </a:p>
          </p:txBody>
        </p:sp>
      </p:grpSp>
      <p:sp>
        <p:nvSpPr>
          <p:cNvPr id="48" name="object 48"/>
          <p:cNvSpPr txBox="1"/>
          <p:nvPr/>
        </p:nvSpPr>
        <p:spPr>
          <a:xfrm>
            <a:off x="438694" y="4645660"/>
            <a:ext cx="328295" cy="269240"/>
          </a:xfrm>
          <a:prstGeom prst="rect">
            <a:avLst/>
          </a:prstGeom>
        </p:spPr>
        <p:txBody>
          <a:bodyPr vert="horz" wrap="square" lIns="0" tIns="12700" rIns="0" bIns="0" rtlCol="0">
            <a:spAutoFit/>
          </a:bodyPr>
          <a:lstStyle/>
          <a:p>
            <a:pPr marL="38100">
              <a:lnSpc>
                <a:spcPct val="100000"/>
              </a:lnSpc>
              <a:spcBef>
                <a:spcPts val="100"/>
              </a:spcBef>
            </a:pPr>
            <a:r>
              <a:rPr sz="1600" dirty="0">
                <a:latin typeface="Calibri"/>
                <a:cs typeface="Calibri"/>
              </a:rPr>
              <a:t>W</a:t>
            </a:r>
            <a:r>
              <a:rPr sz="1650" baseline="-15151" dirty="0">
                <a:latin typeface="Calibri"/>
                <a:cs typeface="Calibri"/>
              </a:rPr>
              <a:t>1</a:t>
            </a:r>
            <a:endParaRPr sz="1650" baseline="-15151">
              <a:latin typeface="Calibri"/>
              <a:cs typeface="Calibri"/>
            </a:endParaRPr>
          </a:p>
        </p:txBody>
      </p:sp>
      <p:sp>
        <p:nvSpPr>
          <p:cNvPr id="49" name="object 49"/>
          <p:cNvSpPr/>
          <p:nvPr/>
        </p:nvSpPr>
        <p:spPr>
          <a:xfrm>
            <a:off x="609523" y="3882072"/>
            <a:ext cx="3570604" cy="1517650"/>
          </a:xfrm>
          <a:custGeom>
            <a:avLst/>
            <a:gdLst/>
            <a:ahLst/>
            <a:cxnLst/>
            <a:rect l="l" t="t" r="r" b="b"/>
            <a:pathLst>
              <a:path w="3570604" h="1517650">
                <a:moveTo>
                  <a:pt x="619061" y="107238"/>
                </a:moveTo>
                <a:lnTo>
                  <a:pt x="612317" y="87884"/>
                </a:lnTo>
                <a:lnTo>
                  <a:pt x="591019" y="26797"/>
                </a:lnTo>
                <a:lnTo>
                  <a:pt x="543496" y="97497"/>
                </a:lnTo>
                <a:lnTo>
                  <a:pt x="570941" y="101041"/>
                </a:lnTo>
                <a:lnTo>
                  <a:pt x="567664" y="117436"/>
                </a:lnTo>
                <a:lnTo>
                  <a:pt x="544537" y="175221"/>
                </a:lnTo>
                <a:lnTo>
                  <a:pt x="512254" y="228231"/>
                </a:lnTo>
                <a:lnTo>
                  <a:pt x="472528" y="274447"/>
                </a:lnTo>
                <a:lnTo>
                  <a:pt x="427164" y="311873"/>
                </a:lnTo>
                <a:lnTo>
                  <a:pt x="377990" y="338607"/>
                </a:lnTo>
                <a:lnTo>
                  <a:pt x="326809" y="352869"/>
                </a:lnTo>
                <a:lnTo>
                  <a:pt x="271094" y="356908"/>
                </a:lnTo>
                <a:lnTo>
                  <a:pt x="242951" y="362864"/>
                </a:lnTo>
                <a:lnTo>
                  <a:pt x="188544" y="385165"/>
                </a:lnTo>
                <a:lnTo>
                  <a:pt x="138010" y="419519"/>
                </a:lnTo>
                <a:lnTo>
                  <a:pt x="92900" y="463854"/>
                </a:lnTo>
                <a:lnTo>
                  <a:pt x="54851" y="516229"/>
                </a:lnTo>
                <a:lnTo>
                  <a:pt x="25514" y="574713"/>
                </a:lnTo>
                <a:lnTo>
                  <a:pt x="6629" y="637400"/>
                </a:lnTo>
                <a:lnTo>
                  <a:pt x="0" y="701306"/>
                </a:lnTo>
                <a:lnTo>
                  <a:pt x="19024" y="702310"/>
                </a:lnTo>
                <a:lnTo>
                  <a:pt x="20688" y="670712"/>
                </a:lnTo>
                <a:lnTo>
                  <a:pt x="25450" y="640308"/>
                </a:lnTo>
                <a:lnTo>
                  <a:pt x="43484" y="581050"/>
                </a:lnTo>
                <a:lnTo>
                  <a:pt x="71501" y="525487"/>
                </a:lnTo>
                <a:lnTo>
                  <a:pt x="107835" y="475691"/>
                </a:lnTo>
                <a:lnTo>
                  <a:pt x="150749" y="433679"/>
                </a:lnTo>
                <a:lnTo>
                  <a:pt x="198462" y="401434"/>
                </a:lnTo>
                <a:lnTo>
                  <a:pt x="249123" y="380898"/>
                </a:lnTo>
                <a:lnTo>
                  <a:pt x="328168" y="371868"/>
                </a:lnTo>
                <a:lnTo>
                  <a:pt x="356450" y="366039"/>
                </a:lnTo>
                <a:lnTo>
                  <a:pt x="411111" y="343903"/>
                </a:lnTo>
                <a:lnTo>
                  <a:pt x="461860" y="309626"/>
                </a:lnTo>
                <a:lnTo>
                  <a:pt x="507111" y="265341"/>
                </a:lnTo>
                <a:lnTo>
                  <a:pt x="545274" y="213029"/>
                </a:lnTo>
                <a:lnTo>
                  <a:pt x="574713" y="154647"/>
                </a:lnTo>
                <a:lnTo>
                  <a:pt x="589813" y="103466"/>
                </a:lnTo>
                <a:lnTo>
                  <a:pt x="619061" y="107238"/>
                </a:lnTo>
                <a:close/>
              </a:path>
              <a:path w="3570604" h="1517650">
                <a:moveTo>
                  <a:pt x="3570363" y="77660"/>
                </a:moveTo>
                <a:lnTo>
                  <a:pt x="3563632" y="62738"/>
                </a:lnTo>
                <a:lnTo>
                  <a:pt x="3535349" y="0"/>
                </a:lnTo>
                <a:lnTo>
                  <a:pt x="3494227" y="74612"/>
                </a:lnTo>
                <a:lnTo>
                  <a:pt x="3522332" y="75742"/>
                </a:lnTo>
                <a:lnTo>
                  <a:pt x="3520173" y="104762"/>
                </a:lnTo>
                <a:lnTo>
                  <a:pt x="3515830" y="139661"/>
                </a:lnTo>
                <a:lnTo>
                  <a:pt x="3503549" y="209283"/>
                </a:lnTo>
                <a:lnTo>
                  <a:pt x="3486658" y="278384"/>
                </a:lnTo>
                <a:lnTo>
                  <a:pt x="3465245" y="347116"/>
                </a:lnTo>
                <a:lnTo>
                  <a:pt x="3439490" y="415201"/>
                </a:lnTo>
                <a:lnTo>
                  <a:pt x="3409556" y="482485"/>
                </a:lnTo>
                <a:lnTo>
                  <a:pt x="3375609" y="548830"/>
                </a:lnTo>
                <a:lnTo>
                  <a:pt x="3337788" y="614108"/>
                </a:lnTo>
                <a:lnTo>
                  <a:pt x="3296272" y="678167"/>
                </a:lnTo>
                <a:lnTo>
                  <a:pt x="3251212" y="740867"/>
                </a:lnTo>
                <a:lnTo>
                  <a:pt x="3202762" y="802081"/>
                </a:lnTo>
                <a:lnTo>
                  <a:pt x="3151098" y="861656"/>
                </a:lnTo>
                <a:lnTo>
                  <a:pt x="3096374" y="919454"/>
                </a:lnTo>
                <a:lnTo>
                  <a:pt x="3038754" y="975347"/>
                </a:lnTo>
                <a:lnTo>
                  <a:pt x="2978391" y="1029169"/>
                </a:lnTo>
                <a:lnTo>
                  <a:pt x="2915450" y="1080808"/>
                </a:lnTo>
                <a:lnTo>
                  <a:pt x="2850108" y="1130122"/>
                </a:lnTo>
                <a:lnTo>
                  <a:pt x="2782506" y="1176947"/>
                </a:lnTo>
                <a:lnTo>
                  <a:pt x="2712809" y="1221168"/>
                </a:lnTo>
                <a:lnTo>
                  <a:pt x="2641193" y="1262646"/>
                </a:lnTo>
                <a:lnTo>
                  <a:pt x="2567813" y="1301242"/>
                </a:lnTo>
                <a:lnTo>
                  <a:pt x="2492832" y="1336802"/>
                </a:lnTo>
                <a:lnTo>
                  <a:pt x="2416403" y="1369199"/>
                </a:lnTo>
                <a:lnTo>
                  <a:pt x="2338705" y="1398308"/>
                </a:lnTo>
                <a:lnTo>
                  <a:pt x="2259901" y="1423974"/>
                </a:lnTo>
                <a:lnTo>
                  <a:pt x="2180132" y="1446072"/>
                </a:lnTo>
                <a:lnTo>
                  <a:pt x="2099576" y="1464449"/>
                </a:lnTo>
                <a:lnTo>
                  <a:pt x="2018398" y="1478991"/>
                </a:lnTo>
                <a:lnTo>
                  <a:pt x="1936737" y="1489544"/>
                </a:lnTo>
                <a:lnTo>
                  <a:pt x="1854784" y="1495983"/>
                </a:lnTo>
                <a:lnTo>
                  <a:pt x="1772551" y="1498168"/>
                </a:lnTo>
                <a:lnTo>
                  <a:pt x="1607718" y="1496110"/>
                </a:lnTo>
                <a:lnTo>
                  <a:pt x="1444167" y="1490116"/>
                </a:lnTo>
                <a:lnTo>
                  <a:pt x="1283157" y="1480439"/>
                </a:lnTo>
                <a:lnTo>
                  <a:pt x="1204048" y="1474304"/>
                </a:lnTo>
                <a:lnTo>
                  <a:pt x="1126058" y="1467358"/>
                </a:lnTo>
                <a:lnTo>
                  <a:pt x="1049375" y="1459611"/>
                </a:lnTo>
                <a:lnTo>
                  <a:pt x="974140" y="1451114"/>
                </a:lnTo>
                <a:lnTo>
                  <a:pt x="900531" y="1441894"/>
                </a:lnTo>
                <a:lnTo>
                  <a:pt x="828687" y="1431988"/>
                </a:lnTo>
                <a:lnTo>
                  <a:pt x="758799" y="1421434"/>
                </a:lnTo>
                <a:lnTo>
                  <a:pt x="691007" y="1410246"/>
                </a:lnTo>
                <a:lnTo>
                  <a:pt x="625487" y="1398473"/>
                </a:lnTo>
                <a:lnTo>
                  <a:pt x="562394" y="1386154"/>
                </a:lnTo>
                <a:lnTo>
                  <a:pt x="501904" y="1373301"/>
                </a:lnTo>
                <a:lnTo>
                  <a:pt x="444169" y="1359966"/>
                </a:lnTo>
                <a:lnTo>
                  <a:pt x="389356" y="1346187"/>
                </a:lnTo>
                <a:lnTo>
                  <a:pt x="337642" y="1331988"/>
                </a:lnTo>
                <a:lnTo>
                  <a:pt x="289166" y="1317409"/>
                </a:lnTo>
                <a:lnTo>
                  <a:pt x="244132" y="1302486"/>
                </a:lnTo>
                <a:lnTo>
                  <a:pt x="202692" y="1287272"/>
                </a:lnTo>
                <a:lnTo>
                  <a:pt x="165023" y="1271803"/>
                </a:lnTo>
                <a:lnTo>
                  <a:pt x="101739" y="1240332"/>
                </a:lnTo>
                <a:lnTo>
                  <a:pt x="55524" y="1208519"/>
                </a:lnTo>
                <a:lnTo>
                  <a:pt x="32727" y="1184681"/>
                </a:lnTo>
                <a:lnTo>
                  <a:pt x="40919" y="1188783"/>
                </a:lnTo>
                <a:lnTo>
                  <a:pt x="56680" y="1195273"/>
                </a:lnTo>
                <a:lnTo>
                  <a:pt x="95008" y="1207731"/>
                </a:lnTo>
                <a:lnTo>
                  <a:pt x="142074" y="1219631"/>
                </a:lnTo>
                <a:lnTo>
                  <a:pt x="197243" y="1230985"/>
                </a:lnTo>
                <a:lnTo>
                  <a:pt x="259854" y="1241691"/>
                </a:lnTo>
                <a:lnTo>
                  <a:pt x="329171" y="1251699"/>
                </a:lnTo>
                <a:lnTo>
                  <a:pt x="404469" y="1260881"/>
                </a:lnTo>
                <a:lnTo>
                  <a:pt x="485013" y="1269174"/>
                </a:lnTo>
                <a:lnTo>
                  <a:pt x="570014" y="1276451"/>
                </a:lnTo>
                <a:lnTo>
                  <a:pt x="658812" y="1282636"/>
                </a:lnTo>
                <a:lnTo>
                  <a:pt x="750608" y="1287614"/>
                </a:lnTo>
                <a:lnTo>
                  <a:pt x="844664" y="1291297"/>
                </a:lnTo>
                <a:lnTo>
                  <a:pt x="940219" y="1293583"/>
                </a:lnTo>
                <a:lnTo>
                  <a:pt x="1036535" y="1294371"/>
                </a:lnTo>
                <a:lnTo>
                  <a:pt x="1085100" y="1292504"/>
                </a:lnTo>
                <a:lnTo>
                  <a:pt x="1133856" y="1286929"/>
                </a:lnTo>
                <a:lnTo>
                  <a:pt x="1182395" y="1277797"/>
                </a:lnTo>
                <a:lnTo>
                  <a:pt x="1191869" y="1275321"/>
                </a:lnTo>
                <a:lnTo>
                  <a:pt x="1230604" y="1265199"/>
                </a:lnTo>
                <a:lnTo>
                  <a:pt x="1278394" y="1249273"/>
                </a:lnTo>
                <a:lnTo>
                  <a:pt x="1325676" y="1230147"/>
                </a:lnTo>
                <a:lnTo>
                  <a:pt x="1372349" y="1207947"/>
                </a:lnTo>
                <a:lnTo>
                  <a:pt x="1418323" y="1182776"/>
                </a:lnTo>
                <a:lnTo>
                  <a:pt x="1463509" y="1154785"/>
                </a:lnTo>
                <a:lnTo>
                  <a:pt x="1507820" y="1124064"/>
                </a:lnTo>
                <a:lnTo>
                  <a:pt x="1551152" y="1090752"/>
                </a:lnTo>
                <a:lnTo>
                  <a:pt x="1593430" y="1054963"/>
                </a:lnTo>
                <a:lnTo>
                  <a:pt x="1634540" y="1016825"/>
                </a:lnTo>
                <a:lnTo>
                  <a:pt x="1674418" y="976439"/>
                </a:lnTo>
                <a:lnTo>
                  <a:pt x="1712950" y="933932"/>
                </a:lnTo>
                <a:lnTo>
                  <a:pt x="1750060" y="889431"/>
                </a:lnTo>
                <a:lnTo>
                  <a:pt x="1785645" y="843038"/>
                </a:lnTo>
                <a:lnTo>
                  <a:pt x="1819605" y="794867"/>
                </a:lnTo>
                <a:lnTo>
                  <a:pt x="1851863" y="745058"/>
                </a:lnTo>
                <a:lnTo>
                  <a:pt x="1882330" y="693712"/>
                </a:lnTo>
                <a:lnTo>
                  <a:pt x="1910892" y="640943"/>
                </a:lnTo>
                <a:lnTo>
                  <a:pt x="1937473" y="586867"/>
                </a:lnTo>
                <a:lnTo>
                  <a:pt x="1961972" y="531609"/>
                </a:lnTo>
                <a:lnTo>
                  <a:pt x="1984298" y="475284"/>
                </a:lnTo>
                <a:lnTo>
                  <a:pt x="2004352" y="418007"/>
                </a:lnTo>
                <a:lnTo>
                  <a:pt x="2022043" y="359905"/>
                </a:lnTo>
                <a:lnTo>
                  <a:pt x="2037270" y="301078"/>
                </a:lnTo>
                <a:lnTo>
                  <a:pt x="2049957" y="241642"/>
                </a:lnTo>
                <a:lnTo>
                  <a:pt x="2059990" y="181724"/>
                </a:lnTo>
                <a:lnTo>
                  <a:pt x="2067267" y="121437"/>
                </a:lnTo>
                <a:lnTo>
                  <a:pt x="2070188" y="76479"/>
                </a:lnTo>
                <a:lnTo>
                  <a:pt x="2099132" y="77482"/>
                </a:lnTo>
                <a:lnTo>
                  <a:pt x="2092439" y="62852"/>
                </a:lnTo>
                <a:lnTo>
                  <a:pt x="2063711" y="0"/>
                </a:lnTo>
                <a:lnTo>
                  <a:pt x="2022970" y="74828"/>
                </a:lnTo>
                <a:lnTo>
                  <a:pt x="2051151" y="75806"/>
                </a:lnTo>
                <a:lnTo>
                  <a:pt x="2048357" y="119164"/>
                </a:lnTo>
                <a:lnTo>
                  <a:pt x="2041194" y="178587"/>
                </a:lnTo>
                <a:lnTo>
                  <a:pt x="2031326" y="237667"/>
                </a:lnTo>
                <a:lnTo>
                  <a:pt x="2018830" y="296303"/>
                </a:lnTo>
                <a:lnTo>
                  <a:pt x="2003818" y="354355"/>
                </a:lnTo>
                <a:lnTo>
                  <a:pt x="1986368" y="411721"/>
                </a:lnTo>
                <a:lnTo>
                  <a:pt x="1966582" y="468274"/>
                </a:lnTo>
                <a:lnTo>
                  <a:pt x="1944560" y="523887"/>
                </a:lnTo>
                <a:lnTo>
                  <a:pt x="1920379" y="578459"/>
                </a:lnTo>
                <a:lnTo>
                  <a:pt x="1894141" y="631875"/>
                </a:lnTo>
                <a:lnTo>
                  <a:pt x="1865947" y="683983"/>
                </a:lnTo>
                <a:lnTo>
                  <a:pt x="1835873" y="734707"/>
                </a:lnTo>
                <a:lnTo>
                  <a:pt x="1804035" y="783894"/>
                </a:lnTo>
                <a:lnTo>
                  <a:pt x="1770519" y="831443"/>
                </a:lnTo>
                <a:lnTo>
                  <a:pt x="1735416" y="877227"/>
                </a:lnTo>
                <a:lnTo>
                  <a:pt x="1698840" y="921143"/>
                </a:lnTo>
                <a:lnTo>
                  <a:pt x="1660855" y="963053"/>
                </a:lnTo>
                <a:lnTo>
                  <a:pt x="1621586" y="1002855"/>
                </a:lnTo>
                <a:lnTo>
                  <a:pt x="1581111" y="1040434"/>
                </a:lnTo>
                <a:lnTo>
                  <a:pt x="1539544" y="1075651"/>
                </a:lnTo>
                <a:lnTo>
                  <a:pt x="1496961" y="1108417"/>
                </a:lnTo>
                <a:lnTo>
                  <a:pt x="1453476" y="1138593"/>
                </a:lnTo>
                <a:lnTo>
                  <a:pt x="1409166" y="1166075"/>
                </a:lnTo>
                <a:lnTo>
                  <a:pt x="1364157" y="1190752"/>
                </a:lnTo>
                <a:lnTo>
                  <a:pt x="1318514" y="1212494"/>
                </a:lnTo>
                <a:lnTo>
                  <a:pt x="1272362" y="1231201"/>
                </a:lnTo>
                <a:lnTo>
                  <a:pt x="1225689" y="1246797"/>
                </a:lnTo>
                <a:lnTo>
                  <a:pt x="1178852" y="1259078"/>
                </a:lnTo>
                <a:lnTo>
                  <a:pt x="1131684" y="1268006"/>
                </a:lnTo>
                <a:lnTo>
                  <a:pt x="1084364" y="1273467"/>
                </a:lnTo>
                <a:lnTo>
                  <a:pt x="1036688" y="1275321"/>
                </a:lnTo>
                <a:lnTo>
                  <a:pt x="940676" y="1274533"/>
                </a:lnTo>
                <a:lnTo>
                  <a:pt x="845400" y="1272260"/>
                </a:lnTo>
                <a:lnTo>
                  <a:pt x="751636" y="1268590"/>
                </a:lnTo>
                <a:lnTo>
                  <a:pt x="660133" y="1263637"/>
                </a:lnTo>
                <a:lnTo>
                  <a:pt x="571639" y="1257477"/>
                </a:lnTo>
                <a:lnTo>
                  <a:pt x="486879" y="1250213"/>
                </a:lnTo>
                <a:lnTo>
                  <a:pt x="406692" y="1241971"/>
                </a:lnTo>
                <a:lnTo>
                  <a:pt x="368528" y="1237500"/>
                </a:lnTo>
                <a:lnTo>
                  <a:pt x="296557" y="1227950"/>
                </a:lnTo>
                <a:lnTo>
                  <a:pt x="231025" y="1217676"/>
                </a:lnTo>
                <a:lnTo>
                  <a:pt x="172707" y="1206766"/>
                </a:lnTo>
                <a:lnTo>
                  <a:pt x="122415" y="1195349"/>
                </a:lnTo>
                <a:lnTo>
                  <a:pt x="80987" y="1183576"/>
                </a:lnTo>
                <a:lnTo>
                  <a:pt x="37680" y="1165948"/>
                </a:lnTo>
                <a:lnTo>
                  <a:pt x="29133" y="1160526"/>
                </a:lnTo>
                <a:lnTo>
                  <a:pt x="28359" y="1160043"/>
                </a:lnTo>
                <a:lnTo>
                  <a:pt x="27901" y="1159637"/>
                </a:lnTo>
                <a:lnTo>
                  <a:pt x="23672" y="1155915"/>
                </a:lnTo>
                <a:lnTo>
                  <a:pt x="22567" y="1154950"/>
                </a:lnTo>
                <a:lnTo>
                  <a:pt x="22034" y="1154176"/>
                </a:lnTo>
                <a:lnTo>
                  <a:pt x="21082" y="1152804"/>
                </a:lnTo>
                <a:lnTo>
                  <a:pt x="19862" y="1151039"/>
                </a:lnTo>
                <a:lnTo>
                  <a:pt x="19519" y="1149553"/>
                </a:lnTo>
                <a:lnTo>
                  <a:pt x="18783" y="1146416"/>
                </a:lnTo>
                <a:lnTo>
                  <a:pt x="9499" y="1148588"/>
                </a:lnTo>
                <a:lnTo>
                  <a:pt x="12" y="1149299"/>
                </a:lnTo>
                <a:lnTo>
                  <a:pt x="685" y="1158189"/>
                </a:lnTo>
                <a:lnTo>
                  <a:pt x="17310" y="1195870"/>
                </a:lnTo>
                <a:lnTo>
                  <a:pt x="64922" y="1239634"/>
                </a:lnTo>
                <a:lnTo>
                  <a:pt x="122326" y="1272933"/>
                </a:lnTo>
                <a:lnTo>
                  <a:pt x="156997" y="1289075"/>
                </a:lnTo>
                <a:lnTo>
                  <a:pt x="195453" y="1304899"/>
                </a:lnTo>
                <a:lnTo>
                  <a:pt x="237566" y="1320368"/>
                </a:lnTo>
                <a:lnTo>
                  <a:pt x="283184" y="1335493"/>
                </a:lnTo>
                <a:lnTo>
                  <a:pt x="332143" y="1350225"/>
                </a:lnTo>
                <a:lnTo>
                  <a:pt x="384314" y="1364564"/>
                </a:lnTo>
                <a:lnTo>
                  <a:pt x="439521" y="1378445"/>
                </a:lnTo>
                <a:lnTo>
                  <a:pt x="497624" y="1391869"/>
                </a:lnTo>
                <a:lnTo>
                  <a:pt x="558444" y="1404785"/>
                </a:lnTo>
                <a:lnTo>
                  <a:pt x="621842" y="1417167"/>
                </a:lnTo>
                <a:lnTo>
                  <a:pt x="687641" y="1428991"/>
                </a:lnTo>
                <a:lnTo>
                  <a:pt x="755700" y="1440230"/>
                </a:lnTo>
                <a:lnTo>
                  <a:pt x="825842" y="1450822"/>
                </a:lnTo>
                <a:lnTo>
                  <a:pt x="897928" y="1460766"/>
                </a:lnTo>
                <a:lnTo>
                  <a:pt x="971778" y="1470012"/>
                </a:lnTo>
                <a:lnTo>
                  <a:pt x="1047242" y="1478546"/>
                </a:lnTo>
                <a:lnTo>
                  <a:pt x="1124153" y="1486306"/>
                </a:lnTo>
                <a:lnTo>
                  <a:pt x="1202347" y="1493278"/>
                </a:lnTo>
                <a:lnTo>
                  <a:pt x="1281684" y="1499438"/>
                </a:lnTo>
                <a:lnTo>
                  <a:pt x="1443024" y="1509128"/>
                </a:lnTo>
                <a:lnTo>
                  <a:pt x="1607019" y="1515148"/>
                </a:lnTo>
                <a:lnTo>
                  <a:pt x="1772310" y="1517218"/>
                </a:lnTo>
                <a:lnTo>
                  <a:pt x="1855292" y="1515021"/>
                </a:lnTo>
                <a:lnTo>
                  <a:pt x="1938235" y="1508531"/>
                </a:lnTo>
                <a:lnTo>
                  <a:pt x="2018626" y="1498168"/>
                </a:lnTo>
                <a:lnTo>
                  <a:pt x="2102929" y="1483207"/>
                </a:lnTo>
                <a:lnTo>
                  <a:pt x="2184362" y="1464640"/>
                </a:lnTo>
                <a:lnTo>
                  <a:pt x="2264981" y="1442339"/>
                </a:lnTo>
                <a:lnTo>
                  <a:pt x="2344610" y="1416418"/>
                </a:lnTo>
                <a:lnTo>
                  <a:pt x="2423083" y="1387043"/>
                </a:lnTo>
                <a:lnTo>
                  <a:pt x="2500261" y="1354340"/>
                </a:lnTo>
                <a:lnTo>
                  <a:pt x="2575979" y="1318450"/>
                </a:lnTo>
                <a:lnTo>
                  <a:pt x="2650058" y="1279512"/>
                </a:lnTo>
                <a:lnTo>
                  <a:pt x="2722359" y="1237665"/>
                </a:lnTo>
                <a:lnTo>
                  <a:pt x="2792704" y="1193038"/>
                </a:lnTo>
                <a:lnTo>
                  <a:pt x="2860954" y="1145781"/>
                </a:lnTo>
                <a:lnTo>
                  <a:pt x="2926931" y="1096022"/>
                </a:lnTo>
                <a:lnTo>
                  <a:pt x="2990469" y="1043901"/>
                </a:lnTo>
                <a:lnTo>
                  <a:pt x="3051429" y="989558"/>
                </a:lnTo>
                <a:lnTo>
                  <a:pt x="3109633" y="933132"/>
                </a:lnTo>
                <a:lnTo>
                  <a:pt x="3164941" y="874763"/>
                </a:lnTo>
                <a:lnTo>
                  <a:pt x="3217164" y="814565"/>
                </a:lnTo>
                <a:lnTo>
                  <a:pt x="3266148" y="752690"/>
                </a:lnTo>
                <a:lnTo>
                  <a:pt x="3311741" y="689292"/>
                </a:lnTo>
                <a:lnTo>
                  <a:pt x="3353778" y="624471"/>
                </a:lnTo>
                <a:lnTo>
                  <a:pt x="3392081" y="558380"/>
                </a:lnTo>
                <a:lnTo>
                  <a:pt x="3426510" y="491159"/>
                </a:lnTo>
                <a:lnTo>
                  <a:pt x="3456889" y="422948"/>
                </a:lnTo>
                <a:lnTo>
                  <a:pt x="3483051" y="353860"/>
                </a:lnTo>
                <a:lnTo>
                  <a:pt x="3504844" y="284060"/>
                </a:lnTo>
                <a:lnTo>
                  <a:pt x="3522116" y="213512"/>
                </a:lnTo>
                <a:lnTo>
                  <a:pt x="3534638" y="142659"/>
                </a:lnTo>
                <a:lnTo>
                  <a:pt x="3541382" y="76504"/>
                </a:lnTo>
                <a:lnTo>
                  <a:pt x="3570363" y="77660"/>
                </a:lnTo>
                <a:close/>
              </a:path>
            </a:pathLst>
          </a:custGeom>
          <a:solidFill>
            <a:srgbClr val="44546A"/>
          </a:solidFill>
        </p:spPr>
        <p:txBody>
          <a:bodyPr wrap="square" lIns="0" tIns="0" rIns="0" bIns="0" rtlCol="0"/>
          <a:lstStyle/>
          <a:p>
            <a:endParaRPr/>
          </a:p>
        </p:txBody>
      </p:sp>
      <p:sp>
        <p:nvSpPr>
          <p:cNvPr id="50" name="object 50"/>
          <p:cNvSpPr/>
          <p:nvPr/>
        </p:nvSpPr>
        <p:spPr>
          <a:xfrm>
            <a:off x="6173392" y="3334379"/>
            <a:ext cx="459740" cy="681355"/>
          </a:xfrm>
          <a:custGeom>
            <a:avLst/>
            <a:gdLst/>
            <a:ahLst/>
            <a:cxnLst/>
            <a:rect l="l" t="t" r="r" b="b"/>
            <a:pathLst>
              <a:path w="459740" h="681354">
                <a:moveTo>
                  <a:pt x="459249" y="0"/>
                </a:moveTo>
                <a:lnTo>
                  <a:pt x="0" y="0"/>
                </a:lnTo>
                <a:lnTo>
                  <a:pt x="0" y="681318"/>
                </a:lnTo>
                <a:lnTo>
                  <a:pt x="459249" y="681318"/>
                </a:lnTo>
                <a:lnTo>
                  <a:pt x="459249" y="0"/>
                </a:lnTo>
                <a:close/>
              </a:path>
            </a:pathLst>
          </a:custGeom>
          <a:solidFill>
            <a:srgbClr val="D9EAD3"/>
          </a:solidFill>
        </p:spPr>
        <p:txBody>
          <a:bodyPr wrap="square" lIns="0" tIns="0" rIns="0" bIns="0" rtlCol="0"/>
          <a:lstStyle/>
          <a:p>
            <a:endParaRPr/>
          </a:p>
        </p:txBody>
      </p:sp>
      <p:sp>
        <p:nvSpPr>
          <p:cNvPr id="51" name="object 51"/>
          <p:cNvSpPr txBox="1"/>
          <p:nvPr/>
        </p:nvSpPr>
        <p:spPr>
          <a:xfrm>
            <a:off x="6173392" y="3334379"/>
            <a:ext cx="459740" cy="681355"/>
          </a:xfrm>
          <a:prstGeom prst="rect">
            <a:avLst/>
          </a:prstGeom>
          <a:ln w="9525">
            <a:solidFill>
              <a:srgbClr val="000000"/>
            </a:solidFill>
          </a:ln>
        </p:spPr>
        <p:txBody>
          <a:bodyPr vert="horz" wrap="square" lIns="0" tIns="205104" rIns="0" bIns="0" rtlCol="0">
            <a:spAutoFit/>
          </a:bodyPr>
          <a:lstStyle/>
          <a:p>
            <a:pPr marL="142875">
              <a:lnSpc>
                <a:spcPct val="100000"/>
              </a:lnSpc>
              <a:spcBef>
                <a:spcPts val="1614"/>
              </a:spcBef>
            </a:pPr>
            <a:r>
              <a:rPr sz="1600" spc="-5" dirty="0">
                <a:latin typeface="Calibri"/>
                <a:cs typeface="Calibri"/>
              </a:rPr>
              <a:t>h</a:t>
            </a:r>
            <a:r>
              <a:rPr sz="1650" spc="-7" baseline="-15151" dirty="0">
                <a:latin typeface="Calibri"/>
                <a:cs typeface="Calibri"/>
              </a:rPr>
              <a:t>T</a:t>
            </a:r>
            <a:endParaRPr sz="1650" baseline="-15151">
              <a:latin typeface="Calibri"/>
              <a:cs typeface="Calibri"/>
            </a:endParaRPr>
          </a:p>
        </p:txBody>
      </p:sp>
      <p:sp>
        <p:nvSpPr>
          <p:cNvPr id="52" name="object 52"/>
          <p:cNvSpPr/>
          <p:nvPr/>
        </p:nvSpPr>
        <p:spPr>
          <a:xfrm>
            <a:off x="6000920" y="3636939"/>
            <a:ext cx="273050" cy="76200"/>
          </a:xfrm>
          <a:custGeom>
            <a:avLst/>
            <a:gdLst/>
            <a:ahLst/>
            <a:cxnLst/>
            <a:rect l="l" t="t" r="r" b="b"/>
            <a:pathLst>
              <a:path w="273050" h="76200">
                <a:moveTo>
                  <a:pt x="196432" y="47624"/>
                </a:moveTo>
                <a:lnTo>
                  <a:pt x="196432" y="76200"/>
                </a:lnTo>
                <a:lnTo>
                  <a:pt x="253582" y="47625"/>
                </a:lnTo>
                <a:lnTo>
                  <a:pt x="196432" y="47624"/>
                </a:lnTo>
                <a:close/>
              </a:path>
              <a:path w="273050" h="76200">
                <a:moveTo>
                  <a:pt x="196432" y="28574"/>
                </a:moveTo>
                <a:lnTo>
                  <a:pt x="196432" y="47624"/>
                </a:lnTo>
                <a:lnTo>
                  <a:pt x="209132" y="47625"/>
                </a:lnTo>
                <a:lnTo>
                  <a:pt x="209132" y="28575"/>
                </a:lnTo>
                <a:lnTo>
                  <a:pt x="196432" y="28574"/>
                </a:lnTo>
                <a:close/>
              </a:path>
              <a:path w="273050" h="76200">
                <a:moveTo>
                  <a:pt x="196432" y="0"/>
                </a:moveTo>
                <a:lnTo>
                  <a:pt x="196432" y="28574"/>
                </a:lnTo>
                <a:lnTo>
                  <a:pt x="209132" y="28575"/>
                </a:lnTo>
                <a:lnTo>
                  <a:pt x="209132" y="47625"/>
                </a:lnTo>
                <a:lnTo>
                  <a:pt x="253584" y="47623"/>
                </a:lnTo>
                <a:lnTo>
                  <a:pt x="272632" y="38100"/>
                </a:lnTo>
                <a:lnTo>
                  <a:pt x="196432" y="0"/>
                </a:lnTo>
                <a:close/>
              </a:path>
              <a:path w="273050" h="76200">
                <a:moveTo>
                  <a:pt x="0" y="28573"/>
                </a:moveTo>
                <a:lnTo>
                  <a:pt x="0" y="47623"/>
                </a:lnTo>
                <a:lnTo>
                  <a:pt x="196432" y="47624"/>
                </a:lnTo>
                <a:lnTo>
                  <a:pt x="196432" y="28574"/>
                </a:lnTo>
                <a:lnTo>
                  <a:pt x="0" y="28573"/>
                </a:lnTo>
                <a:close/>
              </a:path>
            </a:pathLst>
          </a:custGeom>
          <a:solidFill>
            <a:srgbClr val="44546A"/>
          </a:solidFill>
        </p:spPr>
        <p:txBody>
          <a:bodyPr wrap="square" lIns="0" tIns="0" rIns="0" bIns="0" rtlCol="0"/>
          <a:lstStyle/>
          <a:p>
            <a:endParaRPr/>
          </a:p>
        </p:txBody>
      </p:sp>
      <p:sp>
        <p:nvSpPr>
          <p:cNvPr id="53" name="object 53"/>
          <p:cNvSpPr/>
          <p:nvPr/>
        </p:nvSpPr>
        <p:spPr>
          <a:xfrm>
            <a:off x="6681809" y="3649004"/>
            <a:ext cx="273050" cy="76200"/>
          </a:xfrm>
          <a:custGeom>
            <a:avLst/>
            <a:gdLst/>
            <a:ahLst/>
            <a:cxnLst/>
            <a:rect l="l" t="t" r="r" b="b"/>
            <a:pathLst>
              <a:path w="273050" h="76200">
                <a:moveTo>
                  <a:pt x="196529" y="47624"/>
                </a:moveTo>
                <a:lnTo>
                  <a:pt x="196529" y="76199"/>
                </a:lnTo>
                <a:lnTo>
                  <a:pt x="253679" y="47624"/>
                </a:lnTo>
                <a:lnTo>
                  <a:pt x="196529" y="47624"/>
                </a:lnTo>
                <a:close/>
              </a:path>
              <a:path w="273050" h="76200">
                <a:moveTo>
                  <a:pt x="196529" y="28574"/>
                </a:moveTo>
                <a:lnTo>
                  <a:pt x="196529" y="47624"/>
                </a:lnTo>
                <a:lnTo>
                  <a:pt x="209229" y="47624"/>
                </a:lnTo>
                <a:lnTo>
                  <a:pt x="209229" y="28574"/>
                </a:lnTo>
                <a:lnTo>
                  <a:pt x="196529" y="28574"/>
                </a:lnTo>
                <a:close/>
              </a:path>
              <a:path w="273050" h="76200">
                <a:moveTo>
                  <a:pt x="196529" y="0"/>
                </a:moveTo>
                <a:lnTo>
                  <a:pt x="196529" y="28574"/>
                </a:lnTo>
                <a:lnTo>
                  <a:pt x="209229" y="28574"/>
                </a:lnTo>
                <a:lnTo>
                  <a:pt x="209229" y="47624"/>
                </a:lnTo>
                <a:lnTo>
                  <a:pt x="253682" y="47623"/>
                </a:lnTo>
                <a:lnTo>
                  <a:pt x="272729" y="38099"/>
                </a:lnTo>
                <a:lnTo>
                  <a:pt x="196529" y="0"/>
                </a:lnTo>
                <a:close/>
              </a:path>
              <a:path w="273050" h="76200">
                <a:moveTo>
                  <a:pt x="0" y="28573"/>
                </a:moveTo>
                <a:lnTo>
                  <a:pt x="0" y="47623"/>
                </a:lnTo>
                <a:lnTo>
                  <a:pt x="196529" y="47624"/>
                </a:lnTo>
                <a:lnTo>
                  <a:pt x="196529" y="28574"/>
                </a:lnTo>
                <a:lnTo>
                  <a:pt x="0" y="28573"/>
                </a:lnTo>
                <a:close/>
              </a:path>
            </a:pathLst>
          </a:custGeom>
          <a:solidFill>
            <a:srgbClr val="44546A"/>
          </a:solidFill>
        </p:spPr>
        <p:txBody>
          <a:bodyPr wrap="square" lIns="0" tIns="0" rIns="0" bIns="0" rtlCol="0"/>
          <a:lstStyle/>
          <a:p>
            <a:endParaRPr/>
          </a:p>
        </p:txBody>
      </p:sp>
      <p:sp>
        <p:nvSpPr>
          <p:cNvPr id="54" name="object 54"/>
          <p:cNvSpPr txBox="1"/>
          <p:nvPr/>
        </p:nvSpPr>
        <p:spPr>
          <a:xfrm>
            <a:off x="1426324" y="1967991"/>
            <a:ext cx="3535679" cy="787400"/>
          </a:xfrm>
          <a:prstGeom prst="rect">
            <a:avLst/>
          </a:prstGeom>
        </p:spPr>
        <p:txBody>
          <a:bodyPr vert="horz" wrap="square" lIns="0" tIns="12700" rIns="0" bIns="0" rtlCol="0">
            <a:spAutoFit/>
          </a:bodyPr>
          <a:lstStyle/>
          <a:p>
            <a:pPr marL="12700" marR="5080">
              <a:lnSpc>
                <a:spcPct val="100000"/>
              </a:lnSpc>
              <a:spcBef>
                <a:spcPts val="100"/>
              </a:spcBef>
            </a:pPr>
            <a:r>
              <a:rPr sz="2500" b="1" spc="-25" dirty="0">
                <a:latin typeface="Calibri"/>
                <a:cs typeface="Calibri"/>
              </a:rPr>
              <a:t>Many </a:t>
            </a:r>
            <a:r>
              <a:rPr sz="2500" b="1" spc="-15" dirty="0">
                <a:latin typeface="Calibri"/>
                <a:cs typeface="Calibri"/>
              </a:rPr>
              <a:t>to </a:t>
            </a:r>
            <a:r>
              <a:rPr sz="2500" b="1" spc="-10" dirty="0">
                <a:latin typeface="Calibri"/>
                <a:cs typeface="Calibri"/>
              </a:rPr>
              <a:t>one</a:t>
            </a:r>
            <a:r>
              <a:rPr sz="2500" spc="-10" dirty="0">
                <a:latin typeface="Calibri"/>
                <a:cs typeface="Calibri"/>
              </a:rPr>
              <a:t>: Encode </a:t>
            </a:r>
            <a:r>
              <a:rPr sz="2500" spc="-5" dirty="0">
                <a:latin typeface="Calibri"/>
                <a:cs typeface="Calibri"/>
              </a:rPr>
              <a:t>input </a:t>
            </a:r>
            <a:r>
              <a:rPr sz="2500" spc="-555" dirty="0">
                <a:latin typeface="Calibri"/>
                <a:cs typeface="Calibri"/>
              </a:rPr>
              <a:t> </a:t>
            </a:r>
            <a:r>
              <a:rPr sz="2500" spc="-10" dirty="0">
                <a:latin typeface="Calibri"/>
                <a:cs typeface="Calibri"/>
              </a:rPr>
              <a:t>sequence</a:t>
            </a:r>
            <a:r>
              <a:rPr sz="2500" spc="-25" dirty="0">
                <a:latin typeface="Calibri"/>
                <a:cs typeface="Calibri"/>
              </a:rPr>
              <a:t> </a:t>
            </a:r>
            <a:r>
              <a:rPr sz="2500" dirty="0">
                <a:latin typeface="Calibri"/>
                <a:cs typeface="Calibri"/>
              </a:rPr>
              <a:t>in</a:t>
            </a:r>
            <a:r>
              <a:rPr sz="2500" spc="-15" dirty="0">
                <a:latin typeface="Calibri"/>
                <a:cs typeface="Calibri"/>
              </a:rPr>
              <a:t> </a:t>
            </a:r>
            <a:r>
              <a:rPr sz="2500" dirty="0">
                <a:latin typeface="Calibri"/>
                <a:cs typeface="Calibri"/>
              </a:rPr>
              <a:t>a</a:t>
            </a:r>
            <a:r>
              <a:rPr sz="2500" spc="-25" dirty="0">
                <a:latin typeface="Calibri"/>
                <a:cs typeface="Calibri"/>
              </a:rPr>
              <a:t> </a:t>
            </a:r>
            <a:r>
              <a:rPr sz="2500" spc="-5" dirty="0">
                <a:latin typeface="Calibri"/>
                <a:cs typeface="Calibri"/>
              </a:rPr>
              <a:t>single</a:t>
            </a:r>
            <a:r>
              <a:rPr sz="2500" spc="-20" dirty="0">
                <a:latin typeface="Calibri"/>
                <a:cs typeface="Calibri"/>
              </a:rPr>
              <a:t> </a:t>
            </a:r>
            <a:r>
              <a:rPr sz="2500" spc="-15" dirty="0">
                <a:latin typeface="Calibri"/>
                <a:cs typeface="Calibri"/>
              </a:rPr>
              <a:t>vector</a:t>
            </a:r>
            <a:endParaRPr sz="2500">
              <a:latin typeface="Calibri"/>
              <a:cs typeface="Calibri"/>
            </a:endParaRPr>
          </a:p>
        </p:txBody>
      </p:sp>
      <p:sp>
        <p:nvSpPr>
          <p:cNvPr id="55" name="object 55"/>
          <p:cNvSpPr txBox="1"/>
          <p:nvPr/>
        </p:nvSpPr>
        <p:spPr>
          <a:xfrm>
            <a:off x="109168" y="6178884"/>
            <a:ext cx="4619625" cy="175048"/>
          </a:xfrm>
          <a:prstGeom prst="rect">
            <a:avLst/>
          </a:prstGeom>
        </p:spPr>
        <p:txBody>
          <a:bodyPr vert="horz" wrap="square" lIns="0" tIns="5715" rIns="0" bIns="0" rtlCol="0">
            <a:spAutoFit/>
          </a:bodyPr>
          <a:lstStyle/>
          <a:p>
            <a:pPr marL="12700">
              <a:lnSpc>
                <a:spcPct val="100000"/>
              </a:lnSpc>
              <a:spcBef>
                <a:spcPts val="45"/>
              </a:spcBef>
            </a:pPr>
            <a:r>
              <a:rPr sz="1100" spc="-20" dirty="0">
                <a:latin typeface="Calibri"/>
                <a:cs typeface="Calibri"/>
              </a:rPr>
              <a:t>Sutskever </a:t>
            </a:r>
            <a:r>
              <a:rPr sz="1100" spc="-15" dirty="0">
                <a:latin typeface="Calibri"/>
                <a:cs typeface="Calibri"/>
              </a:rPr>
              <a:t>et </a:t>
            </a:r>
            <a:r>
              <a:rPr sz="1100" spc="-10" dirty="0">
                <a:latin typeface="Calibri"/>
                <a:cs typeface="Calibri"/>
              </a:rPr>
              <a:t>al,</a:t>
            </a:r>
            <a:r>
              <a:rPr sz="1100" spc="-20" dirty="0">
                <a:latin typeface="Calibri"/>
                <a:cs typeface="Calibri"/>
              </a:rPr>
              <a:t> “Sequence</a:t>
            </a:r>
            <a:r>
              <a:rPr sz="1100" spc="-30" dirty="0">
                <a:latin typeface="Calibri"/>
                <a:cs typeface="Calibri"/>
              </a:rPr>
              <a:t> </a:t>
            </a:r>
            <a:r>
              <a:rPr sz="1100" spc="-5" dirty="0">
                <a:latin typeface="Calibri"/>
                <a:cs typeface="Calibri"/>
              </a:rPr>
              <a:t>to</a:t>
            </a:r>
            <a:r>
              <a:rPr sz="1100" spc="-25" dirty="0">
                <a:latin typeface="Calibri"/>
                <a:cs typeface="Calibri"/>
              </a:rPr>
              <a:t> </a:t>
            </a:r>
            <a:r>
              <a:rPr sz="1100" spc="-20" dirty="0">
                <a:latin typeface="Calibri"/>
                <a:cs typeface="Calibri"/>
              </a:rPr>
              <a:t>Sequence</a:t>
            </a:r>
            <a:r>
              <a:rPr sz="1100" spc="-30" dirty="0">
                <a:latin typeface="Calibri"/>
                <a:cs typeface="Calibri"/>
              </a:rPr>
              <a:t> </a:t>
            </a:r>
            <a:r>
              <a:rPr sz="1100" spc="-15" dirty="0">
                <a:latin typeface="Calibri"/>
                <a:cs typeface="Calibri"/>
              </a:rPr>
              <a:t>Learning</a:t>
            </a:r>
            <a:r>
              <a:rPr sz="1100" spc="-25" dirty="0">
                <a:latin typeface="Calibri"/>
                <a:cs typeface="Calibri"/>
              </a:rPr>
              <a:t> </a:t>
            </a:r>
            <a:r>
              <a:rPr sz="1100" spc="-10" dirty="0">
                <a:latin typeface="Calibri"/>
                <a:cs typeface="Calibri"/>
              </a:rPr>
              <a:t>with</a:t>
            </a:r>
            <a:r>
              <a:rPr sz="1100" spc="-25" dirty="0">
                <a:latin typeface="Calibri"/>
                <a:cs typeface="Calibri"/>
              </a:rPr>
              <a:t> </a:t>
            </a:r>
            <a:r>
              <a:rPr sz="1100" spc="-15" dirty="0">
                <a:latin typeface="Calibri"/>
                <a:cs typeface="Calibri"/>
              </a:rPr>
              <a:t>Neural</a:t>
            </a:r>
            <a:r>
              <a:rPr sz="1100" spc="-10" dirty="0">
                <a:latin typeface="Calibri"/>
                <a:cs typeface="Calibri"/>
              </a:rPr>
              <a:t> </a:t>
            </a:r>
            <a:r>
              <a:rPr sz="1100" spc="-20" dirty="0">
                <a:latin typeface="Calibri"/>
                <a:cs typeface="Calibri"/>
              </a:rPr>
              <a:t>Networks”, </a:t>
            </a:r>
            <a:r>
              <a:rPr sz="1100" spc="-15" dirty="0">
                <a:latin typeface="Calibri"/>
                <a:cs typeface="Calibri"/>
              </a:rPr>
              <a:t>NIPS</a:t>
            </a:r>
            <a:r>
              <a:rPr sz="1100" spc="-30" dirty="0">
                <a:latin typeface="Calibri"/>
                <a:cs typeface="Calibri"/>
              </a:rPr>
              <a:t> </a:t>
            </a:r>
            <a:r>
              <a:rPr sz="1100" spc="-20" dirty="0">
                <a:latin typeface="Calibri"/>
                <a:cs typeface="Calibri"/>
              </a:rPr>
              <a:t>2014</a:t>
            </a:r>
            <a:endParaRPr sz="1100" dirty="0">
              <a:latin typeface="Calibri"/>
              <a:cs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14451"/>
            <a:ext cx="6757670" cy="1181100"/>
          </a:xfrm>
          <a:prstGeom prst="rect">
            <a:avLst/>
          </a:prstGeom>
        </p:spPr>
        <p:txBody>
          <a:bodyPr vert="horz" wrap="square" lIns="0" tIns="83820" rIns="0" bIns="0" rtlCol="0">
            <a:spAutoFit/>
          </a:bodyPr>
          <a:lstStyle/>
          <a:p>
            <a:pPr marL="12700" marR="5080">
              <a:lnSpc>
                <a:spcPts val="4300"/>
              </a:lnSpc>
              <a:spcBef>
                <a:spcPts val="660"/>
              </a:spcBef>
            </a:pPr>
            <a:r>
              <a:rPr sz="4000" spc="-5" dirty="0"/>
              <a:t>Sequence </a:t>
            </a:r>
            <a:r>
              <a:rPr sz="4000" spc="-25" dirty="0"/>
              <a:t>to </a:t>
            </a:r>
            <a:r>
              <a:rPr sz="4000" spc="-5" dirty="0"/>
              <a:t>Sequence (seq2seq) </a:t>
            </a:r>
            <a:r>
              <a:rPr sz="4000" spc="-890" dirty="0"/>
              <a:t> </a:t>
            </a:r>
            <a:r>
              <a:rPr sz="4000" spc="-20" dirty="0"/>
              <a:t>(Many</a:t>
            </a:r>
            <a:r>
              <a:rPr sz="4000" spc="-10" dirty="0"/>
              <a:t> </a:t>
            </a:r>
            <a:r>
              <a:rPr sz="4000" spc="-25" dirty="0"/>
              <a:t>to</a:t>
            </a:r>
            <a:r>
              <a:rPr sz="4000" spc="-10" dirty="0"/>
              <a:t> </a:t>
            </a:r>
            <a:r>
              <a:rPr sz="4000" spc="-5" dirty="0"/>
              <a:t>one) </a:t>
            </a:r>
            <a:r>
              <a:rPr sz="4000" dirty="0"/>
              <a:t>+</a:t>
            </a:r>
            <a:r>
              <a:rPr sz="4000" spc="-15" dirty="0"/>
              <a:t> </a:t>
            </a:r>
            <a:r>
              <a:rPr sz="4000" spc="-5" dirty="0"/>
              <a:t>(One</a:t>
            </a:r>
            <a:r>
              <a:rPr sz="4000" spc="-10" dirty="0"/>
              <a:t> </a:t>
            </a:r>
            <a:r>
              <a:rPr sz="4000" spc="-25" dirty="0"/>
              <a:t>to</a:t>
            </a:r>
            <a:r>
              <a:rPr sz="4000" spc="-10" dirty="0"/>
              <a:t> </a:t>
            </a:r>
            <a:r>
              <a:rPr sz="4000" spc="-20" dirty="0"/>
              <a:t>many)</a:t>
            </a:r>
            <a:endParaRPr sz="4000"/>
          </a:p>
        </p:txBody>
      </p:sp>
      <p:grpSp>
        <p:nvGrpSpPr>
          <p:cNvPr id="3" name="object 3"/>
          <p:cNvGrpSpPr/>
          <p:nvPr/>
        </p:nvGrpSpPr>
        <p:grpSpPr>
          <a:xfrm>
            <a:off x="440927" y="3329617"/>
            <a:ext cx="436880" cy="690880"/>
            <a:chOff x="440927" y="3329617"/>
            <a:chExt cx="436880" cy="690880"/>
          </a:xfrm>
        </p:grpSpPr>
        <p:sp>
          <p:nvSpPr>
            <p:cNvPr id="4" name="object 4"/>
            <p:cNvSpPr/>
            <p:nvPr/>
          </p:nvSpPr>
          <p:spPr>
            <a:xfrm>
              <a:off x="445689" y="3334379"/>
              <a:ext cx="427355" cy="681355"/>
            </a:xfrm>
            <a:custGeom>
              <a:avLst/>
              <a:gdLst/>
              <a:ahLst/>
              <a:cxnLst/>
              <a:rect l="l" t="t" r="r" b="b"/>
              <a:pathLst>
                <a:path w="427355" h="681354">
                  <a:moveTo>
                    <a:pt x="427207" y="0"/>
                  </a:moveTo>
                  <a:lnTo>
                    <a:pt x="0" y="0"/>
                  </a:lnTo>
                  <a:lnTo>
                    <a:pt x="0" y="681318"/>
                  </a:lnTo>
                  <a:lnTo>
                    <a:pt x="427207" y="681318"/>
                  </a:lnTo>
                  <a:lnTo>
                    <a:pt x="427207" y="0"/>
                  </a:lnTo>
                  <a:close/>
                </a:path>
              </a:pathLst>
            </a:custGeom>
            <a:solidFill>
              <a:srgbClr val="D9EAD3"/>
            </a:solidFill>
          </p:spPr>
          <p:txBody>
            <a:bodyPr wrap="square" lIns="0" tIns="0" rIns="0" bIns="0" rtlCol="0"/>
            <a:lstStyle/>
            <a:p>
              <a:endParaRPr/>
            </a:p>
          </p:txBody>
        </p:sp>
        <p:sp>
          <p:nvSpPr>
            <p:cNvPr id="5" name="object 5"/>
            <p:cNvSpPr/>
            <p:nvPr/>
          </p:nvSpPr>
          <p:spPr>
            <a:xfrm>
              <a:off x="445689" y="3334379"/>
              <a:ext cx="427355" cy="681355"/>
            </a:xfrm>
            <a:custGeom>
              <a:avLst/>
              <a:gdLst/>
              <a:ahLst/>
              <a:cxnLst/>
              <a:rect l="l" t="t" r="r" b="b"/>
              <a:pathLst>
                <a:path w="427355" h="681354">
                  <a:moveTo>
                    <a:pt x="0" y="0"/>
                  </a:moveTo>
                  <a:lnTo>
                    <a:pt x="427208" y="0"/>
                  </a:lnTo>
                  <a:lnTo>
                    <a:pt x="427208"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533881" y="3527044"/>
            <a:ext cx="25336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h</a:t>
            </a:r>
            <a:r>
              <a:rPr sz="1650" spc="-7" baseline="-15151" dirty="0">
                <a:latin typeface="Calibri"/>
                <a:cs typeface="Calibri"/>
              </a:rPr>
              <a:t>0</a:t>
            </a:r>
            <a:endParaRPr sz="1650" baseline="-15151">
              <a:latin typeface="Calibri"/>
              <a:cs typeface="Calibri"/>
            </a:endParaRPr>
          </a:p>
        </p:txBody>
      </p:sp>
      <p:grpSp>
        <p:nvGrpSpPr>
          <p:cNvPr id="7" name="object 7"/>
          <p:cNvGrpSpPr/>
          <p:nvPr/>
        </p:nvGrpSpPr>
        <p:grpSpPr>
          <a:xfrm>
            <a:off x="1181052" y="3446953"/>
            <a:ext cx="474980" cy="456565"/>
            <a:chOff x="1181052" y="3446953"/>
            <a:chExt cx="474980" cy="456565"/>
          </a:xfrm>
        </p:grpSpPr>
        <p:sp>
          <p:nvSpPr>
            <p:cNvPr id="8" name="object 8"/>
            <p:cNvSpPr/>
            <p:nvPr/>
          </p:nvSpPr>
          <p:spPr>
            <a:xfrm>
              <a:off x="1185815" y="3451716"/>
              <a:ext cx="465455" cy="447040"/>
            </a:xfrm>
            <a:custGeom>
              <a:avLst/>
              <a:gdLst/>
              <a:ahLst/>
              <a:cxnLst/>
              <a:rect l="l" t="t" r="r" b="b"/>
              <a:pathLst>
                <a:path w="465455" h="447039">
                  <a:moveTo>
                    <a:pt x="464892" y="0"/>
                  </a:moveTo>
                  <a:lnTo>
                    <a:pt x="0" y="0"/>
                  </a:lnTo>
                  <a:lnTo>
                    <a:pt x="0" y="446769"/>
                  </a:lnTo>
                  <a:lnTo>
                    <a:pt x="464892" y="446769"/>
                  </a:lnTo>
                  <a:lnTo>
                    <a:pt x="464892" y="0"/>
                  </a:lnTo>
                  <a:close/>
                </a:path>
              </a:pathLst>
            </a:custGeom>
            <a:solidFill>
              <a:srgbClr val="E7E6E6"/>
            </a:solidFill>
          </p:spPr>
          <p:txBody>
            <a:bodyPr wrap="square" lIns="0" tIns="0" rIns="0" bIns="0" rtlCol="0"/>
            <a:lstStyle/>
            <a:p>
              <a:endParaRPr/>
            </a:p>
          </p:txBody>
        </p:sp>
        <p:sp>
          <p:nvSpPr>
            <p:cNvPr id="9" name="object 9"/>
            <p:cNvSpPr/>
            <p:nvPr/>
          </p:nvSpPr>
          <p:spPr>
            <a:xfrm>
              <a:off x="1185815" y="3451716"/>
              <a:ext cx="465455" cy="447040"/>
            </a:xfrm>
            <a:custGeom>
              <a:avLst/>
              <a:gdLst/>
              <a:ahLst/>
              <a:cxnLst/>
              <a:rect l="l" t="t" r="r" b="b"/>
              <a:pathLst>
                <a:path w="465455" h="447039">
                  <a:moveTo>
                    <a:pt x="0" y="0"/>
                  </a:moveTo>
                  <a:lnTo>
                    <a:pt x="464893" y="0"/>
                  </a:lnTo>
                  <a:lnTo>
                    <a:pt x="464893" y="446770"/>
                  </a:lnTo>
                  <a:lnTo>
                    <a:pt x="0" y="446770"/>
                  </a:lnTo>
                  <a:lnTo>
                    <a:pt x="0" y="0"/>
                  </a:lnTo>
                  <a:close/>
                </a:path>
              </a:pathLst>
            </a:custGeom>
            <a:ln w="9525">
              <a:solidFill>
                <a:srgbClr val="44546A"/>
              </a:solidFill>
            </a:ln>
          </p:spPr>
          <p:txBody>
            <a:bodyPr wrap="square" lIns="0" tIns="0" rIns="0" bIns="0" rtlCol="0"/>
            <a:lstStyle/>
            <a:p>
              <a:endParaRPr/>
            </a:p>
          </p:txBody>
        </p:sp>
      </p:grpSp>
      <p:sp>
        <p:nvSpPr>
          <p:cNvPr id="10" name="object 10"/>
          <p:cNvSpPr txBox="1"/>
          <p:nvPr/>
        </p:nvSpPr>
        <p:spPr>
          <a:xfrm>
            <a:off x="1160415" y="3513835"/>
            <a:ext cx="511175" cy="299720"/>
          </a:xfrm>
          <a:prstGeom prst="rect">
            <a:avLst/>
          </a:prstGeom>
        </p:spPr>
        <p:txBody>
          <a:bodyPr vert="horz" wrap="square" lIns="0" tIns="12700" rIns="0" bIns="0" rtlCol="0">
            <a:spAutoFit/>
          </a:bodyPr>
          <a:lstStyle/>
          <a:p>
            <a:pPr marL="146685">
              <a:lnSpc>
                <a:spcPct val="100000"/>
              </a:lnSpc>
              <a:spcBef>
                <a:spcPts val="100"/>
              </a:spcBef>
            </a:pPr>
            <a:r>
              <a:rPr sz="1800" dirty="0">
                <a:latin typeface="Calibri"/>
                <a:cs typeface="Calibri"/>
              </a:rPr>
              <a:t>f</a:t>
            </a:r>
            <a:r>
              <a:rPr sz="1800" baseline="-13888" dirty="0">
                <a:latin typeface="Calibri"/>
                <a:cs typeface="Calibri"/>
              </a:rPr>
              <a:t>W</a:t>
            </a:r>
            <a:endParaRPr sz="1800" baseline="-13888">
              <a:latin typeface="Calibri"/>
              <a:cs typeface="Calibri"/>
            </a:endParaRPr>
          </a:p>
        </p:txBody>
      </p:sp>
      <p:grpSp>
        <p:nvGrpSpPr>
          <p:cNvPr id="11" name="object 11"/>
          <p:cNvGrpSpPr/>
          <p:nvPr/>
        </p:nvGrpSpPr>
        <p:grpSpPr>
          <a:xfrm>
            <a:off x="1912236" y="3329617"/>
            <a:ext cx="436880" cy="690880"/>
            <a:chOff x="1912236" y="3329617"/>
            <a:chExt cx="436880" cy="690880"/>
          </a:xfrm>
        </p:grpSpPr>
        <p:sp>
          <p:nvSpPr>
            <p:cNvPr id="12" name="object 12"/>
            <p:cNvSpPr/>
            <p:nvPr/>
          </p:nvSpPr>
          <p:spPr>
            <a:xfrm>
              <a:off x="1916998" y="3334379"/>
              <a:ext cx="427355" cy="681355"/>
            </a:xfrm>
            <a:custGeom>
              <a:avLst/>
              <a:gdLst/>
              <a:ahLst/>
              <a:cxnLst/>
              <a:rect l="l" t="t" r="r" b="b"/>
              <a:pathLst>
                <a:path w="427355" h="681354">
                  <a:moveTo>
                    <a:pt x="427207" y="0"/>
                  </a:moveTo>
                  <a:lnTo>
                    <a:pt x="0" y="0"/>
                  </a:lnTo>
                  <a:lnTo>
                    <a:pt x="0" y="681318"/>
                  </a:lnTo>
                  <a:lnTo>
                    <a:pt x="427207" y="681318"/>
                  </a:lnTo>
                  <a:lnTo>
                    <a:pt x="427207" y="0"/>
                  </a:lnTo>
                  <a:close/>
                </a:path>
              </a:pathLst>
            </a:custGeom>
            <a:solidFill>
              <a:srgbClr val="D9EAD3"/>
            </a:solidFill>
          </p:spPr>
          <p:txBody>
            <a:bodyPr wrap="square" lIns="0" tIns="0" rIns="0" bIns="0" rtlCol="0"/>
            <a:lstStyle/>
            <a:p>
              <a:endParaRPr/>
            </a:p>
          </p:txBody>
        </p:sp>
        <p:sp>
          <p:nvSpPr>
            <p:cNvPr id="13" name="object 13"/>
            <p:cNvSpPr/>
            <p:nvPr/>
          </p:nvSpPr>
          <p:spPr>
            <a:xfrm>
              <a:off x="1916998" y="3334379"/>
              <a:ext cx="427355" cy="681355"/>
            </a:xfrm>
            <a:custGeom>
              <a:avLst/>
              <a:gdLst/>
              <a:ahLst/>
              <a:cxnLst/>
              <a:rect l="l" t="t" r="r" b="b"/>
              <a:pathLst>
                <a:path w="427355" h="681354">
                  <a:moveTo>
                    <a:pt x="0" y="0"/>
                  </a:moveTo>
                  <a:lnTo>
                    <a:pt x="427208" y="0"/>
                  </a:lnTo>
                  <a:lnTo>
                    <a:pt x="427208"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14" name="object 14"/>
          <p:cNvSpPr txBox="1"/>
          <p:nvPr/>
        </p:nvSpPr>
        <p:spPr>
          <a:xfrm>
            <a:off x="2005190" y="3527044"/>
            <a:ext cx="25336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h</a:t>
            </a:r>
            <a:r>
              <a:rPr sz="1650" spc="-7" baseline="-15151" dirty="0">
                <a:latin typeface="Calibri"/>
                <a:cs typeface="Calibri"/>
              </a:rPr>
              <a:t>1</a:t>
            </a:r>
            <a:endParaRPr sz="1650" baseline="-15151">
              <a:latin typeface="Calibri"/>
              <a:cs typeface="Calibri"/>
            </a:endParaRPr>
          </a:p>
        </p:txBody>
      </p:sp>
      <p:grpSp>
        <p:nvGrpSpPr>
          <p:cNvPr id="15" name="object 15"/>
          <p:cNvGrpSpPr/>
          <p:nvPr/>
        </p:nvGrpSpPr>
        <p:grpSpPr>
          <a:xfrm>
            <a:off x="872897" y="3446953"/>
            <a:ext cx="2254250" cy="846455"/>
            <a:chOff x="872897" y="3446953"/>
            <a:chExt cx="2254250" cy="846455"/>
          </a:xfrm>
        </p:grpSpPr>
        <p:sp>
          <p:nvSpPr>
            <p:cNvPr id="16" name="object 16"/>
            <p:cNvSpPr/>
            <p:nvPr/>
          </p:nvSpPr>
          <p:spPr>
            <a:xfrm>
              <a:off x="872896" y="3636949"/>
              <a:ext cx="1124585" cy="655955"/>
            </a:xfrm>
            <a:custGeom>
              <a:avLst/>
              <a:gdLst/>
              <a:ahLst/>
              <a:cxnLst/>
              <a:rect l="l" t="t" r="r" b="b"/>
              <a:pathLst>
                <a:path w="1124585" h="655954">
                  <a:moveTo>
                    <a:pt x="312813" y="38100"/>
                  </a:moveTo>
                  <a:lnTo>
                    <a:pt x="236613" y="0"/>
                  </a:lnTo>
                  <a:lnTo>
                    <a:pt x="236613" y="28575"/>
                  </a:lnTo>
                  <a:lnTo>
                    <a:pt x="0" y="28575"/>
                  </a:lnTo>
                  <a:lnTo>
                    <a:pt x="0" y="47625"/>
                  </a:lnTo>
                  <a:lnTo>
                    <a:pt x="236613" y="47625"/>
                  </a:lnTo>
                  <a:lnTo>
                    <a:pt x="236613" y="76200"/>
                  </a:lnTo>
                  <a:lnTo>
                    <a:pt x="293763" y="47625"/>
                  </a:lnTo>
                  <a:lnTo>
                    <a:pt x="312813" y="38100"/>
                  </a:lnTo>
                  <a:close/>
                </a:path>
                <a:path w="1124585" h="655954">
                  <a:moveTo>
                    <a:pt x="583463" y="337832"/>
                  </a:moveTo>
                  <a:lnTo>
                    <a:pt x="577113" y="325132"/>
                  </a:lnTo>
                  <a:lnTo>
                    <a:pt x="545363" y="261632"/>
                  </a:lnTo>
                  <a:lnTo>
                    <a:pt x="507263" y="337832"/>
                  </a:lnTo>
                  <a:lnTo>
                    <a:pt x="535838" y="337832"/>
                  </a:lnTo>
                  <a:lnTo>
                    <a:pt x="535851" y="655878"/>
                  </a:lnTo>
                  <a:lnTo>
                    <a:pt x="554901" y="655878"/>
                  </a:lnTo>
                  <a:lnTo>
                    <a:pt x="554888" y="337832"/>
                  </a:lnTo>
                  <a:lnTo>
                    <a:pt x="583463" y="337832"/>
                  </a:lnTo>
                  <a:close/>
                </a:path>
                <a:path w="1124585" h="655954">
                  <a:moveTo>
                    <a:pt x="1124508" y="38163"/>
                  </a:moveTo>
                  <a:lnTo>
                    <a:pt x="1048308" y="63"/>
                  </a:lnTo>
                  <a:lnTo>
                    <a:pt x="1048308" y="28638"/>
                  </a:lnTo>
                  <a:lnTo>
                    <a:pt x="777811" y="28625"/>
                  </a:lnTo>
                  <a:lnTo>
                    <a:pt x="777811" y="47675"/>
                  </a:lnTo>
                  <a:lnTo>
                    <a:pt x="1048308" y="47688"/>
                  </a:lnTo>
                  <a:lnTo>
                    <a:pt x="1048308" y="76263"/>
                  </a:lnTo>
                  <a:lnTo>
                    <a:pt x="1105458" y="47688"/>
                  </a:lnTo>
                  <a:lnTo>
                    <a:pt x="1061008" y="47688"/>
                  </a:lnTo>
                  <a:lnTo>
                    <a:pt x="1105458" y="47675"/>
                  </a:lnTo>
                  <a:lnTo>
                    <a:pt x="1124508" y="38163"/>
                  </a:lnTo>
                  <a:close/>
                </a:path>
              </a:pathLst>
            </a:custGeom>
            <a:solidFill>
              <a:srgbClr val="44546A"/>
            </a:solidFill>
          </p:spPr>
          <p:txBody>
            <a:bodyPr wrap="square" lIns="0" tIns="0" rIns="0" bIns="0" rtlCol="0"/>
            <a:lstStyle/>
            <a:p>
              <a:endParaRPr/>
            </a:p>
          </p:txBody>
        </p:sp>
        <p:sp>
          <p:nvSpPr>
            <p:cNvPr id="17" name="object 17"/>
            <p:cNvSpPr/>
            <p:nvPr/>
          </p:nvSpPr>
          <p:spPr>
            <a:xfrm>
              <a:off x="2657116" y="3451716"/>
              <a:ext cx="465455" cy="447040"/>
            </a:xfrm>
            <a:custGeom>
              <a:avLst/>
              <a:gdLst/>
              <a:ahLst/>
              <a:cxnLst/>
              <a:rect l="l" t="t" r="r" b="b"/>
              <a:pathLst>
                <a:path w="465455" h="447039">
                  <a:moveTo>
                    <a:pt x="464893" y="0"/>
                  </a:moveTo>
                  <a:lnTo>
                    <a:pt x="0" y="0"/>
                  </a:lnTo>
                  <a:lnTo>
                    <a:pt x="0" y="446769"/>
                  </a:lnTo>
                  <a:lnTo>
                    <a:pt x="464893" y="446769"/>
                  </a:lnTo>
                  <a:lnTo>
                    <a:pt x="464893" y="0"/>
                  </a:lnTo>
                  <a:close/>
                </a:path>
              </a:pathLst>
            </a:custGeom>
            <a:solidFill>
              <a:srgbClr val="E7E6E6"/>
            </a:solidFill>
          </p:spPr>
          <p:txBody>
            <a:bodyPr wrap="square" lIns="0" tIns="0" rIns="0" bIns="0" rtlCol="0"/>
            <a:lstStyle/>
            <a:p>
              <a:endParaRPr/>
            </a:p>
          </p:txBody>
        </p:sp>
        <p:sp>
          <p:nvSpPr>
            <p:cNvPr id="18" name="object 18"/>
            <p:cNvSpPr/>
            <p:nvPr/>
          </p:nvSpPr>
          <p:spPr>
            <a:xfrm>
              <a:off x="2657116" y="3451716"/>
              <a:ext cx="465455" cy="447040"/>
            </a:xfrm>
            <a:custGeom>
              <a:avLst/>
              <a:gdLst/>
              <a:ahLst/>
              <a:cxnLst/>
              <a:rect l="l" t="t" r="r" b="b"/>
              <a:pathLst>
                <a:path w="465455" h="447039">
                  <a:moveTo>
                    <a:pt x="0" y="0"/>
                  </a:moveTo>
                  <a:lnTo>
                    <a:pt x="464893" y="0"/>
                  </a:lnTo>
                  <a:lnTo>
                    <a:pt x="464893" y="446770"/>
                  </a:lnTo>
                  <a:lnTo>
                    <a:pt x="0" y="446770"/>
                  </a:lnTo>
                  <a:lnTo>
                    <a:pt x="0" y="0"/>
                  </a:lnTo>
                  <a:close/>
                </a:path>
              </a:pathLst>
            </a:custGeom>
            <a:ln w="9525">
              <a:solidFill>
                <a:srgbClr val="44546A"/>
              </a:solidFill>
            </a:ln>
          </p:spPr>
          <p:txBody>
            <a:bodyPr wrap="square" lIns="0" tIns="0" rIns="0" bIns="0" rtlCol="0"/>
            <a:lstStyle/>
            <a:p>
              <a:endParaRPr/>
            </a:p>
          </p:txBody>
        </p:sp>
      </p:grpSp>
      <p:sp>
        <p:nvSpPr>
          <p:cNvPr id="19" name="object 19"/>
          <p:cNvSpPr txBox="1"/>
          <p:nvPr/>
        </p:nvSpPr>
        <p:spPr>
          <a:xfrm>
            <a:off x="2636479" y="3513835"/>
            <a:ext cx="506730" cy="299720"/>
          </a:xfrm>
          <a:prstGeom prst="rect">
            <a:avLst/>
          </a:prstGeom>
        </p:spPr>
        <p:txBody>
          <a:bodyPr vert="horz" wrap="square" lIns="0" tIns="12700" rIns="0" bIns="0" rtlCol="0">
            <a:spAutoFit/>
          </a:bodyPr>
          <a:lstStyle/>
          <a:p>
            <a:pPr marL="142240">
              <a:lnSpc>
                <a:spcPct val="100000"/>
              </a:lnSpc>
              <a:spcBef>
                <a:spcPts val="100"/>
              </a:spcBef>
            </a:pPr>
            <a:r>
              <a:rPr sz="1800" dirty="0">
                <a:latin typeface="Calibri"/>
                <a:cs typeface="Calibri"/>
              </a:rPr>
              <a:t>f</a:t>
            </a:r>
            <a:r>
              <a:rPr sz="1800" baseline="-13888" dirty="0">
                <a:latin typeface="Calibri"/>
                <a:cs typeface="Calibri"/>
              </a:rPr>
              <a:t>W</a:t>
            </a:r>
            <a:endParaRPr sz="1800" baseline="-13888">
              <a:latin typeface="Calibri"/>
              <a:cs typeface="Calibri"/>
            </a:endParaRPr>
          </a:p>
        </p:txBody>
      </p:sp>
      <p:grpSp>
        <p:nvGrpSpPr>
          <p:cNvPr id="20" name="object 20"/>
          <p:cNvGrpSpPr/>
          <p:nvPr/>
        </p:nvGrpSpPr>
        <p:grpSpPr>
          <a:xfrm>
            <a:off x="3377482" y="3329617"/>
            <a:ext cx="469265" cy="690880"/>
            <a:chOff x="3377482" y="3329617"/>
            <a:chExt cx="469265" cy="690880"/>
          </a:xfrm>
        </p:grpSpPr>
        <p:sp>
          <p:nvSpPr>
            <p:cNvPr id="21" name="object 21"/>
            <p:cNvSpPr/>
            <p:nvPr/>
          </p:nvSpPr>
          <p:spPr>
            <a:xfrm>
              <a:off x="3382245" y="3334379"/>
              <a:ext cx="459740" cy="681355"/>
            </a:xfrm>
            <a:custGeom>
              <a:avLst/>
              <a:gdLst/>
              <a:ahLst/>
              <a:cxnLst/>
              <a:rect l="l" t="t" r="r" b="b"/>
              <a:pathLst>
                <a:path w="459739" h="681354">
                  <a:moveTo>
                    <a:pt x="459248" y="0"/>
                  </a:moveTo>
                  <a:lnTo>
                    <a:pt x="0" y="0"/>
                  </a:lnTo>
                  <a:lnTo>
                    <a:pt x="0" y="681318"/>
                  </a:lnTo>
                  <a:lnTo>
                    <a:pt x="459248" y="681318"/>
                  </a:lnTo>
                  <a:lnTo>
                    <a:pt x="459248" y="0"/>
                  </a:lnTo>
                  <a:close/>
                </a:path>
              </a:pathLst>
            </a:custGeom>
            <a:solidFill>
              <a:srgbClr val="D9EAD3"/>
            </a:solidFill>
          </p:spPr>
          <p:txBody>
            <a:bodyPr wrap="square" lIns="0" tIns="0" rIns="0" bIns="0" rtlCol="0"/>
            <a:lstStyle/>
            <a:p>
              <a:endParaRPr/>
            </a:p>
          </p:txBody>
        </p:sp>
        <p:sp>
          <p:nvSpPr>
            <p:cNvPr id="22" name="object 22"/>
            <p:cNvSpPr/>
            <p:nvPr/>
          </p:nvSpPr>
          <p:spPr>
            <a:xfrm>
              <a:off x="3382245" y="3334379"/>
              <a:ext cx="459740" cy="681355"/>
            </a:xfrm>
            <a:custGeom>
              <a:avLst/>
              <a:gdLst/>
              <a:ahLst/>
              <a:cxnLst/>
              <a:rect l="l" t="t" r="r" b="b"/>
              <a:pathLst>
                <a:path w="459739" h="681354">
                  <a:moveTo>
                    <a:pt x="0" y="0"/>
                  </a:moveTo>
                  <a:lnTo>
                    <a:pt x="459249" y="0"/>
                  </a:lnTo>
                  <a:lnTo>
                    <a:pt x="459249"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23" name="object 23"/>
          <p:cNvSpPr txBox="1"/>
          <p:nvPr/>
        </p:nvSpPr>
        <p:spPr>
          <a:xfrm>
            <a:off x="3486457" y="3527044"/>
            <a:ext cx="25336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h</a:t>
            </a:r>
            <a:r>
              <a:rPr sz="1650" spc="-7" baseline="-15151" dirty="0">
                <a:latin typeface="Calibri"/>
                <a:cs typeface="Calibri"/>
              </a:rPr>
              <a:t>2</a:t>
            </a:r>
            <a:endParaRPr sz="1650" baseline="-15151">
              <a:latin typeface="Calibri"/>
              <a:cs typeface="Calibri"/>
            </a:endParaRPr>
          </a:p>
        </p:txBody>
      </p:sp>
      <p:grpSp>
        <p:nvGrpSpPr>
          <p:cNvPr id="24" name="object 24"/>
          <p:cNvGrpSpPr/>
          <p:nvPr/>
        </p:nvGrpSpPr>
        <p:grpSpPr>
          <a:xfrm>
            <a:off x="2344206" y="3446953"/>
            <a:ext cx="2254250" cy="846455"/>
            <a:chOff x="2344206" y="3446953"/>
            <a:chExt cx="2254250" cy="846455"/>
          </a:xfrm>
        </p:grpSpPr>
        <p:sp>
          <p:nvSpPr>
            <p:cNvPr id="25" name="object 25"/>
            <p:cNvSpPr/>
            <p:nvPr/>
          </p:nvSpPr>
          <p:spPr>
            <a:xfrm>
              <a:off x="2344204" y="3636949"/>
              <a:ext cx="1124585" cy="655955"/>
            </a:xfrm>
            <a:custGeom>
              <a:avLst/>
              <a:gdLst/>
              <a:ahLst/>
              <a:cxnLst/>
              <a:rect l="l" t="t" r="r" b="b"/>
              <a:pathLst>
                <a:path w="1124585" h="655954">
                  <a:moveTo>
                    <a:pt x="312813" y="38100"/>
                  </a:moveTo>
                  <a:lnTo>
                    <a:pt x="236613" y="0"/>
                  </a:lnTo>
                  <a:lnTo>
                    <a:pt x="236613" y="28575"/>
                  </a:lnTo>
                  <a:lnTo>
                    <a:pt x="0" y="28575"/>
                  </a:lnTo>
                  <a:lnTo>
                    <a:pt x="0" y="47625"/>
                  </a:lnTo>
                  <a:lnTo>
                    <a:pt x="236613" y="47625"/>
                  </a:lnTo>
                  <a:lnTo>
                    <a:pt x="236613" y="76200"/>
                  </a:lnTo>
                  <a:lnTo>
                    <a:pt x="293763" y="47625"/>
                  </a:lnTo>
                  <a:lnTo>
                    <a:pt x="312813" y="38100"/>
                  </a:lnTo>
                  <a:close/>
                </a:path>
                <a:path w="1124585" h="655954">
                  <a:moveTo>
                    <a:pt x="583463" y="337832"/>
                  </a:moveTo>
                  <a:lnTo>
                    <a:pt x="577100" y="325132"/>
                  </a:lnTo>
                  <a:lnTo>
                    <a:pt x="545363" y="261632"/>
                  </a:lnTo>
                  <a:lnTo>
                    <a:pt x="507263" y="337832"/>
                  </a:lnTo>
                  <a:lnTo>
                    <a:pt x="535838" y="337832"/>
                  </a:lnTo>
                  <a:lnTo>
                    <a:pt x="535838" y="655878"/>
                  </a:lnTo>
                  <a:lnTo>
                    <a:pt x="554888" y="655878"/>
                  </a:lnTo>
                  <a:lnTo>
                    <a:pt x="554888" y="337832"/>
                  </a:lnTo>
                  <a:lnTo>
                    <a:pt x="583463" y="337832"/>
                  </a:lnTo>
                  <a:close/>
                </a:path>
                <a:path w="1124585" h="655954">
                  <a:moveTo>
                    <a:pt x="1124496" y="38163"/>
                  </a:moveTo>
                  <a:lnTo>
                    <a:pt x="1048296" y="63"/>
                  </a:lnTo>
                  <a:lnTo>
                    <a:pt x="1048296" y="28638"/>
                  </a:lnTo>
                  <a:lnTo>
                    <a:pt x="777798" y="28625"/>
                  </a:lnTo>
                  <a:lnTo>
                    <a:pt x="777798" y="47675"/>
                  </a:lnTo>
                  <a:lnTo>
                    <a:pt x="1048296" y="47688"/>
                  </a:lnTo>
                  <a:lnTo>
                    <a:pt x="1048296" y="76263"/>
                  </a:lnTo>
                  <a:lnTo>
                    <a:pt x="1105446" y="47688"/>
                  </a:lnTo>
                  <a:lnTo>
                    <a:pt x="1124496" y="38163"/>
                  </a:lnTo>
                  <a:close/>
                </a:path>
              </a:pathLst>
            </a:custGeom>
            <a:solidFill>
              <a:srgbClr val="44546A"/>
            </a:solidFill>
          </p:spPr>
          <p:txBody>
            <a:bodyPr wrap="square" lIns="0" tIns="0" rIns="0" bIns="0" rtlCol="0"/>
            <a:lstStyle/>
            <a:p>
              <a:endParaRPr/>
            </a:p>
          </p:txBody>
        </p:sp>
        <p:sp>
          <p:nvSpPr>
            <p:cNvPr id="26" name="object 26"/>
            <p:cNvSpPr/>
            <p:nvPr/>
          </p:nvSpPr>
          <p:spPr>
            <a:xfrm>
              <a:off x="4128420" y="3451716"/>
              <a:ext cx="465455" cy="447040"/>
            </a:xfrm>
            <a:custGeom>
              <a:avLst/>
              <a:gdLst/>
              <a:ahLst/>
              <a:cxnLst/>
              <a:rect l="l" t="t" r="r" b="b"/>
              <a:pathLst>
                <a:path w="465454" h="447039">
                  <a:moveTo>
                    <a:pt x="464893" y="0"/>
                  </a:moveTo>
                  <a:lnTo>
                    <a:pt x="0" y="0"/>
                  </a:lnTo>
                  <a:lnTo>
                    <a:pt x="0" y="446769"/>
                  </a:lnTo>
                  <a:lnTo>
                    <a:pt x="464893" y="446769"/>
                  </a:lnTo>
                  <a:lnTo>
                    <a:pt x="464893" y="0"/>
                  </a:lnTo>
                  <a:close/>
                </a:path>
              </a:pathLst>
            </a:custGeom>
            <a:solidFill>
              <a:srgbClr val="E7E6E6"/>
            </a:solidFill>
          </p:spPr>
          <p:txBody>
            <a:bodyPr wrap="square" lIns="0" tIns="0" rIns="0" bIns="0" rtlCol="0"/>
            <a:lstStyle/>
            <a:p>
              <a:endParaRPr/>
            </a:p>
          </p:txBody>
        </p:sp>
        <p:sp>
          <p:nvSpPr>
            <p:cNvPr id="27" name="object 27"/>
            <p:cNvSpPr/>
            <p:nvPr/>
          </p:nvSpPr>
          <p:spPr>
            <a:xfrm>
              <a:off x="4128420" y="3451716"/>
              <a:ext cx="465455" cy="447040"/>
            </a:xfrm>
            <a:custGeom>
              <a:avLst/>
              <a:gdLst/>
              <a:ahLst/>
              <a:cxnLst/>
              <a:rect l="l" t="t" r="r" b="b"/>
              <a:pathLst>
                <a:path w="465454" h="447039">
                  <a:moveTo>
                    <a:pt x="0" y="0"/>
                  </a:moveTo>
                  <a:lnTo>
                    <a:pt x="464893" y="0"/>
                  </a:lnTo>
                  <a:lnTo>
                    <a:pt x="464893" y="446770"/>
                  </a:lnTo>
                  <a:lnTo>
                    <a:pt x="0" y="446770"/>
                  </a:lnTo>
                  <a:lnTo>
                    <a:pt x="0" y="0"/>
                  </a:lnTo>
                  <a:close/>
                </a:path>
              </a:pathLst>
            </a:custGeom>
            <a:ln w="9525">
              <a:solidFill>
                <a:srgbClr val="44546A"/>
              </a:solidFill>
            </a:ln>
          </p:spPr>
          <p:txBody>
            <a:bodyPr wrap="square" lIns="0" tIns="0" rIns="0" bIns="0" rtlCol="0"/>
            <a:lstStyle/>
            <a:p>
              <a:endParaRPr/>
            </a:p>
          </p:txBody>
        </p:sp>
      </p:grpSp>
      <p:sp>
        <p:nvSpPr>
          <p:cNvPr id="28" name="object 28"/>
          <p:cNvSpPr txBox="1"/>
          <p:nvPr/>
        </p:nvSpPr>
        <p:spPr>
          <a:xfrm>
            <a:off x="4107783" y="3513835"/>
            <a:ext cx="511175" cy="299720"/>
          </a:xfrm>
          <a:prstGeom prst="rect">
            <a:avLst/>
          </a:prstGeom>
        </p:spPr>
        <p:txBody>
          <a:bodyPr vert="horz" wrap="square" lIns="0" tIns="12700" rIns="0" bIns="0" rtlCol="0">
            <a:spAutoFit/>
          </a:bodyPr>
          <a:lstStyle/>
          <a:p>
            <a:pPr marL="142240">
              <a:lnSpc>
                <a:spcPct val="100000"/>
              </a:lnSpc>
              <a:spcBef>
                <a:spcPts val="100"/>
              </a:spcBef>
            </a:pPr>
            <a:r>
              <a:rPr sz="1800" dirty="0">
                <a:latin typeface="Calibri"/>
                <a:cs typeface="Calibri"/>
              </a:rPr>
              <a:t>f</a:t>
            </a:r>
            <a:r>
              <a:rPr sz="1800" baseline="-13888" dirty="0">
                <a:latin typeface="Calibri"/>
                <a:cs typeface="Calibri"/>
              </a:rPr>
              <a:t>W</a:t>
            </a:r>
            <a:endParaRPr sz="1800" baseline="-13888">
              <a:latin typeface="Calibri"/>
              <a:cs typeface="Calibri"/>
            </a:endParaRPr>
          </a:p>
        </p:txBody>
      </p:sp>
      <p:sp>
        <p:nvSpPr>
          <p:cNvPr id="29" name="object 29"/>
          <p:cNvSpPr/>
          <p:nvPr/>
        </p:nvSpPr>
        <p:spPr>
          <a:xfrm>
            <a:off x="4853555" y="3334379"/>
            <a:ext cx="459740" cy="681355"/>
          </a:xfrm>
          <a:custGeom>
            <a:avLst/>
            <a:gdLst/>
            <a:ahLst/>
            <a:cxnLst/>
            <a:rect l="l" t="t" r="r" b="b"/>
            <a:pathLst>
              <a:path w="459739" h="681354">
                <a:moveTo>
                  <a:pt x="459248" y="0"/>
                </a:moveTo>
                <a:lnTo>
                  <a:pt x="0" y="0"/>
                </a:lnTo>
                <a:lnTo>
                  <a:pt x="0" y="681318"/>
                </a:lnTo>
                <a:lnTo>
                  <a:pt x="459248" y="681318"/>
                </a:lnTo>
                <a:lnTo>
                  <a:pt x="459248" y="0"/>
                </a:lnTo>
                <a:close/>
              </a:path>
            </a:pathLst>
          </a:custGeom>
          <a:solidFill>
            <a:srgbClr val="D9EAD3"/>
          </a:solidFill>
        </p:spPr>
        <p:txBody>
          <a:bodyPr wrap="square" lIns="0" tIns="0" rIns="0" bIns="0" rtlCol="0"/>
          <a:lstStyle/>
          <a:p>
            <a:endParaRPr/>
          </a:p>
        </p:txBody>
      </p:sp>
      <p:sp>
        <p:nvSpPr>
          <p:cNvPr id="30" name="object 30"/>
          <p:cNvSpPr txBox="1"/>
          <p:nvPr/>
        </p:nvSpPr>
        <p:spPr>
          <a:xfrm>
            <a:off x="4853555" y="3334379"/>
            <a:ext cx="459740" cy="681355"/>
          </a:xfrm>
          <a:prstGeom prst="rect">
            <a:avLst/>
          </a:prstGeom>
          <a:ln w="9525">
            <a:solidFill>
              <a:srgbClr val="000000"/>
            </a:solidFill>
          </a:ln>
        </p:spPr>
        <p:txBody>
          <a:bodyPr vert="horz" wrap="square" lIns="0" tIns="205104" rIns="0" bIns="0" rtlCol="0">
            <a:spAutoFit/>
          </a:bodyPr>
          <a:lstStyle/>
          <a:p>
            <a:pPr marL="142240">
              <a:lnSpc>
                <a:spcPct val="100000"/>
              </a:lnSpc>
              <a:spcBef>
                <a:spcPts val="1614"/>
              </a:spcBef>
            </a:pPr>
            <a:r>
              <a:rPr sz="1600" spc="-5" dirty="0">
                <a:latin typeface="Calibri"/>
                <a:cs typeface="Calibri"/>
              </a:rPr>
              <a:t>h</a:t>
            </a:r>
            <a:r>
              <a:rPr sz="1650" spc="-7" baseline="-15151" dirty="0">
                <a:latin typeface="Calibri"/>
                <a:cs typeface="Calibri"/>
              </a:rPr>
              <a:t>3</a:t>
            </a:r>
            <a:endParaRPr sz="1650" baseline="-15151">
              <a:latin typeface="Calibri"/>
              <a:cs typeface="Calibri"/>
            </a:endParaRPr>
          </a:p>
        </p:txBody>
      </p:sp>
      <p:grpSp>
        <p:nvGrpSpPr>
          <p:cNvPr id="31" name="object 31"/>
          <p:cNvGrpSpPr/>
          <p:nvPr/>
        </p:nvGrpSpPr>
        <p:grpSpPr>
          <a:xfrm>
            <a:off x="4102055" y="4288056"/>
            <a:ext cx="437515" cy="690880"/>
            <a:chOff x="4102055" y="4288056"/>
            <a:chExt cx="437515" cy="690880"/>
          </a:xfrm>
        </p:grpSpPr>
        <p:sp>
          <p:nvSpPr>
            <p:cNvPr id="32" name="object 32"/>
            <p:cNvSpPr/>
            <p:nvPr/>
          </p:nvSpPr>
          <p:spPr>
            <a:xfrm>
              <a:off x="4106817" y="4292818"/>
              <a:ext cx="427990" cy="681355"/>
            </a:xfrm>
            <a:custGeom>
              <a:avLst/>
              <a:gdLst/>
              <a:ahLst/>
              <a:cxnLst/>
              <a:rect l="l" t="t" r="r" b="b"/>
              <a:pathLst>
                <a:path w="427989" h="681354">
                  <a:moveTo>
                    <a:pt x="427531" y="0"/>
                  </a:moveTo>
                  <a:lnTo>
                    <a:pt x="0" y="0"/>
                  </a:lnTo>
                  <a:lnTo>
                    <a:pt x="0" y="681318"/>
                  </a:lnTo>
                  <a:lnTo>
                    <a:pt x="427531" y="681318"/>
                  </a:lnTo>
                  <a:lnTo>
                    <a:pt x="427531" y="0"/>
                  </a:lnTo>
                  <a:close/>
                </a:path>
              </a:pathLst>
            </a:custGeom>
            <a:solidFill>
              <a:srgbClr val="F4CCCC"/>
            </a:solidFill>
          </p:spPr>
          <p:txBody>
            <a:bodyPr wrap="square" lIns="0" tIns="0" rIns="0" bIns="0" rtlCol="0"/>
            <a:lstStyle/>
            <a:p>
              <a:endParaRPr/>
            </a:p>
          </p:txBody>
        </p:sp>
        <p:sp>
          <p:nvSpPr>
            <p:cNvPr id="33" name="object 33"/>
            <p:cNvSpPr/>
            <p:nvPr/>
          </p:nvSpPr>
          <p:spPr>
            <a:xfrm>
              <a:off x="4106817" y="4292818"/>
              <a:ext cx="427990" cy="681355"/>
            </a:xfrm>
            <a:custGeom>
              <a:avLst/>
              <a:gdLst/>
              <a:ahLst/>
              <a:cxnLst/>
              <a:rect l="l" t="t" r="r" b="b"/>
              <a:pathLst>
                <a:path w="427989" h="681354">
                  <a:moveTo>
                    <a:pt x="0" y="0"/>
                  </a:moveTo>
                  <a:lnTo>
                    <a:pt x="427532" y="0"/>
                  </a:lnTo>
                  <a:lnTo>
                    <a:pt x="427532"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34" name="object 34"/>
          <p:cNvSpPr txBox="1"/>
          <p:nvPr/>
        </p:nvSpPr>
        <p:spPr>
          <a:xfrm>
            <a:off x="4081417" y="4487164"/>
            <a:ext cx="473709" cy="269240"/>
          </a:xfrm>
          <a:prstGeom prst="rect">
            <a:avLst/>
          </a:prstGeom>
        </p:spPr>
        <p:txBody>
          <a:bodyPr vert="horz" wrap="square" lIns="0" tIns="12700" rIns="0" bIns="0" rtlCol="0">
            <a:spAutoFit/>
          </a:bodyPr>
          <a:lstStyle/>
          <a:p>
            <a:pPr marL="161290">
              <a:lnSpc>
                <a:spcPct val="100000"/>
              </a:lnSpc>
              <a:spcBef>
                <a:spcPts val="100"/>
              </a:spcBef>
            </a:pPr>
            <a:r>
              <a:rPr sz="1600" spc="-5" dirty="0">
                <a:latin typeface="Calibri"/>
                <a:cs typeface="Calibri"/>
              </a:rPr>
              <a:t>x</a:t>
            </a:r>
            <a:r>
              <a:rPr sz="1650" spc="-7" baseline="-15151" dirty="0">
                <a:latin typeface="Calibri"/>
                <a:cs typeface="Calibri"/>
              </a:rPr>
              <a:t>3</a:t>
            </a:r>
            <a:endParaRPr sz="1650" baseline="-15151">
              <a:latin typeface="Calibri"/>
              <a:cs typeface="Calibri"/>
            </a:endParaRPr>
          </a:p>
        </p:txBody>
      </p:sp>
      <p:grpSp>
        <p:nvGrpSpPr>
          <p:cNvPr id="35" name="object 35"/>
          <p:cNvGrpSpPr/>
          <p:nvPr/>
        </p:nvGrpSpPr>
        <p:grpSpPr>
          <a:xfrm>
            <a:off x="2630758" y="3636939"/>
            <a:ext cx="2955290" cy="1342390"/>
            <a:chOff x="2630758" y="3636939"/>
            <a:chExt cx="2955290" cy="1342390"/>
          </a:xfrm>
        </p:grpSpPr>
        <p:sp>
          <p:nvSpPr>
            <p:cNvPr id="36" name="object 36"/>
            <p:cNvSpPr/>
            <p:nvPr/>
          </p:nvSpPr>
          <p:spPr>
            <a:xfrm>
              <a:off x="3841483" y="3636949"/>
              <a:ext cx="1744345" cy="655955"/>
            </a:xfrm>
            <a:custGeom>
              <a:avLst/>
              <a:gdLst/>
              <a:ahLst/>
              <a:cxnLst/>
              <a:rect l="l" t="t" r="r" b="b"/>
              <a:pathLst>
                <a:path w="1744345" h="655954">
                  <a:moveTo>
                    <a:pt x="287083" y="38100"/>
                  </a:moveTo>
                  <a:lnTo>
                    <a:pt x="210883" y="0"/>
                  </a:lnTo>
                  <a:lnTo>
                    <a:pt x="210883" y="28575"/>
                  </a:lnTo>
                  <a:lnTo>
                    <a:pt x="0" y="28575"/>
                  </a:lnTo>
                  <a:lnTo>
                    <a:pt x="0" y="47625"/>
                  </a:lnTo>
                  <a:lnTo>
                    <a:pt x="210883" y="47625"/>
                  </a:lnTo>
                  <a:lnTo>
                    <a:pt x="210883" y="76200"/>
                  </a:lnTo>
                  <a:lnTo>
                    <a:pt x="268033" y="47625"/>
                  </a:lnTo>
                  <a:lnTo>
                    <a:pt x="287083" y="38100"/>
                  </a:lnTo>
                  <a:close/>
                </a:path>
                <a:path w="1744345" h="655954">
                  <a:moveTo>
                    <a:pt x="557479" y="337832"/>
                  </a:moveTo>
                  <a:lnTo>
                    <a:pt x="551129" y="325132"/>
                  </a:lnTo>
                  <a:lnTo>
                    <a:pt x="519379" y="261632"/>
                  </a:lnTo>
                  <a:lnTo>
                    <a:pt x="481279" y="337832"/>
                  </a:lnTo>
                  <a:lnTo>
                    <a:pt x="509854" y="337832"/>
                  </a:lnTo>
                  <a:lnTo>
                    <a:pt x="509854" y="655878"/>
                  </a:lnTo>
                  <a:lnTo>
                    <a:pt x="528904" y="655878"/>
                  </a:lnTo>
                  <a:lnTo>
                    <a:pt x="528904" y="337832"/>
                  </a:lnTo>
                  <a:lnTo>
                    <a:pt x="557479" y="337832"/>
                  </a:lnTo>
                  <a:close/>
                </a:path>
                <a:path w="1744345" h="655954">
                  <a:moveTo>
                    <a:pt x="1098524" y="38163"/>
                  </a:moveTo>
                  <a:lnTo>
                    <a:pt x="1022324" y="63"/>
                  </a:lnTo>
                  <a:lnTo>
                    <a:pt x="1022324" y="28638"/>
                  </a:lnTo>
                  <a:lnTo>
                    <a:pt x="751827" y="28625"/>
                  </a:lnTo>
                  <a:lnTo>
                    <a:pt x="751827" y="47675"/>
                  </a:lnTo>
                  <a:lnTo>
                    <a:pt x="1022324" y="47688"/>
                  </a:lnTo>
                  <a:lnTo>
                    <a:pt x="1022324" y="76263"/>
                  </a:lnTo>
                  <a:lnTo>
                    <a:pt x="1079474" y="47688"/>
                  </a:lnTo>
                  <a:lnTo>
                    <a:pt x="1035024" y="47688"/>
                  </a:lnTo>
                  <a:lnTo>
                    <a:pt x="1079474" y="47675"/>
                  </a:lnTo>
                  <a:lnTo>
                    <a:pt x="1098524" y="38163"/>
                  </a:lnTo>
                  <a:close/>
                </a:path>
                <a:path w="1744345" h="655954">
                  <a:moveTo>
                    <a:pt x="1743951" y="38100"/>
                  </a:moveTo>
                  <a:lnTo>
                    <a:pt x="1667751" y="0"/>
                  </a:lnTo>
                  <a:lnTo>
                    <a:pt x="1667751" y="28575"/>
                  </a:lnTo>
                  <a:lnTo>
                    <a:pt x="1471320" y="28575"/>
                  </a:lnTo>
                  <a:lnTo>
                    <a:pt x="1471307" y="47625"/>
                  </a:lnTo>
                  <a:lnTo>
                    <a:pt x="1667751" y="47625"/>
                  </a:lnTo>
                  <a:lnTo>
                    <a:pt x="1667751" y="76200"/>
                  </a:lnTo>
                  <a:lnTo>
                    <a:pt x="1724901" y="47625"/>
                  </a:lnTo>
                  <a:lnTo>
                    <a:pt x="1743951" y="38100"/>
                  </a:lnTo>
                  <a:close/>
                </a:path>
              </a:pathLst>
            </a:custGeom>
            <a:solidFill>
              <a:srgbClr val="44546A"/>
            </a:solidFill>
          </p:spPr>
          <p:txBody>
            <a:bodyPr wrap="square" lIns="0" tIns="0" rIns="0" bIns="0" rtlCol="0"/>
            <a:lstStyle/>
            <a:p>
              <a:endParaRPr/>
            </a:p>
          </p:txBody>
        </p:sp>
        <p:sp>
          <p:nvSpPr>
            <p:cNvPr id="37" name="object 37"/>
            <p:cNvSpPr/>
            <p:nvPr/>
          </p:nvSpPr>
          <p:spPr>
            <a:xfrm>
              <a:off x="2635520" y="4292818"/>
              <a:ext cx="427990" cy="681355"/>
            </a:xfrm>
            <a:custGeom>
              <a:avLst/>
              <a:gdLst/>
              <a:ahLst/>
              <a:cxnLst/>
              <a:rect l="l" t="t" r="r" b="b"/>
              <a:pathLst>
                <a:path w="427989" h="681354">
                  <a:moveTo>
                    <a:pt x="427531" y="0"/>
                  </a:moveTo>
                  <a:lnTo>
                    <a:pt x="0" y="0"/>
                  </a:lnTo>
                  <a:lnTo>
                    <a:pt x="0" y="681318"/>
                  </a:lnTo>
                  <a:lnTo>
                    <a:pt x="427531" y="681318"/>
                  </a:lnTo>
                  <a:lnTo>
                    <a:pt x="427531" y="0"/>
                  </a:lnTo>
                  <a:close/>
                </a:path>
              </a:pathLst>
            </a:custGeom>
            <a:solidFill>
              <a:srgbClr val="F4CCCC"/>
            </a:solidFill>
          </p:spPr>
          <p:txBody>
            <a:bodyPr wrap="square" lIns="0" tIns="0" rIns="0" bIns="0" rtlCol="0"/>
            <a:lstStyle/>
            <a:p>
              <a:endParaRPr/>
            </a:p>
          </p:txBody>
        </p:sp>
        <p:sp>
          <p:nvSpPr>
            <p:cNvPr id="38" name="object 38"/>
            <p:cNvSpPr/>
            <p:nvPr/>
          </p:nvSpPr>
          <p:spPr>
            <a:xfrm>
              <a:off x="2635520" y="4292818"/>
              <a:ext cx="427990" cy="681355"/>
            </a:xfrm>
            <a:custGeom>
              <a:avLst/>
              <a:gdLst/>
              <a:ahLst/>
              <a:cxnLst/>
              <a:rect l="l" t="t" r="r" b="b"/>
              <a:pathLst>
                <a:path w="427989" h="681354">
                  <a:moveTo>
                    <a:pt x="0" y="0"/>
                  </a:moveTo>
                  <a:lnTo>
                    <a:pt x="427532" y="0"/>
                  </a:lnTo>
                  <a:lnTo>
                    <a:pt x="427532"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39" name="object 39"/>
          <p:cNvSpPr txBox="1"/>
          <p:nvPr/>
        </p:nvSpPr>
        <p:spPr>
          <a:xfrm>
            <a:off x="5661050" y="3355340"/>
            <a:ext cx="23622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a:t>
            </a:r>
            <a:endParaRPr sz="2400">
              <a:latin typeface="Calibri"/>
              <a:cs typeface="Calibri"/>
            </a:endParaRPr>
          </a:p>
        </p:txBody>
      </p:sp>
      <p:sp>
        <p:nvSpPr>
          <p:cNvPr id="40" name="object 40"/>
          <p:cNvSpPr txBox="1"/>
          <p:nvPr/>
        </p:nvSpPr>
        <p:spPr>
          <a:xfrm>
            <a:off x="2733398" y="4487164"/>
            <a:ext cx="23431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x</a:t>
            </a:r>
            <a:r>
              <a:rPr sz="1650" spc="-7" baseline="-15151" dirty="0">
                <a:latin typeface="Calibri"/>
                <a:cs typeface="Calibri"/>
              </a:rPr>
              <a:t>2</a:t>
            </a:r>
            <a:endParaRPr sz="1650" baseline="-15151">
              <a:latin typeface="Calibri"/>
              <a:cs typeface="Calibri"/>
            </a:endParaRPr>
          </a:p>
        </p:txBody>
      </p:sp>
      <p:grpSp>
        <p:nvGrpSpPr>
          <p:cNvPr id="41" name="object 41"/>
          <p:cNvGrpSpPr/>
          <p:nvPr/>
        </p:nvGrpSpPr>
        <p:grpSpPr>
          <a:xfrm>
            <a:off x="1159460" y="4288056"/>
            <a:ext cx="437515" cy="690880"/>
            <a:chOff x="1159460" y="4288056"/>
            <a:chExt cx="437515" cy="690880"/>
          </a:xfrm>
        </p:grpSpPr>
        <p:sp>
          <p:nvSpPr>
            <p:cNvPr id="42" name="object 42"/>
            <p:cNvSpPr/>
            <p:nvPr/>
          </p:nvSpPr>
          <p:spPr>
            <a:xfrm>
              <a:off x="1164222" y="4292818"/>
              <a:ext cx="427990" cy="681355"/>
            </a:xfrm>
            <a:custGeom>
              <a:avLst/>
              <a:gdLst/>
              <a:ahLst/>
              <a:cxnLst/>
              <a:rect l="l" t="t" r="r" b="b"/>
              <a:pathLst>
                <a:path w="427990" h="681354">
                  <a:moveTo>
                    <a:pt x="427531" y="0"/>
                  </a:moveTo>
                  <a:lnTo>
                    <a:pt x="0" y="0"/>
                  </a:lnTo>
                  <a:lnTo>
                    <a:pt x="0" y="681318"/>
                  </a:lnTo>
                  <a:lnTo>
                    <a:pt x="427531" y="681318"/>
                  </a:lnTo>
                  <a:lnTo>
                    <a:pt x="427531" y="0"/>
                  </a:lnTo>
                  <a:close/>
                </a:path>
              </a:pathLst>
            </a:custGeom>
            <a:solidFill>
              <a:srgbClr val="F4CCCC"/>
            </a:solidFill>
          </p:spPr>
          <p:txBody>
            <a:bodyPr wrap="square" lIns="0" tIns="0" rIns="0" bIns="0" rtlCol="0"/>
            <a:lstStyle/>
            <a:p>
              <a:endParaRPr/>
            </a:p>
          </p:txBody>
        </p:sp>
        <p:sp>
          <p:nvSpPr>
            <p:cNvPr id="43" name="object 43"/>
            <p:cNvSpPr/>
            <p:nvPr/>
          </p:nvSpPr>
          <p:spPr>
            <a:xfrm>
              <a:off x="1164222" y="4292818"/>
              <a:ext cx="427990" cy="681355"/>
            </a:xfrm>
            <a:custGeom>
              <a:avLst/>
              <a:gdLst/>
              <a:ahLst/>
              <a:cxnLst/>
              <a:rect l="l" t="t" r="r" b="b"/>
              <a:pathLst>
                <a:path w="427990" h="681354">
                  <a:moveTo>
                    <a:pt x="0" y="0"/>
                  </a:moveTo>
                  <a:lnTo>
                    <a:pt x="427532" y="0"/>
                  </a:lnTo>
                  <a:lnTo>
                    <a:pt x="427532" y="681318"/>
                  </a:lnTo>
                  <a:lnTo>
                    <a:pt x="0" y="681318"/>
                  </a:lnTo>
                  <a:lnTo>
                    <a:pt x="0" y="0"/>
                  </a:lnTo>
                  <a:close/>
                </a:path>
              </a:pathLst>
            </a:custGeom>
            <a:ln w="9525">
              <a:solidFill>
                <a:srgbClr val="000000"/>
              </a:solidFill>
            </a:ln>
          </p:spPr>
          <p:txBody>
            <a:bodyPr wrap="square" lIns="0" tIns="0" rIns="0" bIns="0" rtlCol="0"/>
            <a:lstStyle/>
            <a:p>
              <a:endParaRPr/>
            </a:p>
          </p:txBody>
        </p:sp>
      </p:grpSp>
      <p:sp>
        <p:nvSpPr>
          <p:cNvPr id="44" name="object 44"/>
          <p:cNvSpPr txBox="1"/>
          <p:nvPr/>
        </p:nvSpPr>
        <p:spPr>
          <a:xfrm>
            <a:off x="1262101" y="4487164"/>
            <a:ext cx="23431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x</a:t>
            </a:r>
            <a:r>
              <a:rPr sz="1650" spc="-7" baseline="-15151" dirty="0">
                <a:latin typeface="Calibri"/>
                <a:cs typeface="Calibri"/>
              </a:rPr>
              <a:t>1</a:t>
            </a:r>
            <a:endParaRPr sz="1650" baseline="-15151">
              <a:latin typeface="Calibri"/>
              <a:cs typeface="Calibri"/>
            </a:endParaRPr>
          </a:p>
        </p:txBody>
      </p:sp>
      <p:grpSp>
        <p:nvGrpSpPr>
          <p:cNvPr id="45" name="object 45"/>
          <p:cNvGrpSpPr/>
          <p:nvPr/>
        </p:nvGrpSpPr>
        <p:grpSpPr>
          <a:xfrm>
            <a:off x="350164" y="4548680"/>
            <a:ext cx="506095" cy="487045"/>
            <a:chOff x="350164" y="4548680"/>
            <a:chExt cx="506095" cy="487045"/>
          </a:xfrm>
        </p:grpSpPr>
        <p:sp>
          <p:nvSpPr>
            <p:cNvPr id="46" name="object 46"/>
            <p:cNvSpPr/>
            <p:nvPr/>
          </p:nvSpPr>
          <p:spPr>
            <a:xfrm>
              <a:off x="354927" y="4553442"/>
              <a:ext cx="496570" cy="477520"/>
            </a:xfrm>
            <a:custGeom>
              <a:avLst/>
              <a:gdLst/>
              <a:ahLst/>
              <a:cxnLst/>
              <a:rect l="l" t="t" r="r" b="b"/>
              <a:pathLst>
                <a:path w="496569" h="477520">
                  <a:moveTo>
                    <a:pt x="496558" y="0"/>
                  </a:moveTo>
                  <a:lnTo>
                    <a:pt x="0" y="0"/>
                  </a:lnTo>
                  <a:lnTo>
                    <a:pt x="0" y="477202"/>
                  </a:lnTo>
                  <a:lnTo>
                    <a:pt x="496558" y="477202"/>
                  </a:lnTo>
                  <a:lnTo>
                    <a:pt x="496558" y="0"/>
                  </a:lnTo>
                  <a:close/>
                </a:path>
              </a:pathLst>
            </a:custGeom>
            <a:solidFill>
              <a:srgbClr val="FCE5CD"/>
            </a:solidFill>
          </p:spPr>
          <p:txBody>
            <a:bodyPr wrap="square" lIns="0" tIns="0" rIns="0" bIns="0" rtlCol="0"/>
            <a:lstStyle/>
            <a:p>
              <a:endParaRPr/>
            </a:p>
          </p:txBody>
        </p:sp>
        <p:sp>
          <p:nvSpPr>
            <p:cNvPr id="47" name="object 47"/>
            <p:cNvSpPr/>
            <p:nvPr/>
          </p:nvSpPr>
          <p:spPr>
            <a:xfrm>
              <a:off x="354927" y="4553442"/>
              <a:ext cx="496570" cy="477520"/>
            </a:xfrm>
            <a:custGeom>
              <a:avLst/>
              <a:gdLst/>
              <a:ahLst/>
              <a:cxnLst/>
              <a:rect l="l" t="t" r="r" b="b"/>
              <a:pathLst>
                <a:path w="496569" h="477520">
                  <a:moveTo>
                    <a:pt x="0" y="0"/>
                  </a:moveTo>
                  <a:lnTo>
                    <a:pt x="496559" y="0"/>
                  </a:lnTo>
                  <a:lnTo>
                    <a:pt x="496559" y="477202"/>
                  </a:lnTo>
                  <a:lnTo>
                    <a:pt x="0" y="477202"/>
                  </a:lnTo>
                  <a:lnTo>
                    <a:pt x="0" y="0"/>
                  </a:lnTo>
                  <a:close/>
                </a:path>
              </a:pathLst>
            </a:custGeom>
            <a:ln w="9525">
              <a:solidFill>
                <a:srgbClr val="44546A"/>
              </a:solidFill>
            </a:ln>
          </p:spPr>
          <p:txBody>
            <a:bodyPr wrap="square" lIns="0" tIns="0" rIns="0" bIns="0" rtlCol="0"/>
            <a:lstStyle/>
            <a:p>
              <a:endParaRPr/>
            </a:p>
          </p:txBody>
        </p:sp>
      </p:grpSp>
      <p:sp>
        <p:nvSpPr>
          <p:cNvPr id="48" name="object 48"/>
          <p:cNvSpPr txBox="1"/>
          <p:nvPr/>
        </p:nvSpPr>
        <p:spPr>
          <a:xfrm>
            <a:off x="438694" y="4645660"/>
            <a:ext cx="328295" cy="269240"/>
          </a:xfrm>
          <a:prstGeom prst="rect">
            <a:avLst/>
          </a:prstGeom>
        </p:spPr>
        <p:txBody>
          <a:bodyPr vert="horz" wrap="square" lIns="0" tIns="12700" rIns="0" bIns="0" rtlCol="0">
            <a:spAutoFit/>
          </a:bodyPr>
          <a:lstStyle/>
          <a:p>
            <a:pPr marL="38100">
              <a:lnSpc>
                <a:spcPct val="100000"/>
              </a:lnSpc>
              <a:spcBef>
                <a:spcPts val="100"/>
              </a:spcBef>
            </a:pPr>
            <a:r>
              <a:rPr sz="1600" dirty="0">
                <a:latin typeface="Calibri"/>
                <a:cs typeface="Calibri"/>
              </a:rPr>
              <a:t>W</a:t>
            </a:r>
            <a:r>
              <a:rPr sz="1650" baseline="-15151" dirty="0">
                <a:latin typeface="Calibri"/>
                <a:cs typeface="Calibri"/>
              </a:rPr>
              <a:t>1</a:t>
            </a:r>
            <a:endParaRPr sz="1650" baseline="-15151">
              <a:latin typeface="Calibri"/>
              <a:cs typeface="Calibri"/>
            </a:endParaRPr>
          </a:p>
        </p:txBody>
      </p:sp>
      <p:sp>
        <p:nvSpPr>
          <p:cNvPr id="49" name="object 49"/>
          <p:cNvSpPr/>
          <p:nvPr/>
        </p:nvSpPr>
        <p:spPr>
          <a:xfrm>
            <a:off x="609523" y="3882072"/>
            <a:ext cx="3570604" cy="1517650"/>
          </a:xfrm>
          <a:custGeom>
            <a:avLst/>
            <a:gdLst/>
            <a:ahLst/>
            <a:cxnLst/>
            <a:rect l="l" t="t" r="r" b="b"/>
            <a:pathLst>
              <a:path w="3570604" h="1517650">
                <a:moveTo>
                  <a:pt x="619061" y="107238"/>
                </a:moveTo>
                <a:lnTo>
                  <a:pt x="612317" y="87884"/>
                </a:lnTo>
                <a:lnTo>
                  <a:pt x="591019" y="26797"/>
                </a:lnTo>
                <a:lnTo>
                  <a:pt x="543496" y="97497"/>
                </a:lnTo>
                <a:lnTo>
                  <a:pt x="570941" y="101041"/>
                </a:lnTo>
                <a:lnTo>
                  <a:pt x="567664" y="117436"/>
                </a:lnTo>
                <a:lnTo>
                  <a:pt x="544537" y="175221"/>
                </a:lnTo>
                <a:lnTo>
                  <a:pt x="512254" y="228231"/>
                </a:lnTo>
                <a:lnTo>
                  <a:pt x="472528" y="274447"/>
                </a:lnTo>
                <a:lnTo>
                  <a:pt x="427164" y="311873"/>
                </a:lnTo>
                <a:lnTo>
                  <a:pt x="377990" y="338607"/>
                </a:lnTo>
                <a:lnTo>
                  <a:pt x="326809" y="352869"/>
                </a:lnTo>
                <a:lnTo>
                  <a:pt x="271094" y="356908"/>
                </a:lnTo>
                <a:lnTo>
                  <a:pt x="242951" y="362864"/>
                </a:lnTo>
                <a:lnTo>
                  <a:pt x="188544" y="385165"/>
                </a:lnTo>
                <a:lnTo>
                  <a:pt x="138010" y="419519"/>
                </a:lnTo>
                <a:lnTo>
                  <a:pt x="92900" y="463854"/>
                </a:lnTo>
                <a:lnTo>
                  <a:pt x="54851" y="516229"/>
                </a:lnTo>
                <a:lnTo>
                  <a:pt x="25514" y="574713"/>
                </a:lnTo>
                <a:lnTo>
                  <a:pt x="6629" y="637400"/>
                </a:lnTo>
                <a:lnTo>
                  <a:pt x="0" y="701306"/>
                </a:lnTo>
                <a:lnTo>
                  <a:pt x="19024" y="702310"/>
                </a:lnTo>
                <a:lnTo>
                  <a:pt x="20688" y="670712"/>
                </a:lnTo>
                <a:lnTo>
                  <a:pt x="25450" y="640308"/>
                </a:lnTo>
                <a:lnTo>
                  <a:pt x="43484" y="581050"/>
                </a:lnTo>
                <a:lnTo>
                  <a:pt x="71501" y="525487"/>
                </a:lnTo>
                <a:lnTo>
                  <a:pt x="107835" y="475691"/>
                </a:lnTo>
                <a:lnTo>
                  <a:pt x="150749" y="433679"/>
                </a:lnTo>
                <a:lnTo>
                  <a:pt x="198462" y="401434"/>
                </a:lnTo>
                <a:lnTo>
                  <a:pt x="249123" y="380898"/>
                </a:lnTo>
                <a:lnTo>
                  <a:pt x="328168" y="371868"/>
                </a:lnTo>
                <a:lnTo>
                  <a:pt x="356450" y="366039"/>
                </a:lnTo>
                <a:lnTo>
                  <a:pt x="411111" y="343903"/>
                </a:lnTo>
                <a:lnTo>
                  <a:pt x="461860" y="309626"/>
                </a:lnTo>
                <a:lnTo>
                  <a:pt x="507111" y="265341"/>
                </a:lnTo>
                <a:lnTo>
                  <a:pt x="545274" y="213029"/>
                </a:lnTo>
                <a:lnTo>
                  <a:pt x="574713" y="154647"/>
                </a:lnTo>
                <a:lnTo>
                  <a:pt x="589813" y="103466"/>
                </a:lnTo>
                <a:lnTo>
                  <a:pt x="619061" y="107238"/>
                </a:lnTo>
                <a:close/>
              </a:path>
              <a:path w="3570604" h="1517650">
                <a:moveTo>
                  <a:pt x="3570363" y="77660"/>
                </a:moveTo>
                <a:lnTo>
                  <a:pt x="3563632" y="62738"/>
                </a:lnTo>
                <a:lnTo>
                  <a:pt x="3535349" y="0"/>
                </a:lnTo>
                <a:lnTo>
                  <a:pt x="3494227" y="74612"/>
                </a:lnTo>
                <a:lnTo>
                  <a:pt x="3522332" y="75742"/>
                </a:lnTo>
                <a:lnTo>
                  <a:pt x="3520173" y="104762"/>
                </a:lnTo>
                <a:lnTo>
                  <a:pt x="3515830" y="139661"/>
                </a:lnTo>
                <a:lnTo>
                  <a:pt x="3503549" y="209283"/>
                </a:lnTo>
                <a:lnTo>
                  <a:pt x="3486658" y="278384"/>
                </a:lnTo>
                <a:lnTo>
                  <a:pt x="3465245" y="347116"/>
                </a:lnTo>
                <a:lnTo>
                  <a:pt x="3439490" y="415201"/>
                </a:lnTo>
                <a:lnTo>
                  <a:pt x="3409556" y="482485"/>
                </a:lnTo>
                <a:lnTo>
                  <a:pt x="3375609" y="548830"/>
                </a:lnTo>
                <a:lnTo>
                  <a:pt x="3337788" y="614108"/>
                </a:lnTo>
                <a:lnTo>
                  <a:pt x="3296272" y="678167"/>
                </a:lnTo>
                <a:lnTo>
                  <a:pt x="3251212" y="740867"/>
                </a:lnTo>
                <a:lnTo>
                  <a:pt x="3202762" y="802081"/>
                </a:lnTo>
                <a:lnTo>
                  <a:pt x="3151098" y="861656"/>
                </a:lnTo>
                <a:lnTo>
                  <a:pt x="3096374" y="919454"/>
                </a:lnTo>
                <a:lnTo>
                  <a:pt x="3038754" y="975347"/>
                </a:lnTo>
                <a:lnTo>
                  <a:pt x="2978391" y="1029169"/>
                </a:lnTo>
                <a:lnTo>
                  <a:pt x="2915450" y="1080808"/>
                </a:lnTo>
                <a:lnTo>
                  <a:pt x="2850108" y="1130122"/>
                </a:lnTo>
                <a:lnTo>
                  <a:pt x="2782506" y="1176947"/>
                </a:lnTo>
                <a:lnTo>
                  <a:pt x="2712809" y="1221168"/>
                </a:lnTo>
                <a:lnTo>
                  <a:pt x="2641193" y="1262646"/>
                </a:lnTo>
                <a:lnTo>
                  <a:pt x="2567813" y="1301242"/>
                </a:lnTo>
                <a:lnTo>
                  <a:pt x="2492832" y="1336802"/>
                </a:lnTo>
                <a:lnTo>
                  <a:pt x="2416403" y="1369199"/>
                </a:lnTo>
                <a:lnTo>
                  <a:pt x="2338705" y="1398308"/>
                </a:lnTo>
                <a:lnTo>
                  <a:pt x="2259901" y="1423974"/>
                </a:lnTo>
                <a:lnTo>
                  <a:pt x="2180132" y="1446072"/>
                </a:lnTo>
                <a:lnTo>
                  <a:pt x="2099576" y="1464449"/>
                </a:lnTo>
                <a:lnTo>
                  <a:pt x="2018398" y="1478991"/>
                </a:lnTo>
                <a:lnTo>
                  <a:pt x="1936737" y="1489544"/>
                </a:lnTo>
                <a:lnTo>
                  <a:pt x="1854784" y="1495983"/>
                </a:lnTo>
                <a:lnTo>
                  <a:pt x="1772551" y="1498168"/>
                </a:lnTo>
                <a:lnTo>
                  <a:pt x="1607718" y="1496110"/>
                </a:lnTo>
                <a:lnTo>
                  <a:pt x="1444167" y="1490116"/>
                </a:lnTo>
                <a:lnTo>
                  <a:pt x="1283157" y="1480439"/>
                </a:lnTo>
                <a:lnTo>
                  <a:pt x="1204048" y="1474304"/>
                </a:lnTo>
                <a:lnTo>
                  <a:pt x="1126058" y="1467358"/>
                </a:lnTo>
                <a:lnTo>
                  <a:pt x="1049375" y="1459611"/>
                </a:lnTo>
                <a:lnTo>
                  <a:pt x="974140" y="1451114"/>
                </a:lnTo>
                <a:lnTo>
                  <a:pt x="900531" y="1441894"/>
                </a:lnTo>
                <a:lnTo>
                  <a:pt x="828687" y="1431988"/>
                </a:lnTo>
                <a:lnTo>
                  <a:pt x="758799" y="1421434"/>
                </a:lnTo>
                <a:lnTo>
                  <a:pt x="691007" y="1410246"/>
                </a:lnTo>
                <a:lnTo>
                  <a:pt x="625487" y="1398473"/>
                </a:lnTo>
                <a:lnTo>
                  <a:pt x="562394" y="1386154"/>
                </a:lnTo>
                <a:lnTo>
                  <a:pt x="501904" y="1373301"/>
                </a:lnTo>
                <a:lnTo>
                  <a:pt x="444169" y="1359966"/>
                </a:lnTo>
                <a:lnTo>
                  <a:pt x="389356" y="1346187"/>
                </a:lnTo>
                <a:lnTo>
                  <a:pt x="337642" y="1331988"/>
                </a:lnTo>
                <a:lnTo>
                  <a:pt x="289166" y="1317409"/>
                </a:lnTo>
                <a:lnTo>
                  <a:pt x="244132" y="1302486"/>
                </a:lnTo>
                <a:lnTo>
                  <a:pt x="202692" y="1287272"/>
                </a:lnTo>
                <a:lnTo>
                  <a:pt x="165023" y="1271803"/>
                </a:lnTo>
                <a:lnTo>
                  <a:pt x="101739" y="1240332"/>
                </a:lnTo>
                <a:lnTo>
                  <a:pt x="55524" y="1208519"/>
                </a:lnTo>
                <a:lnTo>
                  <a:pt x="32727" y="1184681"/>
                </a:lnTo>
                <a:lnTo>
                  <a:pt x="40919" y="1188783"/>
                </a:lnTo>
                <a:lnTo>
                  <a:pt x="56680" y="1195273"/>
                </a:lnTo>
                <a:lnTo>
                  <a:pt x="95008" y="1207731"/>
                </a:lnTo>
                <a:lnTo>
                  <a:pt x="142074" y="1219631"/>
                </a:lnTo>
                <a:lnTo>
                  <a:pt x="197243" y="1230985"/>
                </a:lnTo>
                <a:lnTo>
                  <a:pt x="259854" y="1241691"/>
                </a:lnTo>
                <a:lnTo>
                  <a:pt x="329171" y="1251699"/>
                </a:lnTo>
                <a:lnTo>
                  <a:pt x="404469" y="1260881"/>
                </a:lnTo>
                <a:lnTo>
                  <a:pt x="485013" y="1269174"/>
                </a:lnTo>
                <a:lnTo>
                  <a:pt x="570014" y="1276451"/>
                </a:lnTo>
                <a:lnTo>
                  <a:pt x="658812" y="1282636"/>
                </a:lnTo>
                <a:lnTo>
                  <a:pt x="750608" y="1287614"/>
                </a:lnTo>
                <a:lnTo>
                  <a:pt x="844664" y="1291297"/>
                </a:lnTo>
                <a:lnTo>
                  <a:pt x="940219" y="1293583"/>
                </a:lnTo>
                <a:lnTo>
                  <a:pt x="1036535" y="1294371"/>
                </a:lnTo>
                <a:lnTo>
                  <a:pt x="1085100" y="1292504"/>
                </a:lnTo>
                <a:lnTo>
                  <a:pt x="1133856" y="1286929"/>
                </a:lnTo>
                <a:lnTo>
                  <a:pt x="1182395" y="1277797"/>
                </a:lnTo>
                <a:lnTo>
                  <a:pt x="1191869" y="1275321"/>
                </a:lnTo>
                <a:lnTo>
                  <a:pt x="1230604" y="1265199"/>
                </a:lnTo>
                <a:lnTo>
                  <a:pt x="1278394" y="1249273"/>
                </a:lnTo>
                <a:lnTo>
                  <a:pt x="1325676" y="1230147"/>
                </a:lnTo>
                <a:lnTo>
                  <a:pt x="1372349" y="1207947"/>
                </a:lnTo>
                <a:lnTo>
                  <a:pt x="1418323" y="1182776"/>
                </a:lnTo>
                <a:lnTo>
                  <a:pt x="1463509" y="1154785"/>
                </a:lnTo>
                <a:lnTo>
                  <a:pt x="1507820" y="1124064"/>
                </a:lnTo>
                <a:lnTo>
                  <a:pt x="1551152" y="1090752"/>
                </a:lnTo>
                <a:lnTo>
                  <a:pt x="1593430" y="1054963"/>
                </a:lnTo>
                <a:lnTo>
                  <a:pt x="1634540" y="1016825"/>
                </a:lnTo>
                <a:lnTo>
                  <a:pt x="1674418" y="976439"/>
                </a:lnTo>
                <a:lnTo>
                  <a:pt x="1712950" y="933932"/>
                </a:lnTo>
                <a:lnTo>
                  <a:pt x="1750060" y="889431"/>
                </a:lnTo>
                <a:lnTo>
                  <a:pt x="1785645" y="843038"/>
                </a:lnTo>
                <a:lnTo>
                  <a:pt x="1819605" y="794867"/>
                </a:lnTo>
                <a:lnTo>
                  <a:pt x="1851863" y="745058"/>
                </a:lnTo>
                <a:lnTo>
                  <a:pt x="1882330" y="693712"/>
                </a:lnTo>
                <a:lnTo>
                  <a:pt x="1910892" y="640943"/>
                </a:lnTo>
                <a:lnTo>
                  <a:pt x="1937473" y="586867"/>
                </a:lnTo>
                <a:lnTo>
                  <a:pt x="1961972" y="531609"/>
                </a:lnTo>
                <a:lnTo>
                  <a:pt x="1984298" y="475284"/>
                </a:lnTo>
                <a:lnTo>
                  <a:pt x="2004352" y="418007"/>
                </a:lnTo>
                <a:lnTo>
                  <a:pt x="2022043" y="359905"/>
                </a:lnTo>
                <a:lnTo>
                  <a:pt x="2037270" y="301078"/>
                </a:lnTo>
                <a:lnTo>
                  <a:pt x="2049957" y="241642"/>
                </a:lnTo>
                <a:lnTo>
                  <a:pt x="2059990" y="181724"/>
                </a:lnTo>
                <a:lnTo>
                  <a:pt x="2067267" y="121437"/>
                </a:lnTo>
                <a:lnTo>
                  <a:pt x="2070188" y="76479"/>
                </a:lnTo>
                <a:lnTo>
                  <a:pt x="2099132" y="77482"/>
                </a:lnTo>
                <a:lnTo>
                  <a:pt x="2092439" y="62852"/>
                </a:lnTo>
                <a:lnTo>
                  <a:pt x="2063711" y="0"/>
                </a:lnTo>
                <a:lnTo>
                  <a:pt x="2022970" y="74828"/>
                </a:lnTo>
                <a:lnTo>
                  <a:pt x="2051151" y="75806"/>
                </a:lnTo>
                <a:lnTo>
                  <a:pt x="2048357" y="119164"/>
                </a:lnTo>
                <a:lnTo>
                  <a:pt x="2041194" y="178587"/>
                </a:lnTo>
                <a:lnTo>
                  <a:pt x="2031326" y="237667"/>
                </a:lnTo>
                <a:lnTo>
                  <a:pt x="2018830" y="296303"/>
                </a:lnTo>
                <a:lnTo>
                  <a:pt x="2003818" y="354355"/>
                </a:lnTo>
                <a:lnTo>
                  <a:pt x="1986368" y="411721"/>
                </a:lnTo>
                <a:lnTo>
                  <a:pt x="1966582" y="468274"/>
                </a:lnTo>
                <a:lnTo>
                  <a:pt x="1944560" y="523887"/>
                </a:lnTo>
                <a:lnTo>
                  <a:pt x="1920379" y="578459"/>
                </a:lnTo>
                <a:lnTo>
                  <a:pt x="1894141" y="631875"/>
                </a:lnTo>
                <a:lnTo>
                  <a:pt x="1865947" y="683983"/>
                </a:lnTo>
                <a:lnTo>
                  <a:pt x="1835873" y="734707"/>
                </a:lnTo>
                <a:lnTo>
                  <a:pt x="1804035" y="783894"/>
                </a:lnTo>
                <a:lnTo>
                  <a:pt x="1770519" y="831443"/>
                </a:lnTo>
                <a:lnTo>
                  <a:pt x="1735416" y="877227"/>
                </a:lnTo>
                <a:lnTo>
                  <a:pt x="1698840" y="921143"/>
                </a:lnTo>
                <a:lnTo>
                  <a:pt x="1660855" y="963053"/>
                </a:lnTo>
                <a:lnTo>
                  <a:pt x="1621586" y="1002855"/>
                </a:lnTo>
                <a:lnTo>
                  <a:pt x="1581111" y="1040434"/>
                </a:lnTo>
                <a:lnTo>
                  <a:pt x="1539544" y="1075651"/>
                </a:lnTo>
                <a:lnTo>
                  <a:pt x="1496961" y="1108417"/>
                </a:lnTo>
                <a:lnTo>
                  <a:pt x="1453476" y="1138593"/>
                </a:lnTo>
                <a:lnTo>
                  <a:pt x="1409166" y="1166075"/>
                </a:lnTo>
                <a:lnTo>
                  <a:pt x="1364157" y="1190752"/>
                </a:lnTo>
                <a:lnTo>
                  <a:pt x="1318514" y="1212494"/>
                </a:lnTo>
                <a:lnTo>
                  <a:pt x="1272362" y="1231201"/>
                </a:lnTo>
                <a:lnTo>
                  <a:pt x="1225689" y="1246797"/>
                </a:lnTo>
                <a:lnTo>
                  <a:pt x="1178852" y="1259078"/>
                </a:lnTo>
                <a:lnTo>
                  <a:pt x="1131684" y="1268006"/>
                </a:lnTo>
                <a:lnTo>
                  <a:pt x="1084364" y="1273467"/>
                </a:lnTo>
                <a:lnTo>
                  <a:pt x="1036688" y="1275321"/>
                </a:lnTo>
                <a:lnTo>
                  <a:pt x="940676" y="1274533"/>
                </a:lnTo>
                <a:lnTo>
                  <a:pt x="845400" y="1272260"/>
                </a:lnTo>
                <a:lnTo>
                  <a:pt x="751636" y="1268590"/>
                </a:lnTo>
                <a:lnTo>
                  <a:pt x="660133" y="1263637"/>
                </a:lnTo>
                <a:lnTo>
                  <a:pt x="571639" y="1257477"/>
                </a:lnTo>
                <a:lnTo>
                  <a:pt x="486879" y="1250213"/>
                </a:lnTo>
                <a:lnTo>
                  <a:pt x="406692" y="1241971"/>
                </a:lnTo>
                <a:lnTo>
                  <a:pt x="368528" y="1237500"/>
                </a:lnTo>
                <a:lnTo>
                  <a:pt x="296557" y="1227950"/>
                </a:lnTo>
                <a:lnTo>
                  <a:pt x="231025" y="1217676"/>
                </a:lnTo>
                <a:lnTo>
                  <a:pt x="172707" y="1206766"/>
                </a:lnTo>
                <a:lnTo>
                  <a:pt x="122415" y="1195349"/>
                </a:lnTo>
                <a:lnTo>
                  <a:pt x="80987" y="1183576"/>
                </a:lnTo>
                <a:lnTo>
                  <a:pt x="37680" y="1165948"/>
                </a:lnTo>
                <a:lnTo>
                  <a:pt x="29133" y="1160526"/>
                </a:lnTo>
                <a:lnTo>
                  <a:pt x="28359" y="1160043"/>
                </a:lnTo>
                <a:lnTo>
                  <a:pt x="27901" y="1159637"/>
                </a:lnTo>
                <a:lnTo>
                  <a:pt x="23672" y="1155915"/>
                </a:lnTo>
                <a:lnTo>
                  <a:pt x="22567" y="1154950"/>
                </a:lnTo>
                <a:lnTo>
                  <a:pt x="22034" y="1154176"/>
                </a:lnTo>
                <a:lnTo>
                  <a:pt x="21082" y="1152804"/>
                </a:lnTo>
                <a:lnTo>
                  <a:pt x="19862" y="1151039"/>
                </a:lnTo>
                <a:lnTo>
                  <a:pt x="19519" y="1149553"/>
                </a:lnTo>
                <a:lnTo>
                  <a:pt x="18783" y="1146416"/>
                </a:lnTo>
                <a:lnTo>
                  <a:pt x="9499" y="1148588"/>
                </a:lnTo>
                <a:lnTo>
                  <a:pt x="12" y="1149299"/>
                </a:lnTo>
                <a:lnTo>
                  <a:pt x="685" y="1158189"/>
                </a:lnTo>
                <a:lnTo>
                  <a:pt x="17310" y="1195870"/>
                </a:lnTo>
                <a:lnTo>
                  <a:pt x="64922" y="1239634"/>
                </a:lnTo>
                <a:lnTo>
                  <a:pt x="122326" y="1272933"/>
                </a:lnTo>
                <a:lnTo>
                  <a:pt x="156997" y="1289075"/>
                </a:lnTo>
                <a:lnTo>
                  <a:pt x="195453" y="1304899"/>
                </a:lnTo>
                <a:lnTo>
                  <a:pt x="237566" y="1320368"/>
                </a:lnTo>
                <a:lnTo>
                  <a:pt x="283184" y="1335493"/>
                </a:lnTo>
                <a:lnTo>
                  <a:pt x="332143" y="1350225"/>
                </a:lnTo>
                <a:lnTo>
                  <a:pt x="384314" y="1364564"/>
                </a:lnTo>
                <a:lnTo>
                  <a:pt x="439521" y="1378445"/>
                </a:lnTo>
                <a:lnTo>
                  <a:pt x="497624" y="1391869"/>
                </a:lnTo>
                <a:lnTo>
                  <a:pt x="558444" y="1404785"/>
                </a:lnTo>
                <a:lnTo>
                  <a:pt x="621842" y="1417167"/>
                </a:lnTo>
                <a:lnTo>
                  <a:pt x="687641" y="1428991"/>
                </a:lnTo>
                <a:lnTo>
                  <a:pt x="755700" y="1440230"/>
                </a:lnTo>
                <a:lnTo>
                  <a:pt x="825842" y="1450822"/>
                </a:lnTo>
                <a:lnTo>
                  <a:pt x="897928" y="1460766"/>
                </a:lnTo>
                <a:lnTo>
                  <a:pt x="971778" y="1470012"/>
                </a:lnTo>
                <a:lnTo>
                  <a:pt x="1047242" y="1478546"/>
                </a:lnTo>
                <a:lnTo>
                  <a:pt x="1124153" y="1486306"/>
                </a:lnTo>
                <a:lnTo>
                  <a:pt x="1202347" y="1493278"/>
                </a:lnTo>
                <a:lnTo>
                  <a:pt x="1281684" y="1499438"/>
                </a:lnTo>
                <a:lnTo>
                  <a:pt x="1443024" y="1509128"/>
                </a:lnTo>
                <a:lnTo>
                  <a:pt x="1607019" y="1515148"/>
                </a:lnTo>
                <a:lnTo>
                  <a:pt x="1772310" y="1517218"/>
                </a:lnTo>
                <a:lnTo>
                  <a:pt x="1855292" y="1515021"/>
                </a:lnTo>
                <a:lnTo>
                  <a:pt x="1938235" y="1508531"/>
                </a:lnTo>
                <a:lnTo>
                  <a:pt x="2018626" y="1498168"/>
                </a:lnTo>
                <a:lnTo>
                  <a:pt x="2102929" y="1483207"/>
                </a:lnTo>
                <a:lnTo>
                  <a:pt x="2184362" y="1464640"/>
                </a:lnTo>
                <a:lnTo>
                  <a:pt x="2264981" y="1442339"/>
                </a:lnTo>
                <a:lnTo>
                  <a:pt x="2344610" y="1416418"/>
                </a:lnTo>
                <a:lnTo>
                  <a:pt x="2423083" y="1387043"/>
                </a:lnTo>
                <a:lnTo>
                  <a:pt x="2500261" y="1354340"/>
                </a:lnTo>
                <a:lnTo>
                  <a:pt x="2575979" y="1318450"/>
                </a:lnTo>
                <a:lnTo>
                  <a:pt x="2650058" y="1279512"/>
                </a:lnTo>
                <a:lnTo>
                  <a:pt x="2722359" y="1237665"/>
                </a:lnTo>
                <a:lnTo>
                  <a:pt x="2792704" y="1193038"/>
                </a:lnTo>
                <a:lnTo>
                  <a:pt x="2860954" y="1145781"/>
                </a:lnTo>
                <a:lnTo>
                  <a:pt x="2926931" y="1096022"/>
                </a:lnTo>
                <a:lnTo>
                  <a:pt x="2990469" y="1043901"/>
                </a:lnTo>
                <a:lnTo>
                  <a:pt x="3051429" y="989558"/>
                </a:lnTo>
                <a:lnTo>
                  <a:pt x="3109633" y="933132"/>
                </a:lnTo>
                <a:lnTo>
                  <a:pt x="3164941" y="874763"/>
                </a:lnTo>
                <a:lnTo>
                  <a:pt x="3217164" y="814565"/>
                </a:lnTo>
                <a:lnTo>
                  <a:pt x="3266148" y="752690"/>
                </a:lnTo>
                <a:lnTo>
                  <a:pt x="3311741" y="689292"/>
                </a:lnTo>
                <a:lnTo>
                  <a:pt x="3353778" y="624471"/>
                </a:lnTo>
                <a:lnTo>
                  <a:pt x="3392081" y="558380"/>
                </a:lnTo>
                <a:lnTo>
                  <a:pt x="3426510" y="491159"/>
                </a:lnTo>
                <a:lnTo>
                  <a:pt x="3456889" y="422948"/>
                </a:lnTo>
                <a:lnTo>
                  <a:pt x="3483051" y="353860"/>
                </a:lnTo>
                <a:lnTo>
                  <a:pt x="3504844" y="284060"/>
                </a:lnTo>
                <a:lnTo>
                  <a:pt x="3522116" y="213512"/>
                </a:lnTo>
                <a:lnTo>
                  <a:pt x="3534638" y="142659"/>
                </a:lnTo>
                <a:lnTo>
                  <a:pt x="3541382" y="76504"/>
                </a:lnTo>
                <a:lnTo>
                  <a:pt x="3570363" y="77660"/>
                </a:lnTo>
                <a:close/>
              </a:path>
            </a:pathLst>
          </a:custGeom>
          <a:solidFill>
            <a:srgbClr val="44546A"/>
          </a:solidFill>
        </p:spPr>
        <p:txBody>
          <a:bodyPr wrap="square" lIns="0" tIns="0" rIns="0" bIns="0" rtlCol="0"/>
          <a:lstStyle/>
          <a:p>
            <a:endParaRPr/>
          </a:p>
        </p:txBody>
      </p:sp>
      <p:sp>
        <p:nvSpPr>
          <p:cNvPr id="50" name="object 50"/>
          <p:cNvSpPr/>
          <p:nvPr/>
        </p:nvSpPr>
        <p:spPr>
          <a:xfrm>
            <a:off x="6173392" y="3334379"/>
            <a:ext cx="459740" cy="681355"/>
          </a:xfrm>
          <a:custGeom>
            <a:avLst/>
            <a:gdLst/>
            <a:ahLst/>
            <a:cxnLst/>
            <a:rect l="l" t="t" r="r" b="b"/>
            <a:pathLst>
              <a:path w="459740" h="681354">
                <a:moveTo>
                  <a:pt x="459249" y="0"/>
                </a:moveTo>
                <a:lnTo>
                  <a:pt x="0" y="0"/>
                </a:lnTo>
                <a:lnTo>
                  <a:pt x="0" y="681318"/>
                </a:lnTo>
                <a:lnTo>
                  <a:pt x="459249" y="681318"/>
                </a:lnTo>
                <a:lnTo>
                  <a:pt x="459249" y="0"/>
                </a:lnTo>
                <a:close/>
              </a:path>
            </a:pathLst>
          </a:custGeom>
          <a:solidFill>
            <a:srgbClr val="D9EAD3"/>
          </a:solidFill>
        </p:spPr>
        <p:txBody>
          <a:bodyPr wrap="square" lIns="0" tIns="0" rIns="0" bIns="0" rtlCol="0"/>
          <a:lstStyle/>
          <a:p>
            <a:endParaRPr/>
          </a:p>
        </p:txBody>
      </p:sp>
      <p:sp>
        <p:nvSpPr>
          <p:cNvPr id="51" name="object 51"/>
          <p:cNvSpPr txBox="1"/>
          <p:nvPr/>
        </p:nvSpPr>
        <p:spPr>
          <a:xfrm>
            <a:off x="6173392" y="3334379"/>
            <a:ext cx="459740" cy="681355"/>
          </a:xfrm>
          <a:prstGeom prst="rect">
            <a:avLst/>
          </a:prstGeom>
          <a:ln w="9525">
            <a:solidFill>
              <a:srgbClr val="000000"/>
            </a:solidFill>
          </a:ln>
        </p:spPr>
        <p:txBody>
          <a:bodyPr vert="horz" wrap="square" lIns="0" tIns="205104" rIns="0" bIns="0" rtlCol="0">
            <a:spAutoFit/>
          </a:bodyPr>
          <a:lstStyle/>
          <a:p>
            <a:pPr marL="142875">
              <a:lnSpc>
                <a:spcPct val="100000"/>
              </a:lnSpc>
              <a:spcBef>
                <a:spcPts val="1614"/>
              </a:spcBef>
            </a:pPr>
            <a:r>
              <a:rPr sz="1600" spc="-5" dirty="0">
                <a:latin typeface="Calibri"/>
                <a:cs typeface="Calibri"/>
              </a:rPr>
              <a:t>h</a:t>
            </a:r>
            <a:r>
              <a:rPr sz="1650" spc="-7" baseline="-15151" dirty="0">
                <a:latin typeface="Calibri"/>
                <a:cs typeface="Calibri"/>
              </a:rPr>
              <a:t>T</a:t>
            </a:r>
            <a:endParaRPr sz="1650" baseline="-15151">
              <a:latin typeface="Calibri"/>
              <a:cs typeface="Calibri"/>
            </a:endParaRPr>
          </a:p>
        </p:txBody>
      </p:sp>
      <p:sp>
        <p:nvSpPr>
          <p:cNvPr id="52" name="object 52"/>
          <p:cNvSpPr/>
          <p:nvPr/>
        </p:nvSpPr>
        <p:spPr>
          <a:xfrm>
            <a:off x="6000920" y="3636939"/>
            <a:ext cx="273050" cy="76200"/>
          </a:xfrm>
          <a:custGeom>
            <a:avLst/>
            <a:gdLst/>
            <a:ahLst/>
            <a:cxnLst/>
            <a:rect l="l" t="t" r="r" b="b"/>
            <a:pathLst>
              <a:path w="273050" h="76200">
                <a:moveTo>
                  <a:pt x="196432" y="47624"/>
                </a:moveTo>
                <a:lnTo>
                  <a:pt x="196432" y="76200"/>
                </a:lnTo>
                <a:lnTo>
                  <a:pt x="253582" y="47625"/>
                </a:lnTo>
                <a:lnTo>
                  <a:pt x="196432" y="47624"/>
                </a:lnTo>
                <a:close/>
              </a:path>
              <a:path w="273050" h="76200">
                <a:moveTo>
                  <a:pt x="196432" y="28574"/>
                </a:moveTo>
                <a:lnTo>
                  <a:pt x="196432" y="47624"/>
                </a:lnTo>
                <a:lnTo>
                  <a:pt x="209132" y="47625"/>
                </a:lnTo>
                <a:lnTo>
                  <a:pt x="209132" y="28575"/>
                </a:lnTo>
                <a:lnTo>
                  <a:pt x="196432" y="28574"/>
                </a:lnTo>
                <a:close/>
              </a:path>
              <a:path w="273050" h="76200">
                <a:moveTo>
                  <a:pt x="196432" y="0"/>
                </a:moveTo>
                <a:lnTo>
                  <a:pt x="196432" y="28574"/>
                </a:lnTo>
                <a:lnTo>
                  <a:pt x="209132" y="28575"/>
                </a:lnTo>
                <a:lnTo>
                  <a:pt x="209132" y="47625"/>
                </a:lnTo>
                <a:lnTo>
                  <a:pt x="253584" y="47623"/>
                </a:lnTo>
                <a:lnTo>
                  <a:pt x="272632" y="38100"/>
                </a:lnTo>
                <a:lnTo>
                  <a:pt x="196432" y="0"/>
                </a:lnTo>
                <a:close/>
              </a:path>
              <a:path w="273050" h="76200">
                <a:moveTo>
                  <a:pt x="0" y="28573"/>
                </a:moveTo>
                <a:lnTo>
                  <a:pt x="0" y="47623"/>
                </a:lnTo>
                <a:lnTo>
                  <a:pt x="196432" y="47624"/>
                </a:lnTo>
                <a:lnTo>
                  <a:pt x="196432" y="28574"/>
                </a:lnTo>
                <a:lnTo>
                  <a:pt x="0" y="28573"/>
                </a:lnTo>
                <a:close/>
              </a:path>
            </a:pathLst>
          </a:custGeom>
          <a:solidFill>
            <a:srgbClr val="44546A"/>
          </a:solidFill>
        </p:spPr>
        <p:txBody>
          <a:bodyPr wrap="square" lIns="0" tIns="0" rIns="0" bIns="0" rtlCol="0"/>
          <a:lstStyle/>
          <a:p>
            <a:endParaRPr/>
          </a:p>
        </p:txBody>
      </p:sp>
      <p:sp>
        <p:nvSpPr>
          <p:cNvPr id="53" name="object 53"/>
          <p:cNvSpPr/>
          <p:nvPr/>
        </p:nvSpPr>
        <p:spPr>
          <a:xfrm>
            <a:off x="6681809" y="3649004"/>
            <a:ext cx="273050" cy="76200"/>
          </a:xfrm>
          <a:custGeom>
            <a:avLst/>
            <a:gdLst/>
            <a:ahLst/>
            <a:cxnLst/>
            <a:rect l="l" t="t" r="r" b="b"/>
            <a:pathLst>
              <a:path w="273050" h="76200">
                <a:moveTo>
                  <a:pt x="196529" y="47624"/>
                </a:moveTo>
                <a:lnTo>
                  <a:pt x="196529" y="76199"/>
                </a:lnTo>
                <a:lnTo>
                  <a:pt x="253679" y="47624"/>
                </a:lnTo>
                <a:lnTo>
                  <a:pt x="196529" y="47624"/>
                </a:lnTo>
                <a:close/>
              </a:path>
              <a:path w="273050" h="76200">
                <a:moveTo>
                  <a:pt x="196529" y="28574"/>
                </a:moveTo>
                <a:lnTo>
                  <a:pt x="196529" y="47624"/>
                </a:lnTo>
                <a:lnTo>
                  <a:pt x="209229" y="47624"/>
                </a:lnTo>
                <a:lnTo>
                  <a:pt x="209229" y="28574"/>
                </a:lnTo>
                <a:lnTo>
                  <a:pt x="196529" y="28574"/>
                </a:lnTo>
                <a:close/>
              </a:path>
              <a:path w="273050" h="76200">
                <a:moveTo>
                  <a:pt x="196529" y="0"/>
                </a:moveTo>
                <a:lnTo>
                  <a:pt x="196529" y="28574"/>
                </a:lnTo>
                <a:lnTo>
                  <a:pt x="209229" y="28574"/>
                </a:lnTo>
                <a:lnTo>
                  <a:pt x="209229" y="47624"/>
                </a:lnTo>
                <a:lnTo>
                  <a:pt x="253682" y="47623"/>
                </a:lnTo>
                <a:lnTo>
                  <a:pt x="272729" y="38099"/>
                </a:lnTo>
                <a:lnTo>
                  <a:pt x="196529" y="0"/>
                </a:lnTo>
                <a:close/>
              </a:path>
              <a:path w="273050" h="76200">
                <a:moveTo>
                  <a:pt x="0" y="28573"/>
                </a:moveTo>
                <a:lnTo>
                  <a:pt x="0" y="47623"/>
                </a:lnTo>
                <a:lnTo>
                  <a:pt x="196529" y="47624"/>
                </a:lnTo>
                <a:lnTo>
                  <a:pt x="196529" y="28574"/>
                </a:lnTo>
                <a:lnTo>
                  <a:pt x="0" y="28573"/>
                </a:lnTo>
                <a:close/>
              </a:path>
            </a:pathLst>
          </a:custGeom>
          <a:solidFill>
            <a:srgbClr val="44546A"/>
          </a:solidFill>
        </p:spPr>
        <p:txBody>
          <a:bodyPr wrap="square" lIns="0" tIns="0" rIns="0" bIns="0" rtlCol="0"/>
          <a:lstStyle/>
          <a:p>
            <a:endParaRPr/>
          </a:p>
        </p:txBody>
      </p:sp>
      <p:sp>
        <p:nvSpPr>
          <p:cNvPr id="54" name="object 54"/>
          <p:cNvSpPr txBox="1"/>
          <p:nvPr/>
        </p:nvSpPr>
        <p:spPr>
          <a:xfrm>
            <a:off x="7962181" y="2290801"/>
            <a:ext cx="408940" cy="681990"/>
          </a:xfrm>
          <a:prstGeom prst="rect">
            <a:avLst/>
          </a:prstGeom>
          <a:solidFill>
            <a:srgbClr val="CFE2F3"/>
          </a:solidFill>
          <a:ln w="9525">
            <a:solidFill>
              <a:srgbClr val="000000"/>
            </a:solidFill>
          </a:ln>
        </p:spPr>
        <p:txBody>
          <a:bodyPr vert="horz" wrap="square" lIns="0" tIns="206375" rIns="0" bIns="0" rtlCol="0">
            <a:spAutoFit/>
          </a:bodyPr>
          <a:lstStyle/>
          <a:p>
            <a:pPr marL="123825">
              <a:lnSpc>
                <a:spcPct val="100000"/>
              </a:lnSpc>
              <a:spcBef>
                <a:spcPts val="1625"/>
              </a:spcBef>
            </a:pPr>
            <a:r>
              <a:rPr sz="1600" dirty="0">
                <a:latin typeface="Calibri"/>
                <a:cs typeface="Calibri"/>
              </a:rPr>
              <a:t>y</a:t>
            </a:r>
            <a:r>
              <a:rPr sz="1650" baseline="-15151" dirty="0">
                <a:latin typeface="Calibri"/>
                <a:cs typeface="Calibri"/>
              </a:rPr>
              <a:t>1</a:t>
            </a:r>
            <a:endParaRPr sz="1650" baseline="-15151">
              <a:latin typeface="Calibri"/>
              <a:cs typeface="Calibri"/>
            </a:endParaRPr>
          </a:p>
        </p:txBody>
      </p:sp>
      <p:sp>
        <p:nvSpPr>
          <p:cNvPr id="55" name="object 55"/>
          <p:cNvSpPr txBox="1"/>
          <p:nvPr/>
        </p:nvSpPr>
        <p:spPr>
          <a:xfrm>
            <a:off x="9441854" y="2290785"/>
            <a:ext cx="408940" cy="681990"/>
          </a:xfrm>
          <a:prstGeom prst="rect">
            <a:avLst/>
          </a:prstGeom>
          <a:solidFill>
            <a:srgbClr val="CFE2F3"/>
          </a:solidFill>
          <a:ln w="9525">
            <a:solidFill>
              <a:srgbClr val="000000"/>
            </a:solidFill>
          </a:ln>
        </p:spPr>
        <p:txBody>
          <a:bodyPr vert="horz" wrap="square" lIns="0" tIns="206375" rIns="0" bIns="0" rtlCol="0">
            <a:spAutoFit/>
          </a:bodyPr>
          <a:lstStyle/>
          <a:p>
            <a:pPr marL="123825">
              <a:lnSpc>
                <a:spcPct val="100000"/>
              </a:lnSpc>
              <a:spcBef>
                <a:spcPts val="1625"/>
              </a:spcBef>
            </a:pPr>
            <a:r>
              <a:rPr sz="1600" dirty="0">
                <a:latin typeface="Calibri"/>
                <a:cs typeface="Calibri"/>
              </a:rPr>
              <a:t>y</a:t>
            </a:r>
            <a:r>
              <a:rPr sz="1650" baseline="-15151" dirty="0">
                <a:latin typeface="Calibri"/>
                <a:cs typeface="Calibri"/>
              </a:rPr>
              <a:t>2</a:t>
            </a:r>
            <a:endParaRPr sz="1650" baseline="-15151">
              <a:latin typeface="Calibri"/>
              <a:cs typeface="Calibri"/>
            </a:endParaRPr>
          </a:p>
        </p:txBody>
      </p:sp>
      <p:grpSp>
        <p:nvGrpSpPr>
          <p:cNvPr id="56" name="object 56"/>
          <p:cNvGrpSpPr/>
          <p:nvPr/>
        </p:nvGrpSpPr>
        <p:grpSpPr>
          <a:xfrm>
            <a:off x="7209583" y="2972057"/>
            <a:ext cx="2506980" cy="967105"/>
            <a:chOff x="7209583" y="2972057"/>
            <a:chExt cx="2506980" cy="967105"/>
          </a:xfrm>
        </p:grpSpPr>
        <p:sp>
          <p:nvSpPr>
            <p:cNvPr id="57" name="object 57"/>
            <p:cNvSpPr/>
            <p:nvPr/>
          </p:nvSpPr>
          <p:spPr>
            <a:xfrm>
              <a:off x="8159670" y="2972057"/>
              <a:ext cx="76200" cy="398145"/>
            </a:xfrm>
            <a:custGeom>
              <a:avLst/>
              <a:gdLst/>
              <a:ahLst/>
              <a:cxnLst/>
              <a:rect l="l" t="t" r="r" b="b"/>
              <a:pathLst>
                <a:path w="76200" h="398145">
                  <a:moveTo>
                    <a:pt x="47624" y="76151"/>
                  </a:moveTo>
                  <a:lnTo>
                    <a:pt x="28574" y="76247"/>
                  </a:lnTo>
                  <a:lnTo>
                    <a:pt x="30190" y="397944"/>
                  </a:lnTo>
                  <a:lnTo>
                    <a:pt x="49240" y="397847"/>
                  </a:lnTo>
                  <a:lnTo>
                    <a:pt x="47624" y="76151"/>
                  </a:lnTo>
                  <a:close/>
                </a:path>
                <a:path w="76200" h="398145">
                  <a:moveTo>
                    <a:pt x="37716" y="0"/>
                  </a:moveTo>
                  <a:lnTo>
                    <a:pt x="0" y="76390"/>
                  </a:lnTo>
                  <a:lnTo>
                    <a:pt x="28574" y="76247"/>
                  </a:lnTo>
                  <a:lnTo>
                    <a:pt x="28510" y="63546"/>
                  </a:lnTo>
                  <a:lnTo>
                    <a:pt x="69841" y="63451"/>
                  </a:lnTo>
                  <a:lnTo>
                    <a:pt x="37716" y="0"/>
                  </a:lnTo>
                  <a:close/>
                </a:path>
                <a:path w="76200" h="398145">
                  <a:moveTo>
                    <a:pt x="47560" y="63451"/>
                  </a:moveTo>
                  <a:lnTo>
                    <a:pt x="28510" y="63546"/>
                  </a:lnTo>
                  <a:lnTo>
                    <a:pt x="28574" y="76247"/>
                  </a:lnTo>
                  <a:lnTo>
                    <a:pt x="47624" y="76151"/>
                  </a:lnTo>
                  <a:lnTo>
                    <a:pt x="47560" y="63451"/>
                  </a:lnTo>
                  <a:close/>
                </a:path>
                <a:path w="76200" h="398145">
                  <a:moveTo>
                    <a:pt x="69841" y="63451"/>
                  </a:moveTo>
                  <a:lnTo>
                    <a:pt x="47560" y="63451"/>
                  </a:lnTo>
                  <a:lnTo>
                    <a:pt x="47624" y="76151"/>
                  </a:lnTo>
                  <a:lnTo>
                    <a:pt x="76198" y="76008"/>
                  </a:lnTo>
                  <a:lnTo>
                    <a:pt x="69841" y="63451"/>
                  </a:lnTo>
                  <a:close/>
                </a:path>
              </a:pathLst>
            </a:custGeom>
            <a:solidFill>
              <a:srgbClr val="44546A"/>
            </a:solidFill>
          </p:spPr>
          <p:txBody>
            <a:bodyPr wrap="square" lIns="0" tIns="0" rIns="0" bIns="0" rtlCol="0"/>
            <a:lstStyle/>
            <a:p>
              <a:endParaRPr/>
            </a:p>
          </p:txBody>
        </p:sp>
        <p:sp>
          <p:nvSpPr>
            <p:cNvPr id="58" name="object 58"/>
            <p:cNvSpPr/>
            <p:nvPr/>
          </p:nvSpPr>
          <p:spPr>
            <a:xfrm>
              <a:off x="7214345" y="3487290"/>
              <a:ext cx="465455" cy="447040"/>
            </a:xfrm>
            <a:custGeom>
              <a:avLst/>
              <a:gdLst/>
              <a:ahLst/>
              <a:cxnLst/>
              <a:rect l="l" t="t" r="r" b="b"/>
              <a:pathLst>
                <a:path w="465454" h="447039">
                  <a:moveTo>
                    <a:pt x="464892" y="0"/>
                  </a:moveTo>
                  <a:lnTo>
                    <a:pt x="0" y="0"/>
                  </a:lnTo>
                  <a:lnTo>
                    <a:pt x="0" y="446770"/>
                  </a:lnTo>
                  <a:lnTo>
                    <a:pt x="464892" y="446770"/>
                  </a:lnTo>
                  <a:lnTo>
                    <a:pt x="464892" y="0"/>
                  </a:lnTo>
                  <a:close/>
                </a:path>
              </a:pathLst>
            </a:custGeom>
            <a:solidFill>
              <a:srgbClr val="E7E6E6"/>
            </a:solidFill>
          </p:spPr>
          <p:txBody>
            <a:bodyPr wrap="square" lIns="0" tIns="0" rIns="0" bIns="0" rtlCol="0"/>
            <a:lstStyle/>
            <a:p>
              <a:endParaRPr/>
            </a:p>
          </p:txBody>
        </p:sp>
        <p:sp>
          <p:nvSpPr>
            <p:cNvPr id="59" name="object 59"/>
            <p:cNvSpPr/>
            <p:nvPr/>
          </p:nvSpPr>
          <p:spPr>
            <a:xfrm>
              <a:off x="7214345" y="3487290"/>
              <a:ext cx="465455" cy="447040"/>
            </a:xfrm>
            <a:custGeom>
              <a:avLst/>
              <a:gdLst/>
              <a:ahLst/>
              <a:cxnLst/>
              <a:rect l="l" t="t" r="r" b="b"/>
              <a:pathLst>
                <a:path w="465454" h="447039">
                  <a:moveTo>
                    <a:pt x="0" y="0"/>
                  </a:moveTo>
                  <a:lnTo>
                    <a:pt x="464893" y="0"/>
                  </a:lnTo>
                  <a:lnTo>
                    <a:pt x="464893" y="446771"/>
                  </a:lnTo>
                  <a:lnTo>
                    <a:pt x="0" y="446771"/>
                  </a:lnTo>
                  <a:lnTo>
                    <a:pt x="0" y="0"/>
                  </a:lnTo>
                  <a:close/>
                </a:path>
              </a:pathLst>
            </a:custGeom>
            <a:ln w="9525">
              <a:solidFill>
                <a:srgbClr val="44546A"/>
              </a:solidFill>
            </a:ln>
          </p:spPr>
          <p:txBody>
            <a:bodyPr wrap="square" lIns="0" tIns="0" rIns="0" bIns="0" rtlCol="0"/>
            <a:lstStyle/>
            <a:p>
              <a:endParaRPr/>
            </a:p>
          </p:txBody>
        </p:sp>
        <p:sp>
          <p:nvSpPr>
            <p:cNvPr id="60" name="object 60"/>
            <p:cNvSpPr/>
            <p:nvPr/>
          </p:nvSpPr>
          <p:spPr>
            <a:xfrm>
              <a:off x="9640081" y="2972057"/>
              <a:ext cx="76200" cy="398145"/>
            </a:xfrm>
            <a:custGeom>
              <a:avLst/>
              <a:gdLst/>
              <a:ahLst/>
              <a:cxnLst/>
              <a:rect l="l" t="t" r="r" b="b"/>
              <a:pathLst>
                <a:path w="76200" h="398145">
                  <a:moveTo>
                    <a:pt x="47618" y="76026"/>
                  </a:moveTo>
                  <a:lnTo>
                    <a:pt x="28570" y="76351"/>
                  </a:lnTo>
                  <a:lnTo>
                    <a:pt x="34067" y="398058"/>
                  </a:lnTo>
                  <a:lnTo>
                    <a:pt x="53115" y="397733"/>
                  </a:lnTo>
                  <a:lnTo>
                    <a:pt x="47618" y="76026"/>
                  </a:lnTo>
                  <a:close/>
                </a:path>
                <a:path w="76200" h="398145">
                  <a:moveTo>
                    <a:pt x="36793" y="0"/>
                  </a:moveTo>
                  <a:lnTo>
                    <a:pt x="0" y="76840"/>
                  </a:lnTo>
                  <a:lnTo>
                    <a:pt x="28570" y="76351"/>
                  </a:lnTo>
                  <a:lnTo>
                    <a:pt x="28354" y="63653"/>
                  </a:lnTo>
                  <a:lnTo>
                    <a:pt x="47401" y="63328"/>
                  </a:lnTo>
                  <a:lnTo>
                    <a:pt x="69821" y="63328"/>
                  </a:lnTo>
                  <a:lnTo>
                    <a:pt x="36793" y="0"/>
                  </a:lnTo>
                  <a:close/>
                </a:path>
                <a:path w="76200" h="398145">
                  <a:moveTo>
                    <a:pt x="47401" y="63328"/>
                  </a:moveTo>
                  <a:lnTo>
                    <a:pt x="28354" y="63653"/>
                  </a:lnTo>
                  <a:lnTo>
                    <a:pt x="28570" y="76351"/>
                  </a:lnTo>
                  <a:lnTo>
                    <a:pt x="47618" y="76026"/>
                  </a:lnTo>
                  <a:lnTo>
                    <a:pt x="47401" y="63328"/>
                  </a:lnTo>
                  <a:close/>
                </a:path>
                <a:path w="76200" h="398145">
                  <a:moveTo>
                    <a:pt x="69821" y="63328"/>
                  </a:moveTo>
                  <a:lnTo>
                    <a:pt x="47401" y="63328"/>
                  </a:lnTo>
                  <a:lnTo>
                    <a:pt x="47618" y="76026"/>
                  </a:lnTo>
                  <a:lnTo>
                    <a:pt x="76189" y="75538"/>
                  </a:lnTo>
                  <a:lnTo>
                    <a:pt x="69821" y="63328"/>
                  </a:lnTo>
                  <a:close/>
                </a:path>
              </a:pathLst>
            </a:custGeom>
            <a:solidFill>
              <a:srgbClr val="44546A"/>
            </a:solidFill>
          </p:spPr>
          <p:txBody>
            <a:bodyPr wrap="square" lIns="0" tIns="0" rIns="0" bIns="0" rtlCol="0"/>
            <a:lstStyle/>
            <a:p>
              <a:endParaRPr/>
            </a:p>
          </p:txBody>
        </p:sp>
      </p:grpSp>
      <p:sp>
        <p:nvSpPr>
          <p:cNvPr id="61" name="object 61"/>
          <p:cNvSpPr txBox="1"/>
          <p:nvPr/>
        </p:nvSpPr>
        <p:spPr>
          <a:xfrm>
            <a:off x="11091868" y="3422395"/>
            <a:ext cx="23622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a:t>
            </a:r>
            <a:endParaRPr sz="2400">
              <a:latin typeface="Calibri"/>
              <a:cs typeface="Calibri"/>
            </a:endParaRPr>
          </a:p>
        </p:txBody>
      </p:sp>
      <p:sp>
        <p:nvSpPr>
          <p:cNvPr id="62" name="object 62"/>
          <p:cNvSpPr txBox="1"/>
          <p:nvPr/>
        </p:nvSpPr>
        <p:spPr>
          <a:xfrm>
            <a:off x="1426324" y="1967991"/>
            <a:ext cx="3535679" cy="787400"/>
          </a:xfrm>
          <a:prstGeom prst="rect">
            <a:avLst/>
          </a:prstGeom>
        </p:spPr>
        <p:txBody>
          <a:bodyPr vert="horz" wrap="square" lIns="0" tIns="12700" rIns="0" bIns="0" rtlCol="0">
            <a:spAutoFit/>
          </a:bodyPr>
          <a:lstStyle/>
          <a:p>
            <a:pPr marL="12700" marR="5080">
              <a:lnSpc>
                <a:spcPct val="100000"/>
              </a:lnSpc>
              <a:spcBef>
                <a:spcPts val="100"/>
              </a:spcBef>
            </a:pPr>
            <a:r>
              <a:rPr sz="2500" b="1" spc="-25" dirty="0">
                <a:latin typeface="Calibri"/>
                <a:cs typeface="Calibri"/>
              </a:rPr>
              <a:t>Many </a:t>
            </a:r>
            <a:r>
              <a:rPr sz="2500" b="1" spc="-15" dirty="0">
                <a:latin typeface="Calibri"/>
                <a:cs typeface="Calibri"/>
              </a:rPr>
              <a:t>to </a:t>
            </a:r>
            <a:r>
              <a:rPr sz="2500" b="1" spc="-10" dirty="0">
                <a:latin typeface="Calibri"/>
                <a:cs typeface="Calibri"/>
              </a:rPr>
              <a:t>one</a:t>
            </a:r>
            <a:r>
              <a:rPr sz="2500" spc="-10" dirty="0">
                <a:latin typeface="Calibri"/>
                <a:cs typeface="Calibri"/>
              </a:rPr>
              <a:t>: Encode </a:t>
            </a:r>
            <a:r>
              <a:rPr sz="2500" spc="-5" dirty="0">
                <a:latin typeface="Calibri"/>
                <a:cs typeface="Calibri"/>
              </a:rPr>
              <a:t>input </a:t>
            </a:r>
            <a:r>
              <a:rPr sz="2500" spc="-555" dirty="0">
                <a:latin typeface="Calibri"/>
                <a:cs typeface="Calibri"/>
              </a:rPr>
              <a:t> </a:t>
            </a:r>
            <a:r>
              <a:rPr sz="2500" spc="-10" dirty="0">
                <a:latin typeface="Calibri"/>
                <a:cs typeface="Calibri"/>
              </a:rPr>
              <a:t>sequence</a:t>
            </a:r>
            <a:r>
              <a:rPr sz="2500" spc="-25" dirty="0">
                <a:latin typeface="Calibri"/>
                <a:cs typeface="Calibri"/>
              </a:rPr>
              <a:t> </a:t>
            </a:r>
            <a:r>
              <a:rPr sz="2500" dirty="0">
                <a:latin typeface="Calibri"/>
                <a:cs typeface="Calibri"/>
              </a:rPr>
              <a:t>in</a:t>
            </a:r>
            <a:r>
              <a:rPr sz="2500" spc="-15" dirty="0">
                <a:latin typeface="Calibri"/>
                <a:cs typeface="Calibri"/>
              </a:rPr>
              <a:t> </a:t>
            </a:r>
            <a:r>
              <a:rPr sz="2500" dirty="0">
                <a:latin typeface="Calibri"/>
                <a:cs typeface="Calibri"/>
              </a:rPr>
              <a:t>a</a:t>
            </a:r>
            <a:r>
              <a:rPr sz="2500" spc="-25" dirty="0">
                <a:latin typeface="Calibri"/>
                <a:cs typeface="Calibri"/>
              </a:rPr>
              <a:t> </a:t>
            </a:r>
            <a:r>
              <a:rPr sz="2500" spc="-5" dirty="0">
                <a:latin typeface="Calibri"/>
                <a:cs typeface="Calibri"/>
              </a:rPr>
              <a:t>single</a:t>
            </a:r>
            <a:r>
              <a:rPr sz="2500" spc="-20" dirty="0">
                <a:latin typeface="Calibri"/>
                <a:cs typeface="Calibri"/>
              </a:rPr>
              <a:t> </a:t>
            </a:r>
            <a:r>
              <a:rPr sz="2500" spc="-15" dirty="0">
                <a:latin typeface="Calibri"/>
                <a:cs typeface="Calibri"/>
              </a:rPr>
              <a:t>vector</a:t>
            </a:r>
            <a:endParaRPr sz="2500">
              <a:latin typeface="Calibri"/>
              <a:cs typeface="Calibri"/>
            </a:endParaRPr>
          </a:p>
        </p:txBody>
      </p:sp>
      <p:sp>
        <p:nvSpPr>
          <p:cNvPr id="63" name="object 63"/>
          <p:cNvSpPr txBox="1"/>
          <p:nvPr/>
        </p:nvSpPr>
        <p:spPr>
          <a:xfrm>
            <a:off x="8479921" y="767079"/>
            <a:ext cx="2928620" cy="1168400"/>
          </a:xfrm>
          <a:prstGeom prst="rect">
            <a:avLst/>
          </a:prstGeom>
        </p:spPr>
        <p:txBody>
          <a:bodyPr vert="horz" wrap="square" lIns="0" tIns="12700" rIns="0" bIns="0" rtlCol="0">
            <a:spAutoFit/>
          </a:bodyPr>
          <a:lstStyle/>
          <a:p>
            <a:pPr marL="12700" marR="5080" algn="just">
              <a:lnSpc>
                <a:spcPct val="100000"/>
              </a:lnSpc>
              <a:spcBef>
                <a:spcPts val="100"/>
              </a:spcBef>
            </a:pPr>
            <a:r>
              <a:rPr sz="2500" b="1" spc="-5" dirty="0">
                <a:latin typeface="Calibri"/>
                <a:cs typeface="Calibri"/>
              </a:rPr>
              <a:t>One</a:t>
            </a:r>
            <a:r>
              <a:rPr sz="2500" b="1" spc="-35" dirty="0">
                <a:latin typeface="Calibri"/>
                <a:cs typeface="Calibri"/>
              </a:rPr>
              <a:t> </a:t>
            </a:r>
            <a:r>
              <a:rPr sz="2500" b="1" spc="-15" dirty="0">
                <a:latin typeface="Calibri"/>
                <a:cs typeface="Calibri"/>
              </a:rPr>
              <a:t>to</a:t>
            </a:r>
            <a:r>
              <a:rPr sz="2500" b="1" spc="-30" dirty="0">
                <a:latin typeface="Calibri"/>
                <a:cs typeface="Calibri"/>
              </a:rPr>
              <a:t> </a:t>
            </a:r>
            <a:r>
              <a:rPr sz="2500" b="1" spc="-20" dirty="0">
                <a:latin typeface="Calibri"/>
                <a:cs typeface="Calibri"/>
              </a:rPr>
              <a:t>many</a:t>
            </a:r>
            <a:r>
              <a:rPr sz="2500" spc="-20" dirty="0">
                <a:latin typeface="Calibri"/>
                <a:cs typeface="Calibri"/>
              </a:rPr>
              <a:t>:</a:t>
            </a:r>
            <a:r>
              <a:rPr sz="2500" spc="-30" dirty="0">
                <a:latin typeface="Calibri"/>
                <a:cs typeface="Calibri"/>
              </a:rPr>
              <a:t> </a:t>
            </a:r>
            <a:r>
              <a:rPr sz="2500" spc="-15" dirty="0">
                <a:latin typeface="Calibri"/>
                <a:cs typeface="Calibri"/>
              </a:rPr>
              <a:t>Produce </a:t>
            </a:r>
            <a:r>
              <a:rPr sz="2500" spc="-555" dirty="0">
                <a:latin typeface="Calibri"/>
                <a:cs typeface="Calibri"/>
              </a:rPr>
              <a:t> </a:t>
            </a:r>
            <a:r>
              <a:rPr sz="2500" spc="-5" dirty="0">
                <a:latin typeface="Calibri"/>
                <a:cs typeface="Calibri"/>
              </a:rPr>
              <a:t>output </a:t>
            </a:r>
            <a:r>
              <a:rPr sz="2500" spc="-10" dirty="0">
                <a:latin typeface="Calibri"/>
                <a:cs typeface="Calibri"/>
              </a:rPr>
              <a:t>sequence </a:t>
            </a:r>
            <a:r>
              <a:rPr sz="2500" spc="-20" dirty="0">
                <a:latin typeface="Calibri"/>
                <a:cs typeface="Calibri"/>
              </a:rPr>
              <a:t>from </a:t>
            </a:r>
            <a:r>
              <a:rPr sz="2500" spc="-555" dirty="0">
                <a:latin typeface="Calibri"/>
                <a:cs typeface="Calibri"/>
              </a:rPr>
              <a:t> </a:t>
            </a:r>
            <a:r>
              <a:rPr sz="2500" spc="-5" dirty="0">
                <a:latin typeface="Calibri"/>
                <a:cs typeface="Calibri"/>
              </a:rPr>
              <a:t>single</a:t>
            </a:r>
            <a:r>
              <a:rPr sz="2500" spc="-20" dirty="0">
                <a:latin typeface="Calibri"/>
                <a:cs typeface="Calibri"/>
              </a:rPr>
              <a:t> </a:t>
            </a:r>
            <a:r>
              <a:rPr sz="2500" spc="-5" dirty="0">
                <a:latin typeface="Calibri"/>
                <a:cs typeface="Calibri"/>
              </a:rPr>
              <a:t>input</a:t>
            </a:r>
            <a:r>
              <a:rPr sz="2500" spc="-10" dirty="0">
                <a:latin typeface="Calibri"/>
                <a:cs typeface="Calibri"/>
              </a:rPr>
              <a:t> </a:t>
            </a:r>
            <a:r>
              <a:rPr sz="2500" spc="-15" dirty="0">
                <a:latin typeface="Calibri"/>
                <a:cs typeface="Calibri"/>
              </a:rPr>
              <a:t>vector</a:t>
            </a:r>
            <a:endParaRPr sz="2500">
              <a:latin typeface="Calibri"/>
              <a:cs typeface="Calibri"/>
            </a:endParaRPr>
          </a:p>
        </p:txBody>
      </p:sp>
      <p:sp>
        <p:nvSpPr>
          <p:cNvPr id="64" name="object 64"/>
          <p:cNvSpPr txBox="1"/>
          <p:nvPr/>
        </p:nvSpPr>
        <p:spPr>
          <a:xfrm>
            <a:off x="7188945" y="3547364"/>
            <a:ext cx="511175" cy="299720"/>
          </a:xfrm>
          <a:prstGeom prst="rect">
            <a:avLst/>
          </a:prstGeom>
        </p:spPr>
        <p:txBody>
          <a:bodyPr vert="horz" wrap="square" lIns="0" tIns="12700" rIns="0" bIns="0" rtlCol="0">
            <a:spAutoFit/>
          </a:bodyPr>
          <a:lstStyle/>
          <a:p>
            <a:pPr marL="146685">
              <a:lnSpc>
                <a:spcPct val="100000"/>
              </a:lnSpc>
              <a:spcBef>
                <a:spcPts val="100"/>
              </a:spcBef>
            </a:pPr>
            <a:r>
              <a:rPr sz="1800" dirty="0">
                <a:latin typeface="Calibri"/>
                <a:cs typeface="Calibri"/>
              </a:rPr>
              <a:t>f</a:t>
            </a:r>
            <a:r>
              <a:rPr sz="1800" baseline="-13888" dirty="0">
                <a:latin typeface="Calibri"/>
                <a:cs typeface="Calibri"/>
              </a:rPr>
              <a:t>W</a:t>
            </a:r>
            <a:endParaRPr sz="1800" baseline="-13888">
              <a:latin typeface="Calibri"/>
              <a:cs typeface="Calibri"/>
            </a:endParaRPr>
          </a:p>
        </p:txBody>
      </p:sp>
      <p:grpSp>
        <p:nvGrpSpPr>
          <p:cNvPr id="65" name="object 65"/>
          <p:cNvGrpSpPr/>
          <p:nvPr/>
        </p:nvGrpSpPr>
        <p:grpSpPr>
          <a:xfrm>
            <a:off x="7943800" y="3365192"/>
            <a:ext cx="433705" cy="690880"/>
            <a:chOff x="7943800" y="3365192"/>
            <a:chExt cx="433705" cy="690880"/>
          </a:xfrm>
        </p:grpSpPr>
        <p:sp>
          <p:nvSpPr>
            <p:cNvPr id="66" name="object 66"/>
            <p:cNvSpPr/>
            <p:nvPr/>
          </p:nvSpPr>
          <p:spPr>
            <a:xfrm>
              <a:off x="7948562" y="3369955"/>
              <a:ext cx="424180" cy="681355"/>
            </a:xfrm>
            <a:custGeom>
              <a:avLst/>
              <a:gdLst/>
              <a:ahLst/>
              <a:cxnLst/>
              <a:rect l="l" t="t" r="r" b="b"/>
              <a:pathLst>
                <a:path w="424179" h="681354">
                  <a:moveTo>
                    <a:pt x="424172" y="0"/>
                  </a:moveTo>
                  <a:lnTo>
                    <a:pt x="0" y="0"/>
                  </a:lnTo>
                  <a:lnTo>
                    <a:pt x="0" y="681318"/>
                  </a:lnTo>
                  <a:lnTo>
                    <a:pt x="424172" y="681318"/>
                  </a:lnTo>
                  <a:lnTo>
                    <a:pt x="424172" y="0"/>
                  </a:lnTo>
                  <a:close/>
                </a:path>
              </a:pathLst>
            </a:custGeom>
            <a:solidFill>
              <a:srgbClr val="D0E0E3"/>
            </a:solidFill>
          </p:spPr>
          <p:txBody>
            <a:bodyPr wrap="square" lIns="0" tIns="0" rIns="0" bIns="0" rtlCol="0"/>
            <a:lstStyle/>
            <a:p>
              <a:endParaRPr/>
            </a:p>
          </p:txBody>
        </p:sp>
        <p:sp>
          <p:nvSpPr>
            <p:cNvPr id="67" name="object 67"/>
            <p:cNvSpPr/>
            <p:nvPr/>
          </p:nvSpPr>
          <p:spPr>
            <a:xfrm>
              <a:off x="7948562" y="3369955"/>
              <a:ext cx="424180" cy="681355"/>
            </a:xfrm>
            <a:custGeom>
              <a:avLst/>
              <a:gdLst/>
              <a:ahLst/>
              <a:cxnLst/>
              <a:rect l="l" t="t" r="r" b="b"/>
              <a:pathLst>
                <a:path w="424179" h="681354">
                  <a:moveTo>
                    <a:pt x="0" y="0"/>
                  </a:moveTo>
                  <a:lnTo>
                    <a:pt x="424173" y="0"/>
                  </a:lnTo>
                  <a:lnTo>
                    <a:pt x="424173" y="681319"/>
                  </a:lnTo>
                  <a:lnTo>
                    <a:pt x="0" y="681319"/>
                  </a:lnTo>
                  <a:lnTo>
                    <a:pt x="0" y="0"/>
                  </a:lnTo>
                  <a:close/>
                </a:path>
              </a:pathLst>
            </a:custGeom>
            <a:ln w="9525">
              <a:solidFill>
                <a:srgbClr val="000000"/>
              </a:solidFill>
            </a:ln>
          </p:spPr>
          <p:txBody>
            <a:bodyPr wrap="square" lIns="0" tIns="0" rIns="0" bIns="0" rtlCol="0"/>
            <a:lstStyle/>
            <a:p>
              <a:endParaRPr/>
            </a:p>
          </p:txBody>
        </p:sp>
      </p:grpSp>
      <p:sp>
        <p:nvSpPr>
          <p:cNvPr id="68" name="object 68"/>
          <p:cNvSpPr txBox="1"/>
          <p:nvPr/>
        </p:nvSpPr>
        <p:spPr>
          <a:xfrm>
            <a:off x="8035236" y="3563620"/>
            <a:ext cx="25336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h</a:t>
            </a:r>
            <a:r>
              <a:rPr sz="1650" spc="-7" baseline="-15151" dirty="0">
                <a:latin typeface="Calibri"/>
                <a:cs typeface="Calibri"/>
              </a:rPr>
              <a:t>1</a:t>
            </a:r>
            <a:endParaRPr sz="1650" baseline="-15151">
              <a:latin typeface="Calibri"/>
              <a:cs typeface="Calibri"/>
            </a:endParaRPr>
          </a:p>
        </p:txBody>
      </p:sp>
      <p:grpSp>
        <p:nvGrpSpPr>
          <p:cNvPr id="69" name="object 69"/>
          <p:cNvGrpSpPr/>
          <p:nvPr/>
        </p:nvGrpSpPr>
        <p:grpSpPr>
          <a:xfrm>
            <a:off x="7679238" y="3482528"/>
            <a:ext cx="1476375" cy="456565"/>
            <a:chOff x="7679238" y="3482528"/>
            <a:chExt cx="1476375" cy="456565"/>
          </a:xfrm>
        </p:grpSpPr>
        <p:sp>
          <p:nvSpPr>
            <p:cNvPr id="70" name="object 70"/>
            <p:cNvSpPr/>
            <p:nvPr/>
          </p:nvSpPr>
          <p:spPr>
            <a:xfrm>
              <a:off x="7679238" y="3672577"/>
              <a:ext cx="346710" cy="76200"/>
            </a:xfrm>
            <a:custGeom>
              <a:avLst/>
              <a:gdLst/>
              <a:ahLst/>
              <a:cxnLst/>
              <a:rect l="l" t="t" r="r" b="b"/>
              <a:pathLst>
                <a:path w="346709" h="76200">
                  <a:moveTo>
                    <a:pt x="270499" y="47624"/>
                  </a:moveTo>
                  <a:lnTo>
                    <a:pt x="270499" y="76200"/>
                  </a:lnTo>
                  <a:lnTo>
                    <a:pt x="327649" y="47625"/>
                  </a:lnTo>
                  <a:lnTo>
                    <a:pt x="270499" y="47624"/>
                  </a:lnTo>
                  <a:close/>
                </a:path>
                <a:path w="346709" h="76200">
                  <a:moveTo>
                    <a:pt x="270499" y="28574"/>
                  </a:moveTo>
                  <a:lnTo>
                    <a:pt x="270499" y="47624"/>
                  </a:lnTo>
                  <a:lnTo>
                    <a:pt x="283199" y="47625"/>
                  </a:lnTo>
                  <a:lnTo>
                    <a:pt x="283199" y="28575"/>
                  </a:lnTo>
                  <a:lnTo>
                    <a:pt x="270499" y="28574"/>
                  </a:lnTo>
                  <a:close/>
                </a:path>
                <a:path w="346709" h="76200">
                  <a:moveTo>
                    <a:pt x="270499" y="0"/>
                  </a:moveTo>
                  <a:lnTo>
                    <a:pt x="270499" y="28574"/>
                  </a:lnTo>
                  <a:lnTo>
                    <a:pt x="283199" y="28575"/>
                  </a:lnTo>
                  <a:lnTo>
                    <a:pt x="283199" y="47625"/>
                  </a:lnTo>
                  <a:lnTo>
                    <a:pt x="327652" y="47623"/>
                  </a:lnTo>
                  <a:lnTo>
                    <a:pt x="346699" y="38100"/>
                  </a:lnTo>
                  <a:lnTo>
                    <a:pt x="270499" y="0"/>
                  </a:lnTo>
                  <a:close/>
                </a:path>
                <a:path w="346709" h="76200">
                  <a:moveTo>
                    <a:pt x="0" y="28573"/>
                  </a:moveTo>
                  <a:lnTo>
                    <a:pt x="0" y="47623"/>
                  </a:lnTo>
                  <a:lnTo>
                    <a:pt x="270499" y="47624"/>
                  </a:lnTo>
                  <a:lnTo>
                    <a:pt x="270499" y="28574"/>
                  </a:lnTo>
                  <a:lnTo>
                    <a:pt x="0" y="28573"/>
                  </a:lnTo>
                  <a:close/>
                </a:path>
              </a:pathLst>
            </a:custGeom>
            <a:solidFill>
              <a:srgbClr val="44546A"/>
            </a:solidFill>
          </p:spPr>
          <p:txBody>
            <a:bodyPr wrap="square" lIns="0" tIns="0" rIns="0" bIns="0" rtlCol="0"/>
            <a:lstStyle/>
            <a:p>
              <a:endParaRPr/>
            </a:p>
          </p:txBody>
        </p:sp>
        <p:sp>
          <p:nvSpPr>
            <p:cNvPr id="71" name="object 71"/>
            <p:cNvSpPr/>
            <p:nvPr/>
          </p:nvSpPr>
          <p:spPr>
            <a:xfrm>
              <a:off x="8685647" y="3487290"/>
              <a:ext cx="465455" cy="447040"/>
            </a:xfrm>
            <a:custGeom>
              <a:avLst/>
              <a:gdLst/>
              <a:ahLst/>
              <a:cxnLst/>
              <a:rect l="l" t="t" r="r" b="b"/>
              <a:pathLst>
                <a:path w="465454" h="447039">
                  <a:moveTo>
                    <a:pt x="464893" y="0"/>
                  </a:moveTo>
                  <a:lnTo>
                    <a:pt x="0" y="0"/>
                  </a:lnTo>
                  <a:lnTo>
                    <a:pt x="0" y="446770"/>
                  </a:lnTo>
                  <a:lnTo>
                    <a:pt x="464893" y="446770"/>
                  </a:lnTo>
                  <a:lnTo>
                    <a:pt x="464893" y="0"/>
                  </a:lnTo>
                  <a:close/>
                </a:path>
              </a:pathLst>
            </a:custGeom>
            <a:solidFill>
              <a:srgbClr val="E7E6E6"/>
            </a:solidFill>
          </p:spPr>
          <p:txBody>
            <a:bodyPr wrap="square" lIns="0" tIns="0" rIns="0" bIns="0" rtlCol="0"/>
            <a:lstStyle/>
            <a:p>
              <a:endParaRPr/>
            </a:p>
          </p:txBody>
        </p:sp>
        <p:sp>
          <p:nvSpPr>
            <p:cNvPr id="72" name="object 72"/>
            <p:cNvSpPr/>
            <p:nvPr/>
          </p:nvSpPr>
          <p:spPr>
            <a:xfrm>
              <a:off x="8685647" y="3487290"/>
              <a:ext cx="465455" cy="447040"/>
            </a:xfrm>
            <a:custGeom>
              <a:avLst/>
              <a:gdLst/>
              <a:ahLst/>
              <a:cxnLst/>
              <a:rect l="l" t="t" r="r" b="b"/>
              <a:pathLst>
                <a:path w="465454" h="447039">
                  <a:moveTo>
                    <a:pt x="0" y="0"/>
                  </a:moveTo>
                  <a:lnTo>
                    <a:pt x="464893" y="0"/>
                  </a:lnTo>
                  <a:lnTo>
                    <a:pt x="464893" y="446771"/>
                  </a:lnTo>
                  <a:lnTo>
                    <a:pt x="0" y="446771"/>
                  </a:lnTo>
                  <a:lnTo>
                    <a:pt x="0" y="0"/>
                  </a:lnTo>
                  <a:close/>
                </a:path>
              </a:pathLst>
            </a:custGeom>
            <a:ln w="9525">
              <a:solidFill>
                <a:srgbClr val="44546A"/>
              </a:solidFill>
            </a:ln>
          </p:spPr>
          <p:txBody>
            <a:bodyPr wrap="square" lIns="0" tIns="0" rIns="0" bIns="0" rtlCol="0"/>
            <a:lstStyle/>
            <a:p>
              <a:endParaRPr/>
            </a:p>
          </p:txBody>
        </p:sp>
      </p:grpSp>
      <p:sp>
        <p:nvSpPr>
          <p:cNvPr id="73" name="object 73"/>
          <p:cNvSpPr txBox="1"/>
          <p:nvPr/>
        </p:nvSpPr>
        <p:spPr>
          <a:xfrm>
            <a:off x="8665009" y="3547364"/>
            <a:ext cx="506730" cy="299720"/>
          </a:xfrm>
          <a:prstGeom prst="rect">
            <a:avLst/>
          </a:prstGeom>
        </p:spPr>
        <p:txBody>
          <a:bodyPr vert="horz" wrap="square" lIns="0" tIns="12700" rIns="0" bIns="0" rtlCol="0">
            <a:spAutoFit/>
          </a:bodyPr>
          <a:lstStyle/>
          <a:p>
            <a:pPr marL="142240">
              <a:lnSpc>
                <a:spcPct val="100000"/>
              </a:lnSpc>
              <a:spcBef>
                <a:spcPts val="100"/>
              </a:spcBef>
            </a:pPr>
            <a:r>
              <a:rPr sz="1800" dirty="0">
                <a:latin typeface="Calibri"/>
                <a:cs typeface="Calibri"/>
              </a:rPr>
              <a:t>f</a:t>
            </a:r>
            <a:r>
              <a:rPr sz="1800" baseline="-13888" dirty="0">
                <a:latin typeface="Calibri"/>
                <a:cs typeface="Calibri"/>
              </a:rPr>
              <a:t>W</a:t>
            </a:r>
            <a:endParaRPr sz="1800" baseline="-13888">
              <a:latin typeface="Calibri"/>
              <a:cs typeface="Calibri"/>
            </a:endParaRPr>
          </a:p>
        </p:txBody>
      </p:sp>
      <p:grpSp>
        <p:nvGrpSpPr>
          <p:cNvPr id="74" name="object 74"/>
          <p:cNvGrpSpPr/>
          <p:nvPr/>
        </p:nvGrpSpPr>
        <p:grpSpPr>
          <a:xfrm>
            <a:off x="9409273" y="3365192"/>
            <a:ext cx="466090" cy="690880"/>
            <a:chOff x="9409273" y="3365192"/>
            <a:chExt cx="466090" cy="690880"/>
          </a:xfrm>
        </p:grpSpPr>
        <p:sp>
          <p:nvSpPr>
            <p:cNvPr id="75" name="object 75"/>
            <p:cNvSpPr/>
            <p:nvPr/>
          </p:nvSpPr>
          <p:spPr>
            <a:xfrm>
              <a:off x="9414036" y="3369955"/>
              <a:ext cx="456565" cy="681355"/>
            </a:xfrm>
            <a:custGeom>
              <a:avLst/>
              <a:gdLst/>
              <a:ahLst/>
              <a:cxnLst/>
              <a:rect l="l" t="t" r="r" b="b"/>
              <a:pathLst>
                <a:path w="456565" h="681354">
                  <a:moveTo>
                    <a:pt x="455985" y="0"/>
                  </a:moveTo>
                  <a:lnTo>
                    <a:pt x="0" y="0"/>
                  </a:lnTo>
                  <a:lnTo>
                    <a:pt x="0" y="681318"/>
                  </a:lnTo>
                  <a:lnTo>
                    <a:pt x="455985" y="681318"/>
                  </a:lnTo>
                  <a:lnTo>
                    <a:pt x="455985" y="0"/>
                  </a:lnTo>
                  <a:close/>
                </a:path>
              </a:pathLst>
            </a:custGeom>
            <a:solidFill>
              <a:srgbClr val="D0E0E3"/>
            </a:solidFill>
          </p:spPr>
          <p:txBody>
            <a:bodyPr wrap="square" lIns="0" tIns="0" rIns="0" bIns="0" rtlCol="0"/>
            <a:lstStyle/>
            <a:p>
              <a:endParaRPr/>
            </a:p>
          </p:txBody>
        </p:sp>
        <p:sp>
          <p:nvSpPr>
            <p:cNvPr id="76" name="object 76"/>
            <p:cNvSpPr/>
            <p:nvPr/>
          </p:nvSpPr>
          <p:spPr>
            <a:xfrm>
              <a:off x="9414036" y="3369955"/>
              <a:ext cx="456565" cy="681355"/>
            </a:xfrm>
            <a:custGeom>
              <a:avLst/>
              <a:gdLst/>
              <a:ahLst/>
              <a:cxnLst/>
              <a:rect l="l" t="t" r="r" b="b"/>
              <a:pathLst>
                <a:path w="456565" h="681354">
                  <a:moveTo>
                    <a:pt x="0" y="0"/>
                  </a:moveTo>
                  <a:lnTo>
                    <a:pt x="455987" y="0"/>
                  </a:lnTo>
                  <a:lnTo>
                    <a:pt x="455987" y="681319"/>
                  </a:lnTo>
                  <a:lnTo>
                    <a:pt x="0" y="681319"/>
                  </a:lnTo>
                  <a:lnTo>
                    <a:pt x="0" y="0"/>
                  </a:lnTo>
                  <a:close/>
                </a:path>
              </a:pathLst>
            </a:custGeom>
            <a:ln w="9525">
              <a:solidFill>
                <a:srgbClr val="000000"/>
              </a:solidFill>
            </a:ln>
          </p:spPr>
          <p:txBody>
            <a:bodyPr wrap="square" lIns="0" tIns="0" rIns="0" bIns="0" rtlCol="0"/>
            <a:lstStyle/>
            <a:p>
              <a:endParaRPr/>
            </a:p>
          </p:txBody>
        </p:sp>
      </p:grpSp>
      <p:sp>
        <p:nvSpPr>
          <p:cNvPr id="77" name="object 77"/>
          <p:cNvSpPr txBox="1"/>
          <p:nvPr/>
        </p:nvSpPr>
        <p:spPr>
          <a:xfrm>
            <a:off x="9516616" y="3563620"/>
            <a:ext cx="253365" cy="269240"/>
          </a:xfrm>
          <a:prstGeom prst="rect">
            <a:avLst/>
          </a:prstGeom>
        </p:spPr>
        <p:txBody>
          <a:bodyPr vert="horz" wrap="square" lIns="0" tIns="12700" rIns="0" bIns="0" rtlCol="0">
            <a:spAutoFit/>
          </a:bodyPr>
          <a:lstStyle/>
          <a:p>
            <a:pPr marL="38100">
              <a:lnSpc>
                <a:spcPct val="100000"/>
              </a:lnSpc>
              <a:spcBef>
                <a:spcPts val="100"/>
              </a:spcBef>
            </a:pPr>
            <a:r>
              <a:rPr sz="1600" spc="-5" dirty="0">
                <a:latin typeface="Calibri"/>
                <a:cs typeface="Calibri"/>
              </a:rPr>
              <a:t>h</a:t>
            </a:r>
            <a:r>
              <a:rPr sz="1650" spc="-7" baseline="-15151" dirty="0">
                <a:latin typeface="Calibri"/>
                <a:cs typeface="Calibri"/>
              </a:rPr>
              <a:t>2</a:t>
            </a:r>
            <a:endParaRPr sz="1650" baseline="-15151">
              <a:latin typeface="Calibri"/>
              <a:cs typeface="Calibri"/>
            </a:endParaRPr>
          </a:p>
        </p:txBody>
      </p:sp>
      <p:grpSp>
        <p:nvGrpSpPr>
          <p:cNvPr id="78" name="object 78"/>
          <p:cNvGrpSpPr/>
          <p:nvPr/>
        </p:nvGrpSpPr>
        <p:grpSpPr>
          <a:xfrm>
            <a:off x="8372735" y="3482528"/>
            <a:ext cx="2254250" cy="456565"/>
            <a:chOff x="8372735" y="3482528"/>
            <a:chExt cx="2254250" cy="456565"/>
          </a:xfrm>
        </p:grpSpPr>
        <p:sp>
          <p:nvSpPr>
            <p:cNvPr id="79" name="object 79"/>
            <p:cNvSpPr/>
            <p:nvPr/>
          </p:nvSpPr>
          <p:spPr>
            <a:xfrm>
              <a:off x="8372729" y="3672522"/>
              <a:ext cx="1124585" cy="76835"/>
            </a:xfrm>
            <a:custGeom>
              <a:avLst/>
              <a:gdLst/>
              <a:ahLst/>
              <a:cxnLst/>
              <a:rect l="l" t="t" r="r" b="b"/>
              <a:pathLst>
                <a:path w="1124584" h="76835">
                  <a:moveTo>
                    <a:pt x="312813" y="38100"/>
                  </a:moveTo>
                  <a:lnTo>
                    <a:pt x="236613" y="0"/>
                  </a:lnTo>
                  <a:lnTo>
                    <a:pt x="236613" y="28575"/>
                  </a:lnTo>
                  <a:lnTo>
                    <a:pt x="0" y="28575"/>
                  </a:lnTo>
                  <a:lnTo>
                    <a:pt x="0" y="47625"/>
                  </a:lnTo>
                  <a:lnTo>
                    <a:pt x="236613" y="47625"/>
                  </a:lnTo>
                  <a:lnTo>
                    <a:pt x="236613" y="76200"/>
                  </a:lnTo>
                  <a:lnTo>
                    <a:pt x="293763" y="47625"/>
                  </a:lnTo>
                  <a:lnTo>
                    <a:pt x="312813" y="38100"/>
                  </a:lnTo>
                  <a:close/>
                </a:path>
                <a:path w="1124584" h="76835">
                  <a:moveTo>
                    <a:pt x="1124508" y="38163"/>
                  </a:moveTo>
                  <a:lnTo>
                    <a:pt x="1048308" y="63"/>
                  </a:lnTo>
                  <a:lnTo>
                    <a:pt x="1048308" y="28638"/>
                  </a:lnTo>
                  <a:lnTo>
                    <a:pt x="777811" y="28638"/>
                  </a:lnTo>
                  <a:lnTo>
                    <a:pt x="777811" y="47688"/>
                  </a:lnTo>
                  <a:lnTo>
                    <a:pt x="1048308" y="47688"/>
                  </a:lnTo>
                  <a:lnTo>
                    <a:pt x="1048308" y="76263"/>
                  </a:lnTo>
                  <a:lnTo>
                    <a:pt x="1105458" y="47688"/>
                  </a:lnTo>
                  <a:lnTo>
                    <a:pt x="1124508" y="38163"/>
                  </a:lnTo>
                  <a:close/>
                </a:path>
              </a:pathLst>
            </a:custGeom>
            <a:solidFill>
              <a:srgbClr val="44546A"/>
            </a:solidFill>
          </p:spPr>
          <p:txBody>
            <a:bodyPr wrap="square" lIns="0" tIns="0" rIns="0" bIns="0" rtlCol="0"/>
            <a:lstStyle/>
            <a:p>
              <a:endParaRPr/>
            </a:p>
          </p:txBody>
        </p:sp>
        <p:sp>
          <p:nvSpPr>
            <p:cNvPr id="80" name="object 80"/>
            <p:cNvSpPr/>
            <p:nvPr/>
          </p:nvSpPr>
          <p:spPr>
            <a:xfrm>
              <a:off x="10156949" y="3487290"/>
              <a:ext cx="465455" cy="447040"/>
            </a:xfrm>
            <a:custGeom>
              <a:avLst/>
              <a:gdLst/>
              <a:ahLst/>
              <a:cxnLst/>
              <a:rect l="l" t="t" r="r" b="b"/>
              <a:pathLst>
                <a:path w="465454" h="447039">
                  <a:moveTo>
                    <a:pt x="464893" y="0"/>
                  </a:moveTo>
                  <a:lnTo>
                    <a:pt x="0" y="0"/>
                  </a:lnTo>
                  <a:lnTo>
                    <a:pt x="0" y="446770"/>
                  </a:lnTo>
                  <a:lnTo>
                    <a:pt x="464893" y="446770"/>
                  </a:lnTo>
                  <a:lnTo>
                    <a:pt x="464893" y="0"/>
                  </a:lnTo>
                  <a:close/>
                </a:path>
              </a:pathLst>
            </a:custGeom>
            <a:solidFill>
              <a:srgbClr val="E7E6E6"/>
            </a:solidFill>
          </p:spPr>
          <p:txBody>
            <a:bodyPr wrap="square" lIns="0" tIns="0" rIns="0" bIns="0" rtlCol="0"/>
            <a:lstStyle/>
            <a:p>
              <a:endParaRPr/>
            </a:p>
          </p:txBody>
        </p:sp>
        <p:sp>
          <p:nvSpPr>
            <p:cNvPr id="81" name="object 81"/>
            <p:cNvSpPr/>
            <p:nvPr/>
          </p:nvSpPr>
          <p:spPr>
            <a:xfrm>
              <a:off x="10156949" y="3487290"/>
              <a:ext cx="465455" cy="447040"/>
            </a:xfrm>
            <a:custGeom>
              <a:avLst/>
              <a:gdLst/>
              <a:ahLst/>
              <a:cxnLst/>
              <a:rect l="l" t="t" r="r" b="b"/>
              <a:pathLst>
                <a:path w="465454" h="447039">
                  <a:moveTo>
                    <a:pt x="0" y="0"/>
                  </a:moveTo>
                  <a:lnTo>
                    <a:pt x="464893" y="0"/>
                  </a:lnTo>
                  <a:lnTo>
                    <a:pt x="464893" y="446771"/>
                  </a:lnTo>
                  <a:lnTo>
                    <a:pt x="0" y="446771"/>
                  </a:lnTo>
                  <a:lnTo>
                    <a:pt x="0" y="0"/>
                  </a:lnTo>
                  <a:close/>
                </a:path>
              </a:pathLst>
            </a:custGeom>
            <a:ln w="9525">
              <a:solidFill>
                <a:srgbClr val="44546A"/>
              </a:solidFill>
            </a:ln>
          </p:spPr>
          <p:txBody>
            <a:bodyPr wrap="square" lIns="0" tIns="0" rIns="0" bIns="0" rtlCol="0"/>
            <a:lstStyle/>
            <a:p>
              <a:endParaRPr/>
            </a:p>
          </p:txBody>
        </p:sp>
      </p:grpSp>
      <p:sp>
        <p:nvSpPr>
          <p:cNvPr id="82" name="object 82"/>
          <p:cNvSpPr txBox="1"/>
          <p:nvPr/>
        </p:nvSpPr>
        <p:spPr>
          <a:xfrm>
            <a:off x="10136312" y="3547364"/>
            <a:ext cx="511175" cy="299720"/>
          </a:xfrm>
          <a:prstGeom prst="rect">
            <a:avLst/>
          </a:prstGeom>
        </p:spPr>
        <p:txBody>
          <a:bodyPr vert="horz" wrap="square" lIns="0" tIns="12700" rIns="0" bIns="0" rtlCol="0">
            <a:spAutoFit/>
          </a:bodyPr>
          <a:lstStyle/>
          <a:p>
            <a:pPr marL="142240">
              <a:lnSpc>
                <a:spcPct val="100000"/>
              </a:lnSpc>
              <a:spcBef>
                <a:spcPts val="100"/>
              </a:spcBef>
            </a:pPr>
            <a:r>
              <a:rPr sz="1800" dirty="0">
                <a:latin typeface="Calibri"/>
                <a:cs typeface="Calibri"/>
              </a:rPr>
              <a:t>f</a:t>
            </a:r>
            <a:r>
              <a:rPr sz="1800" baseline="-13888" dirty="0">
                <a:latin typeface="Calibri"/>
                <a:cs typeface="Calibri"/>
              </a:rPr>
              <a:t>W</a:t>
            </a:r>
            <a:endParaRPr sz="1800" baseline="-13888">
              <a:latin typeface="Calibri"/>
              <a:cs typeface="Calibri"/>
            </a:endParaRPr>
          </a:p>
        </p:txBody>
      </p:sp>
      <p:grpSp>
        <p:nvGrpSpPr>
          <p:cNvPr id="83" name="object 83"/>
          <p:cNvGrpSpPr/>
          <p:nvPr/>
        </p:nvGrpSpPr>
        <p:grpSpPr>
          <a:xfrm>
            <a:off x="6410360" y="3672514"/>
            <a:ext cx="4558665" cy="1398905"/>
            <a:chOff x="6410360" y="3672514"/>
            <a:chExt cx="4558665" cy="1398905"/>
          </a:xfrm>
        </p:grpSpPr>
        <p:sp>
          <p:nvSpPr>
            <p:cNvPr id="84" name="object 84"/>
            <p:cNvSpPr/>
            <p:nvPr/>
          </p:nvSpPr>
          <p:spPr>
            <a:xfrm>
              <a:off x="9870021" y="3672522"/>
              <a:ext cx="1098550" cy="76835"/>
            </a:xfrm>
            <a:custGeom>
              <a:avLst/>
              <a:gdLst/>
              <a:ahLst/>
              <a:cxnLst/>
              <a:rect l="l" t="t" r="r" b="b"/>
              <a:pathLst>
                <a:path w="1098550" h="76835">
                  <a:moveTo>
                    <a:pt x="287070" y="38100"/>
                  </a:moveTo>
                  <a:lnTo>
                    <a:pt x="210870" y="0"/>
                  </a:lnTo>
                  <a:lnTo>
                    <a:pt x="210870" y="28575"/>
                  </a:lnTo>
                  <a:lnTo>
                    <a:pt x="0" y="28575"/>
                  </a:lnTo>
                  <a:lnTo>
                    <a:pt x="0" y="47625"/>
                  </a:lnTo>
                  <a:lnTo>
                    <a:pt x="210870" y="47625"/>
                  </a:lnTo>
                  <a:lnTo>
                    <a:pt x="210870" y="76200"/>
                  </a:lnTo>
                  <a:lnTo>
                    <a:pt x="268020" y="47625"/>
                  </a:lnTo>
                  <a:lnTo>
                    <a:pt x="287070" y="38100"/>
                  </a:lnTo>
                  <a:close/>
                </a:path>
                <a:path w="1098550" h="76835">
                  <a:moveTo>
                    <a:pt x="1098511" y="38163"/>
                  </a:moveTo>
                  <a:lnTo>
                    <a:pt x="1022311" y="63"/>
                  </a:lnTo>
                  <a:lnTo>
                    <a:pt x="1022311" y="28638"/>
                  </a:lnTo>
                  <a:lnTo>
                    <a:pt x="751814" y="28638"/>
                  </a:lnTo>
                  <a:lnTo>
                    <a:pt x="751814" y="47688"/>
                  </a:lnTo>
                  <a:lnTo>
                    <a:pt x="1022311" y="47688"/>
                  </a:lnTo>
                  <a:lnTo>
                    <a:pt x="1022311" y="76263"/>
                  </a:lnTo>
                  <a:lnTo>
                    <a:pt x="1079461" y="47688"/>
                  </a:lnTo>
                  <a:lnTo>
                    <a:pt x="1098511" y="38163"/>
                  </a:lnTo>
                  <a:close/>
                </a:path>
              </a:pathLst>
            </a:custGeom>
            <a:solidFill>
              <a:srgbClr val="44546A"/>
            </a:solidFill>
          </p:spPr>
          <p:txBody>
            <a:bodyPr wrap="square" lIns="0" tIns="0" rIns="0" bIns="0" rtlCol="0"/>
            <a:lstStyle/>
            <a:p>
              <a:endParaRPr/>
            </a:p>
          </p:txBody>
        </p:sp>
        <p:sp>
          <p:nvSpPr>
            <p:cNvPr id="85" name="object 85"/>
            <p:cNvSpPr/>
            <p:nvPr/>
          </p:nvSpPr>
          <p:spPr>
            <a:xfrm>
              <a:off x="6415123" y="4619449"/>
              <a:ext cx="539750" cy="447040"/>
            </a:xfrm>
            <a:custGeom>
              <a:avLst/>
              <a:gdLst/>
              <a:ahLst/>
              <a:cxnLst/>
              <a:rect l="l" t="t" r="r" b="b"/>
              <a:pathLst>
                <a:path w="539750" h="447039">
                  <a:moveTo>
                    <a:pt x="539415" y="0"/>
                  </a:moveTo>
                  <a:lnTo>
                    <a:pt x="0" y="0"/>
                  </a:lnTo>
                  <a:lnTo>
                    <a:pt x="0" y="446770"/>
                  </a:lnTo>
                  <a:lnTo>
                    <a:pt x="539415" y="446770"/>
                  </a:lnTo>
                  <a:lnTo>
                    <a:pt x="539415" y="0"/>
                  </a:lnTo>
                  <a:close/>
                </a:path>
              </a:pathLst>
            </a:custGeom>
            <a:solidFill>
              <a:srgbClr val="D9D2E9"/>
            </a:solidFill>
          </p:spPr>
          <p:txBody>
            <a:bodyPr wrap="square" lIns="0" tIns="0" rIns="0" bIns="0" rtlCol="0"/>
            <a:lstStyle/>
            <a:p>
              <a:endParaRPr/>
            </a:p>
          </p:txBody>
        </p:sp>
        <p:sp>
          <p:nvSpPr>
            <p:cNvPr id="86" name="object 86"/>
            <p:cNvSpPr/>
            <p:nvPr/>
          </p:nvSpPr>
          <p:spPr>
            <a:xfrm>
              <a:off x="6415123" y="4619449"/>
              <a:ext cx="539750" cy="447040"/>
            </a:xfrm>
            <a:custGeom>
              <a:avLst/>
              <a:gdLst/>
              <a:ahLst/>
              <a:cxnLst/>
              <a:rect l="l" t="t" r="r" b="b"/>
              <a:pathLst>
                <a:path w="539750" h="447039">
                  <a:moveTo>
                    <a:pt x="0" y="0"/>
                  </a:moveTo>
                  <a:lnTo>
                    <a:pt x="539416" y="0"/>
                  </a:lnTo>
                  <a:lnTo>
                    <a:pt x="539416" y="446771"/>
                  </a:lnTo>
                  <a:lnTo>
                    <a:pt x="0" y="446771"/>
                  </a:lnTo>
                  <a:lnTo>
                    <a:pt x="0" y="0"/>
                  </a:lnTo>
                  <a:close/>
                </a:path>
              </a:pathLst>
            </a:custGeom>
            <a:ln w="9525">
              <a:solidFill>
                <a:srgbClr val="44546A"/>
              </a:solidFill>
            </a:ln>
          </p:spPr>
          <p:txBody>
            <a:bodyPr wrap="square" lIns="0" tIns="0" rIns="0" bIns="0" rtlCol="0"/>
            <a:lstStyle/>
            <a:p>
              <a:endParaRPr/>
            </a:p>
          </p:txBody>
        </p:sp>
      </p:grpSp>
      <p:sp>
        <p:nvSpPr>
          <p:cNvPr id="87" name="object 87"/>
          <p:cNvSpPr txBox="1"/>
          <p:nvPr/>
        </p:nvSpPr>
        <p:spPr>
          <a:xfrm>
            <a:off x="6498890" y="4681220"/>
            <a:ext cx="356870" cy="299720"/>
          </a:xfrm>
          <a:prstGeom prst="rect">
            <a:avLst/>
          </a:prstGeom>
        </p:spPr>
        <p:txBody>
          <a:bodyPr vert="horz" wrap="square" lIns="0" tIns="12700" rIns="0" bIns="0" rtlCol="0">
            <a:spAutoFit/>
          </a:bodyPr>
          <a:lstStyle/>
          <a:p>
            <a:pPr marL="38100">
              <a:lnSpc>
                <a:spcPct val="100000"/>
              </a:lnSpc>
              <a:spcBef>
                <a:spcPts val="100"/>
              </a:spcBef>
            </a:pPr>
            <a:r>
              <a:rPr sz="1800" spc="-5" dirty="0">
                <a:latin typeface="Calibri"/>
                <a:cs typeface="Calibri"/>
              </a:rPr>
              <a:t>W</a:t>
            </a:r>
            <a:r>
              <a:rPr sz="1800" spc="-7" baseline="-13888" dirty="0">
                <a:latin typeface="Calibri"/>
                <a:cs typeface="Calibri"/>
              </a:rPr>
              <a:t>2</a:t>
            </a:r>
            <a:endParaRPr sz="1800" baseline="-13888">
              <a:latin typeface="Calibri"/>
              <a:cs typeface="Calibri"/>
            </a:endParaRPr>
          </a:p>
        </p:txBody>
      </p:sp>
      <p:sp>
        <p:nvSpPr>
          <p:cNvPr id="88" name="object 88"/>
          <p:cNvSpPr/>
          <p:nvPr/>
        </p:nvSpPr>
        <p:spPr>
          <a:xfrm>
            <a:off x="6638049" y="3917644"/>
            <a:ext cx="3571875" cy="1993264"/>
          </a:xfrm>
          <a:custGeom>
            <a:avLst/>
            <a:gdLst/>
            <a:ahLst/>
            <a:cxnLst/>
            <a:rect l="l" t="t" r="r" b="b"/>
            <a:pathLst>
              <a:path w="3571875" h="1993264">
                <a:moveTo>
                  <a:pt x="619074" y="107238"/>
                </a:moveTo>
                <a:lnTo>
                  <a:pt x="612317" y="87884"/>
                </a:lnTo>
                <a:lnTo>
                  <a:pt x="591019" y="26797"/>
                </a:lnTo>
                <a:lnTo>
                  <a:pt x="543496" y="97497"/>
                </a:lnTo>
                <a:lnTo>
                  <a:pt x="570941" y="101041"/>
                </a:lnTo>
                <a:lnTo>
                  <a:pt x="567664" y="117436"/>
                </a:lnTo>
                <a:lnTo>
                  <a:pt x="557352" y="146799"/>
                </a:lnTo>
                <a:lnTo>
                  <a:pt x="529437" y="202450"/>
                </a:lnTo>
                <a:lnTo>
                  <a:pt x="493217" y="252323"/>
                </a:lnTo>
                <a:lnTo>
                  <a:pt x="450443" y="294386"/>
                </a:lnTo>
                <a:lnTo>
                  <a:pt x="402945" y="326694"/>
                </a:lnTo>
                <a:lnTo>
                  <a:pt x="352552" y="347395"/>
                </a:lnTo>
                <a:lnTo>
                  <a:pt x="271094" y="356920"/>
                </a:lnTo>
                <a:lnTo>
                  <a:pt x="242951" y="362877"/>
                </a:lnTo>
                <a:lnTo>
                  <a:pt x="188556" y="385178"/>
                </a:lnTo>
                <a:lnTo>
                  <a:pt x="138010" y="419519"/>
                </a:lnTo>
                <a:lnTo>
                  <a:pt x="92913" y="463854"/>
                </a:lnTo>
                <a:lnTo>
                  <a:pt x="54851" y="516229"/>
                </a:lnTo>
                <a:lnTo>
                  <a:pt x="25514" y="574713"/>
                </a:lnTo>
                <a:lnTo>
                  <a:pt x="6629" y="637400"/>
                </a:lnTo>
                <a:lnTo>
                  <a:pt x="0" y="701306"/>
                </a:lnTo>
                <a:lnTo>
                  <a:pt x="19024" y="702310"/>
                </a:lnTo>
                <a:lnTo>
                  <a:pt x="20688" y="670712"/>
                </a:lnTo>
                <a:lnTo>
                  <a:pt x="25463" y="640321"/>
                </a:lnTo>
                <a:lnTo>
                  <a:pt x="43484" y="581050"/>
                </a:lnTo>
                <a:lnTo>
                  <a:pt x="71501" y="525487"/>
                </a:lnTo>
                <a:lnTo>
                  <a:pt x="107835" y="475691"/>
                </a:lnTo>
                <a:lnTo>
                  <a:pt x="150761" y="433679"/>
                </a:lnTo>
                <a:lnTo>
                  <a:pt x="198462" y="401447"/>
                </a:lnTo>
                <a:lnTo>
                  <a:pt x="249123" y="380898"/>
                </a:lnTo>
                <a:lnTo>
                  <a:pt x="328168" y="371868"/>
                </a:lnTo>
                <a:lnTo>
                  <a:pt x="356450" y="366052"/>
                </a:lnTo>
                <a:lnTo>
                  <a:pt x="411111" y="343903"/>
                </a:lnTo>
                <a:lnTo>
                  <a:pt x="461860" y="309638"/>
                </a:lnTo>
                <a:lnTo>
                  <a:pt x="507111" y="265341"/>
                </a:lnTo>
                <a:lnTo>
                  <a:pt x="545274" y="213029"/>
                </a:lnTo>
                <a:lnTo>
                  <a:pt x="574713" y="154647"/>
                </a:lnTo>
                <a:lnTo>
                  <a:pt x="589813" y="103466"/>
                </a:lnTo>
                <a:lnTo>
                  <a:pt x="619074" y="107238"/>
                </a:lnTo>
                <a:close/>
              </a:path>
              <a:path w="3571875" h="1993264">
                <a:moveTo>
                  <a:pt x="3571570" y="77114"/>
                </a:moveTo>
                <a:lnTo>
                  <a:pt x="3565017" y="63157"/>
                </a:lnTo>
                <a:lnTo>
                  <a:pt x="3535349" y="0"/>
                </a:lnTo>
                <a:lnTo>
                  <a:pt x="3495395" y="75247"/>
                </a:lnTo>
                <a:lnTo>
                  <a:pt x="3523843" y="75946"/>
                </a:lnTo>
                <a:lnTo>
                  <a:pt x="3523297" y="92303"/>
                </a:lnTo>
                <a:lnTo>
                  <a:pt x="3520148" y="138480"/>
                </a:lnTo>
                <a:lnTo>
                  <a:pt x="3515779" y="184581"/>
                </a:lnTo>
                <a:lnTo>
                  <a:pt x="3510203" y="230593"/>
                </a:lnTo>
                <a:lnTo>
                  <a:pt x="3503447" y="276504"/>
                </a:lnTo>
                <a:lnTo>
                  <a:pt x="3495522" y="322287"/>
                </a:lnTo>
                <a:lnTo>
                  <a:pt x="3486480" y="367792"/>
                </a:lnTo>
                <a:lnTo>
                  <a:pt x="3465004" y="458495"/>
                </a:lnTo>
                <a:lnTo>
                  <a:pt x="3439172" y="548297"/>
                </a:lnTo>
                <a:lnTo>
                  <a:pt x="3409162" y="637032"/>
                </a:lnTo>
                <a:lnTo>
                  <a:pt x="3375126" y="724509"/>
                </a:lnTo>
                <a:lnTo>
                  <a:pt x="3337242" y="810552"/>
                </a:lnTo>
                <a:lnTo>
                  <a:pt x="3295650" y="894969"/>
                </a:lnTo>
                <a:lnTo>
                  <a:pt x="3250527" y="977595"/>
                </a:lnTo>
                <a:lnTo>
                  <a:pt x="3202013" y="1058227"/>
                </a:lnTo>
                <a:lnTo>
                  <a:pt x="3150298" y="1136688"/>
                </a:lnTo>
                <a:lnTo>
                  <a:pt x="3095523" y="1212799"/>
                </a:lnTo>
                <a:lnTo>
                  <a:pt x="3037852" y="1286383"/>
                </a:lnTo>
                <a:lnTo>
                  <a:pt x="2977451" y="1357236"/>
                </a:lnTo>
                <a:lnTo>
                  <a:pt x="2914485" y="1425206"/>
                </a:lnTo>
                <a:lnTo>
                  <a:pt x="2849118" y="1490091"/>
                </a:lnTo>
                <a:lnTo>
                  <a:pt x="2781503" y="1551711"/>
                </a:lnTo>
                <a:lnTo>
                  <a:pt x="2711818" y="1609902"/>
                </a:lnTo>
                <a:lnTo>
                  <a:pt x="2640215" y="1664449"/>
                </a:lnTo>
                <a:lnTo>
                  <a:pt x="2566860" y="1715211"/>
                </a:lnTo>
                <a:lnTo>
                  <a:pt x="2491917" y="1761972"/>
                </a:lnTo>
                <a:lnTo>
                  <a:pt x="2415540" y="1804581"/>
                </a:lnTo>
                <a:lnTo>
                  <a:pt x="2337790" y="1842884"/>
                </a:lnTo>
                <a:lnTo>
                  <a:pt x="2298547" y="1860321"/>
                </a:lnTo>
                <a:lnTo>
                  <a:pt x="2259063" y="1876615"/>
                </a:lnTo>
                <a:lnTo>
                  <a:pt x="2219325" y="1891728"/>
                </a:lnTo>
                <a:lnTo>
                  <a:pt x="2179383" y="1905647"/>
                </a:lnTo>
                <a:lnTo>
                  <a:pt x="2139238" y="1918335"/>
                </a:lnTo>
                <a:lnTo>
                  <a:pt x="2098929" y="1929790"/>
                </a:lnTo>
                <a:lnTo>
                  <a:pt x="2058466" y="1939988"/>
                </a:lnTo>
                <a:lnTo>
                  <a:pt x="2017864" y="1948891"/>
                </a:lnTo>
                <a:lnTo>
                  <a:pt x="1977161" y="1956485"/>
                </a:lnTo>
                <a:lnTo>
                  <a:pt x="1936356" y="1962746"/>
                </a:lnTo>
                <a:lnTo>
                  <a:pt x="1895475" y="1967661"/>
                </a:lnTo>
                <a:lnTo>
                  <a:pt x="1854542" y="1971192"/>
                </a:lnTo>
                <a:lnTo>
                  <a:pt x="1813585" y="1973338"/>
                </a:lnTo>
                <a:lnTo>
                  <a:pt x="1772577" y="1974062"/>
                </a:lnTo>
                <a:lnTo>
                  <a:pt x="1690230" y="1972856"/>
                </a:lnTo>
                <a:lnTo>
                  <a:pt x="1608048" y="1969287"/>
                </a:lnTo>
                <a:lnTo>
                  <a:pt x="1526184" y="1963445"/>
                </a:lnTo>
                <a:lnTo>
                  <a:pt x="1444802" y="1955380"/>
                </a:lnTo>
                <a:lnTo>
                  <a:pt x="1364056" y="1945182"/>
                </a:lnTo>
                <a:lnTo>
                  <a:pt x="1284109" y="1932927"/>
                </a:lnTo>
                <a:lnTo>
                  <a:pt x="1205141" y="1918690"/>
                </a:lnTo>
                <a:lnTo>
                  <a:pt x="1127290" y="1902548"/>
                </a:lnTo>
                <a:lnTo>
                  <a:pt x="1050734" y="1884591"/>
                </a:lnTo>
                <a:lnTo>
                  <a:pt x="975626" y="1864868"/>
                </a:lnTo>
                <a:lnTo>
                  <a:pt x="902144" y="1843468"/>
                </a:lnTo>
                <a:lnTo>
                  <a:pt x="830427" y="1820481"/>
                </a:lnTo>
                <a:lnTo>
                  <a:pt x="760666" y="1795970"/>
                </a:lnTo>
                <a:lnTo>
                  <a:pt x="693000" y="1770024"/>
                </a:lnTo>
                <a:lnTo>
                  <a:pt x="627608" y="1742706"/>
                </a:lnTo>
                <a:lnTo>
                  <a:pt x="564642" y="1714106"/>
                </a:lnTo>
                <a:lnTo>
                  <a:pt x="504278" y="1684299"/>
                </a:lnTo>
                <a:lnTo>
                  <a:pt x="446659" y="1653374"/>
                </a:lnTo>
                <a:lnTo>
                  <a:pt x="391972" y="1621396"/>
                </a:lnTo>
                <a:lnTo>
                  <a:pt x="340360" y="1588452"/>
                </a:lnTo>
                <a:lnTo>
                  <a:pt x="291998" y="1554632"/>
                </a:lnTo>
                <a:lnTo>
                  <a:pt x="247040" y="1520012"/>
                </a:lnTo>
                <a:lnTo>
                  <a:pt x="205663" y="1484680"/>
                </a:lnTo>
                <a:lnTo>
                  <a:pt x="168008" y="1448714"/>
                </a:lnTo>
                <a:lnTo>
                  <a:pt x="134251" y="1412227"/>
                </a:lnTo>
                <a:lnTo>
                  <a:pt x="104533" y="1375295"/>
                </a:lnTo>
                <a:lnTo>
                  <a:pt x="79006" y="1338021"/>
                </a:lnTo>
                <a:lnTo>
                  <a:pt x="57721" y="1300264"/>
                </a:lnTo>
                <a:lnTo>
                  <a:pt x="41021" y="1262519"/>
                </a:lnTo>
                <a:lnTo>
                  <a:pt x="28892" y="1224559"/>
                </a:lnTo>
                <a:lnTo>
                  <a:pt x="26885" y="1215682"/>
                </a:lnTo>
                <a:lnTo>
                  <a:pt x="37960" y="1228598"/>
                </a:lnTo>
                <a:lnTo>
                  <a:pt x="53721" y="1243698"/>
                </a:lnTo>
                <a:lnTo>
                  <a:pt x="92290" y="1272921"/>
                </a:lnTo>
                <a:lnTo>
                  <a:pt x="139661" y="1300848"/>
                </a:lnTo>
                <a:lnTo>
                  <a:pt x="195135" y="1327429"/>
                </a:lnTo>
                <a:lnTo>
                  <a:pt x="258000" y="1352499"/>
                </a:lnTo>
                <a:lnTo>
                  <a:pt x="327558" y="1375879"/>
                </a:lnTo>
                <a:lnTo>
                  <a:pt x="364617" y="1386865"/>
                </a:lnTo>
                <a:lnTo>
                  <a:pt x="403085" y="1397342"/>
                </a:lnTo>
                <a:lnTo>
                  <a:pt x="442849" y="1407299"/>
                </a:lnTo>
                <a:lnTo>
                  <a:pt x="483819" y="1416697"/>
                </a:lnTo>
                <a:lnTo>
                  <a:pt x="568972" y="1433690"/>
                </a:lnTo>
                <a:lnTo>
                  <a:pt x="657948" y="1448130"/>
                </a:lnTo>
                <a:lnTo>
                  <a:pt x="749935" y="1459763"/>
                </a:lnTo>
                <a:lnTo>
                  <a:pt x="844169" y="1468361"/>
                </a:lnTo>
                <a:lnTo>
                  <a:pt x="939914" y="1473695"/>
                </a:lnTo>
                <a:lnTo>
                  <a:pt x="1036434" y="1475524"/>
                </a:lnTo>
                <a:lnTo>
                  <a:pt x="1085164" y="1473390"/>
                </a:lnTo>
                <a:lnTo>
                  <a:pt x="1134021" y="1467040"/>
                </a:lnTo>
                <a:lnTo>
                  <a:pt x="1182636" y="1456588"/>
                </a:lnTo>
                <a:lnTo>
                  <a:pt x="1183005" y="1456474"/>
                </a:lnTo>
                <a:lnTo>
                  <a:pt x="1230922" y="1442199"/>
                </a:lnTo>
                <a:lnTo>
                  <a:pt x="1278775" y="1424012"/>
                </a:lnTo>
                <a:lnTo>
                  <a:pt x="1326095" y="1402168"/>
                </a:lnTo>
                <a:lnTo>
                  <a:pt x="1372806" y="1376819"/>
                </a:lnTo>
                <a:lnTo>
                  <a:pt x="1418805" y="1348092"/>
                </a:lnTo>
                <a:lnTo>
                  <a:pt x="1463992" y="1316139"/>
                </a:lnTo>
                <a:lnTo>
                  <a:pt x="1508302" y="1281099"/>
                </a:lnTo>
                <a:lnTo>
                  <a:pt x="1551635" y="1243088"/>
                </a:lnTo>
                <a:lnTo>
                  <a:pt x="1593888" y="1202270"/>
                </a:lnTo>
                <a:lnTo>
                  <a:pt x="1634998" y="1158760"/>
                </a:lnTo>
                <a:lnTo>
                  <a:pt x="1674850" y="1112710"/>
                </a:lnTo>
                <a:lnTo>
                  <a:pt x="1713357" y="1064247"/>
                </a:lnTo>
                <a:lnTo>
                  <a:pt x="1750441" y="1013498"/>
                </a:lnTo>
                <a:lnTo>
                  <a:pt x="1785988" y="960602"/>
                </a:lnTo>
                <a:lnTo>
                  <a:pt x="1819935" y="905687"/>
                </a:lnTo>
                <a:lnTo>
                  <a:pt x="1852168" y="848906"/>
                </a:lnTo>
                <a:lnTo>
                  <a:pt x="1882597" y="790371"/>
                </a:lnTo>
                <a:lnTo>
                  <a:pt x="1911134" y="730211"/>
                </a:lnTo>
                <a:lnTo>
                  <a:pt x="1937677" y="668591"/>
                </a:lnTo>
                <a:lnTo>
                  <a:pt x="1962150" y="605612"/>
                </a:lnTo>
                <a:lnTo>
                  <a:pt x="1984438" y="541426"/>
                </a:lnTo>
                <a:lnTo>
                  <a:pt x="2004466" y="476161"/>
                </a:lnTo>
                <a:lnTo>
                  <a:pt x="2022132" y="409943"/>
                </a:lnTo>
                <a:lnTo>
                  <a:pt x="2037346" y="342912"/>
                </a:lnTo>
                <a:lnTo>
                  <a:pt x="2050008" y="275196"/>
                </a:lnTo>
                <a:lnTo>
                  <a:pt x="2060016" y="206933"/>
                </a:lnTo>
                <a:lnTo>
                  <a:pt x="2067293" y="138264"/>
                </a:lnTo>
                <a:lnTo>
                  <a:pt x="2070862" y="76415"/>
                </a:lnTo>
                <a:lnTo>
                  <a:pt x="2099830" y="77165"/>
                </a:lnTo>
                <a:lnTo>
                  <a:pt x="2093175" y="62941"/>
                </a:lnTo>
                <a:lnTo>
                  <a:pt x="2063711" y="0"/>
                </a:lnTo>
                <a:lnTo>
                  <a:pt x="2023656" y="75196"/>
                </a:lnTo>
                <a:lnTo>
                  <a:pt x="2051812" y="75920"/>
                </a:lnTo>
                <a:lnTo>
                  <a:pt x="2048344" y="136258"/>
                </a:lnTo>
                <a:lnTo>
                  <a:pt x="2041169" y="204177"/>
                </a:lnTo>
                <a:lnTo>
                  <a:pt x="2031276" y="271703"/>
                </a:lnTo>
                <a:lnTo>
                  <a:pt x="2018766" y="338696"/>
                </a:lnTo>
                <a:lnTo>
                  <a:pt x="2003729" y="405028"/>
                </a:lnTo>
                <a:lnTo>
                  <a:pt x="1986254" y="470573"/>
                </a:lnTo>
                <a:lnTo>
                  <a:pt x="1966442" y="535178"/>
                </a:lnTo>
                <a:lnTo>
                  <a:pt x="1944395" y="598716"/>
                </a:lnTo>
                <a:lnTo>
                  <a:pt x="1920189" y="661047"/>
                </a:lnTo>
                <a:lnTo>
                  <a:pt x="1893912" y="722058"/>
                </a:lnTo>
                <a:lnTo>
                  <a:pt x="1865693" y="781583"/>
                </a:lnTo>
                <a:lnTo>
                  <a:pt x="1835594" y="839495"/>
                </a:lnTo>
                <a:lnTo>
                  <a:pt x="1803730" y="895680"/>
                </a:lnTo>
                <a:lnTo>
                  <a:pt x="1770176" y="949972"/>
                </a:lnTo>
                <a:lnTo>
                  <a:pt x="1735048" y="1002258"/>
                </a:lnTo>
                <a:lnTo>
                  <a:pt x="1698434" y="1052398"/>
                </a:lnTo>
                <a:lnTo>
                  <a:pt x="1660436" y="1100251"/>
                </a:lnTo>
                <a:lnTo>
                  <a:pt x="1621142" y="1145692"/>
                </a:lnTo>
                <a:lnTo>
                  <a:pt x="1580654" y="1188567"/>
                </a:lnTo>
                <a:lnTo>
                  <a:pt x="1539074" y="1228775"/>
                </a:lnTo>
                <a:lnTo>
                  <a:pt x="1496479" y="1266151"/>
                </a:lnTo>
                <a:lnTo>
                  <a:pt x="1452994" y="1300594"/>
                </a:lnTo>
                <a:lnTo>
                  <a:pt x="1408709" y="1331937"/>
                </a:lnTo>
                <a:lnTo>
                  <a:pt x="1363713" y="1360081"/>
                </a:lnTo>
                <a:lnTo>
                  <a:pt x="1318107" y="1384871"/>
                </a:lnTo>
                <a:lnTo>
                  <a:pt x="1271993" y="1406207"/>
                </a:lnTo>
                <a:lnTo>
                  <a:pt x="1225461" y="1423949"/>
                </a:lnTo>
                <a:lnTo>
                  <a:pt x="1178623" y="1437970"/>
                </a:lnTo>
                <a:lnTo>
                  <a:pt x="1131544" y="1448142"/>
                </a:lnTo>
                <a:lnTo>
                  <a:pt x="1084326" y="1454365"/>
                </a:lnTo>
                <a:lnTo>
                  <a:pt x="1036789" y="1456474"/>
                </a:lnTo>
                <a:lnTo>
                  <a:pt x="940981" y="1454670"/>
                </a:lnTo>
                <a:lnTo>
                  <a:pt x="845896" y="1449387"/>
                </a:lnTo>
                <a:lnTo>
                  <a:pt x="752322" y="1440853"/>
                </a:lnTo>
                <a:lnTo>
                  <a:pt x="660996" y="1429321"/>
                </a:lnTo>
                <a:lnTo>
                  <a:pt x="572693" y="1415008"/>
                </a:lnTo>
                <a:lnTo>
                  <a:pt x="488086" y="1398130"/>
                </a:lnTo>
                <a:lnTo>
                  <a:pt x="447471" y="1388821"/>
                </a:lnTo>
                <a:lnTo>
                  <a:pt x="408089" y="1378966"/>
                </a:lnTo>
                <a:lnTo>
                  <a:pt x="370039" y="1368602"/>
                </a:lnTo>
                <a:lnTo>
                  <a:pt x="333400" y="1357744"/>
                </a:lnTo>
                <a:lnTo>
                  <a:pt x="264795" y="1334693"/>
                </a:lnTo>
                <a:lnTo>
                  <a:pt x="203047" y="1310093"/>
                </a:lnTo>
                <a:lnTo>
                  <a:pt x="148932" y="1284211"/>
                </a:lnTo>
                <a:lnTo>
                  <a:pt x="103276" y="1257350"/>
                </a:lnTo>
                <a:lnTo>
                  <a:pt x="66865" y="1229918"/>
                </a:lnTo>
                <a:lnTo>
                  <a:pt x="31191" y="1188910"/>
                </a:lnTo>
                <a:lnTo>
                  <a:pt x="24688" y="1175588"/>
                </a:lnTo>
                <a:lnTo>
                  <a:pt x="24320" y="1174838"/>
                </a:lnTo>
                <a:lnTo>
                  <a:pt x="24104" y="1174115"/>
                </a:lnTo>
                <a:lnTo>
                  <a:pt x="20662" y="1162507"/>
                </a:lnTo>
                <a:lnTo>
                  <a:pt x="20396" y="1161618"/>
                </a:lnTo>
                <a:lnTo>
                  <a:pt x="20307" y="1160741"/>
                </a:lnTo>
                <a:lnTo>
                  <a:pt x="19037" y="1148270"/>
                </a:lnTo>
                <a:lnTo>
                  <a:pt x="18986" y="1147635"/>
                </a:lnTo>
                <a:lnTo>
                  <a:pt x="9499" y="1148588"/>
                </a:lnTo>
                <a:lnTo>
                  <a:pt x="0" y="1148892"/>
                </a:lnTo>
                <a:lnTo>
                  <a:pt x="635" y="1168463"/>
                </a:lnTo>
                <a:lnTo>
                  <a:pt x="5829" y="1208773"/>
                </a:lnTo>
                <a:lnTo>
                  <a:pt x="16078" y="1248867"/>
                </a:lnTo>
                <a:lnTo>
                  <a:pt x="31191" y="1288656"/>
                </a:lnTo>
                <a:lnTo>
                  <a:pt x="62407" y="1347368"/>
                </a:lnTo>
                <a:lnTo>
                  <a:pt x="88811" y="1386052"/>
                </a:lnTo>
                <a:lnTo>
                  <a:pt x="119405" y="1424165"/>
                </a:lnTo>
                <a:lnTo>
                  <a:pt x="154025" y="1461655"/>
                </a:lnTo>
                <a:lnTo>
                  <a:pt x="192493" y="1498447"/>
                </a:lnTo>
                <a:lnTo>
                  <a:pt x="234670" y="1534490"/>
                </a:lnTo>
                <a:lnTo>
                  <a:pt x="280365" y="1569720"/>
                </a:lnTo>
                <a:lnTo>
                  <a:pt x="329438" y="1604060"/>
                </a:lnTo>
                <a:lnTo>
                  <a:pt x="381711" y="1637449"/>
                </a:lnTo>
                <a:lnTo>
                  <a:pt x="437045" y="1669808"/>
                </a:lnTo>
                <a:lnTo>
                  <a:pt x="495261" y="1701088"/>
                </a:lnTo>
                <a:lnTo>
                  <a:pt x="556209" y="1731187"/>
                </a:lnTo>
                <a:lnTo>
                  <a:pt x="619734" y="1760054"/>
                </a:lnTo>
                <a:lnTo>
                  <a:pt x="685660" y="1787601"/>
                </a:lnTo>
                <a:lnTo>
                  <a:pt x="753846" y="1813763"/>
                </a:lnTo>
                <a:lnTo>
                  <a:pt x="824115" y="1838452"/>
                </a:lnTo>
                <a:lnTo>
                  <a:pt x="896327" y="1861616"/>
                </a:lnTo>
                <a:lnTo>
                  <a:pt x="970305" y="1883156"/>
                </a:lnTo>
                <a:lnTo>
                  <a:pt x="1045895" y="1903006"/>
                </a:lnTo>
                <a:lnTo>
                  <a:pt x="1122934" y="1921103"/>
                </a:lnTo>
                <a:lnTo>
                  <a:pt x="1201267" y="1937346"/>
                </a:lnTo>
                <a:lnTo>
                  <a:pt x="1280731" y="1951672"/>
                </a:lnTo>
                <a:lnTo>
                  <a:pt x="1361173" y="1964016"/>
                </a:lnTo>
                <a:lnTo>
                  <a:pt x="1442415" y="1974278"/>
                </a:lnTo>
                <a:lnTo>
                  <a:pt x="1524304" y="1982393"/>
                </a:lnTo>
                <a:lnTo>
                  <a:pt x="1606689" y="1988299"/>
                </a:lnTo>
                <a:lnTo>
                  <a:pt x="1689404" y="1991893"/>
                </a:lnTo>
                <a:lnTo>
                  <a:pt x="1772297" y="1993112"/>
                </a:lnTo>
                <a:lnTo>
                  <a:pt x="1813915" y="1992388"/>
                </a:lnTo>
                <a:lnTo>
                  <a:pt x="1855533" y="1990217"/>
                </a:lnTo>
                <a:lnTo>
                  <a:pt x="1897113" y="1986635"/>
                </a:lnTo>
                <a:lnTo>
                  <a:pt x="1938629" y="1981657"/>
                </a:lnTo>
                <a:lnTo>
                  <a:pt x="1980044" y="1975307"/>
                </a:lnTo>
                <a:lnTo>
                  <a:pt x="2021357" y="1967611"/>
                </a:lnTo>
                <a:lnTo>
                  <a:pt x="2062543" y="1958594"/>
                </a:lnTo>
                <a:lnTo>
                  <a:pt x="2103577" y="1948268"/>
                </a:lnTo>
                <a:lnTo>
                  <a:pt x="2144445" y="1936661"/>
                </a:lnTo>
                <a:lnTo>
                  <a:pt x="2185124" y="1923808"/>
                </a:lnTo>
                <a:lnTo>
                  <a:pt x="2225586" y="1909724"/>
                </a:lnTo>
                <a:lnTo>
                  <a:pt x="2265832" y="1894420"/>
                </a:lnTo>
                <a:lnTo>
                  <a:pt x="2305812" y="1877936"/>
                </a:lnTo>
                <a:lnTo>
                  <a:pt x="2345525" y="1860296"/>
                </a:lnTo>
                <a:lnTo>
                  <a:pt x="2423960" y="1821662"/>
                </a:lnTo>
                <a:lnTo>
                  <a:pt x="2501188" y="1778609"/>
                </a:lnTo>
                <a:lnTo>
                  <a:pt x="2576944" y="1731365"/>
                </a:lnTo>
                <a:lnTo>
                  <a:pt x="2651048" y="1680121"/>
                </a:lnTo>
                <a:lnTo>
                  <a:pt x="2723362" y="1625053"/>
                </a:lnTo>
                <a:lnTo>
                  <a:pt x="2793720" y="1566341"/>
                </a:lnTo>
                <a:lnTo>
                  <a:pt x="2861945" y="1504175"/>
                </a:lnTo>
                <a:lnTo>
                  <a:pt x="2927908" y="1438732"/>
                </a:lnTo>
                <a:lnTo>
                  <a:pt x="2991421" y="1370190"/>
                </a:lnTo>
                <a:lnTo>
                  <a:pt x="3052343" y="1298740"/>
                </a:lnTo>
                <a:lnTo>
                  <a:pt x="3110509" y="1224559"/>
                </a:lnTo>
                <a:lnTo>
                  <a:pt x="3165754" y="1147813"/>
                </a:lnTo>
                <a:lnTo>
                  <a:pt x="3217926" y="1068705"/>
                </a:lnTo>
                <a:lnTo>
                  <a:pt x="3266846" y="987412"/>
                </a:lnTo>
                <a:lnTo>
                  <a:pt x="3312363" y="904113"/>
                </a:lnTo>
                <a:lnTo>
                  <a:pt x="3354324" y="818972"/>
                </a:lnTo>
                <a:lnTo>
                  <a:pt x="3392563" y="732193"/>
                </a:lnTo>
                <a:lnTo>
                  <a:pt x="3426917" y="643940"/>
                </a:lnTo>
                <a:lnTo>
                  <a:pt x="3457219" y="554405"/>
                </a:lnTo>
                <a:lnTo>
                  <a:pt x="3483305" y="463753"/>
                </a:lnTo>
                <a:lnTo>
                  <a:pt x="3505022" y="372186"/>
                </a:lnTo>
                <a:lnTo>
                  <a:pt x="3514217" y="325996"/>
                </a:lnTo>
                <a:lnTo>
                  <a:pt x="3522218" y="279755"/>
                </a:lnTo>
                <a:lnTo>
                  <a:pt x="3529050" y="233375"/>
                </a:lnTo>
                <a:lnTo>
                  <a:pt x="3534689" y="186867"/>
                </a:lnTo>
                <a:lnTo>
                  <a:pt x="3539109" y="140271"/>
                </a:lnTo>
                <a:lnTo>
                  <a:pt x="3542296" y="93599"/>
                </a:lnTo>
                <a:lnTo>
                  <a:pt x="3542881" y="76415"/>
                </a:lnTo>
                <a:lnTo>
                  <a:pt x="3571570" y="77114"/>
                </a:lnTo>
                <a:close/>
              </a:path>
            </a:pathLst>
          </a:custGeom>
          <a:solidFill>
            <a:srgbClr val="44546A"/>
          </a:solidFill>
        </p:spPr>
        <p:txBody>
          <a:bodyPr wrap="square" lIns="0" tIns="0" rIns="0" bIns="0" rtlCol="0"/>
          <a:lstStyle/>
          <a:p>
            <a:endParaRPr/>
          </a:p>
        </p:txBody>
      </p:sp>
      <p:sp>
        <p:nvSpPr>
          <p:cNvPr id="89" name="object 89"/>
          <p:cNvSpPr txBox="1"/>
          <p:nvPr/>
        </p:nvSpPr>
        <p:spPr>
          <a:xfrm>
            <a:off x="109168" y="6178884"/>
            <a:ext cx="4619625" cy="175048"/>
          </a:xfrm>
          <a:prstGeom prst="rect">
            <a:avLst/>
          </a:prstGeom>
        </p:spPr>
        <p:txBody>
          <a:bodyPr vert="horz" wrap="square" lIns="0" tIns="5715" rIns="0" bIns="0" rtlCol="0">
            <a:spAutoFit/>
          </a:bodyPr>
          <a:lstStyle/>
          <a:p>
            <a:pPr marL="12700">
              <a:lnSpc>
                <a:spcPct val="100000"/>
              </a:lnSpc>
              <a:spcBef>
                <a:spcPts val="45"/>
              </a:spcBef>
            </a:pPr>
            <a:r>
              <a:rPr sz="1100" spc="-20" dirty="0">
                <a:latin typeface="Calibri"/>
                <a:cs typeface="Calibri"/>
              </a:rPr>
              <a:t>Sutskever </a:t>
            </a:r>
            <a:r>
              <a:rPr sz="1100" spc="-15" dirty="0">
                <a:latin typeface="Calibri"/>
                <a:cs typeface="Calibri"/>
              </a:rPr>
              <a:t>et </a:t>
            </a:r>
            <a:r>
              <a:rPr sz="1100" spc="-10" dirty="0">
                <a:latin typeface="Calibri"/>
                <a:cs typeface="Calibri"/>
              </a:rPr>
              <a:t>al,</a:t>
            </a:r>
            <a:r>
              <a:rPr sz="1100" spc="-20" dirty="0">
                <a:latin typeface="Calibri"/>
                <a:cs typeface="Calibri"/>
              </a:rPr>
              <a:t> “Sequence</a:t>
            </a:r>
            <a:r>
              <a:rPr sz="1100" spc="-30" dirty="0">
                <a:latin typeface="Calibri"/>
                <a:cs typeface="Calibri"/>
              </a:rPr>
              <a:t> </a:t>
            </a:r>
            <a:r>
              <a:rPr sz="1100" spc="-5" dirty="0">
                <a:latin typeface="Calibri"/>
                <a:cs typeface="Calibri"/>
              </a:rPr>
              <a:t>to</a:t>
            </a:r>
            <a:r>
              <a:rPr sz="1100" spc="-25" dirty="0">
                <a:latin typeface="Calibri"/>
                <a:cs typeface="Calibri"/>
              </a:rPr>
              <a:t> </a:t>
            </a:r>
            <a:r>
              <a:rPr sz="1100" spc="-20" dirty="0">
                <a:latin typeface="Calibri"/>
                <a:cs typeface="Calibri"/>
              </a:rPr>
              <a:t>Sequence</a:t>
            </a:r>
            <a:r>
              <a:rPr sz="1100" spc="-30" dirty="0">
                <a:latin typeface="Calibri"/>
                <a:cs typeface="Calibri"/>
              </a:rPr>
              <a:t> </a:t>
            </a:r>
            <a:r>
              <a:rPr sz="1100" spc="-15" dirty="0">
                <a:latin typeface="Calibri"/>
                <a:cs typeface="Calibri"/>
              </a:rPr>
              <a:t>Learning</a:t>
            </a:r>
            <a:r>
              <a:rPr sz="1100" spc="-25" dirty="0">
                <a:latin typeface="Calibri"/>
                <a:cs typeface="Calibri"/>
              </a:rPr>
              <a:t> </a:t>
            </a:r>
            <a:r>
              <a:rPr sz="1100" spc="-10" dirty="0">
                <a:latin typeface="Calibri"/>
                <a:cs typeface="Calibri"/>
              </a:rPr>
              <a:t>with</a:t>
            </a:r>
            <a:r>
              <a:rPr sz="1100" spc="-25" dirty="0">
                <a:latin typeface="Calibri"/>
                <a:cs typeface="Calibri"/>
              </a:rPr>
              <a:t> </a:t>
            </a:r>
            <a:r>
              <a:rPr sz="1100" spc="-15" dirty="0">
                <a:latin typeface="Calibri"/>
                <a:cs typeface="Calibri"/>
              </a:rPr>
              <a:t>Neural</a:t>
            </a:r>
            <a:r>
              <a:rPr sz="1100" spc="-10" dirty="0">
                <a:latin typeface="Calibri"/>
                <a:cs typeface="Calibri"/>
              </a:rPr>
              <a:t> </a:t>
            </a:r>
            <a:r>
              <a:rPr sz="1100" spc="-20" dirty="0">
                <a:latin typeface="Calibri"/>
                <a:cs typeface="Calibri"/>
              </a:rPr>
              <a:t>Networks”, </a:t>
            </a:r>
            <a:r>
              <a:rPr sz="1100" spc="-15" dirty="0">
                <a:latin typeface="Calibri"/>
                <a:cs typeface="Calibri"/>
              </a:rPr>
              <a:t>NIPS</a:t>
            </a:r>
            <a:r>
              <a:rPr sz="1100" spc="-30" dirty="0">
                <a:latin typeface="Calibri"/>
                <a:cs typeface="Calibri"/>
              </a:rPr>
              <a:t> </a:t>
            </a:r>
            <a:r>
              <a:rPr sz="1100" spc="-20" dirty="0">
                <a:latin typeface="Calibri"/>
                <a:cs typeface="Calibri"/>
              </a:rPr>
              <a:t>2014</a:t>
            </a:r>
            <a:endParaRPr sz="1100" dirty="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pic>
        <p:nvPicPr>
          <p:cNvPr id="3" name="object 3"/>
          <p:cNvPicPr/>
          <p:nvPr/>
        </p:nvPicPr>
        <p:blipFill>
          <a:blip r:embed="rId3" cstate="print"/>
          <a:stretch>
            <a:fillRect/>
          </a:stretch>
        </p:blipFill>
        <p:spPr>
          <a:xfrm>
            <a:off x="5492496" y="4660391"/>
            <a:ext cx="6202680" cy="1441704"/>
          </a:xfrm>
          <a:prstGeom prst="rect">
            <a:avLst/>
          </a:prstGeom>
        </p:spPr>
      </p:pic>
      <p:sp>
        <p:nvSpPr>
          <p:cNvPr id="4" name="object 4"/>
          <p:cNvSpPr txBox="1"/>
          <p:nvPr/>
        </p:nvSpPr>
        <p:spPr>
          <a:xfrm>
            <a:off x="609921" y="4411979"/>
            <a:ext cx="4364355" cy="1513205"/>
          </a:xfrm>
          <a:prstGeom prst="rect">
            <a:avLst/>
          </a:prstGeom>
        </p:spPr>
        <p:txBody>
          <a:bodyPr vert="horz" wrap="square" lIns="0" tIns="12700" rIns="0" bIns="0" rtlCol="0">
            <a:spAutoFit/>
          </a:bodyPr>
          <a:lstStyle/>
          <a:p>
            <a:pPr marL="311785" marR="5080" indent="-299720">
              <a:lnSpc>
                <a:spcPct val="152500"/>
              </a:lnSpc>
              <a:spcBef>
                <a:spcPts val="100"/>
              </a:spcBef>
            </a:pPr>
            <a:r>
              <a:rPr sz="3200" spc="-35" dirty="0">
                <a:latin typeface="Calibri"/>
                <a:cs typeface="Calibri"/>
              </a:rPr>
              <a:t>Training</a:t>
            </a:r>
            <a:r>
              <a:rPr sz="3200" spc="-5" dirty="0">
                <a:latin typeface="Calibri"/>
                <a:cs typeface="Calibri"/>
              </a:rPr>
              <a:t> sequence: ”hello” </a:t>
            </a:r>
            <a:r>
              <a:rPr sz="3200" spc="-710" dirty="0">
                <a:latin typeface="Calibri"/>
                <a:cs typeface="Calibri"/>
              </a:rPr>
              <a:t> </a:t>
            </a:r>
            <a:r>
              <a:rPr sz="3200" spc="-15" dirty="0">
                <a:latin typeface="Calibri"/>
                <a:cs typeface="Calibri"/>
              </a:rPr>
              <a:t>Vocabulary:</a:t>
            </a:r>
            <a:r>
              <a:rPr sz="3200" spc="-5" dirty="0">
                <a:latin typeface="Calibri"/>
                <a:cs typeface="Calibri"/>
              </a:rPr>
              <a:t> </a:t>
            </a:r>
            <a:r>
              <a:rPr sz="3200" dirty="0">
                <a:latin typeface="Calibri"/>
                <a:cs typeface="Calibri"/>
              </a:rPr>
              <a:t>[h,</a:t>
            </a:r>
            <a:r>
              <a:rPr sz="3200" spc="-10" dirty="0">
                <a:latin typeface="Calibri"/>
                <a:cs typeface="Calibri"/>
              </a:rPr>
              <a:t> </a:t>
            </a:r>
            <a:r>
              <a:rPr sz="3200" spc="-5" dirty="0">
                <a:latin typeface="Calibri"/>
                <a:cs typeface="Calibri"/>
              </a:rPr>
              <a:t>e, </a:t>
            </a:r>
            <a:r>
              <a:rPr sz="3200" dirty="0">
                <a:latin typeface="Calibri"/>
                <a:cs typeface="Calibri"/>
              </a:rPr>
              <a:t>l,</a:t>
            </a:r>
            <a:r>
              <a:rPr sz="3200" spc="-10" dirty="0">
                <a:latin typeface="Calibri"/>
                <a:cs typeface="Calibri"/>
              </a:rPr>
              <a:t> </a:t>
            </a:r>
            <a:r>
              <a:rPr sz="3200" spc="-5" dirty="0">
                <a:latin typeface="Calibri"/>
                <a:cs typeface="Calibri"/>
              </a:rPr>
              <a:t>o]</a:t>
            </a:r>
            <a:endParaRPr sz="3200">
              <a:latin typeface="Calibri"/>
              <a:cs typeface="Calibri"/>
            </a:endParaRPr>
          </a:p>
        </p:txBody>
      </p:sp>
      <p:sp>
        <p:nvSpPr>
          <p:cNvPr id="5" name="object 5"/>
          <p:cNvSpPr txBox="1"/>
          <p:nvPr/>
        </p:nvSpPr>
        <p:spPr>
          <a:xfrm>
            <a:off x="272924" y="1306068"/>
            <a:ext cx="4694555" cy="995044"/>
          </a:xfrm>
          <a:prstGeom prst="rect">
            <a:avLst/>
          </a:prstGeom>
        </p:spPr>
        <p:txBody>
          <a:bodyPr vert="horz" wrap="square" lIns="0" tIns="31750" rIns="0" bIns="0" rtlCol="0">
            <a:spAutoFit/>
          </a:bodyPr>
          <a:lstStyle/>
          <a:p>
            <a:pPr marL="12700" marR="5080">
              <a:lnSpc>
                <a:spcPts val="3790"/>
              </a:lnSpc>
              <a:spcBef>
                <a:spcPts val="250"/>
              </a:spcBef>
            </a:pPr>
            <a:r>
              <a:rPr sz="3200" spc="-10" dirty="0">
                <a:latin typeface="Calibri"/>
                <a:cs typeface="Calibri"/>
              </a:rPr>
              <a:t>Given </a:t>
            </a:r>
            <a:r>
              <a:rPr sz="3200" spc="-20" dirty="0">
                <a:latin typeface="Calibri"/>
                <a:cs typeface="Calibri"/>
              </a:rPr>
              <a:t>characters </a:t>
            </a:r>
            <a:r>
              <a:rPr sz="3200" dirty="0">
                <a:latin typeface="Calibri"/>
                <a:cs typeface="Calibri"/>
              </a:rPr>
              <a:t>1, 2, …, </a:t>
            </a:r>
            <a:r>
              <a:rPr sz="3200" spc="-30" dirty="0">
                <a:latin typeface="Calibri"/>
                <a:cs typeface="Calibri"/>
              </a:rPr>
              <a:t>t-1, </a:t>
            </a:r>
            <a:r>
              <a:rPr sz="3200" spc="-710" dirty="0">
                <a:latin typeface="Calibri"/>
                <a:cs typeface="Calibri"/>
              </a:rPr>
              <a:t> </a:t>
            </a:r>
            <a:r>
              <a:rPr sz="3200" spc="-5" dirty="0">
                <a:latin typeface="Calibri"/>
                <a:cs typeface="Calibri"/>
              </a:rPr>
              <a:t>model</a:t>
            </a:r>
            <a:r>
              <a:rPr sz="3200" spc="-10" dirty="0">
                <a:latin typeface="Calibri"/>
                <a:cs typeface="Calibri"/>
              </a:rPr>
              <a:t> predicts </a:t>
            </a:r>
            <a:r>
              <a:rPr sz="3200" spc="-15" dirty="0">
                <a:latin typeface="Calibri"/>
                <a:cs typeface="Calibri"/>
              </a:rPr>
              <a:t>character </a:t>
            </a:r>
            <a:r>
              <a:rPr sz="3200" dirty="0">
                <a:latin typeface="Calibri"/>
                <a:cs typeface="Calibri"/>
              </a:rPr>
              <a:t>t</a:t>
            </a:r>
            <a:endParaRPr sz="32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pic>
        <p:nvPicPr>
          <p:cNvPr id="3" name="object 3"/>
          <p:cNvPicPr/>
          <p:nvPr/>
        </p:nvPicPr>
        <p:blipFill>
          <a:blip r:embed="rId3" cstate="print"/>
          <a:stretch>
            <a:fillRect/>
          </a:stretch>
        </p:blipFill>
        <p:spPr>
          <a:xfrm>
            <a:off x="5492496" y="3121151"/>
            <a:ext cx="6202680" cy="2980943"/>
          </a:xfrm>
          <a:prstGeom prst="rect">
            <a:avLst/>
          </a:prstGeom>
        </p:spPr>
      </p:pic>
      <p:grpSp>
        <p:nvGrpSpPr>
          <p:cNvPr id="4" name="object 4"/>
          <p:cNvGrpSpPr/>
          <p:nvPr/>
        </p:nvGrpSpPr>
        <p:grpSpPr>
          <a:xfrm>
            <a:off x="229504" y="3365153"/>
            <a:ext cx="4886325" cy="489584"/>
            <a:chOff x="229504" y="3365153"/>
            <a:chExt cx="4886325" cy="489584"/>
          </a:xfrm>
        </p:grpSpPr>
        <p:pic>
          <p:nvPicPr>
            <p:cNvPr id="5" name="object 5"/>
            <p:cNvPicPr/>
            <p:nvPr/>
          </p:nvPicPr>
          <p:blipFill>
            <a:blip r:embed="rId4" cstate="print"/>
            <a:stretch>
              <a:fillRect/>
            </a:stretch>
          </p:blipFill>
          <p:spPr>
            <a:xfrm>
              <a:off x="295655" y="3432047"/>
              <a:ext cx="4773168" cy="393191"/>
            </a:xfrm>
            <a:prstGeom prst="rect">
              <a:avLst/>
            </a:prstGeom>
          </p:spPr>
        </p:pic>
        <p:sp>
          <p:nvSpPr>
            <p:cNvPr id="6" name="object 6"/>
            <p:cNvSpPr/>
            <p:nvPr/>
          </p:nvSpPr>
          <p:spPr>
            <a:xfrm>
              <a:off x="234266" y="3369915"/>
              <a:ext cx="4876800" cy="480059"/>
            </a:xfrm>
            <a:custGeom>
              <a:avLst/>
              <a:gdLst/>
              <a:ahLst/>
              <a:cxnLst/>
              <a:rect l="l" t="t" r="r" b="b"/>
              <a:pathLst>
                <a:path w="4876800" h="480060">
                  <a:moveTo>
                    <a:pt x="0" y="0"/>
                  </a:moveTo>
                  <a:lnTo>
                    <a:pt x="4876695" y="0"/>
                  </a:lnTo>
                  <a:lnTo>
                    <a:pt x="4876695" y="479530"/>
                  </a:lnTo>
                  <a:lnTo>
                    <a:pt x="0" y="479530"/>
                  </a:lnTo>
                  <a:lnTo>
                    <a:pt x="0" y="0"/>
                  </a:lnTo>
                  <a:close/>
                </a:path>
              </a:pathLst>
            </a:custGeom>
            <a:ln w="9525">
              <a:solidFill>
                <a:srgbClr val="000000"/>
              </a:solidFill>
            </a:ln>
          </p:spPr>
          <p:txBody>
            <a:bodyPr wrap="square" lIns="0" tIns="0" rIns="0" bIns="0" rtlCol="0"/>
            <a:lstStyle/>
            <a:p>
              <a:endParaRPr/>
            </a:p>
          </p:txBody>
        </p:sp>
      </p:grpSp>
      <p:sp>
        <p:nvSpPr>
          <p:cNvPr id="7" name="object 7"/>
          <p:cNvSpPr txBox="1"/>
          <p:nvPr/>
        </p:nvSpPr>
        <p:spPr>
          <a:xfrm>
            <a:off x="609921" y="4411979"/>
            <a:ext cx="4364355" cy="1513205"/>
          </a:xfrm>
          <a:prstGeom prst="rect">
            <a:avLst/>
          </a:prstGeom>
        </p:spPr>
        <p:txBody>
          <a:bodyPr vert="horz" wrap="square" lIns="0" tIns="12700" rIns="0" bIns="0" rtlCol="0">
            <a:spAutoFit/>
          </a:bodyPr>
          <a:lstStyle/>
          <a:p>
            <a:pPr marL="311785" marR="5080" indent="-299720">
              <a:lnSpc>
                <a:spcPct val="152500"/>
              </a:lnSpc>
              <a:spcBef>
                <a:spcPts val="100"/>
              </a:spcBef>
            </a:pPr>
            <a:r>
              <a:rPr sz="3200" spc="-35" dirty="0">
                <a:latin typeface="Calibri"/>
                <a:cs typeface="Calibri"/>
              </a:rPr>
              <a:t>Training</a:t>
            </a:r>
            <a:r>
              <a:rPr sz="3200" spc="-5" dirty="0">
                <a:latin typeface="Calibri"/>
                <a:cs typeface="Calibri"/>
              </a:rPr>
              <a:t> sequence: ”hello” </a:t>
            </a:r>
            <a:r>
              <a:rPr sz="3200" spc="-710" dirty="0">
                <a:latin typeface="Calibri"/>
                <a:cs typeface="Calibri"/>
              </a:rPr>
              <a:t> </a:t>
            </a:r>
            <a:r>
              <a:rPr sz="3200" spc="-15" dirty="0">
                <a:latin typeface="Calibri"/>
                <a:cs typeface="Calibri"/>
              </a:rPr>
              <a:t>Vocabulary:</a:t>
            </a:r>
            <a:r>
              <a:rPr sz="3200" spc="-5" dirty="0">
                <a:latin typeface="Calibri"/>
                <a:cs typeface="Calibri"/>
              </a:rPr>
              <a:t> </a:t>
            </a:r>
            <a:r>
              <a:rPr sz="3200" dirty="0">
                <a:latin typeface="Calibri"/>
                <a:cs typeface="Calibri"/>
              </a:rPr>
              <a:t>[h,</a:t>
            </a:r>
            <a:r>
              <a:rPr sz="3200" spc="-10" dirty="0">
                <a:latin typeface="Calibri"/>
                <a:cs typeface="Calibri"/>
              </a:rPr>
              <a:t> </a:t>
            </a:r>
            <a:r>
              <a:rPr sz="3200" spc="-5" dirty="0">
                <a:latin typeface="Calibri"/>
                <a:cs typeface="Calibri"/>
              </a:rPr>
              <a:t>e, </a:t>
            </a:r>
            <a:r>
              <a:rPr sz="3200" dirty="0">
                <a:latin typeface="Calibri"/>
                <a:cs typeface="Calibri"/>
              </a:rPr>
              <a:t>l,</a:t>
            </a:r>
            <a:r>
              <a:rPr sz="3200" spc="-10" dirty="0">
                <a:latin typeface="Calibri"/>
                <a:cs typeface="Calibri"/>
              </a:rPr>
              <a:t> </a:t>
            </a:r>
            <a:r>
              <a:rPr sz="3200" spc="-5" dirty="0">
                <a:latin typeface="Calibri"/>
                <a:cs typeface="Calibri"/>
              </a:rPr>
              <a:t>o]</a:t>
            </a:r>
            <a:endParaRPr sz="3200">
              <a:latin typeface="Calibri"/>
              <a:cs typeface="Calibri"/>
            </a:endParaRPr>
          </a:p>
        </p:txBody>
      </p:sp>
      <p:sp>
        <p:nvSpPr>
          <p:cNvPr id="8" name="object 8"/>
          <p:cNvSpPr txBox="1"/>
          <p:nvPr/>
        </p:nvSpPr>
        <p:spPr>
          <a:xfrm>
            <a:off x="272924" y="1306068"/>
            <a:ext cx="4694555" cy="995044"/>
          </a:xfrm>
          <a:prstGeom prst="rect">
            <a:avLst/>
          </a:prstGeom>
        </p:spPr>
        <p:txBody>
          <a:bodyPr vert="horz" wrap="square" lIns="0" tIns="31750" rIns="0" bIns="0" rtlCol="0">
            <a:spAutoFit/>
          </a:bodyPr>
          <a:lstStyle/>
          <a:p>
            <a:pPr marL="12700" marR="5080">
              <a:lnSpc>
                <a:spcPts val="3790"/>
              </a:lnSpc>
              <a:spcBef>
                <a:spcPts val="250"/>
              </a:spcBef>
            </a:pPr>
            <a:r>
              <a:rPr sz="3200" spc="-10" dirty="0">
                <a:latin typeface="Calibri"/>
                <a:cs typeface="Calibri"/>
              </a:rPr>
              <a:t>Given </a:t>
            </a:r>
            <a:r>
              <a:rPr sz="3200" spc="-20" dirty="0">
                <a:latin typeface="Calibri"/>
                <a:cs typeface="Calibri"/>
              </a:rPr>
              <a:t>characters </a:t>
            </a:r>
            <a:r>
              <a:rPr sz="3200" dirty="0">
                <a:latin typeface="Calibri"/>
                <a:cs typeface="Calibri"/>
              </a:rPr>
              <a:t>1, 2, …, </a:t>
            </a:r>
            <a:r>
              <a:rPr sz="3200" spc="-30" dirty="0">
                <a:latin typeface="Calibri"/>
                <a:cs typeface="Calibri"/>
              </a:rPr>
              <a:t>t-1, </a:t>
            </a:r>
            <a:r>
              <a:rPr sz="3200" spc="-710" dirty="0">
                <a:latin typeface="Calibri"/>
                <a:cs typeface="Calibri"/>
              </a:rPr>
              <a:t> </a:t>
            </a:r>
            <a:r>
              <a:rPr sz="3200" spc="-5" dirty="0">
                <a:latin typeface="Calibri"/>
                <a:cs typeface="Calibri"/>
              </a:rPr>
              <a:t>model</a:t>
            </a:r>
            <a:r>
              <a:rPr sz="3200" spc="-10" dirty="0">
                <a:latin typeface="Calibri"/>
                <a:cs typeface="Calibri"/>
              </a:rPr>
              <a:t> predicts </a:t>
            </a:r>
            <a:r>
              <a:rPr sz="3200" spc="-15" dirty="0">
                <a:latin typeface="Calibri"/>
                <a:cs typeface="Calibri"/>
              </a:rPr>
              <a:t>character </a:t>
            </a:r>
            <a:r>
              <a:rPr sz="3200" dirty="0">
                <a:latin typeface="Calibri"/>
                <a:cs typeface="Calibri"/>
              </a:rPr>
              <a:t>t</a:t>
            </a:r>
            <a:endParaRPr sz="3200">
              <a:latin typeface="Calibri"/>
              <a:cs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pic>
        <p:nvPicPr>
          <p:cNvPr id="3" name="object 3"/>
          <p:cNvPicPr/>
          <p:nvPr/>
        </p:nvPicPr>
        <p:blipFill>
          <a:blip r:embed="rId3" cstate="print"/>
          <a:stretch>
            <a:fillRect/>
          </a:stretch>
        </p:blipFill>
        <p:spPr>
          <a:xfrm>
            <a:off x="5492496" y="1115567"/>
            <a:ext cx="6202680" cy="4986527"/>
          </a:xfrm>
          <a:prstGeom prst="rect">
            <a:avLst/>
          </a:prstGeom>
        </p:spPr>
      </p:pic>
      <p:grpSp>
        <p:nvGrpSpPr>
          <p:cNvPr id="4" name="object 4"/>
          <p:cNvGrpSpPr/>
          <p:nvPr/>
        </p:nvGrpSpPr>
        <p:grpSpPr>
          <a:xfrm>
            <a:off x="229504" y="3365153"/>
            <a:ext cx="4886325" cy="489584"/>
            <a:chOff x="229504" y="3365153"/>
            <a:chExt cx="4886325" cy="489584"/>
          </a:xfrm>
        </p:grpSpPr>
        <p:pic>
          <p:nvPicPr>
            <p:cNvPr id="5" name="object 5"/>
            <p:cNvPicPr/>
            <p:nvPr/>
          </p:nvPicPr>
          <p:blipFill>
            <a:blip r:embed="rId4" cstate="print"/>
            <a:stretch>
              <a:fillRect/>
            </a:stretch>
          </p:blipFill>
          <p:spPr>
            <a:xfrm>
              <a:off x="295655" y="3432047"/>
              <a:ext cx="4773168" cy="393191"/>
            </a:xfrm>
            <a:prstGeom prst="rect">
              <a:avLst/>
            </a:prstGeom>
          </p:spPr>
        </p:pic>
        <p:sp>
          <p:nvSpPr>
            <p:cNvPr id="6" name="object 6"/>
            <p:cNvSpPr/>
            <p:nvPr/>
          </p:nvSpPr>
          <p:spPr>
            <a:xfrm>
              <a:off x="234266" y="3369915"/>
              <a:ext cx="4876800" cy="480059"/>
            </a:xfrm>
            <a:custGeom>
              <a:avLst/>
              <a:gdLst/>
              <a:ahLst/>
              <a:cxnLst/>
              <a:rect l="l" t="t" r="r" b="b"/>
              <a:pathLst>
                <a:path w="4876800" h="480060">
                  <a:moveTo>
                    <a:pt x="0" y="0"/>
                  </a:moveTo>
                  <a:lnTo>
                    <a:pt x="4876695" y="0"/>
                  </a:lnTo>
                  <a:lnTo>
                    <a:pt x="4876695" y="479530"/>
                  </a:lnTo>
                  <a:lnTo>
                    <a:pt x="0" y="479530"/>
                  </a:lnTo>
                  <a:lnTo>
                    <a:pt x="0" y="0"/>
                  </a:lnTo>
                  <a:close/>
                </a:path>
              </a:pathLst>
            </a:custGeom>
            <a:ln w="9525">
              <a:solidFill>
                <a:srgbClr val="000000"/>
              </a:solidFill>
            </a:ln>
          </p:spPr>
          <p:txBody>
            <a:bodyPr wrap="square" lIns="0" tIns="0" rIns="0" bIns="0" rtlCol="0"/>
            <a:lstStyle/>
            <a:p>
              <a:endParaRPr/>
            </a:p>
          </p:txBody>
        </p:sp>
      </p:grpSp>
      <p:sp>
        <p:nvSpPr>
          <p:cNvPr id="7" name="object 7"/>
          <p:cNvSpPr txBox="1"/>
          <p:nvPr/>
        </p:nvSpPr>
        <p:spPr>
          <a:xfrm>
            <a:off x="609921" y="4411979"/>
            <a:ext cx="4364355" cy="1513205"/>
          </a:xfrm>
          <a:prstGeom prst="rect">
            <a:avLst/>
          </a:prstGeom>
        </p:spPr>
        <p:txBody>
          <a:bodyPr vert="horz" wrap="square" lIns="0" tIns="12700" rIns="0" bIns="0" rtlCol="0">
            <a:spAutoFit/>
          </a:bodyPr>
          <a:lstStyle/>
          <a:p>
            <a:pPr marL="311785" marR="5080" indent="-299720">
              <a:lnSpc>
                <a:spcPct val="152500"/>
              </a:lnSpc>
              <a:spcBef>
                <a:spcPts val="100"/>
              </a:spcBef>
            </a:pPr>
            <a:r>
              <a:rPr sz="3200" spc="-35" dirty="0">
                <a:latin typeface="Calibri"/>
                <a:cs typeface="Calibri"/>
              </a:rPr>
              <a:t>Training</a:t>
            </a:r>
            <a:r>
              <a:rPr sz="3200" spc="-5" dirty="0">
                <a:latin typeface="Calibri"/>
                <a:cs typeface="Calibri"/>
              </a:rPr>
              <a:t> sequence: ”hello” </a:t>
            </a:r>
            <a:r>
              <a:rPr sz="3200" spc="-710" dirty="0">
                <a:latin typeface="Calibri"/>
                <a:cs typeface="Calibri"/>
              </a:rPr>
              <a:t> </a:t>
            </a:r>
            <a:r>
              <a:rPr sz="3200" spc="-15" dirty="0">
                <a:latin typeface="Calibri"/>
                <a:cs typeface="Calibri"/>
              </a:rPr>
              <a:t>Vocabulary:</a:t>
            </a:r>
            <a:r>
              <a:rPr sz="3200" spc="-5" dirty="0">
                <a:latin typeface="Calibri"/>
                <a:cs typeface="Calibri"/>
              </a:rPr>
              <a:t> </a:t>
            </a:r>
            <a:r>
              <a:rPr sz="3200" dirty="0">
                <a:latin typeface="Calibri"/>
                <a:cs typeface="Calibri"/>
              </a:rPr>
              <a:t>[h,</a:t>
            </a:r>
            <a:r>
              <a:rPr sz="3200" spc="-10" dirty="0">
                <a:latin typeface="Calibri"/>
                <a:cs typeface="Calibri"/>
              </a:rPr>
              <a:t> </a:t>
            </a:r>
            <a:r>
              <a:rPr sz="3200" spc="-5" dirty="0">
                <a:latin typeface="Calibri"/>
                <a:cs typeface="Calibri"/>
              </a:rPr>
              <a:t>e, </a:t>
            </a:r>
            <a:r>
              <a:rPr sz="3200" dirty="0">
                <a:latin typeface="Calibri"/>
                <a:cs typeface="Calibri"/>
              </a:rPr>
              <a:t>l,</a:t>
            </a:r>
            <a:r>
              <a:rPr sz="3200" spc="-10" dirty="0">
                <a:latin typeface="Calibri"/>
                <a:cs typeface="Calibri"/>
              </a:rPr>
              <a:t> </a:t>
            </a:r>
            <a:r>
              <a:rPr sz="3200" spc="-5" dirty="0">
                <a:latin typeface="Calibri"/>
                <a:cs typeface="Calibri"/>
              </a:rPr>
              <a:t>o]</a:t>
            </a:r>
            <a:endParaRPr sz="3200">
              <a:latin typeface="Calibri"/>
              <a:cs typeface="Calibri"/>
            </a:endParaRPr>
          </a:p>
        </p:txBody>
      </p:sp>
      <p:sp>
        <p:nvSpPr>
          <p:cNvPr id="8" name="object 8"/>
          <p:cNvSpPr txBox="1"/>
          <p:nvPr/>
        </p:nvSpPr>
        <p:spPr>
          <a:xfrm>
            <a:off x="272924" y="1306068"/>
            <a:ext cx="4694555" cy="995044"/>
          </a:xfrm>
          <a:prstGeom prst="rect">
            <a:avLst/>
          </a:prstGeom>
        </p:spPr>
        <p:txBody>
          <a:bodyPr vert="horz" wrap="square" lIns="0" tIns="31750" rIns="0" bIns="0" rtlCol="0">
            <a:spAutoFit/>
          </a:bodyPr>
          <a:lstStyle/>
          <a:p>
            <a:pPr marL="12700" marR="5080">
              <a:lnSpc>
                <a:spcPts val="3790"/>
              </a:lnSpc>
              <a:spcBef>
                <a:spcPts val="250"/>
              </a:spcBef>
            </a:pPr>
            <a:r>
              <a:rPr sz="3200" spc="-10" dirty="0">
                <a:latin typeface="Calibri"/>
                <a:cs typeface="Calibri"/>
              </a:rPr>
              <a:t>Given </a:t>
            </a:r>
            <a:r>
              <a:rPr sz="3200" spc="-20" dirty="0">
                <a:latin typeface="Calibri"/>
                <a:cs typeface="Calibri"/>
              </a:rPr>
              <a:t>characters </a:t>
            </a:r>
            <a:r>
              <a:rPr sz="3200" dirty="0">
                <a:latin typeface="Calibri"/>
                <a:cs typeface="Calibri"/>
              </a:rPr>
              <a:t>1, 2, …, </a:t>
            </a:r>
            <a:r>
              <a:rPr sz="3200" spc="-30" dirty="0">
                <a:latin typeface="Calibri"/>
                <a:cs typeface="Calibri"/>
              </a:rPr>
              <a:t>t-1, </a:t>
            </a:r>
            <a:r>
              <a:rPr sz="3200" spc="-710" dirty="0">
                <a:latin typeface="Calibri"/>
                <a:cs typeface="Calibri"/>
              </a:rPr>
              <a:t> </a:t>
            </a:r>
            <a:r>
              <a:rPr sz="3200" spc="-5" dirty="0">
                <a:latin typeface="Calibri"/>
                <a:cs typeface="Calibri"/>
              </a:rPr>
              <a:t>model</a:t>
            </a:r>
            <a:r>
              <a:rPr sz="3200" spc="-10" dirty="0">
                <a:latin typeface="Calibri"/>
                <a:cs typeface="Calibri"/>
              </a:rPr>
              <a:t> predicts </a:t>
            </a:r>
            <a:r>
              <a:rPr sz="3200" spc="-15" dirty="0">
                <a:latin typeface="Calibri"/>
                <a:cs typeface="Calibri"/>
              </a:rPr>
              <a:t>character </a:t>
            </a:r>
            <a:r>
              <a:rPr sz="3200" dirty="0">
                <a:latin typeface="Calibri"/>
                <a:cs typeface="Calibri"/>
              </a:rPr>
              <a:t>t</a:t>
            </a:r>
            <a:endParaRPr sz="320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7977505" cy="635000"/>
          </a:xfrm>
          <a:prstGeom prst="rect">
            <a:avLst/>
          </a:prstGeom>
        </p:spPr>
        <p:txBody>
          <a:bodyPr vert="horz" wrap="square" lIns="0" tIns="12700" rIns="0" bIns="0" rtlCol="0">
            <a:spAutoFit/>
          </a:bodyPr>
          <a:lstStyle/>
          <a:p>
            <a:pPr marL="12700">
              <a:lnSpc>
                <a:spcPct val="100000"/>
              </a:lnSpc>
              <a:spcBef>
                <a:spcPts val="100"/>
              </a:spcBef>
            </a:pPr>
            <a:r>
              <a:rPr sz="4000" dirty="0"/>
              <a:t>So</a:t>
            </a:r>
            <a:r>
              <a:rPr sz="4000" spc="-5" dirty="0"/>
              <a:t> </a:t>
            </a:r>
            <a:r>
              <a:rPr sz="4000" spc="-25" dirty="0"/>
              <a:t>far:</a:t>
            </a:r>
            <a:r>
              <a:rPr sz="4000" spc="-10" dirty="0"/>
              <a:t> </a:t>
            </a:r>
            <a:r>
              <a:rPr sz="4000" spc="-25" dirty="0"/>
              <a:t>“Feedforward”</a:t>
            </a:r>
            <a:r>
              <a:rPr sz="4000" spc="-5" dirty="0"/>
              <a:t> </a:t>
            </a:r>
            <a:r>
              <a:rPr sz="4000" spc="-20" dirty="0"/>
              <a:t>Neural</a:t>
            </a:r>
            <a:r>
              <a:rPr sz="4000" dirty="0"/>
              <a:t> </a:t>
            </a:r>
            <a:r>
              <a:rPr sz="4000" spc="-15" dirty="0"/>
              <a:t>Networks</a:t>
            </a:r>
            <a:endParaRPr sz="4000"/>
          </a:p>
        </p:txBody>
      </p:sp>
      <p:grpSp>
        <p:nvGrpSpPr>
          <p:cNvPr id="3" name="object 3"/>
          <p:cNvGrpSpPr/>
          <p:nvPr/>
        </p:nvGrpSpPr>
        <p:grpSpPr>
          <a:xfrm>
            <a:off x="265175" y="1533144"/>
            <a:ext cx="1704975" cy="4201795"/>
            <a:chOff x="265175" y="1533144"/>
            <a:chExt cx="1704975" cy="4201795"/>
          </a:xfrm>
        </p:grpSpPr>
        <p:pic>
          <p:nvPicPr>
            <p:cNvPr id="4" name="object 4"/>
            <p:cNvPicPr/>
            <p:nvPr/>
          </p:nvPicPr>
          <p:blipFill>
            <a:blip r:embed="rId3" cstate="print"/>
            <a:stretch>
              <a:fillRect/>
            </a:stretch>
          </p:blipFill>
          <p:spPr>
            <a:xfrm>
              <a:off x="265175" y="1533144"/>
              <a:ext cx="1408176" cy="3639311"/>
            </a:xfrm>
            <a:prstGeom prst="rect">
              <a:avLst/>
            </a:prstGeom>
          </p:spPr>
        </p:pic>
        <p:sp>
          <p:nvSpPr>
            <p:cNvPr id="5" name="object 5"/>
            <p:cNvSpPr/>
            <p:nvPr/>
          </p:nvSpPr>
          <p:spPr>
            <a:xfrm>
              <a:off x="1140882" y="5104141"/>
              <a:ext cx="829310" cy="630555"/>
            </a:xfrm>
            <a:custGeom>
              <a:avLst/>
              <a:gdLst/>
              <a:ahLst/>
              <a:cxnLst/>
              <a:rect l="l" t="t" r="r" b="b"/>
              <a:pathLst>
                <a:path w="829310" h="630554">
                  <a:moveTo>
                    <a:pt x="66524" y="38362"/>
                  </a:moveTo>
                  <a:lnTo>
                    <a:pt x="55033" y="53557"/>
                  </a:lnTo>
                  <a:lnTo>
                    <a:pt x="817640" y="630234"/>
                  </a:lnTo>
                  <a:lnTo>
                    <a:pt x="829130" y="615040"/>
                  </a:lnTo>
                  <a:lnTo>
                    <a:pt x="66524" y="38362"/>
                  </a:lnTo>
                  <a:close/>
                </a:path>
                <a:path w="829310" h="630554">
                  <a:moveTo>
                    <a:pt x="0" y="0"/>
                  </a:moveTo>
                  <a:lnTo>
                    <a:pt x="37798" y="76349"/>
                  </a:lnTo>
                  <a:lnTo>
                    <a:pt x="55033" y="53557"/>
                  </a:lnTo>
                  <a:lnTo>
                    <a:pt x="44904" y="45897"/>
                  </a:lnTo>
                  <a:lnTo>
                    <a:pt x="56394" y="30702"/>
                  </a:lnTo>
                  <a:lnTo>
                    <a:pt x="72316" y="30702"/>
                  </a:lnTo>
                  <a:lnTo>
                    <a:pt x="83759" y="15570"/>
                  </a:lnTo>
                  <a:lnTo>
                    <a:pt x="0" y="0"/>
                  </a:lnTo>
                  <a:close/>
                </a:path>
                <a:path w="829310" h="630554">
                  <a:moveTo>
                    <a:pt x="56394" y="30702"/>
                  </a:moveTo>
                  <a:lnTo>
                    <a:pt x="44904" y="45897"/>
                  </a:lnTo>
                  <a:lnTo>
                    <a:pt x="55033" y="53557"/>
                  </a:lnTo>
                  <a:lnTo>
                    <a:pt x="66524" y="38362"/>
                  </a:lnTo>
                  <a:lnTo>
                    <a:pt x="56394" y="30702"/>
                  </a:lnTo>
                  <a:close/>
                </a:path>
                <a:path w="829310" h="630554">
                  <a:moveTo>
                    <a:pt x="72316" y="30702"/>
                  </a:moveTo>
                  <a:lnTo>
                    <a:pt x="56394" y="30702"/>
                  </a:lnTo>
                  <a:lnTo>
                    <a:pt x="66524" y="38362"/>
                  </a:lnTo>
                  <a:lnTo>
                    <a:pt x="72316" y="30702"/>
                  </a:lnTo>
                  <a:close/>
                </a:path>
              </a:pathLst>
            </a:custGeom>
            <a:solidFill>
              <a:srgbClr val="666666"/>
            </a:solidFill>
          </p:spPr>
          <p:txBody>
            <a:bodyPr wrap="square" lIns="0" tIns="0" rIns="0" bIns="0" rtlCol="0"/>
            <a:lstStyle/>
            <a:p>
              <a:endParaRPr/>
            </a:p>
          </p:txBody>
        </p:sp>
      </p:grpSp>
      <p:sp>
        <p:nvSpPr>
          <p:cNvPr id="6" name="object 6"/>
          <p:cNvSpPr txBox="1"/>
          <p:nvPr/>
        </p:nvSpPr>
        <p:spPr>
          <a:xfrm>
            <a:off x="2073436" y="5498083"/>
            <a:ext cx="3009265" cy="7600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e.g.</a:t>
            </a:r>
            <a:r>
              <a:rPr sz="2400" spc="-25" dirty="0">
                <a:latin typeface="Calibri"/>
                <a:cs typeface="Calibri"/>
              </a:rPr>
              <a:t> </a:t>
            </a:r>
            <a:r>
              <a:rPr sz="2400" b="1" spc="-10" dirty="0">
                <a:latin typeface="Calibri"/>
                <a:cs typeface="Calibri"/>
              </a:rPr>
              <a:t>Image classification</a:t>
            </a:r>
            <a:endParaRPr sz="2400">
              <a:latin typeface="Calibri"/>
              <a:cs typeface="Calibri"/>
            </a:endParaRPr>
          </a:p>
          <a:p>
            <a:pPr marL="12700">
              <a:lnSpc>
                <a:spcPct val="100000"/>
              </a:lnSpc>
              <a:spcBef>
                <a:spcPts val="25"/>
              </a:spcBef>
            </a:pPr>
            <a:r>
              <a:rPr sz="2400" spc="-10" dirty="0">
                <a:latin typeface="Calibri"/>
                <a:cs typeface="Calibri"/>
              </a:rPr>
              <a:t>Image</a:t>
            </a:r>
            <a:r>
              <a:rPr sz="2400" spc="-40" dirty="0">
                <a:latin typeface="Calibri"/>
                <a:cs typeface="Calibri"/>
              </a:rPr>
              <a:t> </a:t>
            </a:r>
            <a:r>
              <a:rPr sz="2400" dirty="0">
                <a:latin typeface="Calibri"/>
                <a:cs typeface="Calibri"/>
              </a:rPr>
              <a:t>-&gt;</a:t>
            </a:r>
            <a:r>
              <a:rPr sz="2400" spc="-30" dirty="0">
                <a:latin typeface="Calibri"/>
                <a:cs typeface="Calibri"/>
              </a:rPr>
              <a:t> </a:t>
            </a:r>
            <a:r>
              <a:rPr sz="2400" spc="-5" dirty="0">
                <a:latin typeface="Calibri"/>
                <a:cs typeface="Calibri"/>
              </a:rPr>
              <a:t>Label</a:t>
            </a:r>
            <a:endParaRPr sz="2400">
              <a:latin typeface="Calibri"/>
              <a:cs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grpSp>
        <p:nvGrpSpPr>
          <p:cNvPr id="3" name="object 3"/>
          <p:cNvGrpSpPr/>
          <p:nvPr/>
        </p:nvGrpSpPr>
        <p:grpSpPr>
          <a:xfrm>
            <a:off x="5492496" y="1115567"/>
            <a:ext cx="6202680" cy="4986655"/>
            <a:chOff x="5492496" y="1115567"/>
            <a:chExt cx="6202680" cy="4986655"/>
          </a:xfrm>
        </p:grpSpPr>
        <p:pic>
          <p:nvPicPr>
            <p:cNvPr id="4" name="object 4"/>
            <p:cNvPicPr/>
            <p:nvPr/>
          </p:nvPicPr>
          <p:blipFill>
            <a:blip r:embed="rId3" cstate="print"/>
            <a:stretch>
              <a:fillRect/>
            </a:stretch>
          </p:blipFill>
          <p:spPr>
            <a:xfrm>
              <a:off x="5492496" y="1115567"/>
              <a:ext cx="6202680" cy="4986527"/>
            </a:xfrm>
            <a:prstGeom prst="rect">
              <a:avLst/>
            </a:prstGeom>
          </p:spPr>
        </p:pic>
        <p:sp>
          <p:nvSpPr>
            <p:cNvPr id="5" name="object 5"/>
            <p:cNvSpPr/>
            <p:nvPr/>
          </p:nvSpPr>
          <p:spPr>
            <a:xfrm>
              <a:off x="7210272" y="1249377"/>
              <a:ext cx="742950" cy="4771390"/>
            </a:xfrm>
            <a:custGeom>
              <a:avLst/>
              <a:gdLst/>
              <a:ahLst/>
              <a:cxnLst/>
              <a:rect l="l" t="t" r="r" b="b"/>
              <a:pathLst>
                <a:path w="742950" h="4771390">
                  <a:moveTo>
                    <a:pt x="45267" y="0"/>
                  </a:moveTo>
                  <a:lnTo>
                    <a:pt x="742384" y="0"/>
                  </a:lnTo>
                  <a:lnTo>
                    <a:pt x="742384" y="4771176"/>
                  </a:lnTo>
                  <a:lnTo>
                    <a:pt x="0" y="4771176"/>
                  </a:lnTo>
                  <a:lnTo>
                    <a:pt x="45267" y="0"/>
                  </a:lnTo>
                  <a:close/>
                </a:path>
              </a:pathLst>
            </a:custGeom>
            <a:ln w="50800">
              <a:solidFill>
                <a:srgbClr val="000000"/>
              </a:solidFill>
            </a:ln>
          </p:spPr>
          <p:txBody>
            <a:bodyPr wrap="square" lIns="0" tIns="0" rIns="0" bIns="0" rtlCol="0"/>
            <a:lstStyle/>
            <a:p>
              <a:endParaRPr/>
            </a:p>
          </p:txBody>
        </p:sp>
      </p:grpSp>
      <p:grpSp>
        <p:nvGrpSpPr>
          <p:cNvPr id="6" name="object 6"/>
          <p:cNvGrpSpPr/>
          <p:nvPr/>
        </p:nvGrpSpPr>
        <p:grpSpPr>
          <a:xfrm>
            <a:off x="229504" y="3365153"/>
            <a:ext cx="4886325" cy="489584"/>
            <a:chOff x="229504" y="3365153"/>
            <a:chExt cx="4886325" cy="489584"/>
          </a:xfrm>
        </p:grpSpPr>
        <p:pic>
          <p:nvPicPr>
            <p:cNvPr id="7" name="object 7"/>
            <p:cNvPicPr/>
            <p:nvPr/>
          </p:nvPicPr>
          <p:blipFill>
            <a:blip r:embed="rId4" cstate="print"/>
            <a:stretch>
              <a:fillRect/>
            </a:stretch>
          </p:blipFill>
          <p:spPr>
            <a:xfrm>
              <a:off x="295655" y="3432047"/>
              <a:ext cx="4773168" cy="393191"/>
            </a:xfrm>
            <a:prstGeom prst="rect">
              <a:avLst/>
            </a:prstGeom>
          </p:spPr>
        </p:pic>
        <p:sp>
          <p:nvSpPr>
            <p:cNvPr id="8" name="object 8"/>
            <p:cNvSpPr/>
            <p:nvPr/>
          </p:nvSpPr>
          <p:spPr>
            <a:xfrm>
              <a:off x="234266" y="3369915"/>
              <a:ext cx="4876800" cy="480059"/>
            </a:xfrm>
            <a:custGeom>
              <a:avLst/>
              <a:gdLst/>
              <a:ahLst/>
              <a:cxnLst/>
              <a:rect l="l" t="t" r="r" b="b"/>
              <a:pathLst>
                <a:path w="4876800" h="480060">
                  <a:moveTo>
                    <a:pt x="0" y="0"/>
                  </a:moveTo>
                  <a:lnTo>
                    <a:pt x="4876695" y="0"/>
                  </a:lnTo>
                  <a:lnTo>
                    <a:pt x="4876695" y="479530"/>
                  </a:lnTo>
                  <a:lnTo>
                    <a:pt x="0" y="479530"/>
                  </a:lnTo>
                  <a:lnTo>
                    <a:pt x="0" y="0"/>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609921" y="4411979"/>
            <a:ext cx="4364355" cy="1513205"/>
          </a:xfrm>
          <a:prstGeom prst="rect">
            <a:avLst/>
          </a:prstGeom>
        </p:spPr>
        <p:txBody>
          <a:bodyPr vert="horz" wrap="square" lIns="0" tIns="12700" rIns="0" bIns="0" rtlCol="0">
            <a:spAutoFit/>
          </a:bodyPr>
          <a:lstStyle/>
          <a:p>
            <a:pPr marL="311785" marR="5080" indent="-299720">
              <a:lnSpc>
                <a:spcPct val="152500"/>
              </a:lnSpc>
              <a:spcBef>
                <a:spcPts val="100"/>
              </a:spcBef>
            </a:pPr>
            <a:r>
              <a:rPr sz="3200" spc="-35" dirty="0">
                <a:latin typeface="Calibri"/>
                <a:cs typeface="Calibri"/>
              </a:rPr>
              <a:t>Training</a:t>
            </a:r>
            <a:r>
              <a:rPr sz="3200" spc="-5" dirty="0">
                <a:latin typeface="Calibri"/>
                <a:cs typeface="Calibri"/>
              </a:rPr>
              <a:t> sequence: ”hello” </a:t>
            </a:r>
            <a:r>
              <a:rPr sz="3200" spc="-710" dirty="0">
                <a:latin typeface="Calibri"/>
                <a:cs typeface="Calibri"/>
              </a:rPr>
              <a:t> </a:t>
            </a:r>
            <a:r>
              <a:rPr sz="3200" spc="-15" dirty="0">
                <a:latin typeface="Calibri"/>
                <a:cs typeface="Calibri"/>
              </a:rPr>
              <a:t>Vocabulary:</a:t>
            </a:r>
            <a:r>
              <a:rPr sz="3200" spc="-5" dirty="0">
                <a:latin typeface="Calibri"/>
                <a:cs typeface="Calibri"/>
              </a:rPr>
              <a:t> </a:t>
            </a:r>
            <a:r>
              <a:rPr sz="3200" dirty="0">
                <a:latin typeface="Calibri"/>
                <a:cs typeface="Calibri"/>
              </a:rPr>
              <a:t>[h,</a:t>
            </a:r>
            <a:r>
              <a:rPr sz="3200" spc="-10" dirty="0">
                <a:latin typeface="Calibri"/>
                <a:cs typeface="Calibri"/>
              </a:rPr>
              <a:t> </a:t>
            </a:r>
            <a:r>
              <a:rPr sz="3200" spc="-5" dirty="0">
                <a:latin typeface="Calibri"/>
                <a:cs typeface="Calibri"/>
              </a:rPr>
              <a:t>e, </a:t>
            </a:r>
            <a:r>
              <a:rPr sz="3200" dirty="0">
                <a:latin typeface="Calibri"/>
                <a:cs typeface="Calibri"/>
              </a:rPr>
              <a:t>l,</a:t>
            </a:r>
            <a:r>
              <a:rPr sz="3200" spc="-10" dirty="0">
                <a:latin typeface="Calibri"/>
                <a:cs typeface="Calibri"/>
              </a:rPr>
              <a:t> </a:t>
            </a:r>
            <a:r>
              <a:rPr sz="3200" spc="-5" dirty="0">
                <a:latin typeface="Calibri"/>
                <a:cs typeface="Calibri"/>
              </a:rPr>
              <a:t>o]</a:t>
            </a:r>
            <a:endParaRPr sz="3200">
              <a:latin typeface="Calibri"/>
              <a:cs typeface="Calibri"/>
            </a:endParaRPr>
          </a:p>
        </p:txBody>
      </p:sp>
      <p:sp>
        <p:nvSpPr>
          <p:cNvPr id="10" name="object 10"/>
          <p:cNvSpPr txBox="1"/>
          <p:nvPr/>
        </p:nvSpPr>
        <p:spPr>
          <a:xfrm>
            <a:off x="7289012" y="314451"/>
            <a:ext cx="3114040" cy="452120"/>
          </a:xfrm>
          <a:prstGeom prst="rect">
            <a:avLst/>
          </a:prstGeom>
        </p:spPr>
        <p:txBody>
          <a:bodyPr vert="horz" wrap="square" lIns="0" tIns="12700" rIns="0" bIns="0" rtlCol="0">
            <a:spAutoFit/>
          </a:bodyPr>
          <a:lstStyle/>
          <a:p>
            <a:pPr marL="12700">
              <a:lnSpc>
                <a:spcPct val="100000"/>
              </a:lnSpc>
              <a:spcBef>
                <a:spcPts val="100"/>
              </a:spcBef>
            </a:pPr>
            <a:r>
              <a:rPr sz="2800" spc="-10" dirty="0">
                <a:latin typeface="Calibri"/>
                <a:cs typeface="Calibri"/>
              </a:rPr>
              <a:t>Given</a:t>
            </a:r>
            <a:r>
              <a:rPr sz="2800" spc="-20" dirty="0">
                <a:latin typeface="Calibri"/>
                <a:cs typeface="Calibri"/>
              </a:rPr>
              <a:t> </a:t>
            </a:r>
            <a:r>
              <a:rPr sz="2800" spc="-70" dirty="0">
                <a:latin typeface="Calibri"/>
                <a:cs typeface="Calibri"/>
              </a:rPr>
              <a:t>“h”,</a:t>
            </a:r>
            <a:r>
              <a:rPr sz="2800" spc="-15" dirty="0">
                <a:latin typeface="Calibri"/>
                <a:cs typeface="Calibri"/>
              </a:rPr>
              <a:t> </a:t>
            </a:r>
            <a:r>
              <a:rPr sz="2800" spc="-10" dirty="0">
                <a:latin typeface="Calibri"/>
                <a:cs typeface="Calibri"/>
              </a:rPr>
              <a:t>predict</a:t>
            </a:r>
            <a:r>
              <a:rPr sz="2800" spc="-20" dirty="0">
                <a:latin typeface="Calibri"/>
                <a:cs typeface="Calibri"/>
              </a:rPr>
              <a:t> </a:t>
            </a:r>
            <a:r>
              <a:rPr sz="2800" spc="-45" dirty="0">
                <a:latin typeface="Calibri"/>
                <a:cs typeface="Calibri"/>
              </a:rPr>
              <a:t>“e”</a:t>
            </a:r>
            <a:endParaRPr sz="2800">
              <a:latin typeface="Calibri"/>
              <a:cs typeface="Calibri"/>
            </a:endParaRPr>
          </a:p>
        </p:txBody>
      </p:sp>
      <p:sp>
        <p:nvSpPr>
          <p:cNvPr id="11" name="object 11"/>
          <p:cNvSpPr txBox="1"/>
          <p:nvPr/>
        </p:nvSpPr>
        <p:spPr>
          <a:xfrm>
            <a:off x="272924" y="1306068"/>
            <a:ext cx="4694555" cy="995044"/>
          </a:xfrm>
          <a:prstGeom prst="rect">
            <a:avLst/>
          </a:prstGeom>
        </p:spPr>
        <p:txBody>
          <a:bodyPr vert="horz" wrap="square" lIns="0" tIns="31750" rIns="0" bIns="0" rtlCol="0">
            <a:spAutoFit/>
          </a:bodyPr>
          <a:lstStyle/>
          <a:p>
            <a:pPr marL="12700" marR="5080">
              <a:lnSpc>
                <a:spcPts val="3790"/>
              </a:lnSpc>
              <a:spcBef>
                <a:spcPts val="250"/>
              </a:spcBef>
            </a:pPr>
            <a:r>
              <a:rPr sz="3200" spc="-10" dirty="0">
                <a:latin typeface="Calibri"/>
                <a:cs typeface="Calibri"/>
              </a:rPr>
              <a:t>Given </a:t>
            </a:r>
            <a:r>
              <a:rPr sz="3200" spc="-20" dirty="0">
                <a:latin typeface="Calibri"/>
                <a:cs typeface="Calibri"/>
              </a:rPr>
              <a:t>characters </a:t>
            </a:r>
            <a:r>
              <a:rPr sz="3200" dirty="0">
                <a:latin typeface="Calibri"/>
                <a:cs typeface="Calibri"/>
              </a:rPr>
              <a:t>1, 2, …, </a:t>
            </a:r>
            <a:r>
              <a:rPr sz="3200" spc="-30" dirty="0">
                <a:latin typeface="Calibri"/>
                <a:cs typeface="Calibri"/>
              </a:rPr>
              <a:t>t-1, </a:t>
            </a:r>
            <a:r>
              <a:rPr sz="3200" spc="-710" dirty="0">
                <a:latin typeface="Calibri"/>
                <a:cs typeface="Calibri"/>
              </a:rPr>
              <a:t> </a:t>
            </a:r>
            <a:r>
              <a:rPr sz="3200" spc="-5" dirty="0">
                <a:latin typeface="Calibri"/>
                <a:cs typeface="Calibri"/>
              </a:rPr>
              <a:t>model</a:t>
            </a:r>
            <a:r>
              <a:rPr sz="3200" spc="-10" dirty="0">
                <a:latin typeface="Calibri"/>
                <a:cs typeface="Calibri"/>
              </a:rPr>
              <a:t> predicts </a:t>
            </a:r>
            <a:r>
              <a:rPr sz="3200" spc="-15" dirty="0">
                <a:latin typeface="Calibri"/>
                <a:cs typeface="Calibri"/>
              </a:rPr>
              <a:t>character </a:t>
            </a:r>
            <a:r>
              <a:rPr sz="3200" dirty="0">
                <a:latin typeface="Calibri"/>
                <a:cs typeface="Calibri"/>
              </a:rPr>
              <a:t>t</a:t>
            </a:r>
            <a:endParaRPr sz="3200">
              <a:latin typeface="Calibri"/>
              <a:cs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grpSp>
        <p:nvGrpSpPr>
          <p:cNvPr id="3" name="object 3"/>
          <p:cNvGrpSpPr/>
          <p:nvPr/>
        </p:nvGrpSpPr>
        <p:grpSpPr>
          <a:xfrm>
            <a:off x="5492496" y="1115567"/>
            <a:ext cx="6202680" cy="4986655"/>
            <a:chOff x="5492496" y="1115567"/>
            <a:chExt cx="6202680" cy="4986655"/>
          </a:xfrm>
        </p:grpSpPr>
        <p:pic>
          <p:nvPicPr>
            <p:cNvPr id="4" name="object 4"/>
            <p:cNvPicPr/>
            <p:nvPr/>
          </p:nvPicPr>
          <p:blipFill>
            <a:blip r:embed="rId3" cstate="print"/>
            <a:stretch>
              <a:fillRect/>
            </a:stretch>
          </p:blipFill>
          <p:spPr>
            <a:xfrm>
              <a:off x="5492496" y="1115567"/>
              <a:ext cx="6202680" cy="4986527"/>
            </a:xfrm>
            <a:prstGeom prst="rect">
              <a:avLst/>
            </a:prstGeom>
          </p:spPr>
        </p:pic>
        <p:sp>
          <p:nvSpPr>
            <p:cNvPr id="5" name="object 5"/>
            <p:cNvSpPr/>
            <p:nvPr/>
          </p:nvSpPr>
          <p:spPr>
            <a:xfrm>
              <a:off x="7256584" y="1184031"/>
              <a:ext cx="2016760" cy="4853940"/>
            </a:xfrm>
            <a:custGeom>
              <a:avLst/>
              <a:gdLst/>
              <a:ahLst/>
              <a:cxnLst/>
              <a:rect l="l" t="t" r="r" b="b"/>
              <a:pathLst>
                <a:path w="2016759" h="4853940">
                  <a:moveTo>
                    <a:pt x="902677" y="0"/>
                  </a:moveTo>
                  <a:lnTo>
                    <a:pt x="902961" y="51187"/>
                  </a:lnTo>
                  <a:lnTo>
                    <a:pt x="903200" y="102328"/>
                  </a:lnTo>
                  <a:lnTo>
                    <a:pt x="903394" y="153426"/>
                  </a:lnTo>
                  <a:lnTo>
                    <a:pt x="903548" y="204483"/>
                  </a:lnTo>
                  <a:lnTo>
                    <a:pt x="903664" y="255501"/>
                  </a:lnTo>
                  <a:lnTo>
                    <a:pt x="903743" y="306483"/>
                  </a:lnTo>
                  <a:lnTo>
                    <a:pt x="903789" y="357432"/>
                  </a:lnTo>
                  <a:lnTo>
                    <a:pt x="903805" y="408350"/>
                  </a:lnTo>
                  <a:lnTo>
                    <a:pt x="903792" y="459240"/>
                  </a:lnTo>
                  <a:lnTo>
                    <a:pt x="903753" y="510105"/>
                  </a:lnTo>
                  <a:lnTo>
                    <a:pt x="903692" y="560946"/>
                  </a:lnTo>
                  <a:lnTo>
                    <a:pt x="903610" y="611767"/>
                  </a:lnTo>
                  <a:lnTo>
                    <a:pt x="903510" y="662569"/>
                  </a:lnTo>
                  <a:lnTo>
                    <a:pt x="903394" y="713357"/>
                  </a:lnTo>
                  <a:lnTo>
                    <a:pt x="903266" y="764131"/>
                  </a:lnTo>
                  <a:lnTo>
                    <a:pt x="903128" y="814896"/>
                  </a:lnTo>
                  <a:lnTo>
                    <a:pt x="902982" y="865652"/>
                  </a:lnTo>
                  <a:lnTo>
                    <a:pt x="902830" y="916404"/>
                  </a:lnTo>
                  <a:lnTo>
                    <a:pt x="902677" y="967153"/>
                  </a:lnTo>
                  <a:lnTo>
                    <a:pt x="902523" y="1017902"/>
                  </a:lnTo>
                  <a:lnTo>
                    <a:pt x="902371" y="1068654"/>
                  </a:lnTo>
                  <a:lnTo>
                    <a:pt x="902225" y="1119410"/>
                  </a:lnTo>
                  <a:lnTo>
                    <a:pt x="902087" y="1170175"/>
                  </a:lnTo>
                  <a:lnTo>
                    <a:pt x="901959" y="1220949"/>
                  </a:lnTo>
                  <a:lnTo>
                    <a:pt x="901843" y="1271737"/>
                  </a:lnTo>
                  <a:lnTo>
                    <a:pt x="901743" y="1322539"/>
                  </a:lnTo>
                  <a:lnTo>
                    <a:pt x="901661" y="1373360"/>
                  </a:lnTo>
                  <a:lnTo>
                    <a:pt x="901600" y="1424202"/>
                  </a:lnTo>
                  <a:lnTo>
                    <a:pt x="901561" y="1475066"/>
                  </a:lnTo>
                  <a:lnTo>
                    <a:pt x="901548" y="1525956"/>
                  </a:lnTo>
                  <a:lnTo>
                    <a:pt x="901564" y="1576874"/>
                  </a:lnTo>
                  <a:lnTo>
                    <a:pt x="901610" y="1627823"/>
                  </a:lnTo>
                  <a:lnTo>
                    <a:pt x="901689" y="1678805"/>
                  </a:lnTo>
                  <a:lnTo>
                    <a:pt x="901805" y="1729824"/>
                  </a:lnTo>
                  <a:lnTo>
                    <a:pt x="901959" y="1780880"/>
                  </a:lnTo>
                  <a:lnTo>
                    <a:pt x="902153" y="1831978"/>
                  </a:lnTo>
                  <a:lnTo>
                    <a:pt x="902392" y="1883119"/>
                  </a:lnTo>
                  <a:lnTo>
                    <a:pt x="902677" y="1934307"/>
                  </a:lnTo>
                  <a:lnTo>
                    <a:pt x="0" y="1934307"/>
                  </a:lnTo>
                  <a:lnTo>
                    <a:pt x="0" y="4853354"/>
                  </a:lnTo>
                  <a:lnTo>
                    <a:pt x="2016369" y="4853354"/>
                  </a:lnTo>
                  <a:lnTo>
                    <a:pt x="2016369" y="0"/>
                  </a:lnTo>
                  <a:lnTo>
                    <a:pt x="902677" y="0"/>
                  </a:lnTo>
                  <a:close/>
                </a:path>
              </a:pathLst>
            </a:custGeom>
            <a:ln w="50800">
              <a:solidFill>
                <a:srgbClr val="000000"/>
              </a:solidFill>
            </a:ln>
          </p:spPr>
          <p:txBody>
            <a:bodyPr wrap="square" lIns="0" tIns="0" rIns="0" bIns="0" rtlCol="0"/>
            <a:lstStyle/>
            <a:p>
              <a:endParaRPr/>
            </a:p>
          </p:txBody>
        </p:sp>
      </p:grpSp>
      <p:grpSp>
        <p:nvGrpSpPr>
          <p:cNvPr id="6" name="object 6"/>
          <p:cNvGrpSpPr/>
          <p:nvPr/>
        </p:nvGrpSpPr>
        <p:grpSpPr>
          <a:xfrm>
            <a:off x="229504" y="3365153"/>
            <a:ext cx="4886325" cy="489584"/>
            <a:chOff x="229504" y="3365153"/>
            <a:chExt cx="4886325" cy="489584"/>
          </a:xfrm>
        </p:grpSpPr>
        <p:pic>
          <p:nvPicPr>
            <p:cNvPr id="7" name="object 7"/>
            <p:cNvPicPr/>
            <p:nvPr/>
          </p:nvPicPr>
          <p:blipFill>
            <a:blip r:embed="rId4" cstate="print"/>
            <a:stretch>
              <a:fillRect/>
            </a:stretch>
          </p:blipFill>
          <p:spPr>
            <a:xfrm>
              <a:off x="295655" y="3432047"/>
              <a:ext cx="4773168" cy="393191"/>
            </a:xfrm>
            <a:prstGeom prst="rect">
              <a:avLst/>
            </a:prstGeom>
          </p:spPr>
        </p:pic>
        <p:sp>
          <p:nvSpPr>
            <p:cNvPr id="8" name="object 8"/>
            <p:cNvSpPr/>
            <p:nvPr/>
          </p:nvSpPr>
          <p:spPr>
            <a:xfrm>
              <a:off x="234266" y="3369915"/>
              <a:ext cx="4876800" cy="480059"/>
            </a:xfrm>
            <a:custGeom>
              <a:avLst/>
              <a:gdLst/>
              <a:ahLst/>
              <a:cxnLst/>
              <a:rect l="l" t="t" r="r" b="b"/>
              <a:pathLst>
                <a:path w="4876800" h="480060">
                  <a:moveTo>
                    <a:pt x="0" y="0"/>
                  </a:moveTo>
                  <a:lnTo>
                    <a:pt x="4876695" y="0"/>
                  </a:lnTo>
                  <a:lnTo>
                    <a:pt x="4876695" y="479530"/>
                  </a:lnTo>
                  <a:lnTo>
                    <a:pt x="0" y="479530"/>
                  </a:lnTo>
                  <a:lnTo>
                    <a:pt x="0" y="0"/>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609921" y="4411979"/>
            <a:ext cx="4364355" cy="1513205"/>
          </a:xfrm>
          <a:prstGeom prst="rect">
            <a:avLst/>
          </a:prstGeom>
        </p:spPr>
        <p:txBody>
          <a:bodyPr vert="horz" wrap="square" lIns="0" tIns="12700" rIns="0" bIns="0" rtlCol="0">
            <a:spAutoFit/>
          </a:bodyPr>
          <a:lstStyle/>
          <a:p>
            <a:pPr marL="311785" marR="5080" indent="-299720">
              <a:lnSpc>
                <a:spcPct val="152500"/>
              </a:lnSpc>
              <a:spcBef>
                <a:spcPts val="100"/>
              </a:spcBef>
            </a:pPr>
            <a:r>
              <a:rPr sz="3200" spc="-35" dirty="0">
                <a:latin typeface="Calibri"/>
                <a:cs typeface="Calibri"/>
              </a:rPr>
              <a:t>Training</a:t>
            </a:r>
            <a:r>
              <a:rPr sz="3200" spc="-5" dirty="0">
                <a:latin typeface="Calibri"/>
                <a:cs typeface="Calibri"/>
              </a:rPr>
              <a:t> sequence: ”hello” </a:t>
            </a:r>
            <a:r>
              <a:rPr sz="3200" spc="-710" dirty="0">
                <a:latin typeface="Calibri"/>
                <a:cs typeface="Calibri"/>
              </a:rPr>
              <a:t> </a:t>
            </a:r>
            <a:r>
              <a:rPr sz="3200" spc="-15" dirty="0">
                <a:latin typeface="Calibri"/>
                <a:cs typeface="Calibri"/>
              </a:rPr>
              <a:t>Vocabulary:</a:t>
            </a:r>
            <a:r>
              <a:rPr sz="3200" spc="-5" dirty="0">
                <a:latin typeface="Calibri"/>
                <a:cs typeface="Calibri"/>
              </a:rPr>
              <a:t> </a:t>
            </a:r>
            <a:r>
              <a:rPr sz="3200" dirty="0">
                <a:latin typeface="Calibri"/>
                <a:cs typeface="Calibri"/>
              </a:rPr>
              <a:t>[h,</a:t>
            </a:r>
            <a:r>
              <a:rPr sz="3200" spc="-10" dirty="0">
                <a:latin typeface="Calibri"/>
                <a:cs typeface="Calibri"/>
              </a:rPr>
              <a:t> </a:t>
            </a:r>
            <a:r>
              <a:rPr sz="3200" spc="-5" dirty="0">
                <a:latin typeface="Calibri"/>
                <a:cs typeface="Calibri"/>
              </a:rPr>
              <a:t>e, </a:t>
            </a:r>
            <a:r>
              <a:rPr sz="3200" dirty="0">
                <a:latin typeface="Calibri"/>
                <a:cs typeface="Calibri"/>
              </a:rPr>
              <a:t>l,</a:t>
            </a:r>
            <a:r>
              <a:rPr sz="3200" spc="-10" dirty="0">
                <a:latin typeface="Calibri"/>
                <a:cs typeface="Calibri"/>
              </a:rPr>
              <a:t> </a:t>
            </a:r>
            <a:r>
              <a:rPr sz="3200" spc="-5" dirty="0">
                <a:latin typeface="Calibri"/>
                <a:cs typeface="Calibri"/>
              </a:rPr>
              <a:t>o]</a:t>
            </a:r>
            <a:endParaRPr sz="3200">
              <a:latin typeface="Calibri"/>
              <a:cs typeface="Calibri"/>
            </a:endParaRPr>
          </a:p>
        </p:txBody>
      </p:sp>
      <p:sp>
        <p:nvSpPr>
          <p:cNvPr id="10" name="object 10"/>
          <p:cNvSpPr txBox="1"/>
          <p:nvPr/>
        </p:nvSpPr>
        <p:spPr>
          <a:xfrm>
            <a:off x="7289012" y="314451"/>
            <a:ext cx="3210560" cy="452120"/>
          </a:xfrm>
          <a:prstGeom prst="rect">
            <a:avLst/>
          </a:prstGeom>
        </p:spPr>
        <p:txBody>
          <a:bodyPr vert="horz" wrap="square" lIns="0" tIns="12700" rIns="0" bIns="0" rtlCol="0">
            <a:spAutoFit/>
          </a:bodyPr>
          <a:lstStyle/>
          <a:p>
            <a:pPr marL="12700">
              <a:lnSpc>
                <a:spcPct val="100000"/>
              </a:lnSpc>
              <a:spcBef>
                <a:spcPts val="100"/>
              </a:spcBef>
            </a:pPr>
            <a:r>
              <a:rPr sz="2800" spc="-10" dirty="0">
                <a:latin typeface="Calibri"/>
                <a:cs typeface="Calibri"/>
              </a:rPr>
              <a:t>Given</a:t>
            </a:r>
            <a:r>
              <a:rPr sz="2800" spc="-15" dirty="0">
                <a:latin typeface="Calibri"/>
                <a:cs typeface="Calibri"/>
              </a:rPr>
              <a:t> </a:t>
            </a:r>
            <a:r>
              <a:rPr sz="2800" spc="-60" dirty="0">
                <a:latin typeface="Calibri"/>
                <a:cs typeface="Calibri"/>
              </a:rPr>
              <a:t>“he”,</a:t>
            </a:r>
            <a:r>
              <a:rPr sz="2800" spc="-10" dirty="0">
                <a:latin typeface="Calibri"/>
                <a:cs typeface="Calibri"/>
              </a:rPr>
              <a:t> predict</a:t>
            </a:r>
            <a:r>
              <a:rPr sz="2800" spc="-20" dirty="0">
                <a:latin typeface="Calibri"/>
                <a:cs typeface="Calibri"/>
              </a:rPr>
              <a:t> </a:t>
            </a:r>
            <a:r>
              <a:rPr sz="2800" spc="-5" dirty="0">
                <a:latin typeface="Calibri"/>
                <a:cs typeface="Calibri"/>
              </a:rPr>
              <a:t>“l”</a:t>
            </a:r>
            <a:endParaRPr sz="2800">
              <a:latin typeface="Calibri"/>
              <a:cs typeface="Calibri"/>
            </a:endParaRPr>
          </a:p>
        </p:txBody>
      </p:sp>
      <p:sp>
        <p:nvSpPr>
          <p:cNvPr id="11" name="object 11"/>
          <p:cNvSpPr txBox="1"/>
          <p:nvPr/>
        </p:nvSpPr>
        <p:spPr>
          <a:xfrm>
            <a:off x="272924" y="1306068"/>
            <a:ext cx="4694555" cy="995044"/>
          </a:xfrm>
          <a:prstGeom prst="rect">
            <a:avLst/>
          </a:prstGeom>
        </p:spPr>
        <p:txBody>
          <a:bodyPr vert="horz" wrap="square" lIns="0" tIns="31750" rIns="0" bIns="0" rtlCol="0">
            <a:spAutoFit/>
          </a:bodyPr>
          <a:lstStyle/>
          <a:p>
            <a:pPr marL="12700" marR="5080">
              <a:lnSpc>
                <a:spcPts val="3790"/>
              </a:lnSpc>
              <a:spcBef>
                <a:spcPts val="250"/>
              </a:spcBef>
            </a:pPr>
            <a:r>
              <a:rPr sz="3200" spc="-10" dirty="0">
                <a:latin typeface="Calibri"/>
                <a:cs typeface="Calibri"/>
              </a:rPr>
              <a:t>Given </a:t>
            </a:r>
            <a:r>
              <a:rPr sz="3200" spc="-20" dirty="0">
                <a:latin typeface="Calibri"/>
                <a:cs typeface="Calibri"/>
              </a:rPr>
              <a:t>characters </a:t>
            </a:r>
            <a:r>
              <a:rPr sz="3200" dirty="0">
                <a:latin typeface="Calibri"/>
                <a:cs typeface="Calibri"/>
              </a:rPr>
              <a:t>1, 2, …, </a:t>
            </a:r>
            <a:r>
              <a:rPr sz="3200" spc="-30" dirty="0">
                <a:latin typeface="Calibri"/>
                <a:cs typeface="Calibri"/>
              </a:rPr>
              <a:t>t-1, </a:t>
            </a:r>
            <a:r>
              <a:rPr sz="3200" spc="-710" dirty="0">
                <a:latin typeface="Calibri"/>
                <a:cs typeface="Calibri"/>
              </a:rPr>
              <a:t> </a:t>
            </a:r>
            <a:r>
              <a:rPr sz="3200" spc="-5" dirty="0">
                <a:latin typeface="Calibri"/>
                <a:cs typeface="Calibri"/>
              </a:rPr>
              <a:t>model</a:t>
            </a:r>
            <a:r>
              <a:rPr sz="3200" spc="-10" dirty="0">
                <a:latin typeface="Calibri"/>
                <a:cs typeface="Calibri"/>
              </a:rPr>
              <a:t> predicts </a:t>
            </a:r>
            <a:r>
              <a:rPr sz="3200" spc="-15" dirty="0">
                <a:latin typeface="Calibri"/>
                <a:cs typeface="Calibri"/>
              </a:rPr>
              <a:t>character </a:t>
            </a:r>
            <a:r>
              <a:rPr sz="3200" dirty="0">
                <a:latin typeface="Calibri"/>
                <a:cs typeface="Calibri"/>
              </a:rPr>
              <a:t>t</a:t>
            </a:r>
            <a:endParaRPr sz="32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grpSp>
        <p:nvGrpSpPr>
          <p:cNvPr id="3" name="object 3"/>
          <p:cNvGrpSpPr/>
          <p:nvPr/>
        </p:nvGrpSpPr>
        <p:grpSpPr>
          <a:xfrm>
            <a:off x="5492496" y="1115567"/>
            <a:ext cx="6202680" cy="4986655"/>
            <a:chOff x="5492496" y="1115567"/>
            <a:chExt cx="6202680" cy="4986655"/>
          </a:xfrm>
        </p:grpSpPr>
        <p:pic>
          <p:nvPicPr>
            <p:cNvPr id="4" name="object 4"/>
            <p:cNvPicPr/>
            <p:nvPr/>
          </p:nvPicPr>
          <p:blipFill>
            <a:blip r:embed="rId3" cstate="print"/>
            <a:stretch>
              <a:fillRect/>
            </a:stretch>
          </p:blipFill>
          <p:spPr>
            <a:xfrm>
              <a:off x="5492496" y="1115567"/>
              <a:ext cx="6202680" cy="4986527"/>
            </a:xfrm>
            <a:prstGeom prst="rect">
              <a:avLst/>
            </a:prstGeom>
          </p:spPr>
        </p:pic>
        <p:sp>
          <p:nvSpPr>
            <p:cNvPr id="5" name="object 5"/>
            <p:cNvSpPr/>
            <p:nvPr/>
          </p:nvSpPr>
          <p:spPr>
            <a:xfrm>
              <a:off x="7256585" y="1172307"/>
              <a:ext cx="3177540" cy="4876800"/>
            </a:xfrm>
            <a:custGeom>
              <a:avLst/>
              <a:gdLst/>
              <a:ahLst/>
              <a:cxnLst/>
              <a:rect l="l" t="t" r="r" b="b"/>
              <a:pathLst>
                <a:path w="3177540" h="4876800">
                  <a:moveTo>
                    <a:pt x="2051538" y="0"/>
                  </a:moveTo>
                  <a:lnTo>
                    <a:pt x="2051798" y="51211"/>
                  </a:lnTo>
                  <a:lnTo>
                    <a:pt x="2051967" y="102422"/>
                  </a:lnTo>
                  <a:lnTo>
                    <a:pt x="2052048" y="153634"/>
                  </a:lnTo>
                  <a:lnTo>
                    <a:pt x="2052047" y="204845"/>
                  </a:lnTo>
                  <a:lnTo>
                    <a:pt x="2051969" y="256056"/>
                  </a:lnTo>
                  <a:lnTo>
                    <a:pt x="2051820" y="307267"/>
                  </a:lnTo>
                  <a:lnTo>
                    <a:pt x="2051603" y="358479"/>
                  </a:lnTo>
                  <a:lnTo>
                    <a:pt x="2051326" y="409690"/>
                  </a:lnTo>
                  <a:lnTo>
                    <a:pt x="2050992" y="460901"/>
                  </a:lnTo>
                  <a:lnTo>
                    <a:pt x="2050606" y="512113"/>
                  </a:lnTo>
                  <a:lnTo>
                    <a:pt x="2050175" y="563324"/>
                  </a:lnTo>
                  <a:lnTo>
                    <a:pt x="2049702" y="614535"/>
                  </a:lnTo>
                  <a:lnTo>
                    <a:pt x="2049194" y="665747"/>
                  </a:lnTo>
                  <a:lnTo>
                    <a:pt x="2048654" y="716958"/>
                  </a:lnTo>
                  <a:lnTo>
                    <a:pt x="2048089" y="768169"/>
                  </a:lnTo>
                  <a:lnTo>
                    <a:pt x="2047504" y="819381"/>
                  </a:lnTo>
                  <a:lnTo>
                    <a:pt x="2046903" y="870592"/>
                  </a:lnTo>
                  <a:lnTo>
                    <a:pt x="2046292" y="921803"/>
                  </a:lnTo>
                  <a:lnTo>
                    <a:pt x="2045676" y="973015"/>
                  </a:lnTo>
                  <a:lnTo>
                    <a:pt x="2045060" y="1024226"/>
                  </a:lnTo>
                  <a:lnTo>
                    <a:pt x="2044449" y="1075437"/>
                  </a:lnTo>
                  <a:lnTo>
                    <a:pt x="2043848" y="1126648"/>
                  </a:lnTo>
                  <a:lnTo>
                    <a:pt x="2043263" y="1177860"/>
                  </a:lnTo>
                  <a:lnTo>
                    <a:pt x="2042698" y="1229071"/>
                  </a:lnTo>
                  <a:lnTo>
                    <a:pt x="2042159" y="1280282"/>
                  </a:lnTo>
                  <a:lnTo>
                    <a:pt x="2041650" y="1331494"/>
                  </a:lnTo>
                  <a:lnTo>
                    <a:pt x="2041177" y="1382705"/>
                  </a:lnTo>
                  <a:lnTo>
                    <a:pt x="2040746" y="1433916"/>
                  </a:lnTo>
                  <a:lnTo>
                    <a:pt x="2040361" y="1485128"/>
                  </a:lnTo>
                  <a:lnTo>
                    <a:pt x="2040026" y="1536339"/>
                  </a:lnTo>
                  <a:lnTo>
                    <a:pt x="2039749" y="1587550"/>
                  </a:lnTo>
                  <a:lnTo>
                    <a:pt x="2039532" y="1638762"/>
                  </a:lnTo>
                  <a:lnTo>
                    <a:pt x="2039383" y="1689973"/>
                  </a:lnTo>
                  <a:lnTo>
                    <a:pt x="2039305" y="1741184"/>
                  </a:lnTo>
                  <a:lnTo>
                    <a:pt x="2039304" y="1792396"/>
                  </a:lnTo>
                  <a:lnTo>
                    <a:pt x="2039385" y="1843607"/>
                  </a:lnTo>
                  <a:lnTo>
                    <a:pt x="2039554" y="1894818"/>
                  </a:lnTo>
                  <a:lnTo>
                    <a:pt x="2039815" y="1946030"/>
                  </a:lnTo>
                  <a:lnTo>
                    <a:pt x="0" y="1946030"/>
                  </a:lnTo>
                  <a:lnTo>
                    <a:pt x="0" y="4865077"/>
                  </a:lnTo>
                  <a:lnTo>
                    <a:pt x="3176953" y="4876800"/>
                  </a:lnTo>
                  <a:lnTo>
                    <a:pt x="3176953" y="4826244"/>
                  </a:lnTo>
                  <a:lnTo>
                    <a:pt x="3176953" y="4775688"/>
                  </a:lnTo>
                  <a:lnTo>
                    <a:pt x="3176953" y="4725132"/>
                  </a:lnTo>
                  <a:lnTo>
                    <a:pt x="3176953" y="4674576"/>
                  </a:lnTo>
                  <a:lnTo>
                    <a:pt x="3176953" y="4624021"/>
                  </a:lnTo>
                  <a:lnTo>
                    <a:pt x="3176953" y="4573465"/>
                  </a:lnTo>
                  <a:lnTo>
                    <a:pt x="3176953" y="4522909"/>
                  </a:lnTo>
                  <a:lnTo>
                    <a:pt x="3176953" y="4472353"/>
                  </a:lnTo>
                  <a:lnTo>
                    <a:pt x="3176953" y="4421798"/>
                  </a:lnTo>
                  <a:lnTo>
                    <a:pt x="3176953" y="4371242"/>
                  </a:lnTo>
                  <a:lnTo>
                    <a:pt x="3176953" y="4320686"/>
                  </a:lnTo>
                  <a:lnTo>
                    <a:pt x="3176953" y="4270130"/>
                  </a:lnTo>
                  <a:lnTo>
                    <a:pt x="3176953" y="4219574"/>
                  </a:lnTo>
                  <a:lnTo>
                    <a:pt x="3176953" y="4169019"/>
                  </a:lnTo>
                  <a:lnTo>
                    <a:pt x="3176953" y="4118463"/>
                  </a:lnTo>
                  <a:lnTo>
                    <a:pt x="3176953" y="4067907"/>
                  </a:lnTo>
                  <a:lnTo>
                    <a:pt x="3176953" y="4017351"/>
                  </a:lnTo>
                  <a:lnTo>
                    <a:pt x="3176953" y="3966796"/>
                  </a:lnTo>
                  <a:lnTo>
                    <a:pt x="3176953" y="3916240"/>
                  </a:lnTo>
                  <a:lnTo>
                    <a:pt x="3176953" y="3865684"/>
                  </a:lnTo>
                  <a:lnTo>
                    <a:pt x="3176953" y="3815128"/>
                  </a:lnTo>
                  <a:lnTo>
                    <a:pt x="3176953" y="3764573"/>
                  </a:lnTo>
                  <a:lnTo>
                    <a:pt x="3176953" y="3714017"/>
                  </a:lnTo>
                  <a:lnTo>
                    <a:pt x="3176953" y="3663461"/>
                  </a:lnTo>
                  <a:lnTo>
                    <a:pt x="3176953" y="3612905"/>
                  </a:lnTo>
                  <a:lnTo>
                    <a:pt x="3176953" y="3562349"/>
                  </a:lnTo>
                  <a:lnTo>
                    <a:pt x="3176953" y="3511794"/>
                  </a:lnTo>
                  <a:lnTo>
                    <a:pt x="3176953" y="3461238"/>
                  </a:lnTo>
                  <a:lnTo>
                    <a:pt x="3176953" y="3410682"/>
                  </a:lnTo>
                  <a:lnTo>
                    <a:pt x="3176953" y="3360126"/>
                  </a:lnTo>
                  <a:lnTo>
                    <a:pt x="3176953" y="3309571"/>
                  </a:lnTo>
                  <a:lnTo>
                    <a:pt x="3176953" y="3259015"/>
                  </a:lnTo>
                  <a:lnTo>
                    <a:pt x="3176953" y="3208459"/>
                  </a:lnTo>
                  <a:lnTo>
                    <a:pt x="3176953" y="3157903"/>
                  </a:lnTo>
                  <a:lnTo>
                    <a:pt x="3176953" y="3107348"/>
                  </a:lnTo>
                  <a:lnTo>
                    <a:pt x="3176953" y="3056792"/>
                  </a:lnTo>
                  <a:lnTo>
                    <a:pt x="3176953" y="3006236"/>
                  </a:lnTo>
                  <a:lnTo>
                    <a:pt x="3176953" y="2955680"/>
                  </a:lnTo>
                  <a:lnTo>
                    <a:pt x="3176953" y="2905124"/>
                  </a:lnTo>
                  <a:lnTo>
                    <a:pt x="3176953" y="2854569"/>
                  </a:lnTo>
                  <a:lnTo>
                    <a:pt x="3176953" y="2804013"/>
                  </a:lnTo>
                  <a:lnTo>
                    <a:pt x="3176953" y="2753457"/>
                  </a:lnTo>
                  <a:lnTo>
                    <a:pt x="3176953" y="2702901"/>
                  </a:lnTo>
                  <a:lnTo>
                    <a:pt x="3176953" y="2652346"/>
                  </a:lnTo>
                  <a:lnTo>
                    <a:pt x="3176953" y="2601790"/>
                  </a:lnTo>
                  <a:lnTo>
                    <a:pt x="3176953" y="2551234"/>
                  </a:lnTo>
                  <a:lnTo>
                    <a:pt x="3176953" y="2500678"/>
                  </a:lnTo>
                  <a:lnTo>
                    <a:pt x="3176953" y="2450123"/>
                  </a:lnTo>
                  <a:lnTo>
                    <a:pt x="3176953" y="2399567"/>
                  </a:lnTo>
                  <a:lnTo>
                    <a:pt x="3176953" y="2349011"/>
                  </a:lnTo>
                  <a:lnTo>
                    <a:pt x="3176953" y="2298455"/>
                  </a:lnTo>
                  <a:lnTo>
                    <a:pt x="3176953" y="2247899"/>
                  </a:lnTo>
                  <a:lnTo>
                    <a:pt x="3176953" y="2197344"/>
                  </a:lnTo>
                  <a:lnTo>
                    <a:pt x="3176953" y="2146788"/>
                  </a:lnTo>
                  <a:lnTo>
                    <a:pt x="3176953" y="2096232"/>
                  </a:lnTo>
                  <a:lnTo>
                    <a:pt x="3176953" y="2045676"/>
                  </a:lnTo>
                  <a:lnTo>
                    <a:pt x="3176953" y="1995121"/>
                  </a:lnTo>
                  <a:lnTo>
                    <a:pt x="3176953" y="1944565"/>
                  </a:lnTo>
                  <a:lnTo>
                    <a:pt x="3176953" y="1894009"/>
                  </a:lnTo>
                  <a:lnTo>
                    <a:pt x="3176953" y="1843453"/>
                  </a:lnTo>
                  <a:lnTo>
                    <a:pt x="3176953" y="1792898"/>
                  </a:lnTo>
                  <a:lnTo>
                    <a:pt x="3176953" y="1742342"/>
                  </a:lnTo>
                  <a:lnTo>
                    <a:pt x="3176953" y="1691786"/>
                  </a:lnTo>
                  <a:lnTo>
                    <a:pt x="3176953" y="1641230"/>
                  </a:lnTo>
                  <a:lnTo>
                    <a:pt x="3176953" y="1590674"/>
                  </a:lnTo>
                  <a:lnTo>
                    <a:pt x="3176953" y="1540119"/>
                  </a:lnTo>
                  <a:lnTo>
                    <a:pt x="3176953" y="1489563"/>
                  </a:lnTo>
                  <a:lnTo>
                    <a:pt x="3176953" y="1439007"/>
                  </a:lnTo>
                  <a:lnTo>
                    <a:pt x="3176953" y="1388451"/>
                  </a:lnTo>
                  <a:lnTo>
                    <a:pt x="3176953" y="1337896"/>
                  </a:lnTo>
                  <a:lnTo>
                    <a:pt x="3176953" y="1287340"/>
                  </a:lnTo>
                  <a:lnTo>
                    <a:pt x="3176953" y="1236784"/>
                  </a:lnTo>
                  <a:lnTo>
                    <a:pt x="3176953" y="1186228"/>
                  </a:lnTo>
                  <a:lnTo>
                    <a:pt x="3176953" y="1135673"/>
                  </a:lnTo>
                  <a:lnTo>
                    <a:pt x="3176953" y="1085117"/>
                  </a:lnTo>
                  <a:lnTo>
                    <a:pt x="3176953" y="1034561"/>
                  </a:lnTo>
                  <a:lnTo>
                    <a:pt x="3176953" y="984005"/>
                  </a:lnTo>
                  <a:lnTo>
                    <a:pt x="3176953" y="933449"/>
                  </a:lnTo>
                  <a:lnTo>
                    <a:pt x="3176953" y="882894"/>
                  </a:lnTo>
                  <a:lnTo>
                    <a:pt x="3176953" y="832338"/>
                  </a:lnTo>
                  <a:lnTo>
                    <a:pt x="3176953" y="781782"/>
                  </a:lnTo>
                  <a:lnTo>
                    <a:pt x="3176953" y="731226"/>
                  </a:lnTo>
                  <a:lnTo>
                    <a:pt x="3176953" y="680671"/>
                  </a:lnTo>
                  <a:lnTo>
                    <a:pt x="3176954" y="630115"/>
                  </a:lnTo>
                  <a:lnTo>
                    <a:pt x="3176954" y="579559"/>
                  </a:lnTo>
                  <a:lnTo>
                    <a:pt x="3176954" y="529003"/>
                  </a:lnTo>
                  <a:lnTo>
                    <a:pt x="3176954" y="478448"/>
                  </a:lnTo>
                  <a:lnTo>
                    <a:pt x="3176954" y="427892"/>
                  </a:lnTo>
                  <a:lnTo>
                    <a:pt x="3176954" y="377336"/>
                  </a:lnTo>
                  <a:lnTo>
                    <a:pt x="3176954" y="326780"/>
                  </a:lnTo>
                  <a:lnTo>
                    <a:pt x="3176954" y="276224"/>
                  </a:lnTo>
                  <a:lnTo>
                    <a:pt x="3176954" y="225669"/>
                  </a:lnTo>
                  <a:lnTo>
                    <a:pt x="3176954" y="175113"/>
                  </a:lnTo>
                  <a:lnTo>
                    <a:pt x="3176954" y="124557"/>
                  </a:lnTo>
                  <a:lnTo>
                    <a:pt x="3176954" y="74001"/>
                  </a:lnTo>
                  <a:lnTo>
                    <a:pt x="3176954" y="23446"/>
                  </a:lnTo>
                  <a:lnTo>
                    <a:pt x="2051538" y="0"/>
                  </a:lnTo>
                  <a:close/>
                </a:path>
              </a:pathLst>
            </a:custGeom>
            <a:ln w="50800">
              <a:solidFill>
                <a:srgbClr val="000000"/>
              </a:solidFill>
            </a:ln>
          </p:spPr>
          <p:txBody>
            <a:bodyPr wrap="square" lIns="0" tIns="0" rIns="0" bIns="0" rtlCol="0"/>
            <a:lstStyle/>
            <a:p>
              <a:endParaRPr/>
            </a:p>
          </p:txBody>
        </p:sp>
      </p:grpSp>
      <p:grpSp>
        <p:nvGrpSpPr>
          <p:cNvPr id="6" name="object 6"/>
          <p:cNvGrpSpPr/>
          <p:nvPr/>
        </p:nvGrpSpPr>
        <p:grpSpPr>
          <a:xfrm>
            <a:off x="229504" y="3365153"/>
            <a:ext cx="4886325" cy="489584"/>
            <a:chOff x="229504" y="3365153"/>
            <a:chExt cx="4886325" cy="489584"/>
          </a:xfrm>
        </p:grpSpPr>
        <p:pic>
          <p:nvPicPr>
            <p:cNvPr id="7" name="object 7"/>
            <p:cNvPicPr/>
            <p:nvPr/>
          </p:nvPicPr>
          <p:blipFill>
            <a:blip r:embed="rId4" cstate="print"/>
            <a:stretch>
              <a:fillRect/>
            </a:stretch>
          </p:blipFill>
          <p:spPr>
            <a:xfrm>
              <a:off x="295655" y="3432047"/>
              <a:ext cx="4773168" cy="393191"/>
            </a:xfrm>
            <a:prstGeom prst="rect">
              <a:avLst/>
            </a:prstGeom>
          </p:spPr>
        </p:pic>
        <p:sp>
          <p:nvSpPr>
            <p:cNvPr id="8" name="object 8"/>
            <p:cNvSpPr/>
            <p:nvPr/>
          </p:nvSpPr>
          <p:spPr>
            <a:xfrm>
              <a:off x="234266" y="3369915"/>
              <a:ext cx="4876800" cy="480059"/>
            </a:xfrm>
            <a:custGeom>
              <a:avLst/>
              <a:gdLst/>
              <a:ahLst/>
              <a:cxnLst/>
              <a:rect l="l" t="t" r="r" b="b"/>
              <a:pathLst>
                <a:path w="4876800" h="480060">
                  <a:moveTo>
                    <a:pt x="0" y="0"/>
                  </a:moveTo>
                  <a:lnTo>
                    <a:pt x="4876695" y="0"/>
                  </a:lnTo>
                  <a:lnTo>
                    <a:pt x="4876695" y="479530"/>
                  </a:lnTo>
                  <a:lnTo>
                    <a:pt x="0" y="479530"/>
                  </a:lnTo>
                  <a:lnTo>
                    <a:pt x="0" y="0"/>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609921" y="4411979"/>
            <a:ext cx="4364355" cy="1513205"/>
          </a:xfrm>
          <a:prstGeom prst="rect">
            <a:avLst/>
          </a:prstGeom>
        </p:spPr>
        <p:txBody>
          <a:bodyPr vert="horz" wrap="square" lIns="0" tIns="12700" rIns="0" bIns="0" rtlCol="0">
            <a:spAutoFit/>
          </a:bodyPr>
          <a:lstStyle/>
          <a:p>
            <a:pPr marL="311785" marR="5080" indent="-299720">
              <a:lnSpc>
                <a:spcPct val="152500"/>
              </a:lnSpc>
              <a:spcBef>
                <a:spcPts val="100"/>
              </a:spcBef>
            </a:pPr>
            <a:r>
              <a:rPr sz="3200" spc="-35" dirty="0">
                <a:latin typeface="Calibri"/>
                <a:cs typeface="Calibri"/>
              </a:rPr>
              <a:t>Training</a:t>
            </a:r>
            <a:r>
              <a:rPr sz="3200" spc="-5" dirty="0">
                <a:latin typeface="Calibri"/>
                <a:cs typeface="Calibri"/>
              </a:rPr>
              <a:t> sequence: ”hello” </a:t>
            </a:r>
            <a:r>
              <a:rPr sz="3200" spc="-710" dirty="0">
                <a:latin typeface="Calibri"/>
                <a:cs typeface="Calibri"/>
              </a:rPr>
              <a:t> </a:t>
            </a:r>
            <a:r>
              <a:rPr sz="3200" spc="-15" dirty="0">
                <a:latin typeface="Calibri"/>
                <a:cs typeface="Calibri"/>
              </a:rPr>
              <a:t>Vocabulary:</a:t>
            </a:r>
            <a:r>
              <a:rPr sz="3200" spc="-5" dirty="0">
                <a:latin typeface="Calibri"/>
                <a:cs typeface="Calibri"/>
              </a:rPr>
              <a:t> </a:t>
            </a:r>
            <a:r>
              <a:rPr sz="3200" dirty="0">
                <a:latin typeface="Calibri"/>
                <a:cs typeface="Calibri"/>
              </a:rPr>
              <a:t>[h,</a:t>
            </a:r>
            <a:r>
              <a:rPr sz="3200" spc="-10" dirty="0">
                <a:latin typeface="Calibri"/>
                <a:cs typeface="Calibri"/>
              </a:rPr>
              <a:t> </a:t>
            </a:r>
            <a:r>
              <a:rPr sz="3200" spc="-5" dirty="0">
                <a:latin typeface="Calibri"/>
                <a:cs typeface="Calibri"/>
              </a:rPr>
              <a:t>e, </a:t>
            </a:r>
            <a:r>
              <a:rPr sz="3200" dirty="0">
                <a:latin typeface="Calibri"/>
                <a:cs typeface="Calibri"/>
              </a:rPr>
              <a:t>l,</a:t>
            </a:r>
            <a:r>
              <a:rPr sz="3200" spc="-10" dirty="0">
                <a:latin typeface="Calibri"/>
                <a:cs typeface="Calibri"/>
              </a:rPr>
              <a:t> </a:t>
            </a:r>
            <a:r>
              <a:rPr sz="3200" spc="-5" dirty="0">
                <a:latin typeface="Calibri"/>
                <a:cs typeface="Calibri"/>
              </a:rPr>
              <a:t>o]</a:t>
            </a:r>
            <a:endParaRPr sz="3200">
              <a:latin typeface="Calibri"/>
              <a:cs typeface="Calibri"/>
            </a:endParaRPr>
          </a:p>
        </p:txBody>
      </p:sp>
      <p:sp>
        <p:nvSpPr>
          <p:cNvPr id="10" name="object 10"/>
          <p:cNvSpPr txBox="1"/>
          <p:nvPr/>
        </p:nvSpPr>
        <p:spPr>
          <a:xfrm>
            <a:off x="7289012" y="314451"/>
            <a:ext cx="3291204" cy="452120"/>
          </a:xfrm>
          <a:prstGeom prst="rect">
            <a:avLst/>
          </a:prstGeom>
        </p:spPr>
        <p:txBody>
          <a:bodyPr vert="horz" wrap="square" lIns="0" tIns="12700" rIns="0" bIns="0" rtlCol="0">
            <a:spAutoFit/>
          </a:bodyPr>
          <a:lstStyle/>
          <a:p>
            <a:pPr marL="12700">
              <a:lnSpc>
                <a:spcPct val="100000"/>
              </a:lnSpc>
              <a:spcBef>
                <a:spcPts val="100"/>
              </a:spcBef>
            </a:pPr>
            <a:r>
              <a:rPr sz="2800" spc="-10" dirty="0">
                <a:latin typeface="Calibri"/>
                <a:cs typeface="Calibri"/>
              </a:rPr>
              <a:t>Given</a:t>
            </a:r>
            <a:r>
              <a:rPr sz="2800" spc="-15" dirty="0">
                <a:latin typeface="Calibri"/>
                <a:cs typeface="Calibri"/>
              </a:rPr>
              <a:t> </a:t>
            </a:r>
            <a:r>
              <a:rPr sz="2800" spc="-50" dirty="0">
                <a:latin typeface="Calibri"/>
                <a:cs typeface="Calibri"/>
              </a:rPr>
              <a:t>“hel”,</a:t>
            </a:r>
            <a:r>
              <a:rPr sz="2800" spc="-15" dirty="0">
                <a:latin typeface="Calibri"/>
                <a:cs typeface="Calibri"/>
              </a:rPr>
              <a:t> </a:t>
            </a:r>
            <a:r>
              <a:rPr sz="2800" spc="-10" dirty="0">
                <a:latin typeface="Calibri"/>
                <a:cs typeface="Calibri"/>
              </a:rPr>
              <a:t>predict</a:t>
            </a:r>
            <a:r>
              <a:rPr sz="2800" spc="-20" dirty="0">
                <a:latin typeface="Calibri"/>
                <a:cs typeface="Calibri"/>
              </a:rPr>
              <a:t> </a:t>
            </a:r>
            <a:r>
              <a:rPr sz="2800" spc="-5" dirty="0">
                <a:latin typeface="Calibri"/>
                <a:cs typeface="Calibri"/>
              </a:rPr>
              <a:t>“l”</a:t>
            </a:r>
            <a:endParaRPr sz="2800">
              <a:latin typeface="Calibri"/>
              <a:cs typeface="Calibri"/>
            </a:endParaRPr>
          </a:p>
        </p:txBody>
      </p:sp>
      <p:sp>
        <p:nvSpPr>
          <p:cNvPr id="11" name="object 11"/>
          <p:cNvSpPr txBox="1"/>
          <p:nvPr/>
        </p:nvSpPr>
        <p:spPr>
          <a:xfrm>
            <a:off x="272924" y="1306068"/>
            <a:ext cx="4694555" cy="995044"/>
          </a:xfrm>
          <a:prstGeom prst="rect">
            <a:avLst/>
          </a:prstGeom>
        </p:spPr>
        <p:txBody>
          <a:bodyPr vert="horz" wrap="square" lIns="0" tIns="31750" rIns="0" bIns="0" rtlCol="0">
            <a:spAutoFit/>
          </a:bodyPr>
          <a:lstStyle/>
          <a:p>
            <a:pPr marL="12700" marR="5080">
              <a:lnSpc>
                <a:spcPts val="3790"/>
              </a:lnSpc>
              <a:spcBef>
                <a:spcPts val="250"/>
              </a:spcBef>
            </a:pPr>
            <a:r>
              <a:rPr sz="3200" spc="-10" dirty="0">
                <a:latin typeface="Calibri"/>
                <a:cs typeface="Calibri"/>
              </a:rPr>
              <a:t>Given </a:t>
            </a:r>
            <a:r>
              <a:rPr sz="3200" spc="-20" dirty="0">
                <a:latin typeface="Calibri"/>
                <a:cs typeface="Calibri"/>
              </a:rPr>
              <a:t>characters </a:t>
            </a:r>
            <a:r>
              <a:rPr sz="3200" dirty="0">
                <a:latin typeface="Calibri"/>
                <a:cs typeface="Calibri"/>
              </a:rPr>
              <a:t>1, 2, …, </a:t>
            </a:r>
            <a:r>
              <a:rPr sz="3200" spc="-30" dirty="0">
                <a:latin typeface="Calibri"/>
                <a:cs typeface="Calibri"/>
              </a:rPr>
              <a:t>t-1, </a:t>
            </a:r>
            <a:r>
              <a:rPr sz="3200" spc="-710" dirty="0">
                <a:latin typeface="Calibri"/>
                <a:cs typeface="Calibri"/>
              </a:rPr>
              <a:t> </a:t>
            </a:r>
            <a:r>
              <a:rPr sz="3200" spc="-5" dirty="0">
                <a:latin typeface="Calibri"/>
                <a:cs typeface="Calibri"/>
              </a:rPr>
              <a:t>model</a:t>
            </a:r>
            <a:r>
              <a:rPr sz="3200" spc="-10" dirty="0">
                <a:latin typeface="Calibri"/>
                <a:cs typeface="Calibri"/>
              </a:rPr>
              <a:t> predicts </a:t>
            </a:r>
            <a:r>
              <a:rPr sz="3200" spc="-15" dirty="0">
                <a:latin typeface="Calibri"/>
                <a:cs typeface="Calibri"/>
              </a:rPr>
              <a:t>character </a:t>
            </a:r>
            <a:r>
              <a:rPr sz="3200" dirty="0">
                <a:latin typeface="Calibri"/>
                <a:cs typeface="Calibri"/>
              </a:rPr>
              <a:t>t</a:t>
            </a:r>
            <a:endParaRPr sz="3200">
              <a:latin typeface="Calibri"/>
              <a:cs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grpSp>
        <p:nvGrpSpPr>
          <p:cNvPr id="3" name="object 3"/>
          <p:cNvGrpSpPr/>
          <p:nvPr/>
        </p:nvGrpSpPr>
        <p:grpSpPr>
          <a:xfrm>
            <a:off x="5492496" y="1115567"/>
            <a:ext cx="6202680" cy="5029835"/>
            <a:chOff x="5492496" y="1115567"/>
            <a:chExt cx="6202680" cy="5029835"/>
          </a:xfrm>
        </p:grpSpPr>
        <p:pic>
          <p:nvPicPr>
            <p:cNvPr id="4" name="object 4"/>
            <p:cNvPicPr/>
            <p:nvPr/>
          </p:nvPicPr>
          <p:blipFill>
            <a:blip r:embed="rId3" cstate="print"/>
            <a:stretch>
              <a:fillRect/>
            </a:stretch>
          </p:blipFill>
          <p:spPr>
            <a:xfrm>
              <a:off x="5492496" y="1115567"/>
              <a:ext cx="6202680" cy="4986527"/>
            </a:xfrm>
            <a:prstGeom prst="rect">
              <a:avLst/>
            </a:prstGeom>
          </p:spPr>
        </p:pic>
        <p:sp>
          <p:nvSpPr>
            <p:cNvPr id="5" name="object 5"/>
            <p:cNvSpPr/>
            <p:nvPr/>
          </p:nvSpPr>
          <p:spPr>
            <a:xfrm>
              <a:off x="7256585" y="1207479"/>
              <a:ext cx="4255770" cy="4912360"/>
            </a:xfrm>
            <a:custGeom>
              <a:avLst/>
              <a:gdLst/>
              <a:ahLst/>
              <a:cxnLst/>
              <a:rect l="l" t="t" r="r" b="b"/>
              <a:pathLst>
                <a:path w="4255770" h="4912360">
                  <a:moveTo>
                    <a:pt x="3106615" y="0"/>
                  </a:moveTo>
                  <a:lnTo>
                    <a:pt x="3106923" y="51139"/>
                  </a:lnTo>
                  <a:lnTo>
                    <a:pt x="3107232" y="102140"/>
                  </a:lnTo>
                  <a:lnTo>
                    <a:pt x="3107540" y="153011"/>
                  </a:lnTo>
                  <a:lnTo>
                    <a:pt x="3107849" y="203758"/>
                  </a:lnTo>
                  <a:lnTo>
                    <a:pt x="3108157" y="254390"/>
                  </a:lnTo>
                  <a:lnTo>
                    <a:pt x="3108466" y="304914"/>
                  </a:lnTo>
                  <a:lnTo>
                    <a:pt x="3108774" y="355338"/>
                  </a:lnTo>
                  <a:lnTo>
                    <a:pt x="3109083" y="405670"/>
                  </a:lnTo>
                  <a:lnTo>
                    <a:pt x="3109391" y="455917"/>
                  </a:lnTo>
                  <a:lnTo>
                    <a:pt x="3109700" y="506088"/>
                  </a:lnTo>
                  <a:lnTo>
                    <a:pt x="3110008" y="556189"/>
                  </a:lnTo>
                  <a:lnTo>
                    <a:pt x="3110317" y="606229"/>
                  </a:lnTo>
                  <a:lnTo>
                    <a:pt x="3110625" y="656215"/>
                  </a:lnTo>
                  <a:lnTo>
                    <a:pt x="3110934" y="706154"/>
                  </a:lnTo>
                  <a:lnTo>
                    <a:pt x="3111242" y="756055"/>
                  </a:lnTo>
                  <a:lnTo>
                    <a:pt x="3111551" y="805926"/>
                  </a:lnTo>
                  <a:lnTo>
                    <a:pt x="3111859" y="855773"/>
                  </a:lnTo>
                  <a:lnTo>
                    <a:pt x="3112168" y="905605"/>
                  </a:lnTo>
                  <a:lnTo>
                    <a:pt x="3112476" y="955430"/>
                  </a:lnTo>
                  <a:lnTo>
                    <a:pt x="3112785" y="1005254"/>
                  </a:lnTo>
                  <a:lnTo>
                    <a:pt x="3113093" y="1055086"/>
                  </a:lnTo>
                  <a:lnTo>
                    <a:pt x="3113402" y="1104933"/>
                  </a:lnTo>
                  <a:lnTo>
                    <a:pt x="3113710" y="1154804"/>
                  </a:lnTo>
                  <a:lnTo>
                    <a:pt x="3114018" y="1204705"/>
                  </a:lnTo>
                  <a:lnTo>
                    <a:pt x="3114327" y="1254644"/>
                  </a:lnTo>
                  <a:lnTo>
                    <a:pt x="3114635" y="1304630"/>
                  </a:lnTo>
                  <a:lnTo>
                    <a:pt x="3114944" y="1354670"/>
                  </a:lnTo>
                  <a:lnTo>
                    <a:pt x="3115252" y="1404771"/>
                  </a:lnTo>
                  <a:lnTo>
                    <a:pt x="3115561" y="1454942"/>
                  </a:lnTo>
                  <a:lnTo>
                    <a:pt x="3115869" y="1505189"/>
                  </a:lnTo>
                  <a:lnTo>
                    <a:pt x="3116178" y="1555521"/>
                  </a:lnTo>
                  <a:lnTo>
                    <a:pt x="3116486" y="1605945"/>
                  </a:lnTo>
                  <a:lnTo>
                    <a:pt x="3116795" y="1656469"/>
                  </a:lnTo>
                  <a:lnTo>
                    <a:pt x="3117103" y="1707101"/>
                  </a:lnTo>
                  <a:lnTo>
                    <a:pt x="3117412" y="1757849"/>
                  </a:lnTo>
                  <a:lnTo>
                    <a:pt x="3117721" y="1808719"/>
                  </a:lnTo>
                  <a:lnTo>
                    <a:pt x="3118029" y="1859720"/>
                  </a:lnTo>
                  <a:lnTo>
                    <a:pt x="3118338" y="1910860"/>
                  </a:lnTo>
                  <a:lnTo>
                    <a:pt x="0" y="1910860"/>
                  </a:lnTo>
                  <a:lnTo>
                    <a:pt x="0" y="4829907"/>
                  </a:lnTo>
                  <a:lnTo>
                    <a:pt x="4255477" y="4911968"/>
                  </a:lnTo>
                  <a:lnTo>
                    <a:pt x="4255477" y="23446"/>
                  </a:lnTo>
                  <a:lnTo>
                    <a:pt x="3106615" y="0"/>
                  </a:lnTo>
                  <a:close/>
                </a:path>
              </a:pathLst>
            </a:custGeom>
            <a:ln w="50800">
              <a:solidFill>
                <a:srgbClr val="000000"/>
              </a:solidFill>
            </a:ln>
          </p:spPr>
          <p:txBody>
            <a:bodyPr wrap="square" lIns="0" tIns="0" rIns="0" bIns="0" rtlCol="0"/>
            <a:lstStyle/>
            <a:p>
              <a:endParaRPr/>
            </a:p>
          </p:txBody>
        </p:sp>
      </p:grpSp>
      <p:grpSp>
        <p:nvGrpSpPr>
          <p:cNvPr id="6" name="object 6"/>
          <p:cNvGrpSpPr/>
          <p:nvPr/>
        </p:nvGrpSpPr>
        <p:grpSpPr>
          <a:xfrm>
            <a:off x="229504" y="3365153"/>
            <a:ext cx="4886325" cy="489584"/>
            <a:chOff x="229504" y="3365153"/>
            <a:chExt cx="4886325" cy="489584"/>
          </a:xfrm>
        </p:grpSpPr>
        <p:pic>
          <p:nvPicPr>
            <p:cNvPr id="7" name="object 7"/>
            <p:cNvPicPr/>
            <p:nvPr/>
          </p:nvPicPr>
          <p:blipFill>
            <a:blip r:embed="rId4" cstate="print"/>
            <a:stretch>
              <a:fillRect/>
            </a:stretch>
          </p:blipFill>
          <p:spPr>
            <a:xfrm>
              <a:off x="295655" y="3432047"/>
              <a:ext cx="4773168" cy="393191"/>
            </a:xfrm>
            <a:prstGeom prst="rect">
              <a:avLst/>
            </a:prstGeom>
          </p:spPr>
        </p:pic>
        <p:sp>
          <p:nvSpPr>
            <p:cNvPr id="8" name="object 8"/>
            <p:cNvSpPr/>
            <p:nvPr/>
          </p:nvSpPr>
          <p:spPr>
            <a:xfrm>
              <a:off x="234266" y="3369915"/>
              <a:ext cx="4876800" cy="480059"/>
            </a:xfrm>
            <a:custGeom>
              <a:avLst/>
              <a:gdLst/>
              <a:ahLst/>
              <a:cxnLst/>
              <a:rect l="l" t="t" r="r" b="b"/>
              <a:pathLst>
                <a:path w="4876800" h="480060">
                  <a:moveTo>
                    <a:pt x="0" y="0"/>
                  </a:moveTo>
                  <a:lnTo>
                    <a:pt x="4876695" y="0"/>
                  </a:lnTo>
                  <a:lnTo>
                    <a:pt x="4876695" y="479530"/>
                  </a:lnTo>
                  <a:lnTo>
                    <a:pt x="0" y="479530"/>
                  </a:lnTo>
                  <a:lnTo>
                    <a:pt x="0" y="0"/>
                  </a:lnTo>
                  <a:close/>
                </a:path>
              </a:pathLst>
            </a:custGeom>
            <a:ln w="9525">
              <a:solidFill>
                <a:srgbClr val="000000"/>
              </a:solidFill>
            </a:ln>
          </p:spPr>
          <p:txBody>
            <a:bodyPr wrap="square" lIns="0" tIns="0" rIns="0" bIns="0" rtlCol="0"/>
            <a:lstStyle/>
            <a:p>
              <a:endParaRPr/>
            </a:p>
          </p:txBody>
        </p:sp>
      </p:grpSp>
      <p:sp>
        <p:nvSpPr>
          <p:cNvPr id="9" name="object 9"/>
          <p:cNvSpPr txBox="1"/>
          <p:nvPr/>
        </p:nvSpPr>
        <p:spPr>
          <a:xfrm>
            <a:off x="609921" y="4411979"/>
            <a:ext cx="4364355" cy="1513205"/>
          </a:xfrm>
          <a:prstGeom prst="rect">
            <a:avLst/>
          </a:prstGeom>
        </p:spPr>
        <p:txBody>
          <a:bodyPr vert="horz" wrap="square" lIns="0" tIns="12700" rIns="0" bIns="0" rtlCol="0">
            <a:spAutoFit/>
          </a:bodyPr>
          <a:lstStyle/>
          <a:p>
            <a:pPr marL="311785" marR="5080" indent="-299720">
              <a:lnSpc>
                <a:spcPct val="152500"/>
              </a:lnSpc>
              <a:spcBef>
                <a:spcPts val="100"/>
              </a:spcBef>
            </a:pPr>
            <a:r>
              <a:rPr sz="3200" spc="-35" dirty="0">
                <a:latin typeface="Calibri"/>
                <a:cs typeface="Calibri"/>
              </a:rPr>
              <a:t>Training</a:t>
            </a:r>
            <a:r>
              <a:rPr sz="3200" spc="-5" dirty="0">
                <a:latin typeface="Calibri"/>
                <a:cs typeface="Calibri"/>
              </a:rPr>
              <a:t> sequence: ”hello” </a:t>
            </a:r>
            <a:r>
              <a:rPr sz="3200" spc="-710" dirty="0">
                <a:latin typeface="Calibri"/>
                <a:cs typeface="Calibri"/>
              </a:rPr>
              <a:t> </a:t>
            </a:r>
            <a:r>
              <a:rPr sz="3200" spc="-15" dirty="0">
                <a:latin typeface="Calibri"/>
                <a:cs typeface="Calibri"/>
              </a:rPr>
              <a:t>Vocabulary:</a:t>
            </a:r>
            <a:r>
              <a:rPr sz="3200" spc="-5" dirty="0">
                <a:latin typeface="Calibri"/>
                <a:cs typeface="Calibri"/>
              </a:rPr>
              <a:t> </a:t>
            </a:r>
            <a:r>
              <a:rPr sz="3200" dirty="0">
                <a:latin typeface="Calibri"/>
                <a:cs typeface="Calibri"/>
              </a:rPr>
              <a:t>[h,</a:t>
            </a:r>
            <a:r>
              <a:rPr sz="3200" spc="-10" dirty="0">
                <a:latin typeface="Calibri"/>
                <a:cs typeface="Calibri"/>
              </a:rPr>
              <a:t> </a:t>
            </a:r>
            <a:r>
              <a:rPr sz="3200" spc="-5" dirty="0">
                <a:latin typeface="Calibri"/>
                <a:cs typeface="Calibri"/>
              </a:rPr>
              <a:t>e, </a:t>
            </a:r>
            <a:r>
              <a:rPr sz="3200" dirty="0">
                <a:latin typeface="Calibri"/>
                <a:cs typeface="Calibri"/>
              </a:rPr>
              <a:t>l,</a:t>
            </a:r>
            <a:r>
              <a:rPr sz="3200" spc="-10" dirty="0">
                <a:latin typeface="Calibri"/>
                <a:cs typeface="Calibri"/>
              </a:rPr>
              <a:t> </a:t>
            </a:r>
            <a:r>
              <a:rPr sz="3200" spc="-5" dirty="0">
                <a:latin typeface="Calibri"/>
                <a:cs typeface="Calibri"/>
              </a:rPr>
              <a:t>o]</a:t>
            </a:r>
            <a:endParaRPr sz="3200">
              <a:latin typeface="Calibri"/>
              <a:cs typeface="Calibri"/>
            </a:endParaRPr>
          </a:p>
        </p:txBody>
      </p:sp>
      <p:sp>
        <p:nvSpPr>
          <p:cNvPr id="10" name="object 10"/>
          <p:cNvSpPr txBox="1"/>
          <p:nvPr/>
        </p:nvSpPr>
        <p:spPr>
          <a:xfrm>
            <a:off x="272924" y="1306068"/>
            <a:ext cx="4694555" cy="995044"/>
          </a:xfrm>
          <a:prstGeom prst="rect">
            <a:avLst/>
          </a:prstGeom>
        </p:spPr>
        <p:txBody>
          <a:bodyPr vert="horz" wrap="square" lIns="0" tIns="31750" rIns="0" bIns="0" rtlCol="0">
            <a:spAutoFit/>
          </a:bodyPr>
          <a:lstStyle/>
          <a:p>
            <a:pPr marL="12700" marR="5080">
              <a:lnSpc>
                <a:spcPts val="3790"/>
              </a:lnSpc>
              <a:spcBef>
                <a:spcPts val="250"/>
              </a:spcBef>
            </a:pPr>
            <a:r>
              <a:rPr sz="3200" spc="-10" dirty="0">
                <a:latin typeface="Calibri"/>
                <a:cs typeface="Calibri"/>
              </a:rPr>
              <a:t>Given </a:t>
            </a:r>
            <a:r>
              <a:rPr sz="3200" spc="-20" dirty="0">
                <a:latin typeface="Calibri"/>
                <a:cs typeface="Calibri"/>
              </a:rPr>
              <a:t>characters </a:t>
            </a:r>
            <a:r>
              <a:rPr sz="3200" dirty="0">
                <a:latin typeface="Calibri"/>
                <a:cs typeface="Calibri"/>
              </a:rPr>
              <a:t>1, 2, …, </a:t>
            </a:r>
            <a:r>
              <a:rPr sz="3200" spc="-30" dirty="0">
                <a:latin typeface="Calibri"/>
                <a:cs typeface="Calibri"/>
              </a:rPr>
              <a:t>t-1, </a:t>
            </a:r>
            <a:r>
              <a:rPr sz="3200" spc="-710" dirty="0">
                <a:latin typeface="Calibri"/>
                <a:cs typeface="Calibri"/>
              </a:rPr>
              <a:t> </a:t>
            </a:r>
            <a:r>
              <a:rPr sz="3200" spc="-5" dirty="0">
                <a:latin typeface="Calibri"/>
                <a:cs typeface="Calibri"/>
              </a:rPr>
              <a:t>model</a:t>
            </a:r>
            <a:r>
              <a:rPr sz="3200" spc="-10" dirty="0">
                <a:latin typeface="Calibri"/>
                <a:cs typeface="Calibri"/>
              </a:rPr>
              <a:t> predicts </a:t>
            </a:r>
            <a:r>
              <a:rPr sz="3200" spc="-15" dirty="0">
                <a:latin typeface="Calibri"/>
                <a:cs typeface="Calibri"/>
              </a:rPr>
              <a:t>character </a:t>
            </a:r>
            <a:r>
              <a:rPr sz="3200" dirty="0">
                <a:latin typeface="Calibri"/>
                <a:cs typeface="Calibri"/>
              </a:rPr>
              <a:t>t</a:t>
            </a:r>
            <a:endParaRPr sz="3200">
              <a:latin typeface="Calibri"/>
              <a:cs typeface="Calibri"/>
            </a:endParaRPr>
          </a:p>
        </p:txBody>
      </p:sp>
      <p:sp>
        <p:nvSpPr>
          <p:cNvPr id="11" name="object 11"/>
          <p:cNvSpPr txBox="1"/>
          <p:nvPr/>
        </p:nvSpPr>
        <p:spPr>
          <a:xfrm>
            <a:off x="7289012" y="314451"/>
            <a:ext cx="3466465" cy="452120"/>
          </a:xfrm>
          <a:prstGeom prst="rect">
            <a:avLst/>
          </a:prstGeom>
        </p:spPr>
        <p:txBody>
          <a:bodyPr vert="horz" wrap="square" lIns="0" tIns="12700" rIns="0" bIns="0" rtlCol="0">
            <a:spAutoFit/>
          </a:bodyPr>
          <a:lstStyle/>
          <a:p>
            <a:pPr marL="12700">
              <a:lnSpc>
                <a:spcPct val="100000"/>
              </a:lnSpc>
              <a:spcBef>
                <a:spcPts val="100"/>
              </a:spcBef>
            </a:pPr>
            <a:r>
              <a:rPr sz="2800" spc="-10" dirty="0">
                <a:latin typeface="Calibri"/>
                <a:cs typeface="Calibri"/>
              </a:rPr>
              <a:t>Given</a:t>
            </a:r>
            <a:r>
              <a:rPr sz="2800" spc="-15" dirty="0">
                <a:latin typeface="Calibri"/>
                <a:cs typeface="Calibri"/>
              </a:rPr>
              <a:t> </a:t>
            </a:r>
            <a:r>
              <a:rPr sz="2800" spc="-45" dirty="0">
                <a:latin typeface="Calibri"/>
                <a:cs typeface="Calibri"/>
              </a:rPr>
              <a:t>“hell”,</a:t>
            </a:r>
            <a:r>
              <a:rPr sz="2800" spc="-10" dirty="0">
                <a:latin typeface="Calibri"/>
                <a:cs typeface="Calibri"/>
              </a:rPr>
              <a:t> predict</a:t>
            </a:r>
            <a:r>
              <a:rPr sz="2800" spc="-20" dirty="0">
                <a:latin typeface="Calibri"/>
                <a:cs typeface="Calibri"/>
              </a:rPr>
              <a:t> </a:t>
            </a:r>
            <a:r>
              <a:rPr sz="2800" spc="-35" dirty="0">
                <a:latin typeface="Calibri"/>
                <a:cs typeface="Calibri"/>
              </a:rPr>
              <a:t>“o”</a:t>
            </a:r>
            <a:endParaRPr sz="28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296"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sp>
        <p:nvSpPr>
          <p:cNvPr id="3" name="object 3"/>
          <p:cNvSpPr txBox="1"/>
          <p:nvPr/>
        </p:nvSpPr>
        <p:spPr>
          <a:xfrm>
            <a:off x="609921" y="4411979"/>
            <a:ext cx="4364355" cy="1513205"/>
          </a:xfrm>
          <a:prstGeom prst="rect">
            <a:avLst/>
          </a:prstGeom>
        </p:spPr>
        <p:txBody>
          <a:bodyPr vert="horz" wrap="square" lIns="0" tIns="12700" rIns="0" bIns="0" rtlCol="0">
            <a:spAutoFit/>
          </a:bodyPr>
          <a:lstStyle/>
          <a:p>
            <a:pPr marL="311785" marR="5080" indent="-299720">
              <a:lnSpc>
                <a:spcPct val="152500"/>
              </a:lnSpc>
              <a:spcBef>
                <a:spcPts val="100"/>
              </a:spcBef>
            </a:pPr>
            <a:r>
              <a:rPr sz="3200" spc="-35" dirty="0">
                <a:latin typeface="Calibri"/>
                <a:cs typeface="Calibri"/>
              </a:rPr>
              <a:t>Training</a:t>
            </a:r>
            <a:r>
              <a:rPr sz="3200" spc="-5" dirty="0">
                <a:latin typeface="Calibri"/>
                <a:cs typeface="Calibri"/>
              </a:rPr>
              <a:t> sequence: ”hello” </a:t>
            </a:r>
            <a:r>
              <a:rPr sz="3200" spc="-710" dirty="0">
                <a:latin typeface="Calibri"/>
                <a:cs typeface="Calibri"/>
              </a:rPr>
              <a:t> </a:t>
            </a:r>
            <a:r>
              <a:rPr sz="3200" spc="-15" dirty="0">
                <a:latin typeface="Calibri"/>
                <a:cs typeface="Calibri"/>
              </a:rPr>
              <a:t>Vocabulary:</a:t>
            </a:r>
            <a:r>
              <a:rPr sz="3200" spc="-5" dirty="0">
                <a:latin typeface="Calibri"/>
                <a:cs typeface="Calibri"/>
              </a:rPr>
              <a:t> </a:t>
            </a:r>
            <a:r>
              <a:rPr sz="3200" dirty="0">
                <a:latin typeface="Calibri"/>
                <a:cs typeface="Calibri"/>
              </a:rPr>
              <a:t>[h,</a:t>
            </a:r>
            <a:r>
              <a:rPr sz="3200" spc="-10" dirty="0">
                <a:latin typeface="Calibri"/>
                <a:cs typeface="Calibri"/>
              </a:rPr>
              <a:t> </a:t>
            </a:r>
            <a:r>
              <a:rPr sz="3200" spc="-5" dirty="0">
                <a:latin typeface="Calibri"/>
                <a:cs typeface="Calibri"/>
              </a:rPr>
              <a:t>e, </a:t>
            </a:r>
            <a:r>
              <a:rPr sz="3200" dirty="0">
                <a:latin typeface="Calibri"/>
                <a:cs typeface="Calibri"/>
              </a:rPr>
              <a:t>l,</a:t>
            </a:r>
            <a:r>
              <a:rPr sz="3200" spc="-10" dirty="0">
                <a:latin typeface="Calibri"/>
                <a:cs typeface="Calibri"/>
              </a:rPr>
              <a:t> </a:t>
            </a:r>
            <a:r>
              <a:rPr sz="3200" spc="-5" dirty="0">
                <a:latin typeface="Calibri"/>
                <a:cs typeface="Calibri"/>
              </a:rPr>
              <a:t>o]</a:t>
            </a:r>
            <a:endParaRPr sz="3200">
              <a:latin typeface="Calibri"/>
              <a:cs typeface="Calibri"/>
            </a:endParaRPr>
          </a:p>
        </p:txBody>
      </p:sp>
      <p:sp>
        <p:nvSpPr>
          <p:cNvPr id="4" name="object 4"/>
          <p:cNvSpPr txBox="1"/>
          <p:nvPr/>
        </p:nvSpPr>
        <p:spPr>
          <a:xfrm>
            <a:off x="333232" y="1711452"/>
            <a:ext cx="4852670" cy="1491615"/>
          </a:xfrm>
          <a:prstGeom prst="rect">
            <a:avLst/>
          </a:prstGeom>
        </p:spPr>
        <p:txBody>
          <a:bodyPr vert="horz" wrap="square" lIns="0" tIns="10795" rIns="0" bIns="0" rtlCol="0">
            <a:spAutoFit/>
          </a:bodyPr>
          <a:lstStyle/>
          <a:p>
            <a:pPr marL="12700" marR="5080">
              <a:lnSpc>
                <a:spcPct val="100299"/>
              </a:lnSpc>
              <a:spcBef>
                <a:spcPts val="85"/>
              </a:spcBef>
            </a:pPr>
            <a:r>
              <a:rPr sz="3200" spc="-45" dirty="0">
                <a:latin typeface="Calibri"/>
                <a:cs typeface="Calibri"/>
              </a:rPr>
              <a:t>At</a:t>
            </a:r>
            <a:r>
              <a:rPr sz="3200" spc="-5" dirty="0">
                <a:latin typeface="Calibri"/>
                <a:cs typeface="Calibri"/>
              </a:rPr>
              <a:t> </a:t>
            </a:r>
            <a:r>
              <a:rPr sz="3200" spc="-20" dirty="0">
                <a:latin typeface="Calibri"/>
                <a:cs typeface="Calibri"/>
              </a:rPr>
              <a:t>test-time,</a:t>
            </a:r>
            <a:r>
              <a:rPr sz="3200" spc="-10" dirty="0">
                <a:latin typeface="Calibri"/>
                <a:cs typeface="Calibri"/>
              </a:rPr>
              <a:t> </a:t>
            </a:r>
            <a:r>
              <a:rPr sz="3200" b="1" spc="-25" dirty="0">
                <a:latin typeface="Calibri"/>
                <a:cs typeface="Calibri"/>
              </a:rPr>
              <a:t>generate</a:t>
            </a:r>
            <a:r>
              <a:rPr sz="3200" b="1" spc="-10" dirty="0">
                <a:latin typeface="Calibri"/>
                <a:cs typeface="Calibri"/>
              </a:rPr>
              <a:t> </a:t>
            </a:r>
            <a:r>
              <a:rPr sz="3200" spc="-10" dirty="0">
                <a:latin typeface="Calibri"/>
                <a:cs typeface="Calibri"/>
              </a:rPr>
              <a:t>new </a:t>
            </a:r>
            <a:r>
              <a:rPr sz="3200" spc="-5" dirty="0">
                <a:latin typeface="Calibri"/>
                <a:cs typeface="Calibri"/>
              </a:rPr>
              <a:t> </a:t>
            </a:r>
            <a:r>
              <a:rPr sz="3200" spc="-20" dirty="0">
                <a:latin typeface="Calibri"/>
                <a:cs typeface="Calibri"/>
              </a:rPr>
              <a:t>text:</a:t>
            </a:r>
            <a:r>
              <a:rPr sz="3200" spc="-5" dirty="0">
                <a:latin typeface="Calibri"/>
                <a:cs typeface="Calibri"/>
              </a:rPr>
              <a:t> </a:t>
            </a:r>
            <a:r>
              <a:rPr sz="3200" dirty="0">
                <a:latin typeface="Calibri"/>
                <a:cs typeface="Calibri"/>
              </a:rPr>
              <a:t>sample</a:t>
            </a:r>
            <a:r>
              <a:rPr sz="3200" spc="-15" dirty="0">
                <a:latin typeface="Calibri"/>
                <a:cs typeface="Calibri"/>
              </a:rPr>
              <a:t> </a:t>
            </a:r>
            <a:r>
              <a:rPr sz="3200" spc="-20" dirty="0">
                <a:latin typeface="Calibri"/>
                <a:cs typeface="Calibri"/>
              </a:rPr>
              <a:t>characters</a:t>
            </a:r>
            <a:r>
              <a:rPr sz="3200" spc="-15" dirty="0">
                <a:latin typeface="Calibri"/>
                <a:cs typeface="Calibri"/>
              </a:rPr>
              <a:t> </a:t>
            </a:r>
            <a:r>
              <a:rPr sz="3200" dirty="0">
                <a:latin typeface="Calibri"/>
                <a:cs typeface="Calibri"/>
              </a:rPr>
              <a:t>one </a:t>
            </a:r>
            <a:r>
              <a:rPr sz="3200" spc="5" dirty="0">
                <a:latin typeface="Calibri"/>
                <a:cs typeface="Calibri"/>
              </a:rPr>
              <a:t> </a:t>
            </a:r>
            <a:r>
              <a:rPr sz="3200" spc="-15" dirty="0">
                <a:latin typeface="Calibri"/>
                <a:cs typeface="Calibri"/>
              </a:rPr>
              <a:t>at </a:t>
            </a:r>
            <a:r>
              <a:rPr sz="3200" dirty="0">
                <a:latin typeface="Calibri"/>
                <a:cs typeface="Calibri"/>
              </a:rPr>
              <a:t>a</a:t>
            </a:r>
            <a:r>
              <a:rPr sz="3200" spc="-10" dirty="0">
                <a:latin typeface="Calibri"/>
                <a:cs typeface="Calibri"/>
              </a:rPr>
              <a:t> </a:t>
            </a:r>
            <a:r>
              <a:rPr sz="3200" dirty="0">
                <a:latin typeface="Calibri"/>
                <a:cs typeface="Calibri"/>
              </a:rPr>
              <a:t>time,</a:t>
            </a:r>
            <a:r>
              <a:rPr sz="3200" spc="-15" dirty="0">
                <a:latin typeface="Calibri"/>
                <a:cs typeface="Calibri"/>
              </a:rPr>
              <a:t> </a:t>
            </a:r>
            <a:r>
              <a:rPr sz="3200" spc="-25" dirty="0">
                <a:latin typeface="Calibri"/>
                <a:cs typeface="Calibri"/>
              </a:rPr>
              <a:t>feed</a:t>
            </a:r>
            <a:r>
              <a:rPr sz="3200" spc="-10" dirty="0">
                <a:latin typeface="Calibri"/>
                <a:cs typeface="Calibri"/>
              </a:rPr>
              <a:t> </a:t>
            </a:r>
            <a:r>
              <a:rPr sz="3200" dirty="0">
                <a:latin typeface="Calibri"/>
                <a:cs typeface="Calibri"/>
              </a:rPr>
              <a:t>back</a:t>
            </a:r>
            <a:r>
              <a:rPr sz="3200" spc="-20" dirty="0">
                <a:latin typeface="Calibri"/>
                <a:cs typeface="Calibri"/>
              </a:rPr>
              <a:t> </a:t>
            </a:r>
            <a:r>
              <a:rPr sz="3200" spc="-15" dirty="0">
                <a:latin typeface="Calibri"/>
                <a:cs typeface="Calibri"/>
              </a:rPr>
              <a:t>to </a:t>
            </a:r>
            <a:r>
              <a:rPr sz="3200" dirty="0">
                <a:latin typeface="Calibri"/>
                <a:cs typeface="Calibri"/>
              </a:rPr>
              <a:t>model</a:t>
            </a:r>
            <a:endParaRPr sz="3200">
              <a:latin typeface="Calibri"/>
              <a:cs typeface="Calibri"/>
            </a:endParaRPr>
          </a:p>
        </p:txBody>
      </p:sp>
      <p:grpSp>
        <p:nvGrpSpPr>
          <p:cNvPr id="5" name="object 5"/>
          <p:cNvGrpSpPr/>
          <p:nvPr/>
        </p:nvGrpSpPr>
        <p:grpSpPr>
          <a:xfrm>
            <a:off x="6694613" y="290238"/>
            <a:ext cx="2239645" cy="5845810"/>
            <a:chOff x="6694613" y="290238"/>
            <a:chExt cx="2239645" cy="5845810"/>
          </a:xfrm>
        </p:grpSpPr>
        <p:sp>
          <p:nvSpPr>
            <p:cNvPr id="6" name="object 6"/>
            <p:cNvSpPr/>
            <p:nvPr/>
          </p:nvSpPr>
          <p:spPr>
            <a:xfrm>
              <a:off x="6694613" y="290238"/>
              <a:ext cx="2238375" cy="2734945"/>
            </a:xfrm>
            <a:custGeom>
              <a:avLst/>
              <a:gdLst/>
              <a:ahLst/>
              <a:cxnLst/>
              <a:rect l="l" t="t" r="r" b="b"/>
              <a:pathLst>
                <a:path w="2238375" h="2734945">
                  <a:moveTo>
                    <a:pt x="1865303" y="0"/>
                  </a:moveTo>
                  <a:lnTo>
                    <a:pt x="373067" y="0"/>
                  </a:lnTo>
                  <a:lnTo>
                    <a:pt x="326270" y="2906"/>
                  </a:lnTo>
                  <a:lnTo>
                    <a:pt x="281208" y="11393"/>
                  </a:lnTo>
                  <a:lnTo>
                    <a:pt x="238230" y="25111"/>
                  </a:lnTo>
                  <a:lnTo>
                    <a:pt x="197686" y="43710"/>
                  </a:lnTo>
                  <a:lnTo>
                    <a:pt x="159925" y="66841"/>
                  </a:lnTo>
                  <a:lnTo>
                    <a:pt x="125298" y="94153"/>
                  </a:lnTo>
                  <a:lnTo>
                    <a:pt x="94153" y="125298"/>
                  </a:lnTo>
                  <a:lnTo>
                    <a:pt x="66841" y="159925"/>
                  </a:lnTo>
                  <a:lnTo>
                    <a:pt x="43710" y="197686"/>
                  </a:lnTo>
                  <a:lnTo>
                    <a:pt x="25111" y="238230"/>
                  </a:lnTo>
                  <a:lnTo>
                    <a:pt x="11393" y="281208"/>
                  </a:lnTo>
                  <a:lnTo>
                    <a:pt x="2906" y="326270"/>
                  </a:lnTo>
                  <a:lnTo>
                    <a:pt x="0" y="373067"/>
                  </a:lnTo>
                  <a:lnTo>
                    <a:pt x="0" y="2361247"/>
                  </a:lnTo>
                  <a:lnTo>
                    <a:pt x="2906" y="2408044"/>
                  </a:lnTo>
                  <a:lnTo>
                    <a:pt x="11393" y="2453106"/>
                  </a:lnTo>
                  <a:lnTo>
                    <a:pt x="25111" y="2496084"/>
                  </a:lnTo>
                  <a:lnTo>
                    <a:pt x="43710" y="2536628"/>
                  </a:lnTo>
                  <a:lnTo>
                    <a:pt x="66841" y="2574389"/>
                  </a:lnTo>
                  <a:lnTo>
                    <a:pt x="94153" y="2609017"/>
                  </a:lnTo>
                  <a:lnTo>
                    <a:pt x="125298" y="2640162"/>
                  </a:lnTo>
                  <a:lnTo>
                    <a:pt x="159925" y="2667474"/>
                  </a:lnTo>
                  <a:lnTo>
                    <a:pt x="197686" y="2690605"/>
                  </a:lnTo>
                  <a:lnTo>
                    <a:pt x="238230" y="2709204"/>
                  </a:lnTo>
                  <a:lnTo>
                    <a:pt x="281208" y="2722922"/>
                  </a:lnTo>
                  <a:lnTo>
                    <a:pt x="326270" y="2731409"/>
                  </a:lnTo>
                  <a:lnTo>
                    <a:pt x="373067" y="2734316"/>
                  </a:lnTo>
                  <a:lnTo>
                    <a:pt x="1865303" y="2734316"/>
                  </a:lnTo>
                  <a:lnTo>
                    <a:pt x="1912100" y="2731409"/>
                  </a:lnTo>
                  <a:lnTo>
                    <a:pt x="1957162" y="2722922"/>
                  </a:lnTo>
                  <a:lnTo>
                    <a:pt x="2000140" y="2709204"/>
                  </a:lnTo>
                  <a:lnTo>
                    <a:pt x="2040684" y="2690605"/>
                  </a:lnTo>
                  <a:lnTo>
                    <a:pt x="2078445" y="2667474"/>
                  </a:lnTo>
                  <a:lnTo>
                    <a:pt x="2113072" y="2640162"/>
                  </a:lnTo>
                  <a:lnTo>
                    <a:pt x="2144217" y="2609017"/>
                  </a:lnTo>
                  <a:lnTo>
                    <a:pt x="2171529" y="2574389"/>
                  </a:lnTo>
                  <a:lnTo>
                    <a:pt x="2194660" y="2536628"/>
                  </a:lnTo>
                  <a:lnTo>
                    <a:pt x="2213259" y="2496084"/>
                  </a:lnTo>
                  <a:lnTo>
                    <a:pt x="2226977" y="2453106"/>
                  </a:lnTo>
                  <a:lnTo>
                    <a:pt x="2235464" y="2408044"/>
                  </a:lnTo>
                  <a:lnTo>
                    <a:pt x="2238371" y="2361247"/>
                  </a:lnTo>
                  <a:lnTo>
                    <a:pt x="2238371" y="373067"/>
                  </a:lnTo>
                  <a:lnTo>
                    <a:pt x="2235464" y="326270"/>
                  </a:lnTo>
                  <a:lnTo>
                    <a:pt x="2226977" y="281208"/>
                  </a:lnTo>
                  <a:lnTo>
                    <a:pt x="2213259" y="238230"/>
                  </a:lnTo>
                  <a:lnTo>
                    <a:pt x="2194660" y="197686"/>
                  </a:lnTo>
                  <a:lnTo>
                    <a:pt x="2171529" y="159925"/>
                  </a:lnTo>
                  <a:lnTo>
                    <a:pt x="2144217" y="125298"/>
                  </a:lnTo>
                  <a:lnTo>
                    <a:pt x="2113072" y="94153"/>
                  </a:lnTo>
                  <a:lnTo>
                    <a:pt x="2078445" y="66841"/>
                  </a:lnTo>
                  <a:lnTo>
                    <a:pt x="2040684" y="43710"/>
                  </a:lnTo>
                  <a:lnTo>
                    <a:pt x="2000140" y="25111"/>
                  </a:lnTo>
                  <a:lnTo>
                    <a:pt x="1957162" y="11393"/>
                  </a:lnTo>
                  <a:lnTo>
                    <a:pt x="1912100" y="2906"/>
                  </a:lnTo>
                  <a:lnTo>
                    <a:pt x="1865303" y="0"/>
                  </a:lnTo>
                  <a:close/>
                </a:path>
              </a:pathLst>
            </a:custGeom>
            <a:solidFill>
              <a:srgbClr val="F3F3F3"/>
            </a:solidFill>
          </p:spPr>
          <p:txBody>
            <a:bodyPr wrap="square" lIns="0" tIns="0" rIns="0" bIns="0" rtlCol="0"/>
            <a:lstStyle/>
            <a:p>
              <a:endParaRPr/>
            </a:p>
          </p:txBody>
        </p:sp>
        <p:pic>
          <p:nvPicPr>
            <p:cNvPr id="7" name="object 7"/>
            <p:cNvPicPr/>
            <p:nvPr/>
          </p:nvPicPr>
          <p:blipFill>
            <a:blip r:embed="rId3" cstate="print"/>
            <a:stretch>
              <a:fillRect/>
            </a:stretch>
          </p:blipFill>
          <p:spPr>
            <a:xfrm>
              <a:off x="6708647" y="2319527"/>
              <a:ext cx="2225040" cy="3816096"/>
            </a:xfrm>
            <a:prstGeom prst="rect">
              <a:avLst/>
            </a:prstGeom>
          </p:spPr>
        </p:pic>
        <p:sp>
          <p:nvSpPr>
            <p:cNvPr id="8" name="object 8"/>
            <p:cNvSpPr/>
            <p:nvPr/>
          </p:nvSpPr>
          <p:spPr>
            <a:xfrm>
              <a:off x="8232444" y="1215995"/>
              <a:ext cx="464184" cy="928369"/>
            </a:xfrm>
            <a:custGeom>
              <a:avLst/>
              <a:gdLst/>
              <a:ahLst/>
              <a:cxnLst/>
              <a:rect l="l" t="t" r="r" b="b"/>
              <a:pathLst>
                <a:path w="464184" h="928369">
                  <a:moveTo>
                    <a:pt x="463878" y="0"/>
                  </a:moveTo>
                  <a:lnTo>
                    <a:pt x="0" y="0"/>
                  </a:lnTo>
                  <a:lnTo>
                    <a:pt x="0" y="928157"/>
                  </a:lnTo>
                  <a:lnTo>
                    <a:pt x="463878" y="928157"/>
                  </a:lnTo>
                  <a:lnTo>
                    <a:pt x="463878" y="0"/>
                  </a:lnTo>
                  <a:close/>
                </a:path>
              </a:pathLst>
            </a:custGeom>
            <a:solidFill>
              <a:srgbClr val="FCE5CD"/>
            </a:solidFill>
          </p:spPr>
          <p:txBody>
            <a:bodyPr wrap="square" lIns="0" tIns="0" rIns="0" bIns="0" rtlCol="0"/>
            <a:lstStyle/>
            <a:p>
              <a:endParaRPr/>
            </a:p>
          </p:txBody>
        </p:sp>
        <p:sp>
          <p:nvSpPr>
            <p:cNvPr id="9" name="object 9"/>
            <p:cNvSpPr/>
            <p:nvPr/>
          </p:nvSpPr>
          <p:spPr>
            <a:xfrm>
              <a:off x="8232444" y="1215995"/>
              <a:ext cx="464184" cy="928369"/>
            </a:xfrm>
            <a:custGeom>
              <a:avLst/>
              <a:gdLst/>
              <a:ahLst/>
              <a:cxnLst/>
              <a:rect l="l" t="t" r="r" b="b"/>
              <a:pathLst>
                <a:path w="464184" h="928369">
                  <a:moveTo>
                    <a:pt x="0" y="0"/>
                  </a:moveTo>
                  <a:lnTo>
                    <a:pt x="463879" y="0"/>
                  </a:lnTo>
                  <a:lnTo>
                    <a:pt x="463879" y="928158"/>
                  </a:lnTo>
                  <a:lnTo>
                    <a:pt x="0" y="928158"/>
                  </a:lnTo>
                  <a:lnTo>
                    <a:pt x="0" y="0"/>
                  </a:lnTo>
                  <a:close/>
                </a:path>
              </a:pathLst>
            </a:custGeom>
            <a:ln w="9525">
              <a:solidFill>
                <a:srgbClr val="44546A"/>
              </a:solidFill>
            </a:ln>
          </p:spPr>
          <p:txBody>
            <a:bodyPr wrap="square" lIns="0" tIns="0" rIns="0" bIns="0" rtlCol="0"/>
            <a:lstStyle/>
            <a:p>
              <a:endParaRPr/>
            </a:p>
          </p:txBody>
        </p:sp>
      </p:grpSp>
      <p:sp>
        <p:nvSpPr>
          <p:cNvPr id="10" name="object 10"/>
          <p:cNvSpPr txBox="1"/>
          <p:nvPr/>
        </p:nvSpPr>
        <p:spPr>
          <a:xfrm>
            <a:off x="8341612" y="1288796"/>
            <a:ext cx="222885" cy="754380"/>
          </a:xfrm>
          <a:prstGeom prst="rect">
            <a:avLst/>
          </a:prstGeom>
        </p:spPr>
        <p:txBody>
          <a:bodyPr vert="horz" wrap="square" lIns="0" tIns="12700" rIns="0" bIns="0" rtlCol="0">
            <a:spAutoFit/>
          </a:bodyPr>
          <a:lstStyle/>
          <a:p>
            <a:pPr marL="12700">
              <a:lnSpc>
                <a:spcPct val="100000"/>
              </a:lnSpc>
              <a:spcBef>
                <a:spcPts val="100"/>
              </a:spcBef>
            </a:pPr>
            <a:r>
              <a:rPr sz="1200" b="1" dirty="0">
                <a:latin typeface="Calibri"/>
                <a:cs typeface="Calibri"/>
              </a:rPr>
              <a:t>.03</a:t>
            </a:r>
            <a:endParaRPr sz="1200">
              <a:latin typeface="Calibri"/>
              <a:cs typeface="Calibri"/>
            </a:endParaRPr>
          </a:p>
          <a:p>
            <a:pPr marL="12700">
              <a:lnSpc>
                <a:spcPts val="1415"/>
              </a:lnSpc>
              <a:spcBef>
                <a:spcPts val="70"/>
              </a:spcBef>
            </a:pPr>
            <a:r>
              <a:rPr sz="1200" b="1" dirty="0">
                <a:latin typeface="Calibri"/>
                <a:cs typeface="Calibri"/>
              </a:rPr>
              <a:t>.13</a:t>
            </a:r>
            <a:endParaRPr sz="1200">
              <a:latin typeface="Calibri"/>
              <a:cs typeface="Calibri"/>
            </a:endParaRPr>
          </a:p>
          <a:p>
            <a:pPr marL="12700">
              <a:lnSpc>
                <a:spcPts val="1390"/>
              </a:lnSpc>
            </a:pPr>
            <a:r>
              <a:rPr sz="1200" b="1" dirty="0">
                <a:latin typeface="Calibri"/>
                <a:cs typeface="Calibri"/>
              </a:rPr>
              <a:t>.00</a:t>
            </a:r>
            <a:endParaRPr sz="1200">
              <a:latin typeface="Calibri"/>
              <a:cs typeface="Calibri"/>
            </a:endParaRPr>
          </a:p>
          <a:p>
            <a:pPr marL="12700">
              <a:lnSpc>
                <a:spcPts val="1415"/>
              </a:lnSpc>
            </a:pPr>
            <a:r>
              <a:rPr sz="1200" b="1" dirty="0">
                <a:latin typeface="Calibri"/>
                <a:cs typeface="Calibri"/>
              </a:rPr>
              <a:t>.84</a:t>
            </a:r>
            <a:endParaRPr sz="1200">
              <a:latin typeface="Calibri"/>
              <a:cs typeface="Calibri"/>
            </a:endParaRPr>
          </a:p>
        </p:txBody>
      </p:sp>
      <p:pic>
        <p:nvPicPr>
          <p:cNvPr id="11" name="object 11"/>
          <p:cNvPicPr/>
          <p:nvPr/>
        </p:nvPicPr>
        <p:blipFill>
          <a:blip r:embed="rId4" cstate="print"/>
          <a:stretch>
            <a:fillRect/>
          </a:stretch>
        </p:blipFill>
        <p:spPr>
          <a:xfrm>
            <a:off x="8426284" y="2144154"/>
            <a:ext cx="76200" cy="182751"/>
          </a:xfrm>
          <a:prstGeom prst="rect">
            <a:avLst/>
          </a:prstGeom>
        </p:spPr>
      </p:pic>
      <p:sp>
        <p:nvSpPr>
          <p:cNvPr id="12" name="object 12"/>
          <p:cNvSpPr txBox="1"/>
          <p:nvPr/>
        </p:nvSpPr>
        <p:spPr>
          <a:xfrm>
            <a:off x="6961806" y="1547367"/>
            <a:ext cx="1077595" cy="406400"/>
          </a:xfrm>
          <a:prstGeom prst="rect">
            <a:avLst/>
          </a:prstGeom>
        </p:spPr>
        <p:txBody>
          <a:bodyPr vert="horz" wrap="square" lIns="0" tIns="12700" rIns="0" bIns="0" rtlCol="0">
            <a:spAutoFit/>
          </a:bodyPr>
          <a:lstStyle/>
          <a:p>
            <a:pPr marL="12700">
              <a:lnSpc>
                <a:spcPct val="100000"/>
              </a:lnSpc>
              <a:spcBef>
                <a:spcPts val="100"/>
              </a:spcBef>
            </a:pPr>
            <a:r>
              <a:rPr sz="2500" spc="-15" dirty="0">
                <a:solidFill>
                  <a:srgbClr val="B45F06"/>
                </a:solidFill>
                <a:latin typeface="Calibri"/>
                <a:cs typeface="Calibri"/>
              </a:rPr>
              <a:t>Softmax</a:t>
            </a:r>
            <a:endParaRPr sz="2500">
              <a:latin typeface="Calibri"/>
              <a:cs typeface="Calibri"/>
            </a:endParaRPr>
          </a:p>
        </p:txBody>
      </p:sp>
      <p:sp>
        <p:nvSpPr>
          <p:cNvPr id="13" name="object 13"/>
          <p:cNvSpPr txBox="1"/>
          <p:nvPr/>
        </p:nvSpPr>
        <p:spPr>
          <a:xfrm>
            <a:off x="8332500" y="632967"/>
            <a:ext cx="289560" cy="406400"/>
          </a:xfrm>
          <a:prstGeom prst="rect">
            <a:avLst/>
          </a:prstGeom>
        </p:spPr>
        <p:txBody>
          <a:bodyPr vert="horz" wrap="square" lIns="0" tIns="12700" rIns="0" bIns="0" rtlCol="0">
            <a:spAutoFit/>
          </a:bodyPr>
          <a:lstStyle/>
          <a:p>
            <a:pPr marL="12700">
              <a:lnSpc>
                <a:spcPct val="100000"/>
              </a:lnSpc>
              <a:spcBef>
                <a:spcPts val="100"/>
              </a:spcBef>
            </a:pPr>
            <a:r>
              <a:rPr sz="2500" spc="-114" dirty="0">
                <a:latin typeface="Calibri"/>
                <a:cs typeface="Calibri"/>
              </a:rPr>
              <a:t>“e</a:t>
            </a:r>
            <a:endParaRPr sz="2500">
              <a:latin typeface="Calibri"/>
              <a:cs typeface="Calibri"/>
            </a:endParaRPr>
          </a:p>
        </p:txBody>
      </p:sp>
      <p:sp>
        <p:nvSpPr>
          <p:cNvPr id="14" name="object 14"/>
          <p:cNvSpPr txBox="1"/>
          <p:nvPr/>
        </p:nvSpPr>
        <p:spPr>
          <a:xfrm>
            <a:off x="8404382" y="1013967"/>
            <a:ext cx="158750" cy="406400"/>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a:t>
            </a:r>
            <a:endParaRPr sz="2500">
              <a:latin typeface="Calibri"/>
              <a:cs typeface="Calibri"/>
            </a:endParaRPr>
          </a:p>
        </p:txBody>
      </p:sp>
      <p:pic>
        <p:nvPicPr>
          <p:cNvPr id="15" name="object 15"/>
          <p:cNvPicPr/>
          <p:nvPr/>
        </p:nvPicPr>
        <p:blipFill>
          <a:blip r:embed="rId5" cstate="print"/>
          <a:stretch>
            <a:fillRect/>
          </a:stretch>
        </p:blipFill>
        <p:spPr>
          <a:xfrm>
            <a:off x="8426284" y="984289"/>
            <a:ext cx="76200" cy="182752"/>
          </a:xfrm>
          <a:prstGeom prst="rect">
            <a:avLst/>
          </a:prstGeom>
        </p:spPr>
      </p:pic>
      <p:sp>
        <p:nvSpPr>
          <p:cNvPr id="16" name="object 16"/>
          <p:cNvSpPr txBox="1"/>
          <p:nvPr/>
        </p:nvSpPr>
        <p:spPr>
          <a:xfrm>
            <a:off x="6961806" y="818895"/>
            <a:ext cx="970915" cy="406400"/>
          </a:xfrm>
          <a:prstGeom prst="rect">
            <a:avLst/>
          </a:prstGeom>
        </p:spPr>
        <p:txBody>
          <a:bodyPr vert="horz" wrap="square" lIns="0" tIns="12700" rIns="0" bIns="0" rtlCol="0">
            <a:spAutoFit/>
          </a:bodyPr>
          <a:lstStyle/>
          <a:p>
            <a:pPr marL="12700">
              <a:lnSpc>
                <a:spcPct val="100000"/>
              </a:lnSpc>
              <a:spcBef>
                <a:spcPts val="100"/>
              </a:spcBef>
            </a:pPr>
            <a:r>
              <a:rPr sz="2500" spc="-15" dirty="0">
                <a:latin typeface="Calibri"/>
                <a:cs typeface="Calibri"/>
              </a:rPr>
              <a:t>S</a:t>
            </a:r>
            <a:r>
              <a:rPr sz="2500" spc="-10" dirty="0">
                <a:latin typeface="Calibri"/>
                <a:cs typeface="Calibri"/>
              </a:rPr>
              <a:t>am</a:t>
            </a:r>
            <a:r>
              <a:rPr sz="2500" spc="-5" dirty="0">
                <a:latin typeface="Calibri"/>
                <a:cs typeface="Calibri"/>
              </a:rPr>
              <a:t>p</a:t>
            </a:r>
            <a:r>
              <a:rPr sz="2500" dirty="0">
                <a:latin typeface="Calibri"/>
                <a:cs typeface="Calibri"/>
              </a:rPr>
              <a:t>le</a:t>
            </a:r>
            <a:endParaRPr sz="25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296"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sp>
        <p:nvSpPr>
          <p:cNvPr id="3" name="object 3"/>
          <p:cNvSpPr txBox="1"/>
          <p:nvPr/>
        </p:nvSpPr>
        <p:spPr>
          <a:xfrm>
            <a:off x="609921" y="4411979"/>
            <a:ext cx="4364355" cy="1513205"/>
          </a:xfrm>
          <a:prstGeom prst="rect">
            <a:avLst/>
          </a:prstGeom>
        </p:spPr>
        <p:txBody>
          <a:bodyPr vert="horz" wrap="square" lIns="0" tIns="12700" rIns="0" bIns="0" rtlCol="0">
            <a:spAutoFit/>
          </a:bodyPr>
          <a:lstStyle/>
          <a:p>
            <a:pPr marL="311785" marR="5080" indent="-299720">
              <a:lnSpc>
                <a:spcPct val="152500"/>
              </a:lnSpc>
              <a:spcBef>
                <a:spcPts val="100"/>
              </a:spcBef>
            </a:pPr>
            <a:r>
              <a:rPr sz="3200" spc="-35" dirty="0">
                <a:latin typeface="Calibri"/>
                <a:cs typeface="Calibri"/>
              </a:rPr>
              <a:t>Training</a:t>
            </a:r>
            <a:r>
              <a:rPr sz="3200" spc="-5" dirty="0">
                <a:latin typeface="Calibri"/>
                <a:cs typeface="Calibri"/>
              </a:rPr>
              <a:t> sequence: ”hello” </a:t>
            </a:r>
            <a:r>
              <a:rPr sz="3200" spc="-710" dirty="0">
                <a:latin typeface="Calibri"/>
                <a:cs typeface="Calibri"/>
              </a:rPr>
              <a:t> </a:t>
            </a:r>
            <a:r>
              <a:rPr sz="3200" spc="-15" dirty="0">
                <a:latin typeface="Calibri"/>
                <a:cs typeface="Calibri"/>
              </a:rPr>
              <a:t>Vocabulary:</a:t>
            </a:r>
            <a:r>
              <a:rPr sz="3200" spc="-5" dirty="0">
                <a:latin typeface="Calibri"/>
                <a:cs typeface="Calibri"/>
              </a:rPr>
              <a:t> </a:t>
            </a:r>
            <a:r>
              <a:rPr sz="3200" dirty="0">
                <a:latin typeface="Calibri"/>
                <a:cs typeface="Calibri"/>
              </a:rPr>
              <a:t>[h,</a:t>
            </a:r>
            <a:r>
              <a:rPr sz="3200" spc="-10" dirty="0">
                <a:latin typeface="Calibri"/>
                <a:cs typeface="Calibri"/>
              </a:rPr>
              <a:t> </a:t>
            </a:r>
            <a:r>
              <a:rPr sz="3200" spc="-5" dirty="0">
                <a:latin typeface="Calibri"/>
                <a:cs typeface="Calibri"/>
              </a:rPr>
              <a:t>e, </a:t>
            </a:r>
            <a:r>
              <a:rPr sz="3200" dirty="0">
                <a:latin typeface="Calibri"/>
                <a:cs typeface="Calibri"/>
              </a:rPr>
              <a:t>l,</a:t>
            </a:r>
            <a:r>
              <a:rPr sz="3200" spc="-10" dirty="0">
                <a:latin typeface="Calibri"/>
                <a:cs typeface="Calibri"/>
              </a:rPr>
              <a:t> </a:t>
            </a:r>
            <a:r>
              <a:rPr sz="3200" spc="-5" dirty="0">
                <a:latin typeface="Calibri"/>
                <a:cs typeface="Calibri"/>
              </a:rPr>
              <a:t>o]</a:t>
            </a:r>
            <a:endParaRPr sz="3200">
              <a:latin typeface="Calibri"/>
              <a:cs typeface="Calibri"/>
            </a:endParaRPr>
          </a:p>
        </p:txBody>
      </p:sp>
      <p:sp>
        <p:nvSpPr>
          <p:cNvPr id="4" name="object 4"/>
          <p:cNvSpPr txBox="1"/>
          <p:nvPr/>
        </p:nvSpPr>
        <p:spPr>
          <a:xfrm>
            <a:off x="333232" y="1711452"/>
            <a:ext cx="4852670" cy="1491615"/>
          </a:xfrm>
          <a:prstGeom prst="rect">
            <a:avLst/>
          </a:prstGeom>
        </p:spPr>
        <p:txBody>
          <a:bodyPr vert="horz" wrap="square" lIns="0" tIns="10795" rIns="0" bIns="0" rtlCol="0">
            <a:spAutoFit/>
          </a:bodyPr>
          <a:lstStyle/>
          <a:p>
            <a:pPr marL="12700" marR="5080">
              <a:lnSpc>
                <a:spcPct val="100299"/>
              </a:lnSpc>
              <a:spcBef>
                <a:spcPts val="85"/>
              </a:spcBef>
            </a:pPr>
            <a:r>
              <a:rPr sz="3200" spc="-45" dirty="0">
                <a:latin typeface="Calibri"/>
                <a:cs typeface="Calibri"/>
              </a:rPr>
              <a:t>At</a:t>
            </a:r>
            <a:r>
              <a:rPr sz="3200" spc="-5" dirty="0">
                <a:latin typeface="Calibri"/>
                <a:cs typeface="Calibri"/>
              </a:rPr>
              <a:t> </a:t>
            </a:r>
            <a:r>
              <a:rPr sz="3200" spc="-20" dirty="0">
                <a:latin typeface="Calibri"/>
                <a:cs typeface="Calibri"/>
              </a:rPr>
              <a:t>test-time,</a:t>
            </a:r>
            <a:r>
              <a:rPr sz="3200" spc="-10" dirty="0">
                <a:latin typeface="Calibri"/>
                <a:cs typeface="Calibri"/>
              </a:rPr>
              <a:t> </a:t>
            </a:r>
            <a:r>
              <a:rPr sz="3200" b="1" spc="-25" dirty="0">
                <a:latin typeface="Calibri"/>
                <a:cs typeface="Calibri"/>
              </a:rPr>
              <a:t>generate</a:t>
            </a:r>
            <a:r>
              <a:rPr sz="3200" b="1" spc="-10" dirty="0">
                <a:latin typeface="Calibri"/>
                <a:cs typeface="Calibri"/>
              </a:rPr>
              <a:t> </a:t>
            </a:r>
            <a:r>
              <a:rPr sz="3200" spc="-10" dirty="0">
                <a:latin typeface="Calibri"/>
                <a:cs typeface="Calibri"/>
              </a:rPr>
              <a:t>new </a:t>
            </a:r>
            <a:r>
              <a:rPr sz="3200" spc="-5" dirty="0">
                <a:latin typeface="Calibri"/>
                <a:cs typeface="Calibri"/>
              </a:rPr>
              <a:t> </a:t>
            </a:r>
            <a:r>
              <a:rPr sz="3200" spc="-20" dirty="0">
                <a:latin typeface="Calibri"/>
                <a:cs typeface="Calibri"/>
              </a:rPr>
              <a:t>text:</a:t>
            </a:r>
            <a:r>
              <a:rPr sz="3200" spc="-5" dirty="0">
                <a:latin typeface="Calibri"/>
                <a:cs typeface="Calibri"/>
              </a:rPr>
              <a:t> </a:t>
            </a:r>
            <a:r>
              <a:rPr sz="3200" dirty="0">
                <a:latin typeface="Calibri"/>
                <a:cs typeface="Calibri"/>
              </a:rPr>
              <a:t>sample</a:t>
            </a:r>
            <a:r>
              <a:rPr sz="3200" spc="-15" dirty="0">
                <a:latin typeface="Calibri"/>
                <a:cs typeface="Calibri"/>
              </a:rPr>
              <a:t> </a:t>
            </a:r>
            <a:r>
              <a:rPr sz="3200" spc="-20" dirty="0">
                <a:latin typeface="Calibri"/>
                <a:cs typeface="Calibri"/>
              </a:rPr>
              <a:t>characters</a:t>
            </a:r>
            <a:r>
              <a:rPr sz="3200" spc="-15" dirty="0">
                <a:latin typeface="Calibri"/>
                <a:cs typeface="Calibri"/>
              </a:rPr>
              <a:t> </a:t>
            </a:r>
            <a:r>
              <a:rPr sz="3200" dirty="0">
                <a:latin typeface="Calibri"/>
                <a:cs typeface="Calibri"/>
              </a:rPr>
              <a:t>one </a:t>
            </a:r>
            <a:r>
              <a:rPr sz="3200" spc="5" dirty="0">
                <a:latin typeface="Calibri"/>
                <a:cs typeface="Calibri"/>
              </a:rPr>
              <a:t> </a:t>
            </a:r>
            <a:r>
              <a:rPr sz="3200" spc="-15" dirty="0">
                <a:latin typeface="Calibri"/>
                <a:cs typeface="Calibri"/>
              </a:rPr>
              <a:t>at </a:t>
            </a:r>
            <a:r>
              <a:rPr sz="3200" dirty="0">
                <a:latin typeface="Calibri"/>
                <a:cs typeface="Calibri"/>
              </a:rPr>
              <a:t>a</a:t>
            </a:r>
            <a:r>
              <a:rPr sz="3200" spc="-10" dirty="0">
                <a:latin typeface="Calibri"/>
                <a:cs typeface="Calibri"/>
              </a:rPr>
              <a:t> </a:t>
            </a:r>
            <a:r>
              <a:rPr sz="3200" dirty="0">
                <a:latin typeface="Calibri"/>
                <a:cs typeface="Calibri"/>
              </a:rPr>
              <a:t>time,</a:t>
            </a:r>
            <a:r>
              <a:rPr sz="3200" spc="-15" dirty="0">
                <a:latin typeface="Calibri"/>
                <a:cs typeface="Calibri"/>
              </a:rPr>
              <a:t> </a:t>
            </a:r>
            <a:r>
              <a:rPr sz="3200" spc="-25" dirty="0">
                <a:latin typeface="Calibri"/>
                <a:cs typeface="Calibri"/>
              </a:rPr>
              <a:t>feed</a:t>
            </a:r>
            <a:r>
              <a:rPr sz="3200" spc="-10" dirty="0">
                <a:latin typeface="Calibri"/>
                <a:cs typeface="Calibri"/>
              </a:rPr>
              <a:t> </a:t>
            </a:r>
            <a:r>
              <a:rPr sz="3200" dirty="0">
                <a:latin typeface="Calibri"/>
                <a:cs typeface="Calibri"/>
              </a:rPr>
              <a:t>back</a:t>
            </a:r>
            <a:r>
              <a:rPr sz="3200" spc="-20" dirty="0">
                <a:latin typeface="Calibri"/>
                <a:cs typeface="Calibri"/>
              </a:rPr>
              <a:t> </a:t>
            </a:r>
            <a:r>
              <a:rPr sz="3200" spc="-15" dirty="0">
                <a:latin typeface="Calibri"/>
                <a:cs typeface="Calibri"/>
              </a:rPr>
              <a:t>to </a:t>
            </a:r>
            <a:r>
              <a:rPr sz="3200" dirty="0">
                <a:latin typeface="Calibri"/>
                <a:cs typeface="Calibri"/>
              </a:rPr>
              <a:t>model</a:t>
            </a:r>
            <a:endParaRPr sz="3200">
              <a:latin typeface="Calibri"/>
              <a:cs typeface="Calibri"/>
            </a:endParaRPr>
          </a:p>
        </p:txBody>
      </p:sp>
      <p:grpSp>
        <p:nvGrpSpPr>
          <p:cNvPr id="5" name="object 5"/>
          <p:cNvGrpSpPr/>
          <p:nvPr/>
        </p:nvGrpSpPr>
        <p:grpSpPr>
          <a:xfrm>
            <a:off x="6694613" y="290238"/>
            <a:ext cx="5229225" cy="5988050"/>
            <a:chOff x="6694613" y="290238"/>
            <a:chExt cx="5229225" cy="5988050"/>
          </a:xfrm>
        </p:grpSpPr>
        <p:sp>
          <p:nvSpPr>
            <p:cNvPr id="6" name="object 6"/>
            <p:cNvSpPr/>
            <p:nvPr/>
          </p:nvSpPr>
          <p:spPr>
            <a:xfrm>
              <a:off x="6694613" y="290238"/>
              <a:ext cx="2419350" cy="2421890"/>
            </a:xfrm>
            <a:custGeom>
              <a:avLst/>
              <a:gdLst/>
              <a:ahLst/>
              <a:cxnLst/>
              <a:rect l="l" t="t" r="r" b="b"/>
              <a:pathLst>
                <a:path w="2419350" h="2421890">
                  <a:moveTo>
                    <a:pt x="2015825" y="0"/>
                  </a:moveTo>
                  <a:lnTo>
                    <a:pt x="403174" y="0"/>
                  </a:lnTo>
                  <a:lnTo>
                    <a:pt x="356155" y="2712"/>
                  </a:lnTo>
                  <a:lnTo>
                    <a:pt x="310730" y="10648"/>
                  </a:lnTo>
                  <a:lnTo>
                    <a:pt x="267200" y="23504"/>
                  </a:lnTo>
                  <a:lnTo>
                    <a:pt x="225868" y="40979"/>
                  </a:lnTo>
                  <a:lnTo>
                    <a:pt x="187037" y="62769"/>
                  </a:lnTo>
                  <a:lnTo>
                    <a:pt x="151009" y="88573"/>
                  </a:lnTo>
                  <a:lnTo>
                    <a:pt x="118087" y="118087"/>
                  </a:lnTo>
                  <a:lnTo>
                    <a:pt x="88572" y="151009"/>
                  </a:lnTo>
                  <a:lnTo>
                    <a:pt x="62769" y="187037"/>
                  </a:lnTo>
                  <a:lnTo>
                    <a:pt x="40979" y="225869"/>
                  </a:lnTo>
                  <a:lnTo>
                    <a:pt x="23504" y="267200"/>
                  </a:lnTo>
                  <a:lnTo>
                    <a:pt x="10648" y="310730"/>
                  </a:lnTo>
                  <a:lnTo>
                    <a:pt x="2712" y="356156"/>
                  </a:lnTo>
                  <a:lnTo>
                    <a:pt x="0" y="403175"/>
                  </a:lnTo>
                  <a:lnTo>
                    <a:pt x="0" y="2018593"/>
                  </a:lnTo>
                  <a:lnTo>
                    <a:pt x="2712" y="2065612"/>
                  </a:lnTo>
                  <a:lnTo>
                    <a:pt x="10648" y="2111037"/>
                  </a:lnTo>
                  <a:lnTo>
                    <a:pt x="23504" y="2154567"/>
                  </a:lnTo>
                  <a:lnTo>
                    <a:pt x="40979" y="2195899"/>
                  </a:lnTo>
                  <a:lnTo>
                    <a:pt x="62769" y="2234730"/>
                  </a:lnTo>
                  <a:lnTo>
                    <a:pt x="88572" y="2270759"/>
                  </a:lnTo>
                  <a:lnTo>
                    <a:pt x="118087" y="2303681"/>
                  </a:lnTo>
                  <a:lnTo>
                    <a:pt x="151009" y="2333195"/>
                  </a:lnTo>
                  <a:lnTo>
                    <a:pt x="187037" y="2358999"/>
                  </a:lnTo>
                  <a:lnTo>
                    <a:pt x="225868" y="2380789"/>
                  </a:lnTo>
                  <a:lnTo>
                    <a:pt x="267200" y="2398264"/>
                  </a:lnTo>
                  <a:lnTo>
                    <a:pt x="310730" y="2411121"/>
                  </a:lnTo>
                  <a:lnTo>
                    <a:pt x="356155" y="2419056"/>
                  </a:lnTo>
                  <a:lnTo>
                    <a:pt x="403174" y="2421769"/>
                  </a:lnTo>
                  <a:lnTo>
                    <a:pt x="2015825" y="2421769"/>
                  </a:lnTo>
                  <a:lnTo>
                    <a:pt x="2062844" y="2419056"/>
                  </a:lnTo>
                  <a:lnTo>
                    <a:pt x="2108269" y="2411121"/>
                  </a:lnTo>
                  <a:lnTo>
                    <a:pt x="2151799" y="2398264"/>
                  </a:lnTo>
                  <a:lnTo>
                    <a:pt x="2193131" y="2380789"/>
                  </a:lnTo>
                  <a:lnTo>
                    <a:pt x="2231962" y="2358999"/>
                  </a:lnTo>
                  <a:lnTo>
                    <a:pt x="2267991" y="2333195"/>
                  </a:lnTo>
                  <a:lnTo>
                    <a:pt x="2300913" y="2303681"/>
                  </a:lnTo>
                  <a:lnTo>
                    <a:pt x="2330427" y="2270759"/>
                  </a:lnTo>
                  <a:lnTo>
                    <a:pt x="2356231" y="2234730"/>
                  </a:lnTo>
                  <a:lnTo>
                    <a:pt x="2378021" y="2195899"/>
                  </a:lnTo>
                  <a:lnTo>
                    <a:pt x="2395496" y="2154567"/>
                  </a:lnTo>
                  <a:lnTo>
                    <a:pt x="2408352" y="2111037"/>
                  </a:lnTo>
                  <a:lnTo>
                    <a:pt x="2416288" y="2065612"/>
                  </a:lnTo>
                  <a:lnTo>
                    <a:pt x="2419000" y="2018593"/>
                  </a:lnTo>
                  <a:lnTo>
                    <a:pt x="2419000" y="403175"/>
                  </a:lnTo>
                  <a:lnTo>
                    <a:pt x="2416288" y="356156"/>
                  </a:lnTo>
                  <a:lnTo>
                    <a:pt x="2408352" y="310730"/>
                  </a:lnTo>
                  <a:lnTo>
                    <a:pt x="2395496" y="267200"/>
                  </a:lnTo>
                  <a:lnTo>
                    <a:pt x="2378021" y="225869"/>
                  </a:lnTo>
                  <a:lnTo>
                    <a:pt x="2356231" y="187037"/>
                  </a:lnTo>
                  <a:lnTo>
                    <a:pt x="2330427" y="151009"/>
                  </a:lnTo>
                  <a:lnTo>
                    <a:pt x="2300913" y="118087"/>
                  </a:lnTo>
                  <a:lnTo>
                    <a:pt x="2267991" y="88573"/>
                  </a:lnTo>
                  <a:lnTo>
                    <a:pt x="2231962" y="62769"/>
                  </a:lnTo>
                  <a:lnTo>
                    <a:pt x="2193131" y="40979"/>
                  </a:lnTo>
                  <a:lnTo>
                    <a:pt x="2151799" y="23504"/>
                  </a:lnTo>
                  <a:lnTo>
                    <a:pt x="2108269" y="10648"/>
                  </a:lnTo>
                  <a:lnTo>
                    <a:pt x="2062844" y="2712"/>
                  </a:lnTo>
                  <a:lnTo>
                    <a:pt x="2015825" y="0"/>
                  </a:lnTo>
                  <a:close/>
                </a:path>
              </a:pathLst>
            </a:custGeom>
            <a:solidFill>
              <a:srgbClr val="F3F3F3"/>
            </a:solidFill>
          </p:spPr>
          <p:txBody>
            <a:bodyPr wrap="square" lIns="0" tIns="0" rIns="0" bIns="0" rtlCol="0"/>
            <a:lstStyle/>
            <a:p>
              <a:endParaRPr/>
            </a:p>
          </p:txBody>
        </p:sp>
        <p:pic>
          <p:nvPicPr>
            <p:cNvPr id="7" name="object 7"/>
            <p:cNvPicPr/>
            <p:nvPr/>
          </p:nvPicPr>
          <p:blipFill>
            <a:blip r:embed="rId3" cstate="print"/>
            <a:stretch>
              <a:fillRect/>
            </a:stretch>
          </p:blipFill>
          <p:spPr>
            <a:xfrm>
              <a:off x="6708647" y="2319527"/>
              <a:ext cx="5215128" cy="3816096"/>
            </a:xfrm>
            <a:prstGeom prst="rect">
              <a:avLst/>
            </a:prstGeom>
          </p:spPr>
        </p:pic>
        <p:sp>
          <p:nvSpPr>
            <p:cNvPr id="8" name="object 8"/>
            <p:cNvSpPr/>
            <p:nvPr/>
          </p:nvSpPr>
          <p:spPr>
            <a:xfrm>
              <a:off x="8473455" y="321383"/>
              <a:ext cx="844550" cy="5956300"/>
            </a:xfrm>
            <a:custGeom>
              <a:avLst/>
              <a:gdLst/>
              <a:ahLst/>
              <a:cxnLst/>
              <a:rect l="l" t="t" r="r" b="b"/>
              <a:pathLst>
                <a:path w="844550" h="5956300">
                  <a:moveTo>
                    <a:pt x="754195" y="5930899"/>
                  </a:moveTo>
                  <a:lnTo>
                    <a:pt x="696779" y="5930899"/>
                  </a:lnTo>
                  <a:lnTo>
                    <a:pt x="679154" y="5943599"/>
                  </a:lnTo>
                  <a:lnTo>
                    <a:pt x="621323" y="5943599"/>
                  </a:lnTo>
                  <a:lnTo>
                    <a:pt x="626865" y="5956299"/>
                  </a:lnTo>
                  <a:lnTo>
                    <a:pt x="719051" y="5956299"/>
                  </a:lnTo>
                  <a:lnTo>
                    <a:pt x="737001" y="5943599"/>
                  </a:lnTo>
                  <a:lnTo>
                    <a:pt x="754195" y="5930899"/>
                  </a:lnTo>
                  <a:close/>
                </a:path>
                <a:path w="844550" h="5956300">
                  <a:moveTo>
                    <a:pt x="254069" y="12700"/>
                  </a:moveTo>
                  <a:lnTo>
                    <a:pt x="229170" y="12700"/>
                  </a:lnTo>
                  <a:lnTo>
                    <a:pt x="234234" y="25400"/>
                  </a:lnTo>
                  <a:lnTo>
                    <a:pt x="238333" y="25400"/>
                  </a:lnTo>
                  <a:lnTo>
                    <a:pt x="242845" y="38099"/>
                  </a:lnTo>
                  <a:lnTo>
                    <a:pt x="247562" y="50799"/>
                  </a:lnTo>
                  <a:lnTo>
                    <a:pt x="252380" y="63499"/>
                  </a:lnTo>
                  <a:lnTo>
                    <a:pt x="262136" y="88899"/>
                  </a:lnTo>
                  <a:lnTo>
                    <a:pt x="267028" y="114299"/>
                  </a:lnTo>
                  <a:lnTo>
                    <a:pt x="281630" y="177799"/>
                  </a:lnTo>
                  <a:lnTo>
                    <a:pt x="291244" y="228599"/>
                  </a:lnTo>
                  <a:lnTo>
                    <a:pt x="296001" y="266699"/>
                  </a:lnTo>
                  <a:lnTo>
                    <a:pt x="300723" y="292099"/>
                  </a:lnTo>
                  <a:lnTo>
                    <a:pt x="305404" y="330199"/>
                  </a:lnTo>
                  <a:lnTo>
                    <a:pt x="310042" y="355599"/>
                  </a:lnTo>
                  <a:lnTo>
                    <a:pt x="314636" y="393699"/>
                  </a:lnTo>
                  <a:lnTo>
                    <a:pt x="319180" y="431799"/>
                  </a:lnTo>
                  <a:lnTo>
                    <a:pt x="323673" y="469899"/>
                  </a:lnTo>
                  <a:lnTo>
                    <a:pt x="328113" y="520699"/>
                  </a:lnTo>
                  <a:lnTo>
                    <a:pt x="332496" y="558799"/>
                  </a:lnTo>
                  <a:lnTo>
                    <a:pt x="336820" y="596899"/>
                  </a:lnTo>
                  <a:lnTo>
                    <a:pt x="341083" y="647699"/>
                  </a:lnTo>
                  <a:lnTo>
                    <a:pt x="345282" y="685799"/>
                  </a:lnTo>
                  <a:lnTo>
                    <a:pt x="349415" y="736599"/>
                  </a:lnTo>
                  <a:lnTo>
                    <a:pt x="353479" y="787399"/>
                  </a:lnTo>
                  <a:lnTo>
                    <a:pt x="357470" y="838199"/>
                  </a:lnTo>
                  <a:lnTo>
                    <a:pt x="361388" y="888999"/>
                  </a:lnTo>
                  <a:lnTo>
                    <a:pt x="365230" y="939799"/>
                  </a:lnTo>
                  <a:lnTo>
                    <a:pt x="372673" y="1041399"/>
                  </a:lnTo>
                  <a:lnTo>
                    <a:pt x="379779" y="1155699"/>
                  </a:lnTo>
                  <a:lnTo>
                    <a:pt x="386530" y="1269999"/>
                  </a:lnTo>
                  <a:lnTo>
                    <a:pt x="392904" y="1384299"/>
                  </a:lnTo>
                  <a:lnTo>
                    <a:pt x="398882" y="1511299"/>
                  </a:lnTo>
                  <a:lnTo>
                    <a:pt x="404445" y="1625599"/>
                  </a:lnTo>
                  <a:lnTo>
                    <a:pt x="409572" y="1752599"/>
                  </a:lnTo>
                  <a:lnTo>
                    <a:pt x="414243" y="1892299"/>
                  </a:lnTo>
                  <a:lnTo>
                    <a:pt x="418439" y="2019299"/>
                  </a:lnTo>
                  <a:lnTo>
                    <a:pt x="422140" y="2158999"/>
                  </a:lnTo>
                  <a:lnTo>
                    <a:pt x="425325" y="2285999"/>
                  </a:lnTo>
                  <a:lnTo>
                    <a:pt x="427976" y="2425699"/>
                  </a:lnTo>
                  <a:lnTo>
                    <a:pt x="431595" y="2705099"/>
                  </a:lnTo>
                  <a:lnTo>
                    <a:pt x="432836" y="2984499"/>
                  </a:lnTo>
                  <a:lnTo>
                    <a:pt x="433986" y="3263899"/>
                  </a:lnTo>
                  <a:lnTo>
                    <a:pt x="437341" y="3530599"/>
                  </a:lnTo>
                  <a:lnTo>
                    <a:pt x="439798" y="3670299"/>
                  </a:lnTo>
                  <a:lnTo>
                    <a:pt x="442752" y="3809999"/>
                  </a:lnTo>
                  <a:lnTo>
                    <a:pt x="446182" y="3936999"/>
                  </a:lnTo>
                  <a:lnTo>
                    <a:pt x="450074" y="4076699"/>
                  </a:lnTo>
                  <a:lnTo>
                    <a:pt x="454404" y="4203699"/>
                  </a:lnTo>
                  <a:lnTo>
                    <a:pt x="459158" y="4330699"/>
                  </a:lnTo>
                  <a:lnTo>
                    <a:pt x="464315" y="4457699"/>
                  </a:lnTo>
                  <a:lnTo>
                    <a:pt x="469858" y="4571999"/>
                  </a:lnTo>
                  <a:lnTo>
                    <a:pt x="475768" y="4686299"/>
                  </a:lnTo>
                  <a:lnTo>
                    <a:pt x="482028" y="4813299"/>
                  </a:lnTo>
                  <a:lnTo>
                    <a:pt x="488619" y="4914899"/>
                  </a:lnTo>
                  <a:lnTo>
                    <a:pt x="495523" y="5029199"/>
                  </a:lnTo>
                  <a:lnTo>
                    <a:pt x="499087" y="5079999"/>
                  </a:lnTo>
                  <a:lnTo>
                    <a:pt x="502721" y="5130799"/>
                  </a:lnTo>
                  <a:lnTo>
                    <a:pt x="506425" y="5181599"/>
                  </a:lnTo>
                  <a:lnTo>
                    <a:pt x="510194" y="5219699"/>
                  </a:lnTo>
                  <a:lnTo>
                    <a:pt x="514029" y="5270499"/>
                  </a:lnTo>
                  <a:lnTo>
                    <a:pt x="517926" y="5321299"/>
                  </a:lnTo>
                  <a:lnTo>
                    <a:pt x="521883" y="5359399"/>
                  </a:lnTo>
                  <a:lnTo>
                    <a:pt x="525898" y="5410199"/>
                  </a:lnTo>
                  <a:lnTo>
                    <a:pt x="529968" y="5448299"/>
                  </a:lnTo>
                  <a:lnTo>
                    <a:pt x="534092" y="5486399"/>
                  </a:lnTo>
                  <a:lnTo>
                    <a:pt x="538266" y="5524499"/>
                  </a:lnTo>
                  <a:lnTo>
                    <a:pt x="542489" y="5562599"/>
                  </a:lnTo>
                  <a:lnTo>
                    <a:pt x="546759" y="5600699"/>
                  </a:lnTo>
                  <a:lnTo>
                    <a:pt x="551074" y="5638799"/>
                  </a:lnTo>
                  <a:lnTo>
                    <a:pt x="555431" y="5664199"/>
                  </a:lnTo>
                  <a:lnTo>
                    <a:pt x="559828" y="5702299"/>
                  </a:lnTo>
                  <a:lnTo>
                    <a:pt x="568737" y="5753099"/>
                  </a:lnTo>
                  <a:lnTo>
                    <a:pt x="577789" y="5803899"/>
                  </a:lnTo>
                  <a:lnTo>
                    <a:pt x="586971" y="5854699"/>
                  </a:lnTo>
                  <a:lnTo>
                    <a:pt x="591612" y="5867399"/>
                  </a:lnTo>
                  <a:lnTo>
                    <a:pt x="596289" y="5892799"/>
                  </a:lnTo>
                  <a:lnTo>
                    <a:pt x="601007" y="5905499"/>
                  </a:lnTo>
                  <a:lnTo>
                    <a:pt x="605777" y="5918199"/>
                  </a:lnTo>
                  <a:lnTo>
                    <a:pt x="610621" y="5930899"/>
                  </a:lnTo>
                  <a:lnTo>
                    <a:pt x="615582" y="5943599"/>
                  </a:lnTo>
                  <a:lnTo>
                    <a:pt x="636856" y="5943599"/>
                  </a:lnTo>
                  <a:lnTo>
                    <a:pt x="632658" y="5930899"/>
                  </a:lnTo>
                  <a:lnTo>
                    <a:pt x="628265" y="5918199"/>
                  </a:lnTo>
                  <a:lnTo>
                    <a:pt x="623779" y="5918199"/>
                  </a:lnTo>
                  <a:lnTo>
                    <a:pt x="619246" y="5892799"/>
                  </a:lnTo>
                  <a:lnTo>
                    <a:pt x="610135" y="5867399"/>
                  </a:lnTo>
                  <a:lnTo>
                    <a:pt x="605584" y="5841999"/>
                  </a:lnTo>
                  <a:lnTo>
                    <a:pt x="601045" y="5829299"/>
                  </a:lnTo>
                  <a:lnTo>
                    <a:pt x="592024" y="5778499"/>
                  </a:lnTo>
                  <a:lnTo>
                    <a:pt x="583106" y="5727699"/>
                  </a:lnTo>
                  <a:lnTo>
                    <a:pt x="574316" y="5664199"/>
                  </a:lnTo>
                  <a:lnTo>
                    <a:pt x="569977" y="5626099"/>
                  </a:lnTo>
                  <a:lnTo>
                    <a:pt x="565677" y="5600699"/>
                  </a:lnTo>
                  <a:lnTo>
                    <a:pt x="561420" y="5562599"/>
                  </a:lnTo>
                  <a:lnTo>
                    <a:pt x="557208" y="5524499"/>
                  </a:lnTo>
                  <a:lnTo>
                    <a:pt x="553043" y="5486399"/>
                  </a:lnTo>
                  <a:lnTo>
                    <a:pt x="548929" y="5448299"/>
                  </a:lnTo>
                  <a:lnTo>
                    <a:pt x="544866" y="5397499"/>
                  </a:lnTo>
                  <a:lnTo>
                    <a:pt x="540858" y="5359399"/>
                  </a:lnTo>
                  <a:lnTo>
                    <a:pt x="536907" y="5321299"/>
                  </a:lnTo>
                  <a:lnTo>
                    <a:pt x="533016" y="5270499"/>
                  </a:lnTo>
                  <a:lnTo>
                    <a:pt x="529187" y="5219699"/>
                  </a:lnTo>
                  <a:lnTo>
                    <a:pt x="525421" y="5168899"/>
                  </a:lnTo>
                  <a:lnTo>
                    <a:pt x="521722" y="5130799"/>
                  </a:lnTo>
                  <a:lnTo>
                    <a:pt x="518091" y="5079999"/>
                  </a:lnTo>
                  <a:lnTo>
                    <a:pt x="514532" y="5029199"/>
                  </a:lnTo>
                  <a:lnTo>
                    <a:pt x="507635" y="4914899"/>
                  </a:lnTo>
                  <a:lnTo>
                    <a:pt x="501050" y="4800599"/>
                  </a:lnTo>
                  <a:lnTo>
                    <a:pt x="494795" y="4686299"/>
                  </a:lnTo>
                  <a:lnTo>
                    <a:pt x="488889" y="4571999"/>
                  </a:lnTo>
                  <a:lnTo>
                    <a:pt x="483349" y="4457699"/>
                  </a:lnTo>
                  <a:lnTo>
                    <a:pt x="478194" y="4330699"/>
                  </a:lnTo>
                  <a:lnTo>
                    <a:pt x="473443" y="4203699"/>
                  </a:lnTo>
                  <a:lnTo>
                    <a:pt x="469115" y="4076699"/>
                  </a:lnTo>
                  <a:lnTo>
                    <a:pt x="465227" y="3936999"/>
                  </a:lnTo>
                  <a:lnTo>
                    <a:pt x="461797" y="3809999"/>
                  </a:lnTo>
                  <a:lnTo>
                    <a:pt x="458845" y="3670299"/>
                  </a:lnTo>
                  <a:lnTo>
                    <a:pt x="456389" y="3530599"/>
                  </a:lnTo>
                  <a:lnTo>
                    <a:pt x="453036" y="3263899"/>
                  </a:lnTo>
                  <a:lnTo>
                    <a:pt x="451886" y="2984499"/>
                  </a:lnTo>
                  <a:lnTo>
                    <a:pt x="450642" y="2705099"/>
                  </a:lnTo>
                  <a:lnTo>
                    <a:pt x="447023" y="2425699"/>
                  </a:lnTo>
                  <a:lnTo>
                    <a:pt x="444370" y="2285999"/>
                  </a:lnTo>
                  <a:lnTo>
                    <a:pt x="441182" y="2158999"/>
                  </a:lnTo>
                  <a:lnTo>
                    <a:pt x="437479" y="2019299"/>
                  </a:lnTo>
                  <a:lnTo>
                    <a:pt x="433280" y="1892299"/>
                  </a:lnTo>
                  <a:lnTo>
                    <a:pt x="428605" y="1752599"/>
                  </a:lnTo>
                  <a:lnTo>
                    <a:pt x="423476" y="1625599"/>
                  </a:lnTo>
                  <a:lnTo>
                    <a:pt x="417910" y="1511299"/>
                  </a:lnTo>
                  <a:lnTo>
                    <a:pt x="411927" y="1384299"/>
                  </a:lnTo>
                  <a:lnTo>
                    <a:pt x="405547" y="1269999"/>
                  </a:lnTo>
                  <a:lnTo>
                    <a:pt x="398791" y="1155699"/>
                  </a:lnTo>
                  <a:lnTo>
                    <a:pt x="391676" y="1041399"/>
                  </a:lnTo>
                  <a:lnTo>
                    <a:pt x="384227" y="939799"/>
                  </a:lnTo>
                  <a:lnTo>
                    <a:pt x="380381" y="888999"/>
                  </a:lnTo>
                  <a:lnTo>
                    <a:pt x="376458" y="838199"/>
                  </a:lnTo>
                  <a:lnTo>
                    <a:pt x="372461" y="787399"/>
                  </a:lnTo>
                  <a:lnTo>
                    <a:pt x="368392" y="736599"/>
                  </a:lnTo>
                  <a:lnTo>
                    <a:pt x="364252" y="685799"/>
                  </a:lnTo>
                  <a:lnTo>
                    <a:pt x="360046" y="647699"/>
                  </a:lnTo>
                  <a:lnTo>
                    <a:pt x="355775" y="596899"/>
                  </a:lnTo>
                  <a:lnTo>
                    <a:pt x="351442" y="558799"/>
                  </a:lnTo>
                  <a:lnTo>
                    <a:pt x="347049" y="507999"/>
                  </a:lnTo>
                  <a:lnTo>
                    <a:pt x="342597" y="469899"/>
                  </a:lnTo>
                  <a:lnTo>
                    <a:pt x="338091" y="431799"/>
                  </a:lnTo>
                  <a:lnTo>
                    <a:pt x="333532" y="393699"/>
                  </a:lnTo>
                  <a:lnTo>
                    <a:pt x="328922" y="355599"/>
                  </a:lnTo>
                  <a:lnTo>
                    <a:pt x="324264" y="330199"/>
                  </a:lnTo>
                  <a:lnTo>
                    <a:pt x="319558" y="292099"/>
                  </a:lnTo>
                  <a:lnTo>
                    <a:pt x="314810" y="266699"/>
                  </a:lnTo>
                  <a:lnTo>
                    <a:pt x="310018" y="228599"/>
                  </a:lnTo>
                  <a:lnTo>
                    <a:pt x="305186" y="203199"/>
                  </a:lnTo>
                  <a:lnTo>
                    <a:pt x="295404" y="152399"/>
                  </a:lnTo>
                  <a:lnTo>
                    <a:pt x="285469" y="101599"/>
                  </a:lnTo>
                  <a:lnTo>
                    <a:pt x="275363" y="76199"/>
                  </a:lnTo>
                  <a:lnTo>
                    <a:pt x="270225" y="50799"/>
                  </a:lnTo>
                  <a:lnTo>
                    <a:pt x="265003" y="38099"/>
                  </a:lnTo>
                  <a:lnTo>
                    <a:pt x="259651" y="25400"/>
                  </a:lnTo>
                  <a:lnTo>
                    <a:pt x="254069" y="12700"/>
                  </a:lnTo>
                  <a:close/>
                </a:path>
                <a:path w="844550" h="5956300">
                  <a:moveTo>
                    <a:pt x="635958" y="5930899"/>
                  </a:moveTo>
                  <a:lnTo>
                    <a:pt x="636856" y="5943599"/>
                  </a:lnTo>
                  <a:lnTo>
                    <a:pt x="640651" y="5943599"/>
                  </a:lnTo>
                  <a:lnTo>
                    <a:pt x="635958" y="5930899"/>
                  </a:lnTo>
                  <a:close/>
                </a:path>
                <a:path w="844550" h="5956300">
                  <a:moveTo>
                    <a:pt x="799650" y="5880675"/>
                  </a:moveTo>
                  <a:lnTo>
                    <a:pt x="788626" y="5892799"/>
                  </a:lnTo>
                  <a:lnTo>
                    <a:pt x="775749" y="5905499"/>
                  </a:lnTo>
                  <a:lnTo>
                    <a:pt x="761693" y="5905499"/>
                  </a:lnTo>
                  <a:lnTo>
                    <a:pt x="746613" y="5918199"/>
                  </a:lnTo>
                  <a:lnTo>
                    <a:pt x="730664" y="5930899"/>
                  </a:lnTo>
                  <a:lnTo>
                    <a:pt x="770497" y="5930899"/>
                  </a:lnTo>
                  <a:lnTo>
                    <a:pt x="785768" y="5918199"/>
                  </a:lnTo>
                  <a:lnTo>
                    <a:pt x="799865" y="5905499"/>
                  </a:lnTo>
                  <a:lnTo>
                    <a:pt x="813403" y="5892799"/>
                  </a:lnTo>
                  <a:lnTo>
                    <a:pt x="814047" y="5892799"/>
                  </a:lnTo>
                  <a:lnTo>
                    <a:pt x="816253" y="5889911"/>
                  </a:lnTo>
                  <a:lnTo>
                    <a:pt x="799650" y="5880675"/>
                  </a:lnTo>
                  <a:close/>
                </a:path>
                <a:path w="844550" h="5956300">
                  <a:moveTo>
                    <a:pt x="843912" y="5867399"/>
                  </a:moveTo>
                  <a:lnTo>
                    <a:pt x="807446" y="5867399"/>
                  </a:lnTo>
                  <a:lnTo>
                    <a:pt x="823747" y="5880099"/>
                  </a:lnTo>
                  <a:lnTo>
                    <a:pt x="816253" y="5889911"/>
                  </a:lnTo>
                  <a:lnTo>
                    <a:pt x="844278" y="5905499"/>
                  </a:lnTo>
                  <a:lnTo>
                    <a:pt x="843912" y="5867399"/>
                  </a:lnTo>
                  <a:close/>
                </a:path>
                <a:path w="844550" h="5956300">
                  <a:moveTo>
                    <a:pt x="823747" y="5880099"/>
                  </a:moveTo>
                  <a:lnTo>
                    <a:pt x="800173" y="5880099"/>
                  </a:lnTo>
                  <a:lnTo>
                    <a:pt x="799650" y="5880675"/>
                  </a:lnTo>
                  <a:lnTo>
                    <a:pt x="816253" y="5889911"/>
                  </a:lnTo>
                  <a:lnTo>
                    <a:pt x="823747" y="5880099"/>
                  </a:lnTo>
                  <a:close/>
                </a:path>
                <a:path w="844550" h="5956300">
                  <a:moveTo>
                    <a:pt x="807446" y="5867399"/>
                  </a:moveTo>
                  <a:lnTo>
                    <a:pt x="798363" y="5879959"/>
                  </a:lnTo>
                  <a:lnTo>
                    <a:pt x="799650" y="5880675"/>
                  </a:lnTo>
                  <a:lnTo>
                    <a:pt x="800173" y="5880099"/>
                  </a:lnTo>
                  <a:lnTo>
                    <a:pt x="823747" y="5880099"/>
                  </a:lnTo>
                  <a:lnTo>
                    <a:pt x="807446" y="5867399"/>
                  </a:lnTo>
                  <a:close/>
                </a:path>
                <a:path w="844550" h="5956300">
                  <a:moveTo>
                    <a:pt x="798363" y="5879959"/>
                  </a:moveTo>
                  <a:lnTo>
                    <a:pt x="798262" y="5880099"/>
                  </a:lnTo>
                  <a:lnTo>
                    <a:pt x="798615" y="5880099"/>
                  </a:lnTo>
                  <a:lnTo>
                    <a:pt x="798363" y="5879959"/>
                  </a:lnTo>
                  <a:close/>
                </a:path>
                <a:path w="844550" h="5956300">
                  <a:moveTo>
                    <a:pt x="843424" y="5816599"/>
                  </a:moveTo>
                  <a:lnTo>
                    <a:pt x="775784" y="5867399"/>
                  </a:lnTo>
                  <a:lnTo>
                    <a:pt x="798363" y="5879959"/>
                  </a:lnTo>
                  <a:lnTo>
                    <a:pt x="807446" y="5867399"/>
                  </a:lnTo>
                  <a:lnTo>
                    <a:pt x="843912" y="5867399"/>
                  </a:lnTo>
                  <a:lnTo>
                    <a:pt x="843424" y="5816599"/>
                  </a:lnTo>
                  <a:close/>
                </a:path>
                <a:path w="844550" h="5956300">
                  <a:moveTo>
                    <a:pt x="207453" y="12700"/>
                  </a:moveTo>
                  <a:lnTo>
                    <a:pt x="141848" y="12700"/>
                  </a:lnTo>
                  <a:lnTo>
                    <a:pt x="122422" y="25400"/>
                  </a:lnTo>
                  <a:lnTo>
                    <a:pt x="103866" y="38099"/>
                  </a:lnTo>
                  <a:lnTo>
                    <a:pt x="86329" y="50799"/>
                  </a:lnTo>
                  <a:lnTo>
                    <a:pt x="69959" y="76199"/>
                  </a:lnTo>
                  <a:lnTo>
                    <a:pt x="54907" y="88899"/>
                  </a:lnTo>
                  <a:lnTo>
                    <a:pt x="41327" y="101599"/>
                  </a:lnTo>
                  <a:lnTo>
                    <a:pt x="29378" y="126999"/>
                  </a:lnTo>
                  <a:lnTo>
                    <a:pt x="19225" y="152399"/>
                  </a:lnTo>
                  <a:lnTo>
                    <a:pt x="11035" y="165099"/>
                  </a:lnTo>
                  <a:lnTo>
                    <a:pt x="4980" y="190499"/>
                  </a:lnTo>
                  <a:lnTo>
                    <a:pt x="1242" y="215899"/>
                  </a:lnTo>
                  <a:lnTo>
                    <a:pt x="0" y="228599"/>
                  </a:lnTo>
                  <a:lnTo>
                    <a:pt x="19018" y="241299"/>
                  </a:lnTo>
                  <a:lnTo>
                    <a:pt x="20259" y="215899"/>
                  </a:lnTo>
                  <a:lnTo>
                    <a:pt x="23759" y="190499"/>
                  </a:lnTo>
                  <a:lnTo>
                    <a:pt x="29382" y="177799"/>
                  </a:lnTo>
                  <a:lnTo>
                    <a:pt x="36990" y="152399"/>
                  </a:lnTo>
                  <a:lnTo>
                    <a:pt x="46438" y="139699"/>
                  </a:lnTo>
                  <a:lnTo>
                    <a:pt x="57581" y="114299"/>
                  </a:lnTo>
                  <a:lnTo>
                    <a:pt x="70262" y="101599"/>
                  </a:lnTo>
                  <a:lnTo>
                    <a:pt x="84324" y="88899"/>
                  </a:lnTo>
                  <a:lnTo>
                    <a:pt x="99604" y="63499"/>
                  </a:lnTo>
                  <a:lnTo>
                    <a:pt x="115937" y="50799"/>
                  </a:lnTo>
                  <a:lnTo>
                    <a:pt x="133153" y="38099"/>
                  </a:lnTo>
                  <a:lnTo>
                    <a:pt x="151084" y="38099"/>
                  </a:lnTo>
                  <a:lnTo>
                    <a:pt x="169556" y="25400"/>
                  </a:lnTo>
                  <a:lnTo>
                    <a:pt x="188401" y="25400"/>
                  </a:lnTo>
                  <a:lnTo>
                    <a:pt x="207453" y="12700"/>
                  </a:lnTo>
                  <a:close/>
                </a:path>
                <a:path w="844550" h="5956300">
                  <a:moveTo>
                    <a:pt x="242453" y="0"/>
                  </a:moveTo>
                  <a:lnTo>
                    <a:pt x="182733" y="0"/>
                  </a:lnTo>
                  <a:lnTo>
                    <a:pt x="162002" y="12700"/>
                  </a:lnTo>
                  <a:lnTo>
                    <a:pt x="248404" y="12700"/>
                  </a:lnTo>
                  <a:lnTo>
                    <a:pt x="242453" y="0"/>
                  </a:lnTo>
                  <a:close/>
                </a:path>
              </a:pathLst>
            </a:custGeom>
            <a:solidFill>
              <a:srgbClr val="44546A"/>
            </a:solidFill>
          </p:spPr>
          <p:txBody>
            <a:bodyPr wrap="square" lIns="0" tIns="0" rIns="0" bIns="0" rtlCol="0"/>
            <a:lstStyle/>
            <a:p>
              <a:endParaRPr/>
            </a:p>
          </p:txBody>
        </p:sp>
        <p:sp>
          <p:nvSpPr>
            <p:cNvPr id="9" name="object 9"/>
            <p:cNvSpPr/>
            <p:nvPr/>
          </p:nvSpPr>
          <p:spPr>
            <a:xfrm>
              <a:off x="8232444" y="1215995"/>
              <a:ext cx="464184" cy="928369"/>
            </a:xfrm>
            <a:custGeom>
              <a:avLst/>
              <a:gdLst/>
              <a:ahLst/>
              <a:cxnLst/>
              <a:rect l="l" t="t" r="r" b="b"/>
              <a:pathLst>
                <a:path w="464184" h="928369">
                  <a:moveTo>
                    <a:pt x="463878" y="0"/>
                  </a:moveTo>
                  <a:lnTo>
                    <a:pt x="0" y="0"/>
                  </a:lnTo>
                  <a:lnTo>
                    <a:pt x="0" y="928157"/>
                  </a:lnTo>
                  <a:lnTo>
                    <a:pt x="463878" y="928157"/>
                  </a:lnTo>
                  <a:lnTo>
                    <a:pt x="463878" y="0"/>
                  </a:lnTo>
                  <a:close/>
                </a:path>
              </a:pathLst>
            </a:custGeom>
            <a:solidFill>
              <a:srgbClr val="FCE5CD"/>
            </a:solidFill>
          </p:spPr>
          <p:txBody>
            <a:bodyPr wrap="square" lIns="0" tIns="0" rIns="0" bIns="0" rtlCol="0"/>
            <a:lstStyle/>
            <a:p>
              <a:endParaRPr/>
            </a:p>
          </p:txBody>
        </p:sp>
        <p:sp>
          <p:nvSpPr>
            <p:cNvPr id="10" name="object 10"/>
            <p:cNvSpPr/>
            <p:nvPr/>
          </p:nvSpPr>
          <p:spPr>
            <a:xfrm>
              <a:off x="8232444" y="1215995"/>
              <a:ext cx="464184" cy="928369"/>
            </a:xfrm>
            <a:custGeom>
              <a:avLst/>
              <a:gdLst/>
              <a:ahLst/>
              <a:cxnLst/>
              <a:rect l="l" t="t" r="r" b="b"/>
              <a:pathLst>
                <a:path w="464184" h="928369">
                  <a:moveTo>
                    <a:pt x="0" y="0"/>
                  </a:moveTo>
                  <a:lnTo>
                    <a:pt x="463879" y="0"/>
                  </a:lnTo>
                  <a:lnTo>
                    <a:pt x="463879" y="928158"/>
                  </a:lnTo>
                  <a:lnTo>
                    <a:pt x="0" y="928158"/>
                  </a:lnTo>
                  <a:lnTo>
                    <a:pt x="0" y="0"/>
                  </a:lnTo>
                  <a:close/>
                </a:path>
              </a:pathLst>
            </a:custGeom>
            <a:ln w="9525">
              <a:solidFill>
                <a:srgbClr val="44546A"/>
              </a:solidFill>
            </a:ln>
          </p:spPr>
          <p:txBody>
            <a:bodyPr wrap="square" lIns="0" tIns="0" rIns="0" bIns="0" rtlCol="0"/>
            <a:lstStyle/>
            <a:p>
              <a:endParaRPr/>
            </a:p>
          </p:txBody>
        </p:sp>
      </p:grpSp>
      <p:sp>
        <p:nvSpPr>
          <p:cNvPr id="11" name="object 11"/>
          <p:cNvSpPr txBox="1"/>
          <p:nvPr/>
        </p:nvSpPr>
        <p:spPr>
          <a:xfrm>
            <a:off x="8341612" y="1288796"/>
            <a:ext cx="222885" cy="754380"/>
          </a:xfrm>
          <a:prstGeom prst="rect">
            <a:avLst/>
          </a:prstGeom>
        </p:spPr>
        <p:txBody>
          <a:bodyPr vert="horz" wrap="square" lIns="0" tIns="12700" rIns="0" bIns="0" rtlCol="0">
            <a:spAutoFit/>
          </a:bodyPr>
          <a:lstStyle/>
          <a:p>
            <a:pPr marL="12700">
              <a:lnSpc>
                <a:spcPct val="100000"/>
              </a:lnSpc>
              <a:spcBef>
                <a:spcPts val="100"/>
              </a:spcBef>
            </a:pPr>
            <a:r>
              <a:rPr sz="1200" b="1" dirty="0">
                <a:latin typeface="Calibri"/>
                <a:cs typeface="Calibri"/>
              </a:rPr>
              <a:t>.03</a:t>
            </a:r>
            <a:endParaRPr sz="1200">
              <a:latin typeface="Calibri"/>
              <a:cs typeface="Calibri"/>
            </a:endParaRPr>
          </a:p>
          <a:p>
            <a:pPr marL="12700">
              <a:lnSpc>
                <a:spcPts val="1415"/>
              </a:lnSpc>
              <a:spcBef>
                <a:spcPts val="70"/>
              </a:spcBef>
            </a:pPr>
            <a:r>
              <a:rPr sz="1200" b="1" dirty="0">
                <a:latin typeface="Calibri"/>
                <a:cs typeface="Calibri"/>
              </a:rPr>
              <a:t>.13</a:t>
            </a:r>
            <a:endParaRPr sz="1200">
              <a:latin typeface="Calibri"/>
              <a:cs typeface="Calibri"/>
            </a:endParaRPr>
          </a:p>
          <a:p>
            <a:pPr marL="12700">
              <a:lnSpc>
                <a:spcPts val="1390"/>
              </a:lnSpc>
            </a:pPr>
            <a:r>
              <a:rPr sz="1200" b="1" dirty="0">
                <a:latin typeface="Calibri"/>
                <a:cs typeface="Calibri"/>
              </a:rPr>
              <a:t>.00</a:t>
            </a:r>
            <a:endParaRPr sz="1200">
              <a:latin typeface="Calibri"/>
              <a:cs typeface="Calibri"/>
            </a:endParaRPr>
          </a:p>
          <a:p>
            <a:pPr marL="12700">
              <a:lnSpc>
                <a:spcPts val="1415"/>
              </a:lnSpc>
            </a:pPr>
            <a:r>
              <a:rPr sz="1200" b="1" dirty="0">
                <a:latin typeface="Calibri"/>
                <a:cs typeface="Calibri"/>
              </a:rPr>
              <a:t>.84</a:t>
            </a:r>
            <a:endParaRPr sz="1200">
              <a:latin typeface="Calibri"/>
              <a:cs typeface="Calibri"/>
            </a:endParaRPr>
          </a:p>
        </p:txBody>
      </p:sp>
      <p:pic>
        <p:nvPicPr>
          <p:cNvPr id="12" name="object 12"/>
          <p:cNvPicPr/>
          <p:nvPr/>
        </p:nvPicPr>
        <p:blipFill>
          <a:blip r:embed="rId4" cstate="print"/>
          <a:stretch>
            <a:fillRect/>
          </a:stretch>
        </p:blipFill>
        <p:spPr>
          <a:xfrm>
            <a:off x="8426284" y="2144154"/>
            <a:ext cx="76200" cy="182751"/>
          </a:xfrm>
          <a:prstGeom prst="rect">
            <a:avLst/>
          </a:prstGeom>
        </p:spPr>
      </p:pic>
      <p:sp>
        <p:nvSpPr>
          <p:cNvPr id="13" name="object 13"/>
          <p:cNvSpPr txBox="1"/>
          <p:nvPr/>
        </p:nvSpPr>
        <p:spPr>
          <a:xfrm>
            <a:off x="6961806" y="1547367"/>
            <a:ext cx="1077595" cy="406400"/>
          </a:xfrm>
          <a:prstGeom prst="rect">
            <a:avLst/>
          </a:prstGeom>
        </p:spPr>
        <p:txBody>
          <a:bodyPr vert="horz" wrap="square" lIns="0" tIns="12700" rIns="0" bIns="0" rtlCol="0">
            <a:spAutoFit/>
          </a:bodyPr>
          <a:lstStyle/>
          <a:p>
            <a:pPr marL="12700">
              <a:lnSpc>
                <a:spcPct val="100000"/>
              </a:lnSpc>
              <a:spcBef>
                <a:spcPts val="100"/>
              </a:spcBef>
            </a:pPr>
            <a:r>
              <a:rPr sz="2500" spc="-15" dirty="0">
                <a:solidFill>
                  <a:srgbClr val="B45F06"/>
                </a:solidFill>
                <a:latin typeface="Calibri"/>
                <a:cs typeface="Calibri"/>
              </a:rPr>
              <a:t>Softmax</a:t>
            </a:r>
            <a:endParaRPr sz="2500">
              <a:latin typeface="Calibri"/>
              <a:cs typeface="Calibri"/>
            </a:endParaRPr>
          </a:p>
        </p:txBody>
      </p:sp>
      <p:sp>
        <p:nvSpPr>
          <p:cNvPr id="14" name="object 14"/>
          <p:cNvSpPr txBox="1"/>
          <p:nvPr/>
        </p:nvSpPr>
        <p:spPr>
          <a:xfrm>
            <a:off x="8332500" y="632967"/>
            <a:ext cx="289560" cy="406400"/>
          </a:xfrm>
          <a:prstGeom prst="rect">
            <a:avLst/>
          </a:prstGeom>
        </p:spPr>
        <p:txBody>
          <a:bodyPr vert="horz" wrap="square" lIns="0" tIns="12700" rIns="0" bIns="0" rtlCol="0">
            <a:spAutoFit/>
          </a:bodyPr>
          <a:lstStyle/>
          <a:p>
            <a:pPr marL="12700">
              <a:lnSpc>
                <a:spcPct val="100000"/>
              </a:lnSpc>
              <a:spcBef>
                <a:spcPts val="100"/>
              </a:spcBef>
            </a:pPr>
            <a:r>
              <a:rPr sz="2500" spc="-114" dirty="0">
                <a:latin typeface="Calibri"/>
                <a:cs typeface="Calibri"/>
              </a:rPr>
              <a:t>“e</a:t>
            </a:r>
            <a:endParaRPr sz="2500">
              <a:latin typeface="Calibri"/>
              <a:cs typeface="Calibri"/>
            </a:endParaRPr>
          </a:p>
        </p:txBody>
      </p:sp>
      <p:sp>
        <p:nvSpPr>
          <p:cNvPr id="15" name="object 15"/>
          <p:cNvSpPr txBox="1"/>
          <p:nvPr/>
        </p:nvSpPr>
        <p:spPr>
          <a:xfrm>
            <a:off x="8404382" y="1013967"/>
            <a:ext cx="158750" cy="406400"/>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a:t>
            </a:r>
            <a:endParaRPr sz="2500">
              <a:latin typeface="Calibri"/>
              <a:cs typeface="Calibri"/>
            </a:endParaRPr>
          </a:p>
        </p:txBody>
      </p:sp>
      <p:grpSp>
        <p:nvGrpSpPr>
          <p:cNvPr id="16" name="object 16"/>
          <p:cNvGrpSpPr/>
          <p:nvPr/>
        </p:nvGrpSpPr>
        <p:grpSpPr>
          <a:xfrm>
            <a:off x="8426284" y="984289"/>
            <a:ext cx="3496945" cy="5342255"/>
            <a:chOff x="8426284" y="984289"/>
            <a:chExt cx="3496945" cy="5342255"/>
          </a:xfrm>
        </p:grpSpPr>
        <p:pic>
          <p:nvPicPr>
            <p:cNvPr id="17" name="object 17"/>
            <p:cNvPicPr/>
            <p:nvPr/>
          </p:nvPicPr>
          <p:blipFill>
            <a:blip r:embed="rId5" cstate="print"/>
            <a:stretch>
              <a:fillRect/>
            </a:stretch>
          </p:blipFill>
          <p:spPr>
            <a:xfrm>
              <a:off x="8426284" y="984289"/>
              <a:ext cx="76200" cy="182752"/>
            </a:xfrm>
            <a:prstGeom prst="rect">
              <a:avLst/>
            </a:prstGeom>
          </p:spPr>
        </p:pic>
        <p:sp>
          <p:nvSpPr>
            <p:cNvPr id="18" name="object 18"/>
            <p:cNvSpPr/>
            <p:nvPr/>
          </p:nvSpPr>
          <p:spPr>
            <a:xfrm>
              <a:off x="9082341" y="2144166"/>
              <a:ext cx="2840990" cy="4182745"/>
            </a:xfrm>
            <a:custGeom>
              <a:avLst/>
              <a:gdLst/>
              <a:ahLst/>
              <a:cxnLst/>
              <a:rect l="l" t="t" r="r" b="b"/>
              <a:pathLst>
                <a:path w="2840990" h="4182745">
                  <a:moveTo>
                    <a:pt x="2840431" y="0"/>
                  </a:moveTo>
                  <a:lnTo>
                    <a:pt x="0" y="0"/>
                  </a:lnTo>
                  <a:lnTo>
                    <a:pt x="0" y="2746578"/>
                  </a:lnTo>
                  <a:lnTo>
                    <a:pt x="533603" y="2746578"/>
                  </a:lnTo>
                  <a:lnTo>
                    <a:pt x="533603" y="4182364"/>
                  </a:lnTo>
                  <a:lnTo>
                    <a:pt x="2840431" y="4182364"/>
                  </a:lnTo>
                  <a:lnTo>
                    <a:pt x="2840431" y="2746578"/>
                  </a:lnTo>
                  <a:lnTo>
                    <a:pt x="2840431" y="1435785"/>
                  </a:lnTo>
                  <a:lnTo>
                    <a:pt x="2840431" y="0"/>
                  </a:lnTo>
                  <a:close/>
                </a:path>
              </a:pathLst>
            </a:custGeom>
            <a:solidFill>
              <a:srgbClr val="FFFFFF"/>
            </a:solidFill>
          </p:spPr>
          <p:txBody>
            <a:bodyPr wrap="square" lIns="0" tIns="0" rIns="0" bIns="0" rtlCol="0"/>
            <a:lstStyle/>
            <a:p>
              <a:endParaRPr/>
            </a:p>
          </p:txBody>
        </p:sp>
      </p:grpSp>
      <p:sp>
        <p:nvSpPr>
          <p:cNvPr id="19" name="object 19"/>
          <p:cNvSpPr txBox="1"/>
          <p:nvPr/>
        </p:nvSpPr>
        <p:spPr>
          <a:xfrm>
            <a:off x="6961806" y="818895"/>
            <a:ext cx="970915" cy="406400"/>
          </a:xfrm>
          <a:prstGeom prst="rect">
            <a:avLst/>
          </a:prstGeom>
        </p:spPr>
        <p:txBody>
          <a:bodyPr vert="horz" wrap="square" lIns="0" tIns="12700" rIns="0" bIns="0" rtlCol="0">
            <a:spAutoFit/>
          </a:bodyPr>
          <a:lstStyle/>
          <a:p>
            <a:pPr marL="12700">
              <a:lnSpc>
                <a:spcPct val="100000"/>
              </a:lnSpc>
              <a:spcBef>
                <a:spcPts val="100"/>
              </a:spcBef>
            </a:pPr>
            <a:r>
              <a:rPr sz="2500" spc="-15" dirty="0">
                <a:latin typeface="Calibri"/>
                <a:cs typeface="Calibri"/>
              </a:rPr>
              <a:t>S</a:t>
            </a:r>
            <a:r>
              <a:rPr sz="2500" spc="-10" dirty="0">
                <a:latin typeface="Calibri"/>
                <a:cs typeface="Calibri"/>
              </a:rPr>
              <a:t>am</a:t>
            </a:r>
            <a:r>
              <a:rPr sz="2500" spc="-5" dirty="0">
                <a:latin typeface="Calibri"/>
                <a:cs typeface="Calibri"/>
              </a:rPr>
              <a:t>p</a:t>
            </a:r>
            <a:r>
              <a:rPr sz="2500" dirty="0">
                <a:latin typeface="Calibri"/>
                <a:cs typeface="Calibri"/>
              </a:rPr>
              <a:t>le</a:t>
            </a:r>
            <a:endParaRPr sz="2500">
              <a:latin typeface="Calibri"/>
              <a:cs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296"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sp>
        <p:nvSpPr>
          <p:cNvPr id="3" name="object 3"/>
          <p:cNvSpPr txBox="1"/>
          <p:nvPr/>
        </p:nvSpPr>
        <p:spPr>
          <a:xfrm>
            <a:off x="609921" y="4411979"/>
            <a:ext cx="4364355" cy="1513205"/>
          </a:xfrm>
          <a:prstGeom prst="rect">
            <a:avLst/>
          </a:prstGeom>
        </p:spPr>
        <p:txBody>
          <a:bodyPr vert="horz" wrap="square" lIns="0" tIns="12700" rIns="0" bIns="0" rtlCol="0">
            <a:spAutoFit/>
          </a:bodyPr>
          <a:lstStyle/>
          <a:p>
            <a:pPr marL="311785" marR="5080" indent="-299720">
              <a:lnSpc>
                <a:spcPct val="152500"/>
              </a:lnSpc>
              <a:spcBef>
                <a:spcPts val="100"/>
              </a:spcBef>
            </a:pPr>
            <a:r>
              <a:rPr sz="3200" spc="-35" dirty="0">
                <a:latin typeface="Calibri"/>
                <a:cs typeface="Calibri"/>
              </a:rPr>
              <a:t>Training</a:t>
            </a:r>
            <a:r>
              <a:rPr sz="3200" spc="-5" dirty="0">
                <a:latin typeface="Calibri"/>
                <a:cs typeface="Calibri"/>
              </a:rPr>
              <a:t> sequence: ”hello” </a:t>
            </a:r>
            <a:r>
              <a:rPr sz="3200" spc="-710" dirty="0">
                <a:latin typeface="Calibri"/>
                <a:cs typeface="Calibri"/>
              </a:rPr>
              <a:t> </a:t>
            </a:r>
            <a:r>
              <a:rPr sz="3200" spc="-15" dirty="0">
                <a:latin typeface="Calibri"/>
                <a:cs typeface="Calibri"/>
              </a:rPr>
              <a:t>Vocabulary:</a:t>
            </a:r>
            <a:r>
              <a:rPr sz="3200" spc="-5" dirty="0">
                <a:latin typeface="Calibri"/>
                <a:cs typeface="Calibri"/>
              </a:rPr>
              <a:t> </a:t>
            </a:r>
            <a:r>
              <a:rPr sz="3200" dirty="0">
                <a:latin typeface="Calibri"/>
                <a:cs typeface="Calibri"/>
              </a:rPr>
              <a:t>[h,</a:t>
            </a:r>
            <a:r>
              <a:rPr sz="3200" spc="-10" dirty="0">
                <a:latin typeface="Calibri"/>
                <a:cs typeface="Calibri"/>
              </a:rPr>
              <a:t> </a:t>
            </a:r>
            <a:r>
              <a:rPr sz="3200" spc="-5" dirty="0">
                <a:latin typeface="Calibri"/>
                <a:cs typeface="Calibri"/>
              </a:rPr>
              <a:t>e, </a:t>
            </a:r>
            <a:r>
              <a:rPr sz="3200" dirty="0">
                <a:latin typeface="Calibri"/>
                <a:cs typeface="Calibri"/>
              </a:rPr>
              <a:t>l,</a:t>
            </a:r>
            <a:r>
              <a:rPr sz="3200" spc="-10" dirty="0">
                <a:latin typeface="Calibri"/>
                <a:cs typeface="Calibri"/>
              </a:rPr>
              <a:t> </a:t>
            </a:r>
            <a:r>
              <a:rPr sz="3200" spc="-5" dirty="0">
                <a:latin typeface="Calibri"/>
                <a:cs typeface="Calibri"/>
              </a:rPr>
              <a:t>o]</a:t>
            </a:r>
            <a:endParaRPr sz="3200">
              <a:latin typeface="Calibri"/>
              <a:cs typeface="Calibri"/>
            </a:endParaRPr>
          </a:p>
        </p:txBody>
      </p:sp>
      <p:sp>
        <p:nvSpPr>
          <p:cNvPr id="4" name="object 4"/>
          <p:cNvSpPr txBox="1"/>
          <p:nvPr/>
        </p:nvSpPr>
        <p:spPr>
          <a:xfrm>
            <a:off x="333232" y="1711452"/>
            <a:ext cx="4852670" cy="1491615"/>
          </a:xfrm>
          <a:prstGeom prst="rect">
            <a:avLst/>
          </a:prstGeom>
        </p:spPr>
        <p:txBody>
          <a:bodyPr vert="horz" wrap="square" lIns="0" tIns="10795" rIns="0" bIns="0" rtlCol="0">
            <a:spAutoFit/>
          </a:bodyPr>
          <a:lstStyle/>
          <a:p>
            <a:pPr marL="12700" marR="5080">
              <a:lnSpc>
                <a:spcPct val="100299"/>
              </a:lnSpc>
              <a:spcBef>
                <a:spcPts val="85"/>
              </a:spcBef>
            </a:pPr>
            <a:r>
              <a:rPr sz="3200" spc="-45" dirty="0">
                <a:latin typeface="Calibri"/>
                <a:cs typeface="Calibri"/>
              </a:rPr>
              <a:t>At</a:t>
            </a:r>
            <a:r>
              <a:rPr sz="3200" spc="-5" dirty="0">
                <a:latin typeface="Calibri"/>
                <a:cs typeface="Calibri"/>
              </a:rPr>
              <a:t> </a:t>
            </a:r>
            <a:r>
              <a:rPr sz="3200" spc="-20" dirty="0">
                <a:latin typeface="Calibri"/>
                <a:cs typeface="Calibri"/>
              </a:rPr>
              <a:t>test-time,</a:t>
            </a:r>
            <a:r>
              <a:rPr sz="3200" spc="-10" dirty="0">
                <a:latin typeface="Calibri"/>
                <a:cs typeface="Calibri"/>
              </a:rPr>
              <a:t> </a:t>
            </a:r>
            <a:r>
              <a:rPr sz="3200" b="1" spc="-25" dirty="0">
                <a:latin typeface="Calibri"/>
                <a:cs typeface="Calibri"/>
              </a:rPr>
              <a:t>generate</a:t>
            </a:r>
            <a:r>
              <a:rPr sz="3200" b="1" spc="-10" dirty="0">
                <a:latin typeface="Calibri"/>
                <a:cs typeface="Calibri"/>
              </a:rPr>
              <a:t> </a:t>
            </a:r>
            <a:r>
              <a:rPr sz="3200" spc="-10" dirty="0">
                <a:latin typeface="Calibri"/>
                <a:cs typeface="Calibri"/>
              </a:rPr>
              <a:t>new </a:t>
            </a:r>
            <a:r>
              <a:rPr sz="3200" spc="-5" dirty="0">
                <a:latin typeface="Calibri"/>
                <a:cs typeface="Calibri"/>
              </a:rPr>
              <a:t> </a:t>
            </a:r>
            <a:r>
              <a:rPr sz="3200" spc="-20" dirty="0">
                <a:latin typeface="Calibri"/>
                <a:cs typeface="Calibri"/>
              </a:rPr>
              <a:t>text:</a:t>
            </a:r>
            <a:r>
              <a:rPr sz="3200" spc="-5" dirty="0">
                <a:latin typeface="Calibri"/>
                <a:cs typeface="Calibri"/>
              </a:rPr>
              <a:t> </a:t>
            </a:r>
            <a:r>
              <a:rPr sz="3200" dirty="0">
                <a:latin typeface="Calibri"/>
                <a:cs typeface="Calibri"/>
              </a:rPr>
              <a:t>sample</a:t>
            </a:r>
            <a:r>
              <a:rPr sz="3200" spc="-15" dirty="0">
                <a:latin typeface="Calibri"/>
                <a:cs typeface="Calibri"/>
              </a:rPr>
              <a:t> </a:t>
            </a:r>
            <a:r>
              <a:rPr sz="3200" spc="-20" dirty="0">
                <a:latin typeface="Calibri"/>
                <a:cs typeface="Calibri"/>
              </a:rPr>
              <a:t>characters</a:t>
            </a:r>
            <a:r>
              <a:rPr sz="3200" spc="-15" dirty="0">
                <a:latin typeface="Calibri"/>
                <a:cs typeface="Calibri"/>
              </a:rPr>
              <a:t> </a:t>
            </a:r>
            <a:r>
              <a:rPr sz="3200" dirty="0">
                <a:latin typeface="Calibri"/>
                <a:cs typeface="Calibri"/>
              </a:rPr>
              <a:t>one </a:t>
            </a:r>
            <a:r>
              <a:rPr sz="3200" spc="5" dirty="0">
                <a:latin typeface="Calibri"/>
                <a:cs typeface="Calibri"/>
              </a:rPr>
              <a:t> </a:t>
            </a:r>
            <a:r>
              <a:rPr sz="3200" spc="-15" dirty="0">
                <a:latin typeface="Calibri"/>
                <a:cs typeface="Calibri"/>
              </a:rPr>
              <a:t>at </a:t>
            </a:r>
            <a:r>
              <a:rPr sz="3200" dirty="0">
                <a:latin typeface="Calibri"/>
                <a:cs typeface="Calibri"/>
              </a:rPr>
              <a:t>a</a:t>
            </a:r>
            <a:r>
              <a:rPr sz="3200" spc="-10" dirty="0">
                <a:latin typeface="Calibri"/>
                <a:cs typeface="Calibri"/>
              </a:rPr>
              <a:t> </a:t>
            </a:r>
            <a:r>
              <a:rPr sz="3200" dirty="0">
                <a:latin typeface="Calibri"/>
                <a:cs typeface="Calibri"/>
              </a:rPr>
              <a:t>time,</a:t>
            </a:r>
            <a:r>
              <a:rPr sz="3200" spc="-15" dirty="0">
                <a:latin typeface="Calibri"/>
                <a:cs typeface="Calibri"/>
              </a:rPr>
              <a:t> </a:t>
            </a:r>
            <a:r>
              <a:rPr sz="3200" spc="-25" dirty="0">
                <a:latin typeface="Calibri"/>
                <a:cs typeface="Calibri"/>
              </a:rPr>
              <a:t>feed</a:t>
            </a:r>
            <a:r>
              <a:rPr sz="3200" spc="-10" dirty="0">
                <a:latin typeface="Calibri"/>
                <a:cs typeface="Calibri"/>
              </a:rPr>
              <a:t> </a:t>
            </a:r>
            <a:r>
              <a:rPr sz="3200" dirty="0">
                <a:latin typeface="Calibri"/>
                <a:cs typeface="Calibri"/>
              </a:rPr>
              <a:t>back</a:t>
            </a:r>
            <a:r>
              <a:rPr sz="3200" spc="-20" dirty="0">
                <a:latin typeface="Calibri"/>
                <a:cs typeface="Calibri"/>
              </a:rPr>
              <a:t> </a:t>
            </a:r>
            <a:r>
              <a:rPr sz="3200" spc="-15" dirty="0">
                <a:latin typeface="Calibri"/>
                <a:cs typeface="Calibri"/>
              </a:rPr>
              <a:t>to </a:t>
            </a:r>
            <a:r>
              <a:rPr sz="3200" dirty="0">
                <a:latin typeface="Calibri"/>
                <a:cs typeface="Calibri"/>
              </a:rPr>
              <a:t>model</a:t>
            </a:r>
            <a:endParaRPr sz="3200">
              <a:latin typeface="Calibri"/>
              <a:cs typeface="Calibri"/>
            </a:endParaRPr>
          </a:p>
        </p:txBody>
      </p:sp>
      <p:grpSp>
        <p:nvGrpSpPr>
          <p:cNvPr id="5" name="object 5"/>
          <p:cNvGrpSpPr/>
          <p:nvPr/>
        </p:nvGrpSpPr>
        <p:grpSpPr>
          <a:xfrm>
            <a:off x="6694613" y="290238"/>
            <a:ext cx="5229225" cy="5988050"/>
            <a:chOff x="6694613" y="290238"/>
            <a:chExt cx="5229225" cy="5988050"/>
          </a:xfrm>
        </p:grpSpPr>
        <p:sp>
          <p:nvSpPr>
            <p:cNvPr id="6" name="object 6"/>
            <p:cNvSpPr/>
            <p:nvPr/>
          </p:nvSpPr>
          <p:spPr>
            <a:xfrm>
              <a:off x="6694613" y="290238"/>
              <a:ext cx="2980690" cy="2421890"/>
            </a:xfrm>
            <a:custGeom>
              <a:avLst/>
              <a:gdLst/>
              <a:ahLst/>
              <a:cxnLst/>
              <a:rect l="l" t="t" r="r" b="b"/>
              <a:pathLst>
                <a:path w="2980690" h="2421890">
                  <a:moveTo>
                    <a:pt x="2576819" y="0"/>
                  </a:moveTo>
                  <a:lnTo>
                    <a:pt x="403635" y="0"/>
                  </a:lnTo>
                  <a:lnTo>
                    <a:pt x="356562" y="2715"/>
                  </a:lnTo>
                  <a:lnTo>
                    <a:pt x="311085" y="10660"/>
                  </a:lnTo>
                  <a:lnTo>
                    <a:pt x="267505" y="23531"/>
                  </a:lnTo>
                  <a:lnTo>
                    <a:pt x="226126" y="41025"/>
                  </a:lnTo>
                  <a:lnTo>
                    <a:pt x="187251" y="62841"/>
                  </a:lnTo>
                  <a:lnTo>
                    <a:pt x="151181" y="88674"/>
                  </a:lnTo>
                  <a:lnTo>
                    <a:pt x="118221" y="118222"/>
                  </a:lnTo>
                  <a:lnTo>
                    <a:pt x="88674" y="151182"/>
                  </a:lnTo>
                  <a:lnTo>
                    <a:pt x="62841" y="187251"/>
                  </a:lnTo>
                  <a:lnTo>
                    <a:pt x="41025" y="226127"/>
                  </a:lnTo>
                  <a:lnTo>
                    <a:pt x="23531" y="267506"/>
                  </a:lnTo>
                  <a:lnTo>
                    <a:pt x="10660" y="311086"/>
                  </a:lnTo>
                  <a:lnTo>
                    <a:pt x="2715" y="356563"/>
                  </a:lnTo>
                  <a:lnTo>
                    <a:pt x="0" y="403636"/>
                  </a:lnTo>
                  <a:lnTo>
                    <a:pt x="0" y="2018132"/>
                  </a:lnTo>
                  <a:lnTo>
                    <a:pt x="2715" y="2065205"/>
                  </a:lnTo>
                  <a:lnTo>
                    <a:pt x="10660" y="2110682"/>
                  </a:lnTo>
                  <a:lnTo>
                    <a:pt x="23531" y="2154262"/>
                  </a:lnTo>
                  <a:lnTo>
                    <a:pt x="41025" y="2195641"/>
                  </a:lnTo>
                  <a:lnTo>
                    <a:pt x="62841" y="2234517"/>
                  </a:lnTo>
                  <a:lnTo>
                    <a:pt x="88674" y="2270586"/>
                  </a:lnTo>
                  <a:lnTo>
                    <a:pt x="118221" y="2303546"/>
                  </a:lnTo>
                  <a:lnTo>
                    <a:pt x="151181" y="2333094"/>
                  </a:lnTo>
                  <a:lnTo>
                    <a:pt x="187251" y="2358927"/>
                  </a:lnTo>
                  <a:lnTo>
                    <a:pt x="226126" y="2380743"/>
                  </a:lnTo>
                  <a:lnTo>
                    <a:pt x="267505" y="2398237"/>
                  </a:lnTo>
                  <a:lnTo>
                    <a:pt x="311085" y="2411108"/>
                  </a:lnTo>
                  <a:lnTo>
                    <a:pt x="356562" y="2419053"/>
                  </a:lnTo>
                  <a:lnTo>
                    <a:pt x="403635" y="2421769"/>
                  </a:lnTo>
                  <a:lnTo>
                    <a:pt x="2576819" y="2421769"/>
                  </a:lnTo>
                  <a:lnTo>
                    <a:pt x="2623892" y="2419053"/>
                  </a:lnTo>
                  <a:lnTo>
                    <a:pt x="2669369" y="2411108"/>
                  </a:lnTo>
                  <a:lnTo>
                    <a:pt x="2712949" y="2398237"/>
                  </a:lnTo>
                  <a:lnTo>
                    <a:pt x="2754328" y="2380743"/>
                  </a:lnTo>
                  <a:lnTo>
                    <a:pt x="2793204" y="2358927"/>
                  </a:lnTo>
                  <a:lnTo>
                    <a:pt x="2829273" y="2333094"/>
                  </a:lnTo>
                  <a:lnTo>
                    <a:pt x="2862233" y="2303546"/>
                  </a:lnTo>
                  <a:lnTo>
                    <a:pt x="2891781" y="2270586"/>
                  </a:lnTo>
                  <a:lnTo>
                    <a:pt x="2917613" y="2234517"/>
                  </a:lnTo>
                  <a:lnTo>
                    <a:pt x="2939429" y="2195641"/>
                  </a:lnTo>
                  <a:lnTo>
                    <a:pt x="2956923" y="2154262"/>
                  </a:lnTo>
                  <a:lnTo>
                    <a:pt x="2969794" y="2110682"/>
                  </a:lnTo>
                  <a:lnTo>
                    <a:pt x="2977739" y="2065205"/>
                  </a:lnTo>
                  <a:lnTo>
                    <a:pt x="2980455" y="2018132"/>
                  </a:lnTo>
                  <a:lnTo>
                    <a:pt x="2980455" y="403636"/>
                  </a:lnTo>
                  <a:lnTo>
                    <a:pt x="2977739" y="356563"/>
                  </a:lnTo>
                  <a:lnTo>
                    <a:pt x="2969794" y="311086"/>
                  </a:lnTo>
                  <a:lnTo>
                    <a:pt x="2956923" y="267506"/>
                  </a:lnTo>
                  <a:lnTo>
                    <a:pt x="2939429" y="226127"/>
                  </a:lnTo>
                  <a:lnTo>
                    <a:pt x="2917613" y="187251"/>
                  </a:lnTo>
                  <a:lnTo>
                    <a:pt x="2891781" y="151182"/>
                  </a:lnTo>
                  <a:lnTo>
                    <a:pt x="2862233" y="118222"/>
                  </a:lnTo>
                  <a:lnTo>
                    <a:pt x="2829273" y="88674"/>
                  </a:lnTo>
                  <a:lnTo>
                    <a:pt x="2793204" y="62841"/>
                  </a:lnTo>
                  <a:lnTo>
                    <a:pt x="2754328" y="41025"/>
                  </a:lnTo>
                  <a:lnTo>
                    <a:pt x="2712949" y="23531"/>
                  </a:lnTo>
                  <a:lnTo>
                    <a:pt x="2669369" y="10660"/>
                  </a:lnTo>
                  <a:lnTo>
                    <a:pt x="2623892" y="2715"/>
                  </a:lnTo>
                  <a:lnTo>
                    <a:pt x="2576819" y="0"/>
                  </a:lnTo>
                  <a:close/>
                </a:path>
              </a:pathLst>
            </a:custGeom>
            <a:solidFill>
              <a:srgbClr val="F3F3F3"/>
            </a:solidFill>
          </p:spPr>
          <p:txBody>
            <a:bodyPr wrap="square" lIns="0" tIns="0" rIns="0" bIns="0" rtlCol="0"/>
            <a:lstStyle/>
            <a:p>
              <a:endParaRPr/>
            </a:p>
          </p:txBody>
        </p:sp>
        <p:pic>
          <p:nvPicPr>
            <p:cNvPr id="7" name="object 7"/>
            <p:cNvPicPr/>
            <p:nvPr/>
          </p:nvPicPr>
          <p:blipFill>
            <a:blip r:embed="rId3" cstate="print"/>
            <a:stretch>
              <a:fillRect/>
            </a:stretch>
          </p:blipFill>
          <p:spPr>
            <a:xfrm>
              <a:off x="6708647" y="2319527"/>
              <a:ext cx="5215128" cy="3816096"/>
            </a:xfrm>
            <a:prstGeom prst="rect">
              <a:avLst/>
            </a:prstGeom>
          </p:spPr>
        </p:pic>
        <p:sp>
          <p:nvSpPr>
            <p:cNvPr id="8" name="object 8"/>
            <p:cNvSpPr/>
            <p:nvPr/>
          </p:nvSpPr>
          <p:spPr>
            <a:xfrm>
              <a:off x="8473455" y="321383"/>
              <a:ext cx="844550" cy="5956300"/>
            </a:xfrm>
            <a:custGeom>
              <a:avLst/>
              <a:gdLst/>
              <a:ahLst/>
              <a:cxnLst/>
              <a:rect l="l" t="t" r="r" b="b"/>
              <a:pathLst>
                <a:path w="844550" h="5956300">
                  <a:moveTo>
                    <a:pt x="754195" y="5930899"/>
                  </a:moveTo>
                  <a:lnTo>
                    <a:pt x="696779" y="5930899"/>
                  </a:lnTo>
                  <a:lnTo>
                    <a:pt x="679154" y="5943599"/>
                  </a:lnTo>
                  <a:lnTo>
                    <a:pt x="621323" y="5943599"/>
                  </a:lnTo>
                  <a:lnTo>
                    <a:pt x="626865" y="5956299"/>
                  </a:lnTo>
                  <a:lnTo>
                    <a:pt x="719051" y="5956299"/>
                  </a:lnTo>
                  <a:lnTo>
                    <a:pt x="737001" y="5943599"/>
                  </a:lnTo>
                  <a:lnTo>
                    <a:pt x="754195" y="5930899"/>
                  </a:lnTo>
                  <a:close/>
                </a:path>
                <a:path w="844550" h="5956300">
                  <a:moveTo>
                    <a:pt x="254069" y="12700"/>
                  </a:moveTo>
                  <a:lnTo>
                    <a:pt x="229170" y="12700"/>
                  </a:lnTo>
                  <a:lnTo>
                    <a:pt x="234234" y="25400"/>
                  </a:lnTo>
                  <a:lnTo>
                    <a:pt x="238333" y="25400"/>
                  </a:lnTo>
                  <a:lnTo>
                    <a:pt x="242845" y="38099"/>
                  </a:lnTo>
                  <a:lnTo>
                    <a:pt x="247562" y="50799"/>
                  </a:lnTo>
                  <a:lnTo>
                    <a:pt x="252380" y="63499"/>
                  </a:lnTo>
                  <a:lnTo>
                    <a:pt x="262136" y="88899"/>
                  </a:lnTo>
                  <a:lnTo>
                    <a:pt x="267028" y="114299"/>
                  </a:lnTo>
                  <a:lnTo>
                    <a:pt x="281630" y="177799"/>
                  </a:lnTo>
                  <a:lnTo>
                    <a:pt x="291244" y="228599"/>
                  </a:lnTo>
                  <a:lnTo>
                    <a:pt x="296001" y="266699"/>
                  </a:lnTo>
                  <a:lnTo>
                    <a:pt x="300723" y="292099"/>
                  </a:lnTo>
                  <a:lnTo>
                    <a:pt x="305404" y="330199"/>
                  </a:lnTo>
                  <a:lnTo>
                    <a:pt x="310042" y="355599"/>
                  </a:lnTo>
                  <a:lnTo>
                    <a:pt x="314636" y="393699"/>
                  </a:lnTo>
                  <a:lnTo>
                    <a:pt x="319180" y="431799"/>
                  </a:lnTo>
                  <a:lnTo>
                    <a:pt x="323673" y="469899"/>
                  </a:lnTo>
                  <a:lnTo>
                    <a:pt x="328113" y="520699"/>
                  </a:lnTo>
                  <a:lnTo>
                    <a:pt x="332496" y="558799"/>
                  </a:lnTo>
                  <a:lnTo>
                    <a:pt x="336820" y="596899"/>
                  </a:lnTo>
                  <a:lnTo>
                    <a:pt x="341083" y="647699"/>
                  </a:lnTo>
                  <a:lnTo>
                    <a:pt x="345282" y="685799"/>
                  </a:lnTo>
                  <a:lnTo>
                    <a:pt x="349415" y="736599"/>
                  </a:lnTo>
                  <a:lnTo>
                    <a:pt x="353479" y="787399"/>
                  </a:lnTo>
                  <a:lnTo>
                    <a:pt x="357470" y="838199"/>
                  </a:lnTo>
                  <a:lnTo>
                    <a:pt x="361388" y="888999"/>
                  </a:lnTo>
                  <a:lnTo>
                    <a:pt x="365230" y="939799"/>
                  </a:lnTo>
                  <a:lnTo>
                    <a:pt x="372673" y="1041399"/>
                  </a:lnTo>
                  <a:lnTo>
                    <a:pt x="379779" y="1155699"/>
                  </a:lnTo>
                  <a:lnTo>
                    <a:pt x="386530" y="1269999"/>
                  </a:lnTo>
                  <a:lnTo>
                    <a:pt x="392904" y="1384299"/>
                  </a:lnTo>
                  <a:lnTo>
                    <a:pt x="398882" y="1511299"/>
                  </a:lnTo>
                  <a:lnTo>
                    <a:pt x="404445" y="1625599"/>
                  </a:lnTo>
                  <a:lnTo>
                    <a:pt x="409572" y="1752599"/>
                  </a:lnTo>
                  <a:lnTo>
                    <a:pt x="414243" y="1892299"/>
                  </a:lnTo>
                  <a:lnTo>
                    <a:pt x="418439" y="2019299"/>
                  </a:lnTo>
                  <a:lnTo>
                    <a:pt x="422140" y="2158999"/>
                  </a:lnTo>
                  <a:lnTo>
                    <a:pt x="425325" y="2285999"/>
                  </a:lnTo>
                  <a:lnTo>
                    <a:pt x="427976" y="2425699"/>
                  </a:lnTo>
                  <a:lnTo>
                    <a:pt x="431595" y="2705099"/>
                  </a:lnTo>
                  <a:lnTo>
                    <a:pt x="432836" y="2984499"/>
                  </a:lnTo>
                  <a:lnTo>
                    <a:pt x="433986" y="3263899"/>
                  </a:lnTo>
                  <a:lnTo>
                    <a:pt x="437341" y="3530599"/>
                  </a:lnTo>
                  <a:lnTo>
                    <a:pt x="439798" y="3670299"/>
                  </a:lnTo>
                  <a:lnTo>
                    <a:pt x="442752" y="3809999"/>
                  </a:lnTo>
                  <a:lnTo>
                    <a:pt x="446182" y="3936999"/>
                  </a:lnTo>
                  <a:lnTo>
                    <a:pt x="450074" y="4076699"/>
                  </a:lnTo>
                  <a:lnTo>
                    <a:pt x="454404" y="4203699"/>
                  </a:lnTo>
                  <a:lnTo>
                    <a:pt x="459158" y="4330699"/>
                  </a:lnTo>
                  <a:lnTo>
                    <a:pt x="464315" y="4457699"/>
                  </a:lnTo>
                  <a:lnTo>
                    <a:pt x="469858" y="4571999"/>
                  </a:lnTo>
                  <a:lnTo>
                    <a:pt x="475768" y="4686299"/>
                  </a:lnTo>
                  <a:lnTo>
                    <a:pt x="482028" y="4813299"/>
                  </a:lnTo>
                  <a:lnTo>
                    <a:pt x="488619" y="4914899"/>
                  </a:lnTo>
                  <a:lnTo>
                    <a:pt x="495523" y="5029199"/>
                  </a:lnTo>
                  <a:lnTo>
                    <a:pt x="499087" y="5079999"/>
                  </a:lnTo>
                  <a:lnTo>
                    <a:pt x="502721" y="5130799"/>
                  </a:lnTo>
                  <a:lnTo>
                    <a:pt x="506425" y="5181599"/>
                  </a:lnTo>
                  <a:lnTo>
                    <a:pt x="510194" y="5219699"/>
                  </a:lnTo>
                  <a:lnTo>
                    <a:pt x="514029" y="5270499"/>
                  </a:lnTo>
                  <a:lnTo>
                    <a:pt x="517926" y="5321299"/>
                  </a:lnTo>
                  <a:lnTo>
                    <a:pt x="521883" y="5359399"/>
                  </a:lnTo>
                  <a:lnTo>
                    <a:pt x="525898" y="5410199"/>
                  </a:lnTo>
                  <a:lnTo>
                    <a:pt x="529968" y="5448299"/>
                  </a:lnTo>
                  <a:lnTo>
                    <a:pt x="534092" y="5486399"/>
                  </a:lnTo>
                  <a:lnTo>
                    <a:pt x="538266" y="5524499"/>
                  </a:lnTo>
                  <a:lnTo>
                    <a:pt x="542489" y="5562599"/>
                  </a:lnTo>
                  <a:lnTo>
                    <a:pt x="546759" y="5600699"/>
                  </a:lnTo>
                  <a:lnTo>
                    <a:pt x="551074" y="5638799"/>
                  </a:lnTo>
                  <a:lnTo>
                    <a:pt x="555431" y="5664199"/>
                  </a:lnTo>
                  <a:lnTo>
                    <a:pt x="559828" y="5702299"/>
                  </a:lnTo>
                  <a:lnTo>
                    <a:pt x="568737" y="5753099"/>
                  </a:lnTo>
                  <a:lnTo>
                    <a:pt x="577789" y="5803899"/>
                  </a:lnTo>
                  <a:lnTo>
                    <a:pt x="586971" y="5854699"/>
                  </a:lnTo>
                  <a:lnTo>
                    <a:pt x="591612" y="5867399"/>
                  </a:lnTo>
                  <a:lnTo>
                    <a:pt x="596289" y="5892799"/>
                  </a:lnTo>
                  <a:lnTo>
                    <a:pt x="601007" y="5905499"/>
                  </a:lnTo>
                  <a:lnTo>
                    <a:pt x="605777" y="5918199"/>
                  </a:lnTo>
                  <a:lnTo>
                    <a:pt x="610621" y="5930899"/>
                  </a:lnTo>
                  <a:lnTo>
                    <a:pt x="615582" y="5943599"/>
                  </a:lnTo>
                  <a:lnTo>
                    <a:pt x="636856" y="5943599"/>
                  </a:lnTo>
                  <a:lnTo>
                    <a:pt x="632658" y="5930899"/>
                  </a:lnTo>
                  <a:lnTo>
                    <a:pt x="628265" y="5918199"/>
                  </a:lnTo>
                  <a:lnTo>
                    <a:pt x="623779" y="5918199"/>
                  </a:lnTo>
                  <a:lnTo>
                    <a:pt x="619246" y="5892799"/>
                  </a:lnTo>
                  <a:lnTo>
                    <a:pt x="610135" y="5867399"/>
                  </a:lnTo>
                  <a:lnTo>
                    <a:pt x="605584" y="5841999"/>
                  </a:lnTo>
                  <a:lnTo>
                    <a:pt x="601045" y="5829299"/>
                  </a:lnTo>
                  <a:lnTo>
                    <a:pt x="592024" y="5778499"/>
                  </a:lnTo>
                  <a:lnTo>
                    <a:pt x="583106" y="5727699"/>
                  </a:lnTo>
                  <a:lnTo>
                    <a:pt x="574316" y="5664199"/>
                  </a:lnTo>
                  <a:lnTo>
                    <a:pt x="569977" y="5626099"/>
                  </a:lnTo>
                  <a:lnTo>
                    <a:pt x="565677" y="5600699"/>
                  </a:lnTo>
                  <a:lnTo>
                    <a:pt x="561420" y="5562599"/>
                  </a:lnTo>
                  <a:lnTo>
                    <a:pt x="557208" y="5524499"/>
                  </a:lnTo>
                  <a:lnTo>
                    <a:pt x="553043" y="5486399"/>
                  </a:lnTo>
                  <a:lnTo>
                    <a:pt x="548929" y="5448299"/>
                  </a:lnTo>
                  <a:lnTo>
                    <a:pt x="544866" y="5397499"/>
                  </a:lnTo>
                  <a:lnTo>
                    <a:pt x="540858" y="5359399"/>
                  </a:lnTo>
                  <a:lnTo>
                    <a:pt x="536907" y="5321299"/>
                  </a:lnTo>
                  <a:lnTo>
                    <a:pt x="533016" y="5270499"/>
                  </a:lnTo>
                  <a:lnTo>
                    <a:pt x="529187" y="5219699"/>
                  </a:lnTo>
                  <a:lnTo>
                    <a:pt x="525421" y="5168899"/>
                  </a:lnTo>
                  <a:lnTo>
                    <a:pt x="521722" y="5130799"/>
                  </a:lnTo>
                  <a:lnTo>
                    <a:pt x="518091" y="5079999"/>
                  </a:lnTo>
                  <a:lnTo>
                    <a:pt x="514532" y="5029199"/>
                  </a:lnTo>
                  <a:lnTo>
                    <a:pt x="507635" y="4914899"/>
                  </a:lnTo>
                  <a:lnTo>
                    <a:pt x="501050" y="4800599"/>
                  </a:lnTo>
                  <a:lnTo>
                    <a:pt x="494795" y="4686299"/>
                  </a:lnTo>
                  <a:lnTo>
                    <a:pt x="488889" y="4571999"/>
                  </a:lnTo>
                  <a:lnTo>
                    <a:pt x="483349" y="4457699"/>
                  </a:lnTo>
                  <a:lnTo>
                    <a:pt x="478194" y="4330699"/>
                  </a:lnTo>
                  <a:lnTo>
                    <a:pt x="473443" y="4203699"/>
                  </a:lnTo>
                  <a:lnTo>
                    <a:pt x="469115" y="4076699"/>
                  </a:lnTo>
                  <a:lnTo>
                    <a:pt x="465227" y="3936999"/>
                  </a:lnTo>
                  <a:lnTo>
                    <a:pt x="461797" y="3809999"/>
                  </a:lnTo>
                  <a:lnTo>
                    <a:pt x="458845" y="3670299"/>
                  </a:lnTo>
                  <a:lnTo>
                    <a:pt x="456389" y="3530599"/>
                  </a:lnTo>
                  <a:lnTo>
                    <a:pt x="453036" y="3263899"/>
                  </a:lnTo>
                  <a:lnTo>
                    <a:pt x="451886" y="2984499"/>
                  </a:lnTo>
                  <a:lnTo>
                    <a:pt x="450642" y="2705099"/>
                  </a:lnTo>
                  <a:lnTo>
                    <a:pt x="447023" y="2425699"/>
                  </a:lnTo>
                  <a:lnTo>
                    <a:pt x="444370" y="2285999"/>
                  </a:lnTo>
                  <a:lnTo>
                    <a:pt x="441182" y="2158999"/>
                  </a:lnTo>
                  <a:lnTo>
                    <a:pt x="437479" y="2019299"/>
                  </a:lnTo>
                  <a:lnTo>
                    <a:pt x="433280" y="1892299"/>
                  </a:lnTo>
                  <a:lnTo>
                    <a:pt x="428605" y="1752599"/>
                  </a:lnTo>
                  <a:lnTo>
                    <a:pt x="423476" y="1625599"/>
                  </a:lnTo>
                  <a:lnTo>
                    <a:pt x="417910" y="1511299"/>
                  </a:lnTo>
                  <a:lnTo>
                    <a:pt x="411927" y="1384299"/>
                  </a:lnTo>
                  <a:lnTo>
                    <a:pt x="405547" y="1269999"/>
                  </a:lnTo>
                  <a:lnTo>
                    <a:pt x="398791" y="1155699"/>
                  </a:lnTo>
                  <a:lnTo>
                    <a:pt x="391676" y="1041399"/>
                  </a:lnTo>
                  <a:lnTo>
                    <a:pt x="384227" y="939799"/>
                  </a:lnTo>
                  <a:lnTo>
                    <a:pt x="380381" y="888999"/>
                  </a:lnTo>
                  <a:lnTo>
                    <a:pt x="376458" y="838199"/>
                  </a:lnTo>
                  <a:lnTo>
                    <a:pt x="372461" y="787399"/>
                  </a:lnTo>
                  <a:lnTo>
                    <a:pt x="368392" y="736599"/>
                  </a:lnTo>
                  <a:lnTo>
                    <a:pt x="364252" y="685799"/>
                  </a:lnTo>
                  <a:lnTo>
                    <a:pt x="360046" y="647699"/>
                  </a:lnTo>
                  <a:lnTo>
                    <a:pt x="355775" y="596899"/>
                  </a:lnTo>
                  <a:lnTo>
                    <a:pt x="351442" y="558799"/>
                  </a:lnTo>
                  <a:lnTo>
                    <a:pt x="347049" y="507999"/>
                  </a:lnTo>
                  <a:lnTo>
                    <a:pt x="342597" y="469899"/>
                  </a:lnTo>
                  <a:lnTo>
                    <a:pt x="338091" y="431799"/>
                  </a:lnTo>
                  <a:lnTo>
                    <a:pt x="333532" y="393699"/>
                  </a:lnTo>
                  <a:lnTo>
                    <a:pt x="328922" y="355599"/>
                  </a:lnTo>
                  <a:lnTo>
                    <a:pt x="324264" y="330199"/>
                  </a:lnTo>
                  <a:lnTo>
                    <a:pt x="319558" y="292099"/>
                  </a:lnTo>
                  <a:lnTo>
                    <a:pt x="314810" y="266699"/>
                  </a:lnTo>
                  <a:lnTo>
                    <a:pt x="310018" y="228599"/>
                  </a:lnTo>
                  <a:lnTo>
                    <a:pt x="305186" y="203199"/>
                  </a:lnTo>
                  <a:lnTo>
                    <a:pt x="295404" y="152399"/>
                  </a:lnTo>
                  <a:lnTo>
                    <a:pt x="285469" y="101599"/>
                  </a:lnTo>
                  <a:lnTo>
                    <a:pt x="275363" y="76199"/>
                  </a:lnTo>
                  <a:lnTo>
                    <a:pt x="270225" y="50799"/>
                  </a:lnTo>
                  <a:lnTo>
                    <a:pt x="265003" y="38099"/>
                  </a:lnTo>
                  <a:lnTo>
                    <a:pt x="259651" y="25400"/>
                  </a:lnTo>
                  <a:lnTo>
                    <a:pt x="254069" y="12700"/>
                  </a:lnTo>
                  <a:close/>
                </a:path>
                <a:path w="844550" h="5956300">
                  <a:moveTo>
                    <a:pt x="635958" y="5930899"/>
                  </a:moveTo>
                  <a:lnTo>
                    <a:pt x="636856" y="5943599"/>
                  </a:lnTo>
                  <a:lnTo>
                    <a:pt x="640651" y="5943599"/>
                  </a:lnTo>
                  <a:lnTo>
                    <a:pt x="635958" y="5930899"/>
                  </a:lnTo>
                  <a:close/>
                </a:path>
                <a:path w="844550" h="5956300">
                  <a:moveTo>
                    <a:pt x="799650" y="5880675"/>
                  </a:moveTo>
                  <a:lnTo>
                    <a:pt x="788626" y="5892799"/>
                  </a:lnTo>
                  <a:lnTo>
                    <a:pt x="775749" y="5905499"/>
                  </a:lnTo>
                  <a:lnTo>
                    <a:pt x="761693" y="5905499"/>
                  </a:lnTo>
                  <a:lnTo>
                    <a:pt x="746613" y="5918199"/>
                  </a:lnTo>
                  <a:lnTo>
                    <a:pt x="730664" y="5930899"/>
                  </a:lnTo>
                  <a:lnTo>
                    <a:pt x="770497" y="5930899"/>
                  </a:lnTo>
                  <a:lnTo>
                    <a:pt x="785768" y="5918199"/>
                  </a:lnTo>
                  <a:lnTo>
                    <a:pt x="799865" y="5905499"/>
                  </a:lnTo>
                  <a:lnTo>
                    <a:pt x="813403" y="5892799"/>
                  </a:lnTo>
                  <a:lnTo>
                    <a:pt x="814047" y="5892799"/>
                  </a:lnTo>
                  <a:lnTo>
                    <a:pt x="816253" y="5889911"/>
                  </a:lnTo>
                  <a:lnTo>
                    <a:pt x="799650" y="5880675"/>
                  </a:lnTo>
                  <a:close/>
                </a:path>
                <a:path w="844550" h="5956300">
                  <a:moveTo>
                    <a:pt x="843912" y="5867399"/>
                  </a:moveTo>
                  <a:lnTo>
                    <a:pt x="807446" y="5867399"/>
                  </a:lnTo>
                  <a:lnTo>
                    <a:pt x="823747" y="5880099"/>
                  </a:lnTo>
                  <a:lnTo>
                    <a:pt x="816253" y="5889911"/>
                  </a:lnTo>
                  <a:lnTo>
                    <a:pt x="844278" y="5905499"/>
                  </a:lnTo>
                  <a:lnTo>
                    <a:pt x="843912" y="5867399"/>
                  </a:lnTo>
                  <a:close/>
                </a:path>
                <a:path w="844550" h="5956300">
                  <a:moveTo>
                    <a:pt x="823747" y="5880099"/>
                  </a:moveTo>
                  <a:lnTo>
                    <a:pt x="800173" y="5880099"/>
                  </a:lnTo>
                  <a:lnTo>
                    <a:pt x="799650" y="5880675"/>
                  </a:lnTo>
                  <a:lnTo>
                    <a:pt x="816253" y="5889911"/>
                  </a:lnTo>
                  <a:lnTo>
                    <a:pt x="823747" y="5880099"/>
                  </a:lnTo>
                  <a:close/>
                </a:path>
                <a:path w="844550" h="5956300">
                  <a:moveTo>
                    <a:pt x="807446" y="5867399"/>
                  </a:moveTo>
                  <a:lnTo>
                    <a:pt x="798363" y="5879959"/>
                  </a:lnTo>
                  <a:lnTo>
                    <a:pt x="799650" y="5880675"/>
                  </a:lnTo>
                  <a:lnTo>
                    <a:pt x="800173" y="5880099"/>
                  </a:lnTo>
                  <a:lnTo>
                    <a:pt x="823747" y="5880099"/>
                  </a:lnTo>
                  <a:lnTo>
                    <a:pt x="807446" y="5867399"/>
                  </a:lnTo>
                  <a:close/>
                </a:path>
                <a:path w="844550" h="5956300">
                  <a:moveTo>
                    <a:pt x="798363" y="5879959"/>
                  </a:moveTo>
                  <a:lnTo>
                    <a:pt x="798262" y="5880099"/>
                  </a:lnTo>
                  <a:lnTo>
                    <a:pt x="798615" y="5880099"/>
                  </a:lnTo>
                  <a:lnTo>
                    <a:pt x="798363" y="5879959"/>
                  </a:lnTo>
                  <a:close/>
                </a:path>
                <a:path w="844550" h="5956300">
                  <a:moveTo>
                    <a:pt x="843424" y="5816599"/>
                  </a:moveTo>
                  <a:lnTo>
                    <a:pt x="775784" y="5867399"/>
                  </a:lnTo>
                  <a:lnTo>
                    <a:pt x="798363" y="5879959"/>
                  </a:lnTo>
                  <a:lnTo>
                    <a:pt x="807446" y="5867399"/>
                  </a:lnTo>
                  <a:lnTo>
                    <a:pt x="843912" y="5867399"/>
                  </a:lnTo>
                  <a:lnTo>
                    <a:pt x="843424" y="5816599"/>
                  </a:lnTo>
                  <a:close/>
                </a:path>
                <a:path w="844550" h="5956300">
                  <a:moveTo>
                    <a:pt x="207453" y="12700"/>
                  </a:moveTo>
                  <a:lnTo>
                    <a:pt x="141848" y="12700"/>
                  </a:lnTo>
                  <a:lnTo>
                    <a:pt x="122422" y="25400"/>
                  </a:lnTo>
                  <a:lnTo>
                    <a:pt x="103866" y="38099"/>
                  </a:lnTo>
                  <a:lnTo>
                    <a:pt x="86329" y="50799"/>
                  </a:lnTo>
                  <a:lnTo>
                    <a:pt x="69959" y="76199"/>
                  </a:lnTo>
                  <a:lnTo>
                    <a:pt x="54907" y="88899"/>
                  </a:lnTo>
                  <a:lnTo>
                    <a:pt x="41327" y="101599"/>
                  </a:lnTo>
                  <a:lnTo>
                    <a:pt x="29378" y="126999"/>
                  </a:lnTo>
                  <a:lnTo>
                    <a:pt x="19225" y="152399"/>
                  </a:lnTo>
                  <a:lnTo>
                    <a:pt x="11035" y="165099"/>
                  </a:lnTo>
                  <a:lnTo>
                    <a:pt x="4980" y="190499"/>
                  </a:lnTo>
                  <a:lnTo>
                    <a:pt x="1242" y="215899"/>
                  </a:lnTo>
                  <a:lnTo>
                    <a:pt x="0" y="228599"/>
                  </a:lnTo>
                  <a:lnTo>
                    <a:pt x="19018" y="241299"/>
                  </a:lnTo>
                  <a:lnTo>
                    <a:pt x="20259" y="215899"/>
                  </a:lnTo>
                  <a:lnTo>
                    <a:pt x="23759" y="190499"/>
                  </a:lnTo>
                  <a:lnTo>
                    <a:pt x="29382" y="177799"/>
                  </a:lnTo>
                  <a:lnTo>
                    <a:pt x="36990" y="152399"/>
                  </a:lnTo>
                  <a:lnTo>
                    <a:pt x="46438" y="139699"/>
                  </a:lnTo>
                  <a:lnTo>
                    <a:pt x="57581" y="114299"/>
                  </a:lnTo>
                  <a:lnTo>
                    <a:pt x="70262" y="101599"/>
                  </a:lnTo>
                  <a:lnTo>
                    <a:pt x="84324" y="88899"/>
                  </a:lnTo>
                  <a:lnTo>
                    <a:pt x="99604" y="63499"/>
                  </a:lnTo>
                  <a:lnTo>
                    <a:pt x="115937" y="50799"/>
                  </a:lnTo>
                  <a:lnTo>
                    <a:pt x="133153" y="38099"/>
                  </a:lnTo>
                  <a:lnTo>
                    <a:pt x="151084" y="38099"/>
                  </a:lnTo>
                  <a:lnTo>
                    <a:pt x="169556" y="25400"/>
                  </a:lnTo>
                  <a:lnTo>
                    <a:pt x="188401" y="25400"/>
                  </a:lnTo>
                  <a:lnTo>
                    <a:pt x="207453" y="12700"/>
                  </a:lnTo>
                  <a:close/>
                </a:path>
                <a:path w="844550" h="5956300">
                  <a:moveTo>
                    <a:pt x="242453" y="0"/>
                  </a:moveTo>
                  <a:lnTo>
                    <a:pt x="182733" y="0"/>
                  </a:lnTo>
                  <a:lnTo>
                    <a:pt x="162002" y="12700"/>
                  </a:lnTo>
                  <a:lnTo>
                    <a:pt x="248404" y="12700"/>
                  </a:lnTo>
                  <a:lnTo>
                    <a:pt x="242453" y="0"/>
                  </a:lnTo>
                  <a:close/>
                </a:path>
              </a:pathLst>
            </a:custGeom>
            <a:solidFill>
              <a:srgbClr val="44546A"/>
            </a:solidFill>
          </p:spPr>
          <p:txBody>
            <a:bodyPr wrap="square" lIns="0" tIns="0" rIns="0" bIns="0" rtlCol="0"/>
            <a:lstStyle/>
            <a:p>
              <a:endParaRPr/>
            </a:p>
          </p:txBody>
        </p:sp>
        <p:sp>
          <p:nvSpPr>
            <p:cNvPr id="9" name="object 9"/>
            <p:cNvSpPr/>
            <p:nvPr/>
          </p:nvSpPr>
          <p:spPr>
            <a:xfrm>
              <a:off x="8232444" y="1215995"/>
              <a:ext cx="464184" cy="928369"/>
            </a:xfrm>
            <a:custGeom>
              <a:avLst/>
              <a:gdLst/>
              <a:ahLst/>
              <a:cxnLst/>
              <a:rect l="l" t="t" r="r" b="b"/>
              <a:pathLst>
                <a:path w="464184" h="928369">
                  <a:moveTo>
                    <a:pt x="463878" y="0"/>
                  </a:moveTo>
                  <a:lnTo>
                    <a:pt x="0" y="0"/>
                  </a:lnTo>
                  <a:lnTo>
                    <a:pt x="0" y="928157"/>
                  </a:lnTo>
                  <a:lnTo>
                    <a:pt x="463878" y="928157"/>
                  </a:lnTo>
                  <a:lnTo>
                    <a:pt x="463878" y="0"/>
                  </a:lnTo>
                  <a:close/>
                </a:path>
              </a:pathLst>
            </a:custGeom>
            <a:solidFill>
              <a:srgbClr val="FCE5CD"/>
            </a:solidFill>
          </p:spPr>
          <p:txBody>
            <a:bodyPr wrap="square" lIns="0" tIns="0" rIns="0" bIns="0" rtlCol="0"/>
            <a:lstStyle/>
            <a:p>
              <a:endParaRPr/>
            </a:p>
          </p:txBody>
        </p:sp>
        <p:sp>
          <p:nvSpPr>
            <p:cNvPr id="10" name="object 10"/>
            <p:cNvSpPr/>
            <p:nvPr/>
          </p:nvSpPr>
          <p:spPr>
            <a:xfrm>
              <a:off x="8232444" y="1215995"/>
              <a:ext cx="464184" cy="928369"/>
            </a:xfrm>
            <a:custGeom>
              <a:avLst/>
              <a:gdLst/>
              <a:ahLst/>
              <a:cxnLst/>
              <a:rect l="l" t="t" r="r" b="b"/>
              <a:pathLst>
                <a:path w="464184" h="928369">
                  <a:moveTo>
                    <a:pt x="0" y="0"/>
                  </a:moveTo>
                  <a:lnTo>
                    <a:pt x="463879" y="0"/>
                  </a:lnTo>
                  <a:lnTo>
                    <a:pt x="463879" y="928158"/>
                  </a:lnTo>
                  <a:lnTo>
                    <a:pt x="0" y="928158"/>
                  </a:lnTo>
                  <a:lnTo>
                    <a:pt x="0" y="0"/>
                  </a:lnTo>
                  <a:close/>
                </a:path>
              </a:pathLst>
            </a:custGeom>
            <a:ln w="9525">
              <a:solidFill>
                <a:srgbClr val="44546A"/>
              </a:solidFill>
            </a:ln>
          </p:spPr>
          <p:txBody>
            <a:bodyPr wrap="square" lIns="0" tIns="0" rIns="0" bIns="0" rtlCol="0"/>
            <a:lstStyle/>
            <a:p>
              <a:endParaRPr/>
            </a:p>
          </p:txBody>
        </p:sp>
      </p:grpSp>
      <p:sp>
        <p:nvSpPr>
          <p:cNvPr id="11" name="object 11"/>
          <p:cNvSpPr txBox="1"/>
          <p:nvPr/>
        </p:nvSpPr>
        <p:spPr>
          <a:xfrm>
            <a:off x="8341612" y="1288796"/>
            <a:ext cx="222885" cy="754380"/>
          </a:xfrm>
          <a:prstGeom prst="rect">
            <a:avLst/>
          </a:prstGeom>
        </p:spPr>
        <p:txBody>
          <a:bodyPr vert="horz" wrap="square" lIns="0" tIns="12700" rIns="0" bIns="0" rtlCol="0">
            <a:spAutoFit/>
          </a:bodyPr>
          <a:lstStyle/>
          <a:p>
            <a:pPr marL="12700">
              <a:lnSpc>
                <a:spcPct val="100000"/>
              </a:lnSpc>
              <a:spcBef>
                <a:spcPts val="100"/>
              </a:spcBef>
            </a:pPr>
            <a:r>
              <a:rPr sz="1200" b="1" dirty="0">
                <a:latin typeface="Calibri"/>
                <a:cs typeface="Calibri"/>
              </a:rPr>
              <a:t>.03</a:t>
            </a:r>
            <a:endParaRPr sz="1200">
              <a:latin typeface="Calibri"/>
              <a:cs typeface="Calibri"/>
            </a:endParaRPr>
          </a:p>
          <a:p>
            <a:pPr marL="12700">
              <a:lnSpc>
                <a:spcPts val="1415"/>
              </a:lnSpc>
              <a:spcBef>
                <a:spcPts val="70"/>
              </a:spcBef>
            </a:pPr>
            <a:r>
              <a:rPr sz="1200" b="1" dirty="0">
                <a:latin typeface="Calibri"/>
                <a:cs typeface="Calibri"/>
              </a:rPr>
              <a:t>.13</a:t>
            </a:r>
            <a:endParaRPr sz="1200">
              <a:latin typeface="Calibri"/>
              <a:cs typeface="Calibri"/>
            </a:endParaRPr>
          </a:p>
          <a:p>
            <a:pPr marL="12700">
              <a:lnSpc>
                <a:spcPts val="1390"/>
              </a:lnSpc>
            </a:pPr>
            <a:r>
              <a:rPr sz="1200" b="1" dirty="0">
                <a:latin typeface="Calibri"/>
                <a:cs typeface="Calibri"/>
              </a:rPr>
              <a:t>.00</a:t>
            </a:r>
            <a:endParaRPr sz="1200">
              <a:latin typeface="Calibri"/>
              <a:cs typeface="Calibri"/>
            </a:endParaRPr>
          </a:p>
          <a:p>
            <a:pPr marL="12700">
              <a:lnSpc>
                <a:spcPts val="1415"/>
              </a:lnSpc>
            </a:pPr>
            <a:r>
              <a:rPr sz="1200" b="1" dirty="0">
                <a:latin typeface="Calibri"/>
                <a:cs typeface="Calibri"/>
              </a:rPr>
              <a:t>.84</a:t>
            </a:r>
            <a:endParaRPr sz="1200">
              <a:latin typeface="Calibri"/>
              <a:cs typeface="Calibri"/>
            </a:endParaRPr>
          </a:p>
        </p:txBody>
      </p:sp>
      <p:pic>
        <p:nvPicPr>
          <p:cNvPr id="12" name="object 12"/>
          <p:cNvPicPr/>
          <p:nvPr/>
        </p:nvPicPr>
        <p:blipFill>
          <a:blip r:embed="rId4" cstate="print"/>
          <a:stretch>
            <a:fillRect/>
          </a:stretch>
        </p:blipFill>
        <p:spPr>
          <a:xfrm>
            <a:off x="8426284" y="2144154"/>
            <a:ext cx="76200" cy="182751"/>
          </a:xfrm>
          <a:prstGeom prst="rect">
            <a:avLst/>
          </a:prstGeom>
        </p:spPr>
      </p:pic>
      <p:sp>
        <p:nvSpPr>
          <p:cNvPr id="13" name="object 13"/>
          <p:cNvSpPr txBox="1"/>
          <p:nvPr/>
        </p:nvSpPr>
        <p:spPr>
          <a:xfrm>
            <a:off x="6961806" y="1547367"/>
            <a:ext cx="1077595" cy="406400"/>
          </a:xfrm>
          <a:prstGeom prst="rect">
            <a:avLst/>
          </a:prstGeom>
        </p:spPr>
        <p:txBody>
          <a:bodyPr vert="horz" wrap="square" lIns="0" tIns="12700" rIns="0" bIns="0" rtlCol="0">
            <a:spAutoFit/>
          </a:bodyPr>
          <a:lstStyle/>
          <a:p>
            <a:pPr marL="12700">
              <a:lnSpc>
                <a:spcPct val="100000"/>
              </a:lnSpc>
              <a:spcBef>
                <a:spcPts val="100"/>
              </a:spcBef>
            </a:pPr>
            <a:r>
              <a:rPr sz="2500" spc="-15" dirty="0">
                <a:solidFill>
                  <a:srgbClr val="B45F06"/>
                </a:solidFill>
                <a:latin typeface="Calibri"/>
                <a:cs typeface="Calibri"/>
              </a:rPr>
              <a:t>Softmax</a:t>
            </a:r>
            <a:endParaRPr sz="2500">
              <a:latin typeface="Calibri"/>
              <a:cs typeface="Calibri"/>
            </a:endParaRPr>
          </a:p>
        </p:txBody>
      </p:sp>
      <p:sp>
        <p:nvSpPr>
          <p:cNvPr id="14" name="object 14"/>
          <p:cNvSpPr txBox="1"/>
          <p:nvPr/>
        </p:nvSpPr>
        <p:spPr>
          <a:xfrm>
            <a:off x="8332500" y="632967"/>
            <a:ext cx="289560" cy="406400"/>
          </a:xfrm>
          <a:prstGeom prst="rect">
            <a:avLst/>
          </a:prstGeom>
        </p:spPr>
        <p:txBody>
          <a:bodyPr vert="horz" wrap="square" lIns="0" tIns="12700" rIns="0" bIns="0" rtlCol="0">
            <a:spAutoFit/>
          </a:bodyPr>
          <a:lstStyle/>
          <a:p>
            <a:pPr marL="12700">
              <a:lnSpc>
                <a:spcPct val="100000"/>
              </a:lnSpc>
              <a:spcBef>
                <a:spcPts val="100"/>
              </a:spcBef>
            </a:pPr>
            <a:r>
              <a:rPr sz="2500" spc="-114" dirty="0">
                <a:latin typeface="Calibri"/>
                <a:cs typeface="Calibri"/>
              </a:rPr>
              <a:t>“e</a:t>
            </a:r>
            <a:endParaRPr sz="2500">
              <a:latin typeface="Calibri"/>
              <a:cs typeface="Calibri"/>
            </a:endParaRPr>
          </a:p>
        </p:txBody>
      </p:sp>
      <p:sp>
        <p:nvSpPr>
          <p:cNvPr id="15" name="object 15"/>
          <p:cNvSpPr txBox="1"/>
          <p:nvPr/>
        </p:nvSpPr>
        <p:spPr>
          <a:xfrm>
            <a:off x="8404382" y="1013967"/>
            <a:ext cx="158750" cy="406400"/>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a:t>
            </a:r>
            <a:endParaRPr sz="2500">
              <a:latin typeface="Calibri"/>
              <a:cs typeface="Calibri"/>
            </a:endParaRPr>
          </a:p>
        </p:txBody>
      </p:sp>
      <p:grpSp>
        <p:nvGrpSpPr>
          <p:cNvPr id="16" name="object 16"/>
          <p:cNvGrpSpPr/>
          <p:nvPr/>
        </p:nvGrpSpPr>
        <p:grpSpPr>
          <a:xfrm>
            <a:off x="8426284" y="984289"/>
            <a:ext cx="3496945" cy="5342255"/>
            <a:chOff x="8426284" y="984289"/>
            <a:chExt cx="3496945" cy="5342255"/>
          </a:xfrm>
        </p:grpSpPr>
        <p:pic>
          <p:nvPicPr>
            <p:cNvPr id="17" name="object 17"/>
            <p:cNvPicPr/>
            <p:nvPr/>
          </p:nvPicPr>
          <p:blipFill>
            <a:blip r:embed="rId5" cstate="print"/>
            <a:stretch>
              <a:fillRect/>
            </a:stretch>
          </p:blipFill>
          <p:spPr>
            <a:xfrm>
              <a:off x="8426284" y="984289"/>
              <a:ext cx="76200" cy="182752"/>
            </a:xfrm>
            <a:prstGeom prst="rect">
              <a:avLst/>
            </a:prstGeom>
          </p:spPr>
        </p:pic>
        <p:sp>
          <p:nvSpPr>
            <p:cNvPr id="18" name="object 18"/>
            <p:cNvSpPr/>
            <p:nvPr/>
          </p:nvSpPr>
          <p:spPr>
            <a:xfrm>
              <a:off x="9615945" y="2144166"/>
              <a:ext cx="2306955" cy="4182745"/>
            </a:xfrm>
            <a:custGeom>
              <a:avLst/>
              <a:gdLst/>
              <a:ahLst/>
              <a:cxnLst/>
              <a:rect l="l" t="t" r="r" b="b"/>
              <a:pathLst>
                <a:path w="2306954" h="4182745">
                  <a:moveTo>
                    <a:pt x="2306828" y="0"/>
                  </a:moveTo>
                  <a:lnTo>
                    <a:pt x="90754" y="0"/>
                  </a:lnTo>
                  <a:lnTo>
                    <a:pt x="90754" y="1435785"/>
                  </a:lnTo>
                  <a:lnTo>
                    <a:pt x="0" y="1435785"/>
                  </a:lnTo>
                  <a:lnTo>
                    <a:pt x="0" y="4182364"/>
                  </a:lnTo>
                  <a:lnTo>
                    <a:pt x="2306828" y="4182364"/>
                  </a:lnTo>
                  <a:lnTo>
                    <a:pt x="2306828" y="2746578"/>
                  </a:lnTo>
                  <a:lnTo>
                    <a:pt x="2306828" y="1435785"/>
                  </a:lnTo>
                  <a:lnTo>
                    <a:pt x="2306828" y="0"/>
                  </a:lnTo>
                  <a:close/>
                </a:path>
              </a:pathLst>
            </a:custGeom>
            <a:solidFill>
              <a:srgbClr val="FFFFFF"/>
            </a:solidFill>
          </p:spPr>
          <p:txBody>
            <a:bodyPr wrap="square" lIns="0" tIns="0" rIns="0" bIns="0" rtlCol="0"/>
            <a:lstStyle/>
            <a:p>
              <a:endParaRPr/>
            </a:p>
          </p:txBody>
        </p:sp>
        <p:sp>
          <p:nvSpPr>
            <p:cNvPr id="19" name="object 19"/>
            <p:cNvSpPr/>
            <p:nvPr/>
          </p:nvSpPr>
          <p:spPr>
            <a:xfrm>
              <a:off x="9162398" y="1215995"/>
              <a:ext cx="464184" cy="928369"/>
            </a:xfrm>
            <a:custGeom>
              <a:avLst/>
              <a:gdLst/>
              <a:ahLst/>
              <a:cxnLst/>
              <a:rect l="l" t="t" r="r" b="b"/>
              <a:pathLst>
                <a:path w="464184" h="928369">
                  <a:moveTo>
                    <a:pt x="463878" y="0"/>
                  </a:moveTo>
                  <a:lnTo>
                    <a:pt x="0" y="0"/>
                  </a:lnTo>
                  <a:lnTo>
                    <a:pt x="0" y="928157"/>
                  </a:lnTo>
                  <a:lnTo>
                    <a:pt x="463878" y="928157"/>
                  </a:lnTo>
                  <a:lnTo>
                    <a:pt x="463878" y="0"/>
                  </a:lnTo>
                  <a:close/>
                </a:path>
              </a:pathLst>
            </a:custGeom>
            <a:solidFill>
              <a:srgbClr val="FCE5CD"/>
            </a:solidFill>
          </p:spPr>
          <p:txBody>
            <a:bodyPr wrap="square" lIns="0" tIns="0" rIns="0" bIns="0" rtlCol="0"/>
            <a:lstStyle/>
            <a:p>
              <a:endParaRPr/>
            </a:p>
          </p:txBody>
        </p:sp>
        <p:sp>
          <p:nvSpPr>
            <p:cNvPr id="20" name="object 20"/>
            <p:cNvSpPr/>
            <p:nvPr/>
          </p:nvSpPr>
          <p:spPr>
            <a:xfrm>
              <a:off x="9162398" y="1215995"/>
              <a:ext cx="464184" cy="928369"/>
            </a:xfrm>
            <a:custGeom>
              <a:avLst/>
              <a:gdLst/>
              <a:ahLst/>
              <a:cxnLst/>
              <a:rect l="l" t="t" r="r" b="b"/>
              <a:pathLst>
                <a:path w="464184" h="928369">
                  <a:moveTo>
                    <a:pt x="0" y="0"/>
                  </a:moveTo>
                  <a:lnTo>
                    <a:pt x="463879" y="0"/>
                  </a:lnTo>
                  <a:lnTo>
                    <a:pt x="463879" y="928158"/>
                  </a:lnTo>
                  <a:lnTo>
                    <a:pt x="0" y="928158"/>
                  </a:lnTo>
                  <a:lnTo>
                    <a:pt x="0" y="0"/>
                  </a:lnTo>
                  <a:close/>
                </a:path>
              </a:pathLst>
            </a:custGeom>
            <a:ln w="9525">
              <a:solidFill>
                <a:srgbClr val="44546A"/>
              </a:solidFill>
            </a:ln>
          </p:spPr>
          <p:txBody>
            <a:bodyPr wrap="square" lIns="0" tIns="0" rIns="0" bIns="0" rtlCol="0"/>
            <a:lstStyle/>
            <a:p>
              <a:endParaRPr/>
            </a:p>
          </p:txBody>
        </p:sp>
      </p:grpSp>
      <p:sp>
        <p:nvSpPr>
          <p:cNvPr id="21" name="object 21"/>
          <p:cNvSpPr txBox="1"/>
          <p:nvPr/>
        </p:nvSpPr>
        <p:spPr>
          <a:xfrm>
            <a:off x="6961806" y="818895"/>
            <a:ext cx="970915" cy="406400"/>
          </a:xfrm>
          <a:prstGeom prst="rect">
            <a:avLst/>
          </a:prstGeom>
        </p:spPr>
        <p:txBody>
          <a:bodyPr vert="horz" wrap="square" lIns="0" tIns="12700" rIns="0" bIns="0" rtlCol="0">
            <a:spAutoFit/>
          </a:bodyPr>
          <a:lstStyle/>
          <a:p>
            <a:pPr marL="12700">
              <a:lnSpc>
                <a:spcPct val="100000"/>
              </a:lnSpc>
              <a:spcBef>
                <a:spcPts val="100"/>
              </a:spcBef>
            </a:pPr>
            <a:r>
              <a:rPr sz="2500" spc="-15" dirty="0">
                <a:latin typeface="Calibri"/>
                <a:cs typeface="Calibri"/>
              </a:rPr>
              <a:t>S</a:t>
            </a:r>
            <a:r>
              <a:rPr sz="2500" spc="-10" dirty="0">
                <a:latin typeface="Calibri"/>
                <a:cs typeface="Calibri"/>
              </a:rPr>
              <a:t>am</a:t>
            </a:r>
            <a:r>
              <a:rPr sz="2500" spc="-5" dirty="0">
                <a:latin typeface="Calibri"/>
                <a:cs typeface="Calibri"/>
              </a:rPr>
              <a:t>p</a:t>
            </a:r>
            <a:r>
              <a:rPr sz="2500" dirty="0">
                <a:latin typeface="Calibri"/>
                <a:cs typeface="Calibri"/>
              </a:rPr>
              <a:t>le</a:t>
            </a:r>
            <a:endParaRPr sz="2500">
              <a:latin typeface="Calibri"/>
              <a:cs typeface="Calibri"/>
            </a:endParaRPr>
          </a:p>
        </p:txBody>
      </p:sp>
      <p:sp>
        <p:nvSpPr>
          <p:cNvPr id="22" name="object 22"/>
          <p:cNvSpPr txBox="1"/>
          <p:nvPr/>
        </p:nvSpPr>
        <p:spPr>
          <a:xfrm>
            <a:off x="9271566" y="1288796"/>
            <a:ext cx="222885" cy="754380"/>
          </a:xfrm>
          <a:prstGeom prst="rect">
            <a:avLst/>
          </a:prstGeom>
        </p:spPr>
        <p:txBody>
          <a:bodyPr vert="horz" wrap="square" lIns="0" tIns="12700" rIns="0" bIns="0" rtlCol="0">
            <a:spAutoFit/>
          </a:bodyPr>
          <a:lstStyle/>
          <a:p>
            <a:pPr marL="12700">
              <a:lnSpc>
                <a:spcPct val="100000"/>
              </a:lnSpc>
              <a:spcBef>
                <a:spcPts val="100"/>
              </a:spcBef>
            </a:pPr>
            <a:r>
              <a:rPr sz="1200" b="1" dirty="0">
                <a:latin typeface="Calibri"/>
                <a:cs typeface="Calibri"/>
              </a:rPr>
              <a:t>.25</a:t>
            </a:r>
            <a:endParaRPr sz="1200">
              <a:latin typeface="Calibri"/>
              <a:cs typeface="Calibri"/>
            </a:endParaRPr>
          </a:p>
          <a:p>
            <a:pPr marL="12700">
              <a:lnSpc>
                <a:spcPts val="1415"/>
              </a:lnSpc>
              <a:spcBef>
                <a:spcPts val="70"/>
              </a:spcBef>
            </a:pPr>
            <a:r>
              <a:rPr sz="1200" b="1" dirty="0">
                <a:latin typeface="Calibri"/>
                <a:cs typeface="Calibri"/>
              </a:rPr>
              <a:t>.20</a:t>
            </a:r>
            <a:endParaRPr sz="1200">
              <a:latin typeface="Calibri"/>
              <a:cs typeface="Calibri"/>
            </a:endParaRPr>
          </a:p>
          <a:p>
            <a:pPr marL="12700">
              <a:lnSpc>
                <a:spcPts val="1390"/>
              </a:lnSpc>
            </a:pPr>
            <a:r>
              <a:rPr sz="1200" b="1" dirty="0">
                <a:latin typeface="Calibri"/>
                <a:cs typeface="Calibri"/>
              </a:rPr>
              <a:t>.05</a:t>
            </a:r>
            <a:endParaRPr sz="1200">
              <a:latin typeface="Calibri"/>
              <a:cs typeface="Calibri"/>
            </a:endParaRPr>
          </a:p>
          <a:p>
            <a:pPr marL="12700">
              <a:lnSpc>
                <a:spcPts val="1415"/>
              </a:lnSpc>
            </a:pPr>
            <a:r>
              <a:rPr sz="1200" b="1" dirty="0">
                <a:latin typeface="Calibri"/>
                <a:cs typeface="Calibri"/>
              </a:rPr>
              <a:t>.50</a:t>
            </a:r>
            <a:endParaRPr sz="1200">
              <a:latin typeface="Calibri"/>
              <a:cs typeface="Calibri"/>
            </a:endParaRPr>
          </a:p>
        </p:txBody>
      </p:sp>
      <p:pic>
        <p:nvPicPr>
          <p:cNvPr id="23" name="object 23"/>
          <p:cNvPicPr/>
          <p:nvPr/>
        </p:nvPicPr>
        <p:blipFill>
          <a:blip r:embed="rId4" cstate="print"/>
          <a:stretch>
            <a:fillRect/>
          </a:stretch>
        </p:blipFill>
        <p:spPr>
          <a:xfrm>
            <a:off x="9356241" y="2144355"/>
            <a:ext cx="76200" cy="182751"/>
          </a:xfrm>
          <a:prstGeom prst="rect">
            <a:avLst/>
          </a:prstGeom>
        </p:spPr>
      </p:pic>
      <p:sp>
        <p:nvSpPr>
          <p:cNvPr id="24" name="object 24"/>
          <p:cNvSpPr txBox="1"/>
          <p:nvPr/>
        </p:nvSpPr>
        <p:spPr>
          <a:xfrm>
            <a:off x="9279247" y="605535"/>
            <a:ext cx="229235" cy="406400"/>
          </a:xfrm>
          <a:prstGeom prst="rect">
            <a:avLst/>
          </a:prstGeom>
        </p:spPr>
        <p:txBody>
          <a:bodyPr vert="horz" wrap="square" lIns="0" tIns="12700" rIns="0" bIns="0" rtlCol="0">
            <a:spAutoFit/>
          </a:bodyPr>
          <a:lstStyle/>
          <a:p>
            <a:pPr marL="12700">
              <a:lnSpc>
                <a:spcPct val="100000"/>
              </a:lnSpc>
              <a:spcBef>
                <a:spcPts val="100"/>
              </a:spcBef>
            </a:pPr>
            <a:r>
              <a:rPr sz="2500" spc="-10" dirty="0">
                <a:latin typeface="Calibri"/>
                <a:cs typeface="Calibri"/>
              </a:rPr>
              <a:t>“l</a:t>
            </a:r>
            <a:endParaRPr sz="2500">
              <a:latin typeface="Calibri"/>
              <a:cs typeface="Calibri"/>
            </a:endParaRPr>
          </a:p>
        </p:txBody>
      </p:sp>
      <p:sp>
        <p:nvSpPr>
          <p:cNvPr id="25" name="object 25"/>
          <p:cNvSpPr txBox="1"/>
          <p:nvPr/>
        </p:nvSpPr>
        <p:spPr>
          <a:xfrm>
            <a:off x="9315760" y="986535"/>
            <a:ext cx="158750" cy="406400"/>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a:t>
            </a:r>
            <a:endParaRPr sz="25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296"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sp>
        <p:nvSpPr>
          <p:cNvPr id="3" name="object 3"/>
          <p:cNvSpPr txBox="1"/>
          <p:nvPr/>
        </p:nvSpPr>
        <p:spPr>
          <a:xfrm>
            <a:off x="609921" y="4411979"/>
            <a:ext cx="4364355" cy="1513205"/>
          </a:xfrm>
          <a:prstGeom prst="rect">
            <a:avLst/>
          </a:prstGeom>
        </p:spPr>
        <p:txBody>
          <a:bodyPr vert="horz" wrap="square" lIns="0" tIns="12700" rIns="0" bIns="0" rtlCol="0">
            <a:spAutoFit/>
          </a:bodyPr>
          <a:lstStyle/>
          <a:p>
            <a:pPr marL="311785" marR="5080" indent="-299720">
              <a:lnSpc>
                <a:spcPct val="152500"/>
              </a:lnSpc>
              <a:spcBef>
                <a:spcPts val="100"/>
              </a:spcBef>
            </a:pPr>
            <a:r>
              <a:rPr sz="3200" spc="-35" dirty="0">
                <a:latin typeface="Calibri"/>
                <a:cs typeface="Calibri"/>
              </a:rPr>
              <a:t>Training</a:t>
            </a:r>
            <a:r>
              <a:rPr sz="3200" spc="-5" dirty="0">
                <a:latin typeface="Calibri"/>
                <a:cs typeface="Calibri"/>
              </a:rPr>
              <a:t> sequence: ”hello” </a:t>
            </a:r>
            <a:r>
              <a:rPr sz="3200" spc="-710" dirty="0">
                <a:latin typeface="Calibri"/>
                <a:cs typeface="Calibri"/>
              </a:rPr>
              <a:t> </a:t>
            </a:r>
            <a:r>
              <a:rPr sz="3200" spc="-15" dirty="0">
                <a:latin typeface="Calibri"/>
                <a:cs typeface="Calibri"/>
              </a:rPr>
              <a:t>Vocabulary:</a:t>
            </a:r>
            <a:r>
              <a:rPr sz="3200" spc="-5" dirty="0">
                <a:latin typeface="Calibri"/>
                <a:cs typeface="Calibri"/>
              </a:rPr>
              <a:t> </a:t>
            </a:r>
            <a:r>
              <a:rPr sz="3200" dirty="0">
                <a:latin typeface="Calibri"/>
                <a:cs typeface="Calibri"/>
              </a:rPr>
              <a:t>[h,</a:t>
            </a:r>
            <a:r>
              <a:rPr sz="3200" spc="-10" dirty="0">
                <a:latin typeface="Calibri"/>
                <a:cs typeface="Calibri"/>
              </a:rPr>
              <a:t> </a:t>
            </a:r>
            <a:r>
              <a:rPr sz="3200" spc="-5" dirty="0">
                <a:latin typeface="Calibri"/>
                <a:cs typeface="Calibri"/>
              </a:rPr>
              <a:t>e, </a:t>
            </a:r>
            <a:r>
              <a:rPr sz="3200" dirty="0">
                <a:latin typeface="Calibri"/>
                <a:cs typeface="Calibri"/>
              </a:rPr>
              <a:t>l,</a:t>
            </a:r>
            <a:r>
              <a:rPr sz="3200" spc="-10" dirty="0">
                <a:latin typeface="Calibri"/>
                <a:cs typeface="Calibri"/>
              </a:rPr>
              <a:t> </a:t>
            </a:r>
            <a:r>
              <a:rPr sz="3200" spc="-5" dirty="0">
                <a:latin typeface="Calibri"/>
                <a:cs typeface="Calibri"/>
              </a:rPr>
              <a:t>o]</a:t>
            </a:r>
            <a:endParaRPr sz="3200">
              <a:latin typeface="Calibri"/>
              <a:cs typeface="Calibri"/>
            </a:endParaRPr>
          </a:p>
        </p:txBody>
      </p:sp>
      <p:sp>
        <p:nvSpPr>
          <p:cNvPr id="4" name="object 4"/>
          <p:cNvSpPr txBox="1"/>
          <p:nvPr/>
        </p:nvSpPr>
        <p:spPr>
          <a:xfrm>
            <a:off x="333232" y="1711452"/>
            <a:ext cx="4852670" cy="1491615"/>
          </a:xfrm>
          <a:prstGeom prst="rect">
            <a:avLst/>
          </a:prstGeom>
        </p:spPr>
        <p:txBody>
          <a:bodyPr vert="horz" wrap="square" lIns="0" tIns="10795" rIns="0" bIns="0" rtlCol="0">
            <a:spAutoFit/>
          </a:bodyPr>
          <a:lstStyle/>
          <a:p>
            <a:pPr marL="12700" marR="5080">
              <a:lnSpc>
                <a:spcPct val="100299"/>
              </a:lnSpc>
              <a:spcBef>
                <a:spcPts val="85"/>
              </a:spcBef>
            </a:pPr>
            <a:r>
              <a:rPr sz="3200" spc="-45" dirty="0">
                <a:latin typeface="Calibri"/>
                <a:cs typeface="Calibri"/>
              </a:rPr>
              <a:t>At</a:t>
            </a:r>
            <a:r>
              <a:rPr sz="3200" spc="-5" dirty="0">
                <a:latin typeface="Calibri"/>
                <a:cs typeface="Calibri"/>
              </a:rPr>
              <a:t> </a:t>
            </a:r>
            <a:r>
              <a:rPr sz="3200" spc="-20" dirty="0">
                <a:latin typeface="Calibri"/>
                <a:cs typeface="Calibri"/>
              </a:rPr>
              <a:t>test-time,</a:t>
            </a:r>
            <a:r>
              <a:rPr sz="3200" spc="-10" dirty="0">
                <a:latin typeface="Calibri"/>
                <a:cs typeface="Calibri"/>
              </a:rPr>
              <a:t> </a:t>
            </a:r>
            <a:r>
              <a:rPr sz="3200" b="1" spc="-25" dirty="0">
                <a:latin typeface="Calibri"/>
                <a:cs typeface="Calibri"/>
              </a:rPr>
              <a:t>generate</a:t>
            </a:r>
            <a:r>
              <a:rPr sz="3200" b="1" spc="-10" dirty="0">
                <a:latin typeface="Calibri"/>
                <a:cs typeface="Calibri"/>
              </a:rPr>
              <a:t> </a:t>
            </a:r>
            <a:r>
              <a:rPr sz="3200" spc="-10" dirty="0">
                <a:latin typeface="Calibri"/>
                <a:cs typeface="Calibri"/>
              </a:rPr>
              <a:t>new </a:t>
            </a:r>
            <a:r>
              <a:rPr sz="3200" spc="-5" dirty="0">
                <a:latin typeface="Calibri"/>
                <a:cs typeface="Calibri"/>
              </a:rPr>
              <a:t> </a:t>
            </a:r>
            <a:r>
              <a:rPr sz="3200" spc="-20" dirty="0">
                <a:latin typeface="Calibri"/>
                <a:cs typeface="Calibri"/>
              </a:rPr>
              <a:t>text:</a:t>
            </a:r>
            <a:r>
              <a:rPr sz="3200" spc="-5" dirty="0">
                <a:latin typeface="Calibri"/>
                <a:cs typeface="Calibri"/>
              </a:rPr>
              <a:t> </a:t>
            </a:r>
            <a:r>
              <a:rPr sz="3200" dirty="0">
                <a:latin typeface="Calibri"/>
                <a:cs typeface="Calibri"/>
              </a:rPr>
              <a:t>sample</a:t>
            </a:r>
            <a:r>
              <a:rPr sz="3200" spc="-15" dirty="0">
                <a:latin typeface="Calibri"/>
                <a:cs typeface="Calibri"/>
              </a:rPr>
              <a:t> </a:t>
            </a:r>
            <a:r>
              <a:rPr sz="3200" spc="-20" dirty="0">
                <a:latin typeface="Calibri"/>
                <a:cs typeface="Calibri"/>
              </a:rPr>
              <a:t>characters</a:t>
            </a:r>
            <a:r>
              <a:rPr sz="3200" spc="-15" dirty="0">
                <a:latin typeface="Calibri"/>
                <a:cs typeface="Calibri"/>
              </a:rPr>
              <a:t> </a:t>
            </a:r>
            <a:r>
              <a:rPr sz="3200" dirty="0">
                <a:latin typeface="Calibri"/>
                <a:cs typeface="Calibri"/>
              </a:rPr>
              <a:t>one </a:t>
            </a:r>
            <a:r>
              <a:rPr sz="3200" spc="5" dirty="0">
                <a:latin typeface="Calibri"/>
                <a:cs typeface="Calibri"/>
              </a:rPr>
              <a:t> </a:t>
            </a:r>
            <a:r>
              <a:rPr sz="3200" spc="-15" dirty="0">
                <a:latin typeface="Calibri"/>
                <a:cs typeface="Calibri"/>
              </a:rPr>
              <a:t>at </a:t>
            </a:r>
            <a:r>
              <a:rPr sz="3200" dirty="0">
                <a:latin typeface="Calibri"/>
                <a:cs typeface="Calibri"/>
              </a:rPr>
              <a:t>a</a:t>
            </a:r>
            <a:r>
              <a:rPr sz="3200" spc="-10" dirty="0">
                <a:latin typeface="Calibri"/>
                <a:cs typeface="Calibri"/>
              </a:rPr>
              <a:t> </a:t>
            </a:r>
            <a:r>
              <a:rPr sz="3200" dirty="0">
                <a:latin typeface="Calibri"/>
                <a:cs typeface="Calibri"/>
              </a:rPr>
              <a:t>time,</a:t>
            </a:r>
            <a:r>
              <a:rPr sz="3200" spc="-15" dirty="0">
                <a:latin typeface="Calibri"/>
                <a:cs typeface="Calibri"/>
              </a:rPr>
              <a:t> </a:t>
            </a:r>
            <a:r>
              <a:rPr sz="3200" spc="-25" dirty="0">
                <a:latin typeface="Calibri"/>
                <a:cs typeface="Calibri"/>
              </a:rPr>
              <a:t>feed</a:t>
            </a:r>
            <a:r>
              <a:rPr sz="3200" spc="-10" dirty="0">
                <a:latin typeface="Calibri"/>
                <a:cs typeface="Calibri"/>
              </a:rPr>
              <a:t> </a:t>
            </a:r>
            <a:r>
              <a:rPr sz="3200" dirty="0">
                <a:latin typeface="Calibri"/>
                <a:cs typeface="Calibri"/>
              </a:rPr>
              <a:t>back</a:t>
            </a:r>
            <a:r>
              <a:rPr sz="3200" spc="-20" dirty="0">
                <a:latin typeface="Calibri"/>
                <a:cs typeface="Calibri"/>
              </a:rPr>
              <a:t> </a:t>
            </a:r>
            <a:r>
              <a:rPr sz="3200" spc="-15" dirty="0">
                <a:latin typeface="Calibri"/>
                <a:cs typeface="Calibri"/>
              </a:rPr>
              <a:t>to </a:t>
            </a:r>
            <a:r>
              <a:rPr sz="3200" dirty="0">
                <a:latin typeface="Calibri"/>
                <a:cs typeface="Calibri"/>
              </a:rPr>
              <a:t>model</a:t>
            </a:r>
            <a:endParaRPr sz="3200">
              <a:latin typeface="Calibri"/>
              <a:cs typeface="Calibri"/>
            </a:endParaRPr>
          </a:p>
        </p:txBody>
      </p:sp>
      <p:grpSp>
        <p:nvGrpSpPr>
          <p:cNvPr id="5" name="object 5"/>
          <p:cNvGrpSpPr/>
          <p:nvPr/>
        </p:nvGrpSpPr>
        <p:grpSpPr>
          <a:xfrm>
            <a:off x="6694613" y="290238"/>
            <a:ext cx="5229225" cy="5988050"/>
            <a:chOff x="6694613" y="290238"/>
            <a:chExt cx="5229225" cy="5988050"/>
          </a:xfrm>
        </p:grpSpPr>
        <p:sp>
          <p:nvSpPr>
            <p:cNvPr id="6" name="object 6"/>
            <p:cNvSpPr/>
            <p:nvPr/>
          </p:nvSpPr>
          <p:spPr>
            <a:xfrm>
              <a:off x="6694613" y="290238"/>
              <a:ext cx="5212080" cy="2421890"/>
            </a:xfrm>
            <a:custGeom>
              <a:avLst/>
              <a:gdLst/>
              <a:ahLst/>
              <a:cxnLst/>
              <a:rect l="l" t="t" r="r" b="b"/>
              <a:pathLst>
                <a:path w="5212080" h="2421890">
                  <a:moveTo>
                    <a:pt x="4808203" y="0"/>
                  </a:moveTo>
                  <a:lnTo>
                    <a:pt x="403637" y="0"/>
                  </a:lnTo>
                  <a:lnTo>
                    <a:pt x="356565" y="2715"/>
                  </a:lnTo>
                  <a:lnTo>
                    <a:pt x="311087" y="10660"/>
                  </a:lnTo>
                  <a:lnTo>
                    <a:pt x="267507" y="23531"/>
                  </a:lnTo>
                  <a:lnTo>
                    <a:pt x="226128" y="41026"/>
                  </a:lnTo>
                  <a:lnTo>
                    <a:pt x="187252" y="62841"/>
                  </a:lnTo>
                  <a:lnTo>
                    <a:pt x="151182" y="88674"/>
                  </a:lnTo>
                  <a:lnTo>
                    <a:pt x="118222" y="118222"/>
                  </a:lnTo>
                  <a:lnTo>
                    <a:pt x="88674" y="151183"/>
                  </a:lnTo>
                  <a:lnTo>
                    <a:pt x="62841" y="187252"/>
                  </a:lnTo>
                  <a:lnTo>
                    <a:pt x="41026" y="226128"/>
                  </a:lnTo>
                  <a:lnTo>
                    <a:pt x="23531" y="267507"/>
                  </a:lnTo>
                  <a:lnTo>
                    <a:pt x="10660" y="311088"/>
                  </a:lnTo>
                  <a:lnTo>
                    <a:pt x="2715" y="356566"/>
                  </a:lnTo>
                  <a:lnTo>
                    <a:pt x="0" y="403639"/>
                  </a:lnTo>
                  <a:lnTo>
                    <a:pt x="0" y="2018130"/>
                  </a:lnTo>
                  <a:lnTo>
                    <a:pt x="2715" y="2065203"/>
                  </a:lnTo>
                  <a:lnTo>
                    <a:pt x="10660" y="2110680"/>
                  </a:lnTo>
                  <a:lnTo>
                    <a:pt x="23531" y="2154260"/>
                  </a:lnTo>
                  <a:lnTo>
                    <a:pt x="41026" y="2195640"/>
                  </a:lnTo>
                  <a:lnTo>
                    <a:pt x="62841" y="2234516"/>
                  </a:lnTo>
                  <a:lnTo>
                    <a:pt x="88674" y="2270585"/>
                  </a:lnTo>
                  <a:lnTo>
                    <a:pt x="118222" y="2303546"/>
                  </a:lnTo>
                  <a:lnTo>
                    <a:pt x="151182" y="2333094"/>
                  </a:lnTo>
                  <a:lnTo>
                    <a:pt x="187252" y="2358927"/>
                  </a:lnTo>
                  <a:lnTo>
                    <a:pt x="226128" y="2380742"/>
                  </a:lnTo>
                  <a:lnTo>
                    <a:pt x="267507" y="2398237"/>
                  </a:lnTo>
                  <a:lnTo>
                    <a:pt x="311087" y="2411108"/>
                  </a:lnTo>
                  <a:lnTo>
                    <a:pt x="356565" y="2419053"/>
                  </a:lnTo>
                  <a:lnTo>
                    <a:pt x="403637" y="2421769"/>
                  </a:lnTo>
                  <a:lnTo>
                    <a:pt x="4808203" y="2421769"/>
                  </a:lnTo>
                  <a:lnTo>
                    <a:pt x="4855276" y="2419053"/>
                  </a:lnTo>
                  <a:lnTo>
                    <a:pt x="4900753" y="2411108"/>
                  </a:lnTo>
                  <a:lnTo>
                    <a:pt x="4944333" y="2398237"/>
                  </a:lnTo>
                  <a:lnTo>
                    <a:pt x="4985713" y="2380742"/>
                  </a:lnTo>
                  <a:lnTo>
                    <a:pt x="5024588" y="2358927"/>
                  </a:lnTo>
                  <a:lnTo>
                    <a:pt x="5060658" y="2333094"/>
                  </a:lnTo>
                  <a:lnTo>
                    <a:pt x="5093618" y="2303546"/>
                  </a:lnTo>
                  <a:lnTo>
                    <a:pt x="5123166" y="2270585"/>
                  </a:lnTo>
                  <a:lnTo>
                    <a:pt x="5148999" y="2234516"/>
                  </a:lnTo>
                  <a:lnTo>
                    <a:pt x="5170815" y="2195640"/>
                  </a:lnTo>
                  <a:lnTo>
                    <a:pt x="5188309" y="2154260"/>
                  </a:lnTo>
                  <a:lnTo>
                    <a:pt x="5201180" y="2110680"/>
                  </a:lnTo>
                  <a:lnTo>
                    <a:pt x="5209125" y="2065203"/>
                  </a:lnTo>
                  <a:lnTo>
                    <a:pt x="5211841" y="2018130"/>
                  </a:lnTo>
                  <a:lnTo>
                    <a:pt x="5211841" y="403639"/>
                  </a:lnTo>
                  <a:lnTo>
                    <a:pt x="5209125" y="356566"/>
                  </a:lnTo>
                  <a:lnTo>
                    <a:pt x="5201180" y="311088"/>
                  </a:lnTo>
                  <a:lnTo>
                    <a:pt x="5188309" y="267507"/>
                  </a:lnTo>
                  <a:lnTo>
                    <a:pt x="5170815" y="226128"/>
                  </a:lnTo>
                  <a:lnTo>
                    <a:pt x="5148999" y="187252"/>
                  </a:lnTo>
                  <a:lnTo>
                    <a:pt x="5123166" y="151183"/>
                  </a:lnTo>
                  <a:lnTo>
                    <a:pt x="5093618" y="118222"/>
                  </a:lnTo>
                  <a:lnTo>
                    <a:pt x="5060658" y="88674"/>
                  </a:lnTo>
                  <a:lnTo>
                    <a:pt x="5024588" y="62841"/>
                  </a:lnTo>
                  <a:lnTo>
                    <a:pt x="4985713" y="41026"/>
                  </a:lnTo>
                  <a:lnTo>
                    <a:pt x="4944333" y="23531"/>
                  </a:lnTo>
                  <a:lnTo>
                    <a:pt x="4900753" y="10660"/>
                  </a:lnTo>
                  <a:lnTo>
                    <a:pt x="4855276" y="2715"/>
                  </a:lnTo>
                  <a:lnTo>
                    <a:pt x="4808203" y="0"/>
                  </a:lnTo>
                  <a:close/>
                </a:path>
              </a:pathLst>
            </a:custGeom>
            <a:solidFill>
              <a:srgbClr val="F3F3F3"/>
            </a:solidFill>
          </p:spPr>
          <p:txBody>
            <a:bodyPr wrap="square" lIns="0" tIns="0" rIns="0" bIns="0" rtlCol="0"/>
            <a:lstStyle/>
            <a:p>
              <a:endParaRPr/>
            </a:p>
          </p:txBody>
        </p:sp>
        <p:pic>
          <p:nvPicPr>
            <p:cNvPr id="7" name="object 7"/>
            <p:cNvPicPr/>
            <p:nvPr/>
          </p:nvPicPr>
          <p:blipFill>
            <a:blip r:embed="rId3" cstate="print"/>
            <a:stretch>
              <a:fillRect/>
            </a:stretch>
          </p:blipFill>
          <p:spPr>
            <a:xfrm>
              <a:off x="6708647" y="2319527"/>
              <a:ext cx="5215128" cy="3816096"/>
            </a:xfrm>
            <a:prstGeom prst="rect">
              <a:avLst/>
            </a:prstGeom>
          </p:spPr>
        </p:pic>
        <p:sp>
          <p:nvSpPr>
            <p:cNvPr id="8" name="object 8"/>
            <p:cNvSpPr/>
            <p:nvPr/>
          </p:nvSpPr>
          <p:spPr>
            <a:xfrm>
              <a:off x="8473455" y="321383"/>
              <a:ext cx="844550" cy="5956300"/>
            </a:xfrm>
            <a:custGeom>
              <a:avLst/>
              <a:gdLst/>
              <a:ahLst/>
              <a:cxnLst/>
              <a:rect l="l" t="t" r="r" b="b"/>
              <a:pathLst>
                <a:path w="844550" h="5956300">
                  <a:moveTo>
                    <a:pt x="754195" y="5930899"/>
                  </a:moveTo>
                  <a:lnTo>
                    <a:pt x="696779" y="5930899"/>
                  </a:lnTo>
                  <a:lnTo>
                    <a:pt x="679154" y="5943599"/>
                  </a:lnTo>
                  <a:lnTo>
                    <a:pt x="621323" y="5943599"/>
                  </a:lnTo>
                  <a:lnTo>
                    <a:pt x="626865" y="5956299"/>
                  </a:lnTo>
                  <a:lnTo>
                    <a:pt x="719051" y="5956299"/>
                  </a:lnTo>
                  <a:lnTo>
                    <a:pt x="737001" y="5943599"/>
                  </a:lnTo>
                  <a:lnTo>
                    <a:pt x="754195" y="5930899"/>
                  </a:lnTo>
                  <a:close/>
                </a:path>
                <a:path w="844550" h="5956300">
                  <a:moveTo>
                    <a:pt x="254069" y="12700"/>
                  </a:moveTo>
                  <a:lnTo>
                    <a:pt x="229170" y="12700"/>
                  </a:lnTo>
                  <a:lnTo>
                    <a:pt x="234234" y="25400"/>
                  </a:lnTo>
                  <a:lnTo>
                    <a:pt x="238333" y="25400"/>
                  </a:lnTo>
                  <a:lnTo>
                    <a:pt x="242845" y="38099"/>
                  </a:lnTo>
                  <a:lnTo>
                    <a:pt x="247562" y="50799"/>
                  </a:lnTo>
                  <a:lnTo>
                    <a:pt x="252380" y="63499"/>
                  </a:lnTo>
                  <a:lnTo>
                    <a:pt x="262136" y="88899"/>
                  </a:lnTo>
                  <a:lnTo>
                    <a:pt x="267028" y="114299"/>
                  </a:lnTo>
                  <a:lnTo>
                    <a:pt x="281630" y="177799"/>
                  </a:lnTo>
                  <a:lnTo>
                    <a:pt x="291244" y="228599"/>
                  </a:lnTo>
                  <a:lnTo>
                    <a:pt x="296001" y="266699"/>
                  </a:lnTo>
                  <a:lnTo>
                    <a:pt x="300723" y="292099"/>
                  </a:lnTo>
                  <a:lnTo>
                    <a:pt x="305404" y="330199"/>
                  </a:lnTo>
                  <a:lnTo>
                    <a:pt x="310042" y="355599"/>
                  </a:lnTo>
                  <a:lnTo>
                    <a:pt x="314636" y="393699"/>
                  </a:lnTo>
                  <a:lnTo>
                    <a:pt x="319180" y="431799"/>
                  </a:lnTo>
                  <a:lnTo>
                    <a:pt x="323673" y="469899"/>
                  </a:lnTo>
                  <a:lnTo>
                    <a:pt x="328113" y="520699"/>
                  </a:lnTo>
                  <a:lnTo>
                    <a:pt x="332496" y="558799"/>
                  </a:lnTo>
                  <a:lnTo>
                    <a:pt x="336820" y="596899"/>
                  </a:lnTo>
                  <a:lnTo>
                    <a:pt x="341083" y="647699"/>
                  </a:lnTo>
                  <a:lnTo>
                    <a:pt x="345282" y="685799"/>
                  </a:lnTo>
                  <a:lnTo>
                    <a:pt x="349415" y="736599"/>
                  </a:lnTo>
                  <a:lnTo>
                    <a:pt x="353479" y="787399"/>
                  </a:lnTo>
                  <a:lnTo>
                    <a:pt x="357470" y="838199"/>
                  </a:lnTo>
                  <a:lnTo>
                    <a:pt x="361388" y="888999"/>
                  </a:lnTo>
                  <a:lnTo>
                    <a:pt x="365230" y="939799"/>
                  </a:lnTo>
                  <a:lnTo>
                    <a:pt x="372673" y="1041399"/>
                  </a:lnTo>
                  <a:lnTo>
                    <a:pt x="379779" y="1155699"/>
                  </a:lnTo>
                  <a:lnTo>
                    <a:pt x="386530" y="1269999"/>
                  </a:lnTo>
                  <a:lnTo>
                    <a:pt x="392904" y="1384299"/>
                  </a:lnTo>
                  <a:lnTo>
                    <a:pt x="398882" y="1511299"/>
                  </a:lnTo>
                  <a:lnTo>
                    <a:pt x="404445" y="1625599"/>
                  </a:lnTo>
                  <a:lnTo>
                    <a:pt x="409572" y="1752599"/>
                  </a:lnTo>
                  <a:lnTo>
                    <a:pt x="414243" y="1892299"/>
                  </a:lnTo>
                  <a:lnTo>
                    <a:pt x="418439" y="2019299"/>
                  </a:lnTo>
                  <a:lnTo>
                    <a:pt x="422140" y="2158999"/>
                  </a:lnTo>
                  <a:lnTo>
                    <a:pt x="425325" y="2285999"/>
                  </a:lnTo>
                  <a:lnTo>
                    <a:pt x="427976" y="2425699"/>
                  </a:lnTo>
                  <a:lnTo>
                    <a:pt x="431595" y="2705099"/>
                  </a:lnTo>
                  <a:lnTo>
                    <a:pt x="432836" y="2984499"/>
                  </a:lnTo>
                  <a:lnTo>
                    <a:pt x="433986" y="3263899"/>
                  </a:lnTo>
                  <a:lnTo>
                    <a:pt x="437341" y="3530599"/>
                  </a:lnTo>
                  <a:lnTo>
                    <a:pt x="439798" y="3670299"/>
                  </a:lnTo>
                  <a:lnTo>
                    <a:pt x="442752" y="3809999"/>
                  </a:lnTo>
                  <a:lnTo>
                    <a:pt x="446182" y="3936999"/>
                  </a:lnTo>
                  <a:lnTo>
                    <a:pt x="450074" y="4076699"/>
                  </a:lnTo>
                  <a:lnTo>
                    <a:pt x="454404" y="4203699"/>
                  </a:lnTo>
                  <a:lnTo>
                    <a:pt x="459158" y="4330699"/>
                  </a:lnTo>
                  <a:lnTo>
                    <a:pt x="464315" y="4457699"/>
                  </a:lnTo>
                  <a:lnTo>
                    <a:pt x="469858" y="4571999"/>
                  </a:lnTo>
                  <a:lnTo>
                    <a:pt x="475768" y="4686299"/>
                  </a:lnTo>
                  <a:lnTo>
                    <a:pt x="482028" y="4813299"/>
                  </a:lnTo>
                  <a:lnTo>
                    <a:pt x="488619" y="4914899"/>
                  </a:lnTo>
                  <a:lnTo>
                    <a:pt x="495523" y="5029199"/>
                  </a:lnTo>
                  <a:lnTo>
                    <a:pt x="499087" y="5079999"/>
                  </a:lnTo>
                  <a:lnTo>
                    <a:pt x="502721" y="5130799"/>
                  </a:lnTo>
                  <a:lnTo>
                    <a:pt x="506425" y="5181599"/>
                  </a:lnTo>
                  <a:lnTo>
                    <a:pt x="510194" y="5219699"/>
                  </a:lnTo>
                  <a:lnTo>
                    <a:pt x="514029" y="5270499"/>
                  </a:lnTo>
                  <a:lnTo>
                    <a:pt x="517926" y="5321299"/>
                  </a:lnTo>
                  <a:lnTo>
                    <a:pt x="521883" y="5359399"/>
                  </a:lnTo>
                  <a:lnTo>
                    <a:pt x="525898" y="5410199"/>
                  </a:lnTo>
                  <a:lnTo>
                    <a:pt x="529968" y="5448299"/>
                  </a:lnTo>
                  <a:lnTo>
                    <a:pt x="534092" y="5486399"/>
                  </a:lnTo>
                  <a:lnTo>
                    <a:pt x="538266" y="5524499"/>
                  </a:lnTo>
                  <a:lnTo>
                    <a:pt x="542489" y="5562599"/>
                  </a:lnTo>
                  <a:lnTo>
                    <a:pt x="546759" y="5600699"/>
                  </a:lnTo>
                  <a:lnTo>
                    <a:pt x="551074" y="5638799"/>
                  </a:lnTo>
                  <a:lnTo>
                    <a:pt x="555431" y="5664199"/>
                  </a:lnTo>
                  <a:lnTo>
                    <a:pt x="559828" y="5702299"/>
                  </a:lnTo>
                  <a:lnTo>
                    <a:pt x="568737" y="5753099"/>
                  </a:lnTo>
                  <a:lnTo>
                    <a:pt x="577789" y="5803899"/>
                  </a:lnTo>
                  <a:lnTo>
                    <a:pt x="586971" y="5854699"/>
                  </a:lnTo>
                  <a:lnTo>
                    <a:pt x="591612" y="5867399"/>
                  </a:lnTo>
                  <a:lnTo>
                    <a:pt x="596289" y="5892799"/>
                  </a:lnTo>
                  <a:lnTo>
                    <a:pt x="601007" y="5905499"/>
                  </a:lnTo>
                  <a:lnTo>
                    <a:pt x="605777" y="5918199"/>
                  </a:lnTo>
                  <a:lnTo>
                    <a:pt x="610621" y="5930899"/>
                  </a:lnTo>
                  <a:lnTo>
                    <a:pt x="615582" y="5943599"/>
                  </a:lnTo>
                  <a:lnTo>
                    <a:pt x="636856" y="5943599"/>
                  </a:lnTo>
                  <a:lnTo>
                    <a:pt x="632658" y="5930899"/>
                  </a:lnTo>
                  <a:lnTo>
                    <a:pt x="628265" y="5918199"/>
                  </a:lnTo>
                  <a:lnTo>
                    <a:pt x="623779" y="5918199"/>
                  </a:lnTo>
                  <a:lnTo>
                    <a:pt x="619246" y="5892799"/>
                  </a:lnTo>
                  <a:lnTo>
                    <a:pt x="610135" y="5867399"/>
                  </a:lnTo>
                  <a:lnTo>
                    <a:pt x="605584" y="5841999"/>
                  </a:lnTo>
                  <a:lnTo>
                    <a:pt x="601045" y="5829299"/>
                  </a:lnTo>
                  <a:lnTo>
                    <a:pt x="592024" y="5778499"/>
                  </a:lnTo>
                  <a:lnTo>
                    <a:pt x="583106" y="5727699"/>
                  </a:lnTo>
                  <a:lnTo>
                    <a:pt x="574316" y="5664199"/>
                  </a:lnTo>
                  <a:lnTo>
                    <a:pt x="569977" y="5626099"/>
                  </a:lnTo>
                  <a:lnTo>
                    <a:pt x="565677" y="5600699"/>
                  </a:lnTo>
                  <a:lnTo>
                    <a:pt x="561420" y="5562599"/>
                  </a:lnTo>
                  <a:lnTo>
                    <a:pt x="557208" y="5524499"/>
                  </a:lnTo>
                  <a:lnTo>
                    <a:pt x="553043" y="5486399"/>
                  </a:lnTo>
                  <a:lnTo>
                    <a:pt x="548929" y="5448299"/>
                  </a:lnTo>
                  <a:lnTo>
                    <a:pt x="544866" y="5397499"/>
                  </a:lnTo>
                  <a:lnTo>
                    <a:pt x="540858" y="5359399"/>
                  </a:lnTo>
                  <a:lnTo>
                    <a:pt x="536907" y="5321299"/>
                  </a:lnTo>
                  <a:lnTo>
                    <a:pt x="533016" y="5270499"/>
                  </a:lnTo>
                  <a:lnTo>
                    <a:pt x="529187" y="5219699"/>
                  </a:lnTo>
                  <a:lnTo>
                    <a:pt x="525421" y="5168899"/>
                  </a:lnTo>
                  <a:lnTo>
                    <a:pt x="521722" y="5130799"/>
                  </a:lnTo>
                  <a:lnTo>
                    <a:pt x="518091" y="5079999"/>
                  </a:lnTo>
                  <a:lnTo>
                    <a:pt x="514532" y="5029199"/>
                  </a:lnTo>
                  <a:lnTo>
                    <a:pt x="507635" y="4914899"/>
                  </a:lnTo>
                  <a:lnTo>
                    <a:pt x="501050" y="4800599"/>
                  </a:lnTo>
                  <a:lnTo>
                    <a:pt x="494795" y="4686299"/>
                  </a:lnTo>
                  <a:lnTo>
                    <a:pt x="488889" y="4571999"/>
                  </a:lnTo>
                  <a:lnTo>
                    <a:pt x="483349" y="4457699"/>
                  </a:lnTo>
                  <a:lnTo>
                    <a:pt x="478194" y="4330699"/>
                  </a:lnTo>
                  <a:lnTo>
                    <a:pt x="473443" y="4203699"/>
                  </a:lnTo>
                  <a:lnTo>
                    <a:pt x="469115" y="4076699"/>
                  </a:lnTo>
                  <a:lnTo>
                    <a:pt x="465227" y="3936999"/>
                  </a:lnTo>
                  <a:lnTo>
                    <a:pt x="461797" y="3809999"/>
                  </a:lnTo>
                  <a:lnTo>
                    <a:pt x="458845" y="3670299"/>
                  </a:lnTo>
                  <a:lnTo>
                    <a:pt x="456389" y="3530599"/>
                  </a:lnTo>
                  <a:lnTo>
                    <a:pt x="453036" y="3263899"/>
                  </a:lnTo>
                  <a:lnTo>
                    <a:pt x="451886" y="2984499"/>
                  </a:lnTo>
                  <a:lnTo>
                    <a:pt x="450642" y="2705099"/>
                  </a:lnTo>
                  <a:lnTo>
                    <a:pt x="447023" y="2425699"/>
                  </a:lnTo>
                  <a:lnTo>
                    <a:pt x="444370" y="2285999"/>
                  </a:lnTo>
                  <a:lnTo>
                    <a:pt x="441182" y="2158999"/>
                  </a:lnTo>
                  <a:lnTo>
                    <a:pt x="437479" y="2019299"/>
                  </a:lnTo>
                  <a:lnTo>
                    <a:pt x="433280" y="1892299"/>
                  </a:lnTo>
                  <a:lnTo>
                    <a:pt x="428605" y="1752599"/>
                  </a:lnTo>
                  <a:lnTo>
                    <a:pt x="423476" y="1625599"/>
                  </a:lnTo>
                  <a:lnTo>
                    <a:pt x="417910" y="1511299"/>
                  </a:lnTo>
                  <a:lnTo>
                    <a:pt x="411927" y="1384299"/>
                  </a:lnTo>
                  <a:lnTo>
                    <a:pt x="405547" y="1269999"/>
                  </a:lnTo>
                  <a:lnTo>
                    <a:pt x="398791" y="1155699"/>
                  </a:lnTo>
                  <a:lnTo>
                    <a:pt x="391676" y="1041399"/>
                  </a:lnTo>
                  <a:lnTo>
                    <a:pt x="384227" y="939799"/>
                  </a:lnTo>
                  <a:lnTo>
                    <a:pt x="380381" y="888999"/>
                  </a:lnTo>
                  <a:lnTo>
                    <a:pt x="376458" y="838199"/>
                  </a:lnTo>
                  <a:lnTo>
                    <a:pt x="372461" y="787399"/>
                  </a:lnTo>
                  <a:lnTo>
                    <a:pt x="368392" y="736599"/>
                  </a:lnTo>
                  <a:lnTo>
                    <a:pt x="364252" y="685799"/>
                  </a:lnTo>
                  <a:lnTo>
                    <a:pt x="360046" y="647699"/>
                  </a:lnTo>
                  <a:lnTo>
                    <a:pt x="355775" y="596899"/>
                  </a:lnTo>
                  <a:lnTo>
                    <a:pt x="351442" y="558799"/>
                  </a:lnTo>
                  <a:lnTo>
                    <a:pt x="347049" y="507999"/>
                  </a:lnTo>
                  <a:lnTo>
                    <a:pt x="342597" y="469899"/>
                  </a:lnTo>
                  <a:lnTo>
                    <a:pt x="338091" y="431799"/>
                  </a:lnTo>
                  <a:lnTo>
                    <a:pt x="333532" y="393699"/>
                  </a:lnTo>
                  <a:lnTo>
                    <a:pt x="328922" y="355599"/>
                  </a:lnTo>
                  <a:lnTo>
                    <a:pt x="324264" y="330199"/>
                  </a:lnTo>
                  <a:lnTo>
                    <a:pt x="319558" y="292099"/>
                  </a:lnTo>
                  <a:lnTo>
                    <a:pt x="314810" y="266699"/>
                  </a:lnTo>
                  <a:lnTo>
                    <a:pt x="310018" y="228599"/>
                  </a:lnTo>
                  <a:lnTo>
                    <a:pt x="305186" y="203199"/>
                  </a:lnTo>
                  <a:lnTo>
                    <a:pt x="295404" y="152399"/>
                  </a:lnTo>
                  <a:lnTo>
                    <a:pt x="285469" y="101599"/>
                  </a:lnTo>
                  <a:lnTo>
                    <a:pt x="275363" y="76199"/>
                  </a:lnTo>
                  <a:lnTo>
                    <a:pt x="270225" y="50799"/>
                  </a:lnTo>
                  <a:lnTo>
                    <a:pt x="265003" y="38099"/>
                  </a:lnTo>
                  <a:lnTo>
                    <a:pt x="259651" y="25400"/>
                  </a:lnTo>
                  <a:lnTo>
                    <a:pt x="254069" y="12700"/>
                  </a:lnTo>
                  <a:close/>
                </a:path>
                <a:path w="844550" h="5956300">
                  <a:moveTo>
                    <a:pt x="635958" y="5930899"/>
                  </a:moveTo>
                  <a:lnTo>
                    <a:pt x="636856" y="5943599"/>
                  </a:lnTo>
                  <a:lnTo>
                    <a:pt x="640651" y="5943599"/>
                  </a:lnTo>
                  <a:lnTo>
                    <a:pt x="635958" y="5930899"/>
                  </a:lnTo>
                  <a:close/>
                </a:path>
                <a:path w="844550" h="5956300">
                  <a:moveTo>
                    <a:pt x="799650" y="5880675"/>
                  </a:moveTo>
                  <a:lnTo>
                    <a:pt x="788626" y="5892799"/>
                  </a:lnTo>
                  <a:lnTo>
                    <a:pt x="775749" y="5905499"/>
                  </a:lnTo>
                  <a:lnTo>
                    <a:pt x="761693" y="5905499"/>
                  </a:lnTo>
                  <a:lnTo>
                    <a:pt x="746613" y="5918199"/>
                  </a:lnTo>
                  <a:lnTo>
                    <a:pt x="730664" y="5930899"/>
                  </a:lnTo>
                  <a:lnTo>
                    <a:pt x="770497" y="5930899"/>
                  </a:lnTo>
                  <a:lnTo>
                    <a:pt x="785768" y="5918199"/>
                  </a:lnTo>
                  <a:lnTo>
                    <a:pt x="799865" y="5905499"/>
                  </a:lnTo>
                  <a:lnTo>
                    <a:pt x="813403" y="5892799"/>
                  </a:lnTo>
                  <a:lnTo>
                    <a:pt x="814047" y="5892799"/>
                  </a:lnTo>
                  <a:lnTo>
                    <a:pt x="816253" y="5889911"/>
                  </a:lnTo>
                  <a:lnTo>
                    <a:pt x="799650" y="5880675"/>
                  </a:lnTo>
                  <a:close/>
                </a:path>
                <a:path w="844550" h="5956300">
                  <a:moveTo>
                    <a:pt x="843912" y="5867399"/>
                  </a:moveTo>
                  <a:lnTo>
                    <a:pt x="807446" y="5867399"/>
                  </a:lnTo>
                  <a:lnTo>
                    <a:pt x="823747" y="5880099"/>
                  </a:lnTo>
                  <a:lnTo>
                    <a:pt x="816253" y="5889911"/>
                  </a:lnTo>
                  <a:lnTo>
                    <a:pt x="844278" y="5905499"/>
                  </a:lnTo>
                  <a:lnTo>
                    <a:pt x="843912" y="5867399"/>
                  </a:lnTo>
                  <a:close/>
                </a:path>
                <a:path w="844550" h="5956300">
                  <a:moveTo>
                    <a:pt x="823747" y="5880099"/>
                  </a:moveTo>
                  <a:lnTo>
                    <a:pt x="800173" y="5880099"/>
                  </a:lnTo>
                  <a:lnTo>
                    <a:pt x="799650" y="5880675"/>
                  </a:lnTo>
                  <a:lnTo>
                    <a:pt x="816253" y="5889911"/>
                  </a:lnTo>
                  <a:lnTo>
                    <a:pt x="823747" y="5880099"/>
                  </a:lnTo>
                  <a:close/>
                </a:path>
                <a:path w="844550" h="5956300">
                  <a:moveTo>
                    <a:pt x="807446" y="5867399"/>
                  </a:moveTo>
                  <a:lnTo>
                    <a:pt x="798363" y="5879959"/>
                  </a:lnTo>
                  <a:lnTo>
                    <a:pt x="799650" y="5880675"/>
                  </a:lnTo>
                  <a:lnTo>
                    <a:pt x="800173" y="5880099"/>
                  </a:lnTo>
                  <a:lnTo>
                    <a:pt x="823747" y="5880099"/>
                  </a:lnTo>
                  <a:lnTo>
                    <a:pt x="807446" y="5867399"/>
                  </a:lnTo>
                  <a:close/>
                </a:path>
                <a:path w="844550" h="5956300">
                  <a:moveTo>
                    <a:pt x="798363" y="5879959"/>
                  </a:moveTo>
                  <a:lnTo>
                    <a:pt x="798262" y="5880099"/>
                  </a:lnTo>
                  <a:lnTo>
                    <a:pt x="798615" y="5880099"/>
                  </a:lnTo>
                  <a:lnTo>
                    <a:pt x="798363" y="5879959"/>
                  </a:lnTo>
                  <a:close/>
                </a:path>
                <a:path w="844550" h="5956300">
                  <a:moveTo>
                    <a:pt x="843424" y="5816599"/>
                  </a:moveTo>
                  <a:lnTo>
                    <a:pt x="775784" y="5867399"/>
                  </a:lnTo>
                  <a:lnTo>
                    <a:pt x="798363" y="5879959"/>
                  </a:lnTo>
                  <a:lnTo>
                    <a:pt x="807446" y="5867399"/>
                  </a:lnTo>
                  <a:lnTo>
                    <a:pt x="843912" y="5867399"/>
                  </a:lnTo>
                  <a:lnTo>
                    <a:pt x="843424" y="5816599"/>
                  </a:lnTo>
                  <a:close/>
                </a:path>
                <a:path w="844550" h="5956300">
                  <a:moveTo>
                    <a:pt x="207453" y="12700"/>
                  </a:moveTo>
                  <a:lnTo>
                    <a:pt x="141848" y="12700"/>
                  </a:lnTo>
                  <a:lnTo>
                    <a:pt x="122422" y="25400"/>
                  </a:lnTo>
                  <a:lnTo>
                    <a:pt x="103866" y="38099"/>
                  </a:lnTo>
                  <a:lnTo>
                    <a:pt x="86329" y="50799"/>
                  </a:lnTo>
                  <a:lnTo>
                    <a:pt x="69959" y="76199"/>
                  </a:lnTo>
                  <a:lnTo>
                    <a:pt x="54907" y="88899"/>
                  </a:lnTo>
                  <a:lnTo>
                    <a:pt x="41327" y="101599"/>
                  </a:lnTo>
                  <a:lnTo>
                    <a:pt x="29378" y="126999"/>
                  </a:lnTo>
                  <a:lnTo>
                    <a:pt x="19225" y="152399"/>
                  </a:lnTo>
                  <a:lnTo>
                    <a:pt x="11035" y="165099"/>
                  </a:lnTo>
                  <a:lnTo>
                    <a:pt x="4980" y="190499"/>
                  </a:lnTo>
                  <a:lnTo>
                    <a:pt x="1242" y="215899"/>
                  </a:lnTo>
                  <a:lnTo>
                    <a:pt x="0" y="228599"/>
                  </a:lnTo>
                  <a:lnTo>
                    <a:pt x="19018" y="241299"/>
                  </a:lnTo>
                  <a:lnTo>
                    <a:pt x="20259" y="215899"/>
                  </a:lnTo>
                  <a:lnTo>
                    <a:pt x="23759" y="190499"/>
                  </a:lnTo>
                  <a:lnTo>
                    <a:pt x="29382" y="177799"/>
                  </a:lnTo>
                  <a:lnTo>
                    <a:pt x="36990" y="152399"/>
                  </a:lnTo>
                  <a:lnTo>
                    <a:pt x="46438" y="139699"/>
                  </a:lnTo>
                  <a:lnTo>
                    <a:pt x="57581" y="114299"/>
                  </a:lnTo>
                  <a:lnTo>
                    <a:pt x="70262" y="101599"/>
                  </a:lnTo>
                  <a:lnTo>
                    <a:pt x="84324" y="88899"/>
                  </a:lnTo>
                  <a:lnTo>
                    <a:pt x="99604" y="63499"/>
                  </a:lnTo>
                  <a:lnTo>
                    <a:pt x="115937" y="50799"/>
                  </a:lnTo>
                  <a:lnTo>
                    <a:pt x="133153" y="38099"/>
                  </a:lnTo>
                  <a:lnTo>
                    <a:pt x="151084" y="38099"/>
                  </a:lnTo>
                  <a:lnTo>
                    <a:pt x="169556" y="25400"/>
                  </a:lnTo>
                  <a:lnTo>
                    <a:pt x="188401" y="25400"/>
                  </a:lnTo>
                  <a:lnTo>
                    <a:pt x="207453" y="12700"/>
                  </a:lnTo>
                  <a:close/>
                </a:path>
                <a:path w="844550" h="5956300">
                  <a:moveTo>
                    <a:pt x="242453" y="0"/>
                  </a:moveTo>
                  <a:lnTo>
                    <a:pt x="182733" y="0"/>
                  </a:lnTo>
                  <a:lnTo>
                    <a:pt x="162002" y="12700"/>
                  </a:lnTo>
                  <a:lnTo>
                    <a:pt x="248404" y="12700"/>
                  </a:lnTo>
                  <a:lnTo>
                    <a:pt x="242453" y="0"/>
                  </a:lnTo>
                  <a:close/>
                </a:path>
              </a:pathLst>
            </a:custGeom>
            <a:solidFill>
              <a:srgbClr val="44546A"/>
            </a:solidFill>
          </p:spPr>
          <p:txBody>
            <a:bodyPr wrap="square" lIns="0" tIns="0" rIns="0" bIns="0" rtlCol="0"/>
            <a:lstStyle/>
            <a:p>
              <a:endParaRPr/>
            </a:p>
          </p:txBody>
        </p:sp>
        <p:pic>
          <p:nvPicPr>
            <p:cNvPr id="9" name="object 9"/>
            <p:cNvPicPr/>
            <p:nvPr/>
          </p:nvPicPr>
          <p:blipFill>
            <a:blip r:embed="rId4" cstate="print"/>
            <a:stretch>
              <a:fillRect/>
            </a:stretch>
          </p:blipFill>
          <p:spPr>
            <a:xfrm>
              <a:off x="8426284" y="2144155"/>
              <a:ext cx="76200" cy="182751"/>
            </a:xfrm>
            <a:prstGeom prst="rect">
              <a:avLst/>
            </a:prstGeom>
          </p:spPr>
        </p:pic>
        <p:pic>
          <p:nvPicPr>
            <p:cNvPr id="10" name="object 10"/>
            <p:cNvPicPr/>
            <p:nvPr/>
          </p:nvPicPr>
          <p:blipFill>
            <a:blip r:embed="rId4" cstate="print"/>
            <a:stretch>
              <a:fillRect/>
            </a:stretch>
          </p:blipFill>
          <p:spPr>
            <a:xfrm>
              <a:off x="9356240" y="2144355"/>
              <a:ext cx="76200" cy="182751"/>
            </a:xfrm>
            <a:prstGeom prst="rect">
              <a:avLst/>
            </a:prstGeom>
          </p:spPr>
        </p:pic>
        <p:pic>
          <p:nvPicPr>
            <p:cNvPr id="11" name="object 11"/>
            <p:cNvPicPr/>
            <p:nvPr/>
          </p:nvPicPr>
          <p:blipFill>
            <a:blip r:embed="rId4" cstate="print"/>
            <a:stretch>
              <a:fillRect/>
            </a:stretch>
          </p:blipFill>
          <p:spPr>
            <a:xfrm>
              <a:off x="10249042" y="2144355"/>
              <a:ext cx="76200" cy="182751"/>
            </a:xfrm>
            <a:prstGeom prst="rect">
              <a:avLst/>
            </a:prstGeom>
          </p:spPr>
        </p:pic>
        <p:pic>
          <p:nvPicPr>
            <p:cNvPr id="12" name="object 12"/>
            <p:cNvPicPr/>
            <p:nvPr/>
          </p:nvPicPr>
          <p:blipFill>
            <a:blip r:embed="rId4" cstate="print"/>
            <a:stretch>
              <a:fillRect/>
            </a:stretch>
          </p:blipFill>
          <p:spPr>
            <a:xfrm>
              <a:off x="11205960" y="2144355"/>
              <a:ext cx="76200" cy="182751"/>
            </a:xfrm>
            <a:prstGeom prst="rect">
              <a:avLst/>
            </a:prstGeom>
          </p:spPr>
        </p:pic>
      </p:grpSp>
      <p:sp>
        <p:nvSpPr>
          <p:cNvPr id="13" name="object 13"/>
          <p:cNvSpPr txBox="1"/>
          <p:nvPr/>
        </p:nvSpPr>
        <p:spPr>
          <a:xfrm>
            <a:off x="6961806" y="1547367"/>
            <a:ext cx="1077595" cy="406400"/>
          </a:xfrm>
          <a:prstGeom prst="rect">
            <a:avLst/>
          </a:prstGeom>
        </p:spPr>
        <p:txBody>
          <a:bodyPr vert="horz" wrap="square" lIns="0" tIns="12700" rIns="0" bIns="0" rtlCol="0">
            <a:spAutoFit/>
          </a:bodyPr>
          <a:lstStyle/>
          <a:p>
            <a:pPr marL="12700">
              <a:lnSpc>
                <a:spcPct val="100000"/>
              </a:lnSpc>
              <a:spcBef>
                <a:spcPts val="100"/>
              </a:spcBef>
            </a:pPr>
            <a:r>
              <a:rPr sz="2500" spc="-15" dirty="0">
                <a:solidFill>
                  <a:srgbClr val="B45F06"/>
                </a:solidFill>
                <a:latin typeface="Calibri"/>
                <a:cs typeface="Calibri"/>
              </a:rPr>
              <a:t>Softmax</a:t>
            </a:r>
            <a:endParaRPr sz="2500">
              <a:latin typeface="Calibri"/>
              <a:cs typeface="Calibri"/>
            </a:endParaRPr>
          </a:p>
        </p:txBody>
      </p:sp>
      <p:pic>
        <p:nvPicPr>
          <p:cNvPr id="14" name="object 14"/>
          <p:cNvPicPr/>
          <p:nvPr/>
        </p:nvPicPr>
        <p:blipFill>
          <a:blip r:embed="rId5" cstate="print"/>
          <a:stretch>
            <a:fillRect/>
          </a:stretch>
        </p:blipFill>
        <p:spPr>
          <a:xfrm>
            <a:off x="8426284" y="984289"/>
            <a:ext cx="76200" cy="182752"/>
          </a:xfrm>
          <a:prstGeom prst="rect">
            <a:avLst/>
          </a:prstGeom>
        </p:spPr>
      </p:pic>
      <p:sp>
        <p:nvSpPr>
          <p:cNvPr id="15" name="object 15"/>
          <p:cNvSpPr txBox="1"/>
          <p:nvPr/>
        </p:nvSpPr>
        <p:spPr>
          <a:xfrm>
            <a:off x="9315760" y="986535"/>
            <a:ext cx="158750" cy="406400"/>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a:t>
            </a:r>
            <a:endParaRPr sz="2500">
              <a:latin typeface="Calibri"/>
              <a:cs typeface="Calibri"/>
            </a:endParaRPr>
          </a:p>
        </p:txBody>
      </p:sp>
      <p:pic>
        <p:nvPicPr>
          <p:cNvPr id="16" name="object 16"/>
          <p:cNvPicPr/>
          <p:nvPr/>
        </p:nvPicPr>
        <p:blipFill>
          <a:blip r:embed="rId5" cstate="print"/>
          <a:stretch>
            <a:fillRect/>
          </a:stretch>
        </p:blipFill>
        <p:spPr>
          <a:xfrm>
            <a:off x="9337663" y="955065"/>
            <a:ext cx="76200" cy="182751"/>
          </a:xfrm>
          <a:prstGeom prst="rect">
            <a:avLst/>
          </a:prstGeom>
        </p:spPr>
      </p:pic>
      <p:pic>
        <p:nvPicPr>
          <p:cNvPr id="17" name="object 17"/>
          <p:cNvPicPr/>
          <p:nvPr/>
        </p:nvPicPr>
        <p:blipFill>
          <a:blip r:embed="rId5" cstate="print"/>
          <a:stretch>
            <a:fillRect/>
          </a:stretch>
        </p:blipFill>
        <p:spPr>
          <a:xfrm>
            <a:off x="10249042" y="994054"/>
            <a:ext cx="76200" cy="182751"/>
          </a:xfrm>
          <a:prstGeom prst="rect">
            <a:avLst/>
          </a:prstGeom>
        </p:spPr>
      </p:pic>
      <p:graphicFrame>
        <p:nvGraphicFramePr>
          <p:cNvPr id="18" name="object 18"/>
          <p:cNvGraphicFramePr>
            <a:graphicFrameLocks noGrp="1"/>
          </p:cNvGraphicFramePr>
          <p:nvPr/>
        </p:nvGraphicFramePr>
        <p:xfrm>
          <a:off x="8227682" y="633428"/>
          <a:ext cx="3245479" cy="1511935"/>
        </p:xfrm>
        <a:graphic>
          <a:graphicData uri="http://schemas.openxmlformats.org/drawingml/2006/table">
            <a:tbl>
              <a:tblPr firstRow="1" bandRow="1">
                <a:tableStyleId>{2D5ABB26-0587-4C30-8999-92F81FD0307C}</a:tableStyleId>
              </a:tblPr>
              <a:tblGrid>
                <a:gridCol w="464184">
                  <a:extLst>
                    <a:ext uri="{9D8B030D-6E8A-4147-A177-3AD203B41FA5}">
                      <a16:colId xmlns:a16="http://schemas.microsoft.com/office/drawing/2014/main" val="20000"/>
                    </a:ext>
                  </a:extLst>
                </a:gridCol>
                <a:gridCol w="466090">
                  <a:extLst>
                    <a:ext uri="{9D8B030D-6E8A-4147-A177-3AD203B41FA5}">
                      <a16:colId xmlns:a16="http://schemas.microsoft.com/office/drawing/2014/main" val="20001"/>
                    </a:ext>
                  </a:extLst>
                </a:gridCol>
                <a:gridCol w="464184">
                  <a:extLst>
                    <a:ext uri="{9D8B030D-6E8A-4147-A177-3AD203B41FA5}">
                      <a16:colId xmlns:a16="http://schemas.microsoft.com/office/drawing/2014/main" val="20002"/>
                    </a:ext>
                  </a:extLst>
                </a:gridCol>
                <a:gridCol w="429259">
                  <a:extLst>
                    <a:ext uri="{9D8B030D-6E8A-4147-A177-3AD203B41FA5}">
                      <a16:colId xmlns:a16="http://schemas.microsoft.com/office/drawing/2014/main" val="20003"/>
                    </a:ext>
                  </a:extLst>
                </a:gridCol>
                <a:gridCol w="464184">
                  <a:extLst>
                    <a:ext uri="{9D8B030D-6E8A-4147-A177-3AD203B41FA5}">
                      <a16:colId xmlns:a16="http://schemas.microsoft.com/office/drawing/2014/main" val="20004"/>
                    </a:ext>
                  </a:extLst>
                </a:gridCol>
                <a:gridCol w="493394">
                  <a:extLst>
                    <a:ext uri="{9D8B030D-6E8A-4147-A177-3AD203B41FA5}">
                      <a16:colId xmlns:a16="http://schemas.microsoft.com/office/drawing/2014/main" val="20005"/>
                    </a:ext>
                  </a:extLst>
                </a:gridCol>
                <a:gridCol w="464184">
                  <a:extLst>
                    <a:ext uri="{9D8B030D-6E8A-4147-A177-3AD203B41FA5}">
                      <a16:colId xmlns:a16="http://schemas.microsoft.com/office/drawing/2014/main" val="20006"/>
                    </a:ext>
                  </a:extLst>
                </a:gridCol>
              </a:tblGrid>
              <a:tr h="582295">
                <a:tc>
                  <a:txBody>
                    <a:bodyPr/>
                    <a:lstStyle/>
                    <a:p>
                      <a:pPr marL="22860" algn="ctr">
                        <a:lnSpc>
                          <a:spcPct val="100000"/>
                        </a:lnSpc>
                        <a:spcBef>
                          <a:spcPts val="95"/>
                        </a:spcBef>
                      </a:pPr>
                      <a:r>
                        <a:rPr sz="2500" spc="-114" dirty="0">
                          <a:latin typeface="Calibri"/>
                          <a:cs typeface="Calibri"/>
                        </a:rPr>
                        <a:t>“e</a:t>
                      </a:r>
                      <a:endParaRPr sz="2500">
                        <a:latin typeface="Calibri"/>
                        <a:cs typeface="Calibri"/>
                      </a:endParaRPr>
                    </a:p>
                  </a:txBody>
                  <a:tcPr marL="0" marR="0" marT="12065" marB="0"/>
                </a:tc>
                <a:tc gridSpan="6">
                  <a:txBody>
                    <a:bodyPr/>
                    <a:lstStyle/>
                    <a:p>
                      <a:pPr marL="594995">
                        <a:lnSpc>
                          <a:spcPct val="100000"/>
                        </a:lnSpc>
                        <a:spcBef>
                          <a:spcPts val="165"/>
                        </a:spcBef>
                        <a:tabLst>
                          <a:tab pos="1506855" algn="l"/>
                          <a:tab pos="2403475" algn="l"/>
                        </a:tabLst>
                      </a:pPr>
                      <a:r>
                        <a:rPr sz="3750" spc="-7" baseline="6666" dirty="0">
                          <a:latin typeface="Calibri"/>
                          <a:cs typeface="Calibri"/>
                        </a:rPr>
                        <a:t>“l	</a:t>
                      </a:r>
                      <a:r>
                        <a:rPr sz="2500" spc="-5" dirty="0">
                          <a:latin typeface="Calibri"/>
                          <a:cs typeface="Calibri"/>
                        </a:rPr>
                        <a:t>“l	</a:t>
                      </a:r>
                      <a:r>
                        <a:rPr sz="3750" spc="-142" baseline="1111" dirty="0">
                          <a:latin typeface="Calibri"/>
                          <a:cs typeface="Calibri"/>
                        </a:rPr>
                        <a:t>“o</a:t>
                      </a:r>
                      <a:endParaRPr sz="3750" baseline="1111">
                        <a:latin typeface="Calibri"/>
                        <a:cs typeface="Calibri"/>
                      </a:endParaRPr>
                    </a:p>
                  </a:txBody>
                  <a:tcPr marL="0" marR="0" marT="20955"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81305">
                <a:tc>
                  <a:txBody>
                    <a:bodyPr/>
                    <a:lstStyle/>
                    <a:p>
                      <a:pPr marL="184150">
                        <a:lnSpc>
                          <a:spcPts val="1090"/>
                        </a:lnSpc>
                      </a:pPr>
                      <a:r>
                        <a:rPr sz="2500" dirty="0">
                          <a:latin typeface="Calibri"/>
                          <a:cs typeface="Calibri"/>
                        </a:rPr>
                        <a:t>”</a:t>
                      </a:r>
                      <a:endParaRPr sz="2500">
                        <a:latin typeface="Calibri"/>
                        <a:cs typeface="Calibri"/>
                      </a:endParaRPr>
                    </a:p>
                    <a:p>
                      <a:pPr marL="121285">
                        <a:lnSpc>
                          <a:spcPts val="1019"/>
                        </a:lnSpc>
                      </a:pPr>
                      <a:r>
                        <a:rPr sz="1200" b="1" dirty="0">
                          <a:latin typeface="Calibri"/>
                          <a:cs typeface="Calibri"/>
                        </a:rPr>
                        <a:t>.03</a:t>
                      </a:r>
                      <a:endParaRPr sz="1200">
                        <a:latin typeface="Calibri"/>
                        <a:cs typeface="Calibri"/>
                      </a:endParaRPr>
                    </a:p>
                  </a:txBody>
                  <a:tcPr marL="0" marR="0" marT="0" marB="0">
                    <a:lnL w="12700">
                      <a:solidFill>
                        <a:srgbClr val="44546A"/>
                      </a:solidFill>
                      <a:prstDash val="solid"/>
                    </a:lnL>
                    <a:lnR w="12700">
                      <a:solidFill>
                        <a:srgbClr val="44546A"/>
                      </a:solidFill>
                      <a:prstDash val="solid"/>
                    </a:lnR>
                    <a:solidFill>
                      <a:srgbClr val="FCE5CD"/>
                    </a:solidFill>
                  </a:tcPr>
                </a:tc>
                <a:tc>
                  <a:txBody>
                    <a:bodyPr/>
                    <a:lstStyle/>
                    <a:p>
                      <a:pPr>
                        <a:lnSpc>
                          <a:spcPct val="100000"/>
                        </a:lnSpc>
                      </a:pPr>
                      <a:endParaRPr sz="1700">
                        <a:latin typeface="Times New Roman"/>
                        <a:cs typeface="Times New Roman"/>
                      </a:endParaRPr>
                    </a:p>
                  </a:txBody>
                  <a:tcPr marL="0" marR="0" marT="0" marB="0">
                    <a:lnL w="12700">
                      <a:solidFill>
                        <a:srgbClr val="44546A"/>
                      </a:solidFill>
                      <a:prstDash val="solid"/>
                    </a:lnL>
                    <a:lnR w="12700">
                      <a:solidFill>
                        <a:srgbClr val="44546A"/>
                      </a:solidFill>
                      <a:prstDash val="solid"/>
                    </a:lnR>
                  </a:tcPr>
                </a:tc>
                <a:tc>
                  <a:txBody>
                    <a:bodyPr/>
                    <a:lstStyle/>
                    <a:p>
                      <a:pPr marR="137160" algn="r">
                        <a:lnSpc>
                          <a:spcPct val="100000"/>
                        </a:lnSpc>
                        <a:spcBef>
                          <a:spcPts val="670"/>
                        </a:spcBef>
                      </a:pPr>
                      <a:r>
                        <a:rPr sz="1200" b="1" dirty="0">
                          <a:latin typeface="Calibri"/>
                          <a:cs typeface="Calibri"/>
                        </a:rPr>
                        <a:t>.25</a:t>
                      </a:r>
                      <a:endParaRPr sz="1200">
                        <a:latin typeface="Calibri"/>
                        <a:cs typeface="Calibri"/>
                      </a:endParaRPr>
                    </a:p>
                  </a:txBody>
                  <a:tcPr marL="0" marR="0" marT="85090" marB="0">
                    <a:lnL w="12700">
                      <a:solidFill>
                        <a:srgbClr val="44546A"/>
                      </a:solidFill>
                      <a:prstDash val="solid"/>
                    </a:lnL>
                    <a:lnT w="12700">
                      <a:solidFill>
                        <a:srgbClr val="44546A"/>
                      </a:solidFill>
                      <a:prstDash val="solid"/>
                    </a:lnT>
                    <a:solidFill>
                      <a:srgbClr val="FCE5CD"/>
                    </a:solidFill>
                  </a:tcPr>
                </a:tc>
                <a:tc>
                  <a:txBody>
                    <a:bodyPr/>
                    <a:lstStyle/>
                    <a:p>
                      <a:pPr>
                        <a:lnSpc>
                          <a:spcPct val="100000"/>
                        </a:lnSpc>
                      </a:pPr>
                      <a:endParaRPr sz="1700">
                        <a:latin typeface="Times New Roman"/>
                        <a:cs typeface="Times New Roman"/>
                      </a:endParaRPr>
                    </a:p>
                  </a:txBody>
                  <a:tcPr marL="0" marR="0" marT="0" marB="0"/>
                </a:tc>
                <a:tc>
                  <a:txBody>
                    <a:bodyPr/>
                    <a:lstStyle/>
                    <a:p>
                      <a:pPr marL="121285">
                        <a:lnSpc>
                          <a:spcPts val="2120"/>
                        </a:lnSpc>
                      </a:pPr>
                      <a:r>
                        <a:rPr sz="1200" b="1" dirty="0">
                          <a:latin typeface="Calibri"/>
                          <a:cs typeface="Calibri"/>
                        </a:rPr>
                        <a:t>.</a:t>
                      </a:r>
                      <a:r>
                        <a:rPr sz="1200" b="1" spc="-440" dirty="0">
                          <a:latin typeface="Calibri"/>
                          <a:cs typeface="Calibri"/>
                        </a:rPr>
                        <a:t>1</a:t>
                      </a:r>
                      <a:r>
                        <a:rPr sz="3750" spc="-907" baseline="17777" dirty="0">
                          <a:latin typeface="Calibri"/>
                          <a:cs typeface="Calibri"/>
                        </a:rPr>
                        <a:t>”</a:t>
                      </a:r>
                      <a:r>
                        <a:rPr sz="1200" b="1" dirty="0">
                          <a:latin typeface="Calibri"/>
                          <a:cs typeface="Calibri"/>
                        </a:rPr>
                        <a:t>1</a:t>
                      </a:r>
                      <a:endParaRPr sz="1200">
                        <a:latin typeface="Calibri"/>
                        <a:cs typeface="Calibri"/>
                      </a:endParaRPr>
                    </a:p>
                  </a:txBody>
                  <a:tcPr marL="0" marR="0" marT="0" marB="0">
                    <a:lnT w="12700">
                      <a:solidFill>
                        <a:srgbClr val="44546A"/>
                      </a:solidFill>
                      <a:prstDash val="solid"/>
                    </a:lnT>
                    <a:solidFill>
                      <a:srgbClr val="FCE5CD"/>
                    </a:solidFill>
                  </a:tcPr>
                </a:tc>
                <a:tc>
                  <a:txBody>
                    <a:bodyPr/>
                    <a:lstStyle/>
                    <a:p>
                      <a:pPr>
                        <a:lnSpc>
                          <a:spcPct val="100000"/>
                        </a:lnSpc>
                      </a:pPr>
                      <a:endParaRPr sz="1700">
                        <a:latin typeface="Times New Roman"/>
                        <a:cs typeface="Times New Roman"/>
                      </a:endParaRPr>
                    </a:p>
                  </a:txBody>
                  <a:tcPr marL="0" marR="0" marT="0" marB="0"/>
                </a:tc>
                <a:tc>
                  <a:txBody>
                    <a:bodyPr/>
                    <a:lstStyle/>
                    <a:p>
                      <a:pPr marL="635" algn="ctr">
                        <a:lnSpc>
                          <a:spcPts val="1090"/>
                        </a:lnSpc>
                      </a:pPr>
                      <a:r>
                        <a:rPr sz="2500" dirty="0">
                          <a:latin typeface="Calibri"/>
                          <a:cs typeface="Calibri"/>
                        </a:rPr>
                        <a:t>”</a:t>
                      </a:r>
                      <a:endParaRPr sz="2500">
                        <a:latin typeface="Calibri"/>
                        <a:cs typeface="Calibri"/>
                      </a:endParaRPr>
                    </a:p>
                    <a:p>
                      <a:pPr marR="15240" algn="ctr">
                        <a:lnSpc>
                          <a:spcPts val="1019"/>
                        </a:lnSpc>
                      </a:pPr>
                      <a:r>
                        <a:rPr sz="1200" b="1" dirty="0">
                          <a:latin typeface="Calibri"/>
                          <a:cs typeface="Calibri"/>
                        </a:rPr>
                        <a:t>.11</a:t>
                      </a:r>
                      <a:endParaRPr sz="1200">
                        <a:latin typeface="Calibri"/>
                        <a:cs typeface="Calibri"/>
                      </a:endParaRPr>
                    </a:p>
                  </a:txBody>
                  <a:tcPr marL="0" marR="0" marT="0" marB="0">
                    <a:lnR w="12700">
                      <a:solidFill>
                        <a:srgbClr val="44546A"/>
                      </a:solidFill>
                      <a:prstDash val="solid"/>
                    </a:lnR>
                    <a:lnT w="12700">
                      <a:solidFill>
                        <a:srgbClr val="44546A"/>
                      </a:solidFill>
                      <a:prstDash val="solid"/>
                    </a:lnT>
                    <a:solidFill>
                      <a:srgbClr val="FCE5CD"/>
                    </a:solidFill>
                  </a:tcPr>
                </a:tc>
                <a:extLst>
                  <a:ext uri="{0D108BD9-81ED-4DB2-BD59-A6C34878D82A}">
                    <a16:rowId xmlns:a16="http://schemas.microsoft.com/office/drawing/2014/main" val="10001"/>
                  </a:ext>
                </a:extLst>
              </a:tr>
              <a:tr h="184150">
                <a:tc>
                  <a:txBody>
                    <a:bodyPr/>
                    <a:lstStyle/>
                    <a:p>
                      <a:pPr marR="15240" algn="ctr">
                        <a:lnSpc>
                          <a:spcPts val="1350"/>
                        </a:lnSpc>
                      </a:pPr>
                      <a:r>
                        <a:rPr sz="1200" b="1" dirty="0">
                          <a:latin typeface="Calibri"/>
                          <a:cs typeface="Calibri"/>
                        </a:rPr>
                        <a:t>.13</a:t>
                      </a:r>
                      <a:endParaRPr sz="1200">
                        <a:latin typeface="Calibri"/>
                        <a:cs typeface="Calibri"/>
                      </a:endParaRPr>
                    </a:p>
                  </a:txBody>
                  <a:tcPr marL="0" marR="0" marT="0" marB="0">
                    <a:lnL w="12700">
                      <a:solidFill>
                        <a:srgbClr val="44546A"/>
                      </a:solidFill>
                      <a:prstDash val="solid"/>
                    </a:lnL>
                    <a:lnR w="12700">
                      <a:solidFill>
                        <a:srgbClr val="44546A"/>
                      </a:solidFill>
                      <a:prstDash val="solid"/>
                    </a:lnR>
                    <a:solidFill>
                      <a:srgbClr val="FCE5CD"/>
                    </a:solidFill>
                  </a:tcPr>
                </a:tc>
                <a:tc>
                  <a:txBody>
                    <a:bodyPr/>
                    <a:lstStyle/>
                    <a:p>
                      <a:pPr>
                        <a:lnSpc>
                          <a:spcPct val="100000"/>
                        </a:lnSpc>
                      </a:pPr>
                      <a:endParaRPr sz="1000">
                        <a:latin typeface="Times New Roman"/>
                        <a:cs typeface="Times New Roman"/>
                      </a:endParaRPr>
                    </a:p>
                  </a:txBody>
                  <a:tcPr marL="0" marR="0" marT="0" marB="0">
                    <a:lnL w="12700">
                      <a:solidFill>
                        <a:srgbClr val="44546A"/>
                      </a:solidFill>
                      <a:prstDash val="solid"/>
                    </a:lnL>
                    <a:lnR w="12700">
                      <a:solidFill>
                        <a:srgbClr val="44546A"/>
                      </a:solidFill>
                      <a:prstDash val="solid"/>
                    </a:lnR>
                  </a:tcPr>
                </a:tc>
                <a:tc>
                  <a:txBody>
                    <a:bodyPr/>
                    <a:lstStyle/>
                    <a:p>
                      <a:pPr marR="137160" algn="r">
                        <a:lnSpc>
                          <a:spcPts val="1350"/>
                        </a:lnSpc>
                      </a:pPr>
                      <a:r>
                        <a:rPr sz="1200" b="1" dirty="0">
                          <a:latin typeface="Calibri"/>
                          <a:cs typeface="Calibri"/>
                        </a:rPr>
                        <a:t>.20</a:t>
                      </a:r>
                      <a:endParaRPr sz="1200">
                        <a:latin typeface="Calibri"/>
                        <a:cs typeface="Calibri"/>
                      </a:endParaRPr>
                    </a:p>
                  </a:txBody>
                  <a:tcPr marL="0" marR="0" marT="0" marB="0">
                    <a:lnL w="12700">
                      <a:solidFill>
                        <a:srgbClr val="44546A"/>
                      </a:solidFill>
                      <a:prstDash val="solid"/>
                    </a:lnL>
                    <a:solidFill>
                      <a:srgbClr val="FCE5CD"/>
                    </a:solidFill>
                  </a:tcPr>
                </a:tc>
                <a:tc>
                  <a:txBody>
                    <a:bodyPr/>
                    <a:lstStyle/>
                    <a:p>
                      <a:pPr>
                        <a:lnSpc>
                          <a:spcPct val="100000"/>
                        </a:lnSpc>
                      </a:pPr>
                      <a:endParaRPr sz="1000">
                        <a:latin typeface="Times New Roman"/>
                        <a:cs typeface="Times New Roman"/>
                      </a:endParaRPr>
                    </a:p>
                  </a:txBody>
                  <a:tcPr marL="0" marR="0" marT="0" marB="0"/>
                </a:tc>
                <a:tc>
                  <a:txBody>
                    <a:bodyPr/>
                    <a:lstStyle/>
                    <a:p>
                      <a:pPr marL="121285">
                        <a:lnSpc>
                          <a:spcPts val="1350"/>
                        </a:lnSpc>
                      </a:pPr>
                      <a:r>
                        <a:rPr sz="1200" b="1" dirty="0">
                          <a:latin typeface="Calibri"/>
                          <a:cs typeface="Calibri"/>
                        </a:rPr>
                        <a:t>.17</a:t>
                      </a:r>
                      <a:endParaRPr sz="1200">
                        <a:latin typeface="Calibri"/>
                        <a:cs typeface="Calibri"/>
                      </a:endParaRPr>
                    </a:p>
                  </a:txBody>
                  <a:tcPr marL="0" marR="0" marT="0" marB="0">
                    <a:solidFill>
                      <a:srgbClr val="FCE5CD"/>
                    </a:solidFill>
                  </a:tcPr>
                </a:tc>
                <a:tc>
                  <a:txBody>
                    <a:bodyPr/>
                    <a:lstStyle/>
                    <a:p>
                      <a:pPr>
                        <a:lnSpc>
                          <a:spcPct val="100000"/>
                        </a:lnSpc>
                      </a:pPr>
                      <a:endParaRPr sz="1000">
                        <a:latin typeface="Times New Roman"/>
                        <a:cs typeface="Times New Roman"/>
                      </a:endParaRPr>
                    </a:p>
                  </a:txBody>
                  <a:tcPr marL="0" marR="0" marT="0" marB="0"/>
                </a:tc>
                <a:tc>
                  <a:txBody>
                    <a:bodyPr/>
                    <a:lstStyle/>
                    <a:p>
                      <a:pPr marL="121285">
                        <a:lnSpc>
                          <a:spcPts val="1350"/>
                        </a:lnSpc>
                      </a:pPr>
                      <a:r>
                        <a:rPr sz="1200" b="1" dirty="0">
                          <a:latin typeface="Calibri"/>
                          <a:cs typeface="Calibri"/>
                        </a:rPr>
                        <a:t>.02</a:t>
                      </a:r>
                      <a:endParaRPr sz="1200">
                        <a:latin typeface="Calibri"/>
                        <a:cs typeface="Calibri"/>
                      </a:endParaRPr>
                    </a:p>
                  </a:txBody>
                  <a:tcPr marL="0" marR="0" marT="0" marB="0">
                    <a:lnR w="12700">
                      <a:solidFill>
                        <a:srgbClr val="44546A"/>
                      </a:solidFill>
                      <a:prstDash val="solid"/>
                    </a:lnR>
                    <a:solidFill>
                      <a:srgbClr val="FCE5CD"/>
                    </a:solidFill>
                  </a:tcPr>
                </a:tc>
                <a:extLst>
                  <a:ext uri="{0D108BD9-81ED-4DB2-BD59-A6C34878D82A}">
                    <a16:rowId xmlns:a16="http://schemas.microsoft.com/office/drawing/2014/main" val="10002"/>
                  </a:ext>
                </a:extLst>
              </a:tr>
              <a:tr h="176530">
                <a:tc>
                  <a:txBody>
                    <a:bodyPr/>
                    <a:lstStyle/>
                    <a:p>
                      <a:pPr marR="15240" algn="ctr">
                        <a:lnSpc>
                          <a:spcPts val="1290"/>
                        </a:lnSpc>
                      </a:pPr>
                      <a:r>
                        <a:rPr sz="1200" b="1" dirty="0">
                          <a:latin typeface="Calibri"/>
                          <a:cs typeface="Calibri"/>
                        </a:rPr>
                        <a:t>.00</a:t>
                      </a:r>
                      <a:endParaRPr sz="1200">
                        <a:latin typeface="Calibri"/>
                        <a:cs typeface="Calibri"/>
                      </a:endParaRPr>
                    </a:p>
                  </a:txBody>
                  <a:tcPr marL="0" marR="0" marT="0" marB="0">
                    <a:lnL w="12700">
                      <a:solidFill>
                        <a:srgbClr val="44546A"/>
                      </a:solidFill>
                      <a:prstDash val="solid"/>
                    </a:lnL>
                    <a:lnR w="12700">
                      <a:solidFill>
                        <a:srgbClr val="44546A"/>
                      </a:solidFill>
                      <a:prstDash val="solid"/>
                    </a:lnR>
                    <a:solidFill>
                      <a:srgbClr val="FCE5CD"/>
                    </a:solidFill>
                  </a:tcPr>
                </a:tc>
                <a:tc>
                  <a:txBody>
                    <a:bodyPr/>
                    <a:lstStyle/>
                    <a:p>
                      <a:pPr>
                        <a:lnSpc>
                          <a:spcPct val="100000"/>
                        </a:lnSpc>
                      </a:pPr>
                      <a:endParaRPr sz="1000">
                        <a:latin typeface="Times New Roman"/>
                        <a:cs typeface="Times New Roman"/>
                      </a:endParaRPr>
                    </a:p>
                  </a:txBody>
                  <a:tcPr marL="0" marR="0" marT="0" marB="0">
                    <a:lnL w="12700">
                      <a:solidFill>
                        <a:srgbClr val="44546A"/>
                      </a:solidFill>
                      <a:prstDash val="solid"/>
                    </a:lnL>
                    <a:lnR w="12700">
                      <a:solidFill>
                        <a:srgbClr val="44546A"/>
                      </a:solidFill>
                      <a:prstDash val="solid"/>
                    </a:lnR>
                  </a:tcPr>
                </a:tc>
                <a:tc>
                  <a:txBody>
                    <a:bodyPr/>
                    <a:lstStyle/>
                    <a:p>
                      <a:pPr marR="137160" algn="r">
                        <a:lnSpc>
                          <a:spcPts val="1290"/>
                        </a:lnSpc>
                      </a:pPr>
                      <a:r>
                        <a:rPr sz="1200" b="1" dirty="0">
                          <a:latin typeface="Calibri"/>
                          <a:cs typeface="Calibri"/>
                        </a:rPr>
                        <a:t>.05</a:t>
                      </a:r>
                      <a:endParaRPr sz="1200">
                        <a:latin typeface="Calibri"/>
                        <a:cs typeface="Calibri"/>
                      </a:endParaRPr>
                    </a:p>
                  </a:txBody>
                  <a:tcPr marL="0" marR="0" marT="0" marB="0">
                    <a:lnL w="12700">
                      <a:solidFill>
                        <a:srgbClr val="44546A"/>
                      </a:solidFill>
                      <a:prstDash val="solid"/>
                    </a:lnL>
                    <a:solidFill>
                      <a:srgbClr val="FCE5CD"/>
                    </a:solidFill>
                  </a:tcPr>
                </a:tc>
                <a:tc>
                  <a:txBody>
                    <a:bodyPr/>
                    <a:lstStyle/>
                    <a:p>
                      <a:pPr>
                        <a:lnSpc>
                          <a:spcPct val="100000"/>
                        </a:lnSpc>
                      </a:pPr>
                      <a:endParaRPr sz="1000">
                        <a:latin typeface="Times New Roman"/>
                        <a:cs typeface="Times New Roman"/>
                      </a:endParaRPr>
                    </a:p>
                  </a:txBody>
                  <a:tcPr marL="0" marR="0" marT="0" marB="0"/>
                </a:tc>
                <a:tc>
                  <a:txBody>
                    <a:bodyPr/>
                    <a:lstStyle/>
                    <a:p>
                      <a:pPr marL="121285">
                        <a:lnSpc>
                          <a:spcPts val="1290"/>
                        </a:lnSpc>
                      </a:pPr>
                      <a:r>
                        <a:rPr sz="1200" b="1" dirty="0">
                          <a:latin typeface="Calibri"/>
                          <a:cs typeface="Calibri"/>
                        </a:rPr>
                        <a:t>.68</a:t>
                      </a:r>
                      <a:endParaRPr sz="1200">
                        <a:latin typeface="Calibri"/>
                        <a:cs typeface="Calibri"/>
                      </a:endParaRPr>
                    </a:p>
                  </a:txBody>
                  <a:tcPr marL="0" marR="0" marT="0" marB="0">
                    <a:solidFill>
                      <a:srgbClr val="FCE5CD"/>
                    </a:solidFill>
                  </a:tcPr>
                </a:tc>
                <a:tc>
                  <a:txBody>
                    <a:bodyPr/>
                    <a:lstStyle/>
                    <a:p>
                      <a:pPr>
                        <a:lnSpc>
                          <a:spcPct val="100000"/>
                        </a:lnSpc>
                      </a:pPr>
                      <a:endParaRPr sz="1000">
                        <a:latin typeface="Times New Roman"/>
                        <a:cs typeface="Times New Roman"/>
                      </a:endParaRPr>
                    </a:p>
                  </a:txBody>
                  <a:tcPr marL="0" marR="0" marT="0" marB="0"/>
                </a:tc>
                <a:tc>
                  <a:txBody>
                    <a:bodyPr/>
                    <a:lstStyle/>
                    <a:p>
                      <a:pPr marL="121285">
                        <a:lnSpc>
                          <a:spcPts val="1290"/>
                        </a:lnSpc>
                      </a:pPr>
                      <a:r>
                        <a:rPr sz="1200" b="1" dirty="0">
                          <a:latin typeface="Calibri"/>
                          <a:cs typeface="Calibri"/>
                        </a:rPr>
                        <a:t>.08</a:t>
                      </a:r>
                      <a:endParaRPr sz="1200">
                        <a:latin typeface="Calibri"/>
                        <a:cs typeface="Calibri"/>
                      </a:endParaRPr>
                    </a:p>
                  </a:txBody>
                  <a:tcPr marL="0" marR="0" marT="0" marB="0">
                    <a:lnR w="12700">
                      <a:solidFill>
                        <a:srgbClr val="44546A"/>
                      </a:solidFill>
                      <a:prstDash val="solid"/>
                    </a:lnR>
                    <a:solidFill>
                      <a:srgbClr val="FCE5CD"/>
                    </a:solidFill>
                  </a:tcPr>
                </a:tc>
                <a:extLst>
                  <a:ext uri="{0D108BD9-81ED-4DB2-BD59-A6C34878D82A}">
                    <a16:rowId xmlns:a16="http://schemas.microsoft.com/office/drawing/2014/main" val="10003"/>
                  </a:ext>
                </a:extLst>
              </a:tr>
              <a:tr h="285115">
                <a:tc>
                  <a:txBody>
                    <a:bodyPr/>
                    <a:lstStyle/>
                    <a:p>
                      <a:pPr marR="15240" algn="ctr">
                        <a:lnSpc>
                          <a:spcPts val="1345"/>
                        </a:lnSpc>
                      </a:pPr>
                      <a:r>
                        <a:rPr sz="1200" b="1" dirty="0">
                          <a:latin typeface="Calibri"/>
                          <a:cs typeface="Calibri"/>
                        </a:rPr>
                        <a:t>.84</a:t>
                      </a:r>
                      <a:endParaRPr sz="1200">
                        <a:latin typeface="Calibri"/>
                        <a:cs typeface="Calibri"/>
                      </a:endParaRPr>
                    </a:p>
                  </a:txBody>
                  <a:tcPr marL="0" marR="0" marT="0" marB="0">
                    <a:lnL w="12700">
                      <a:solidFill>
                        <a:srgbClr val="44546A"/>
                      </a:solidFill>
                      <a:prstDash val="solid"/>
                    </a:lnL>
                    <a:lnR w="12700">
                      <a:solidFill>
                        <a:srgbClr val="44546A"/>
                      </a:solidFill>
                      <a:prstDash val="solid"/>
                    </a:lnR>
                    <a:lnB w="12700">
                      <a:solidFill>
                        <a:srgbClr val="44546A"/>
                      </a:solidFill>
                      <a:prstDash val="solid"/>
                    </a:lnB>
                    <a:solidFill>
                      <a:srgbClr val="FCE5CD"/>
                    </a:solidFill>
                  </a:tcPr>
                </a:tc>
                <a:tc>
                  <a:txBody>
                    <a:bodyPr/>
                    <a:lstStyle/>
                    <a:p>
                      <a:pPr>
                        <a:lnSpc>
                          <a:spcPct val="100000"/>
                        </a:lnSpc>
                      </a:pPr>
                      <a:endParaRPr sz="1700">
                        <a:latin typeface="Times New Roman"/>
                        <a:cs typeface="Times New Roman"/>
                      </a:endParaRPr>
                    </a:p>
                  </a:txBody>
                  <a:tcPr marL="0" marR="0" marT="0" marB="0">
                    <a:lnL w="12700">
                      <a:solidFill>
                        <a:srgbClr val="44546A"/>
                      </a:solidFill>
                      <a:prstDash val="solid"/>
                    </a:lnL>
                    <a:lnR w="12700">
                      <a:solidFill>
                        <a:srgbClr val="44546A"/>
                      </a:solidFill>
                      <a:prstDash val="solid"/>
                    </a:lnR>
                  </a:tcPr>
                </a:tc>
                <a:tc>
                  <a:txBody>
                    <a:bodyPr/>
                    <a:lstStyle/>
                    <a:p>
                      <a:pPr marR="137160" algn="r">
                        <a:lnSpc>
                          <a:spcPts val="1345"/>
                        </a:lnSpc>
                      </a:pPr>
                      <a:r>
                        <a:rPr sz="1200" b="1" dirty="0">
                          <a:latin typeface="Calibri"/>
                          <a:cs typeface="Calibri"/>
                        </a:rPr>
                        <a:t>.50</a:t>
                      </a:r>
                      <a:endParaRPr sz="1200">
                        <a:latin typeface="Calibri"/>
                        <a:cs typeface="Calibri"/>
                      </a:endParaRPr>
                    </a:p>
                  </a:txBody>
                  <a:tcPr marL="0" marR="0" marT="0" marB="0">
                    <a:lnL w="12700">
                      <a:solidFill>
                        <a:srgbClr val="44546A"/>
                      </a:solidFill>
                      <a:prstDash val="solid"/>
                    </a:lnL>
                    <a:lnB w="12700">
                      <a:solidFill>
                        <a:srgbClr val="44546A"/>
                      </a:solidFill>
                      <a:prstDash val="solid"/>
                    </a:lnB>
                    <a:solidFill>
                      <a:srgbClr val="FCE5CD"/>
                    </a:solidFill>
                  </a:tcPr>
                </a:tc>
                <a:tc>
                  <a:txBody>
                    <a:bodyPr/>
                    <a:lstStyle/>
                    <a:p>
                      <a:pPr>
                        <a:lnSpc>
                          <a:spcPct val="100000"/>
                        </a:lnSpc>
                      </a:pPr>
                      <a:endParaRPr sz="1700">
                        <a:latin typeface="Times New Roman"/>
                        <a:cs typeface="Times New Roman"/>
                      </a:endParaRPr>
                    </a:p>
                  </a:txBody>
                  <a:tcPr marL="0" marR="0" marT="0" marB="0"/>
                </a:tc>
                <a:tc>
                  <a:txBody>
                    <a:bodyPr/>
                    <a:lstStyle/>
                    <a:p>
                      <a:pPr marL="121285">
                        <a:lnSpc>
                          <a:spcPts val="1345"/>
                        </a:lnSpc>
                      </a:pPr>
                      <a:r>
                        <a:rPr sz="1200" b="1" dirty="0">
                          <a:latin typeface="Calibri"/>
                          <a:cs typeface="Calibri"/>
                        </a:rPr>
                        <a:t>.03</a:t>
                      </a:r>
                      <a:endParaRPr sz="1200">
                        <a:latin typeface="Calibri"/>
                        <a:cs typeface="Calibri"/>
                      </a:endParaRPr>
                    </a:p>
                  </a:txBody>
                  <a:tcPr marL="0" marR="0" marT="0" marB="0">
                    <a:lnB w="12700">
                      <a:solidFill>
                        <a:srgbClr val="44546A"/>
                      </a:solidFill>
                      <a:prstDash val="solid"/>
                    </a:lnB>
                    <a:solidFill>
                      <a:srgbClr val="FCE5CD"/>
                    </a:solidFill>
                  </a:tcPr>
                </a:tc>
                <a:tc>
                  <a:txBody>
                    <a:bodyPr/>
                    <a:lstStyle/>
                    <a:p>
                      <a:pPr>
                        <a:lnSpc>
                          <a:spcPct val="100000"/>
                        </a:lnSpc>
                      </a:pPr>
                      <a:endParaRPr sz="1700">
                        <a:latin typeface="Times New Roman"/>
                        <a:cs typeface="Times New Roman"/>
                      </a:endParaRPr>
                    </a:p>
                  </a:txBody>
                  <a:tcPr marL="0" marR="0" marT="0" marB="0"/>
                </a:tc>
                <a:tc>
                  <a:txBody>
                    <a:bodyPr/>
                    <a:lstStyle/>
                    <a:p>
                      <a:pPr marL="121285">
                        <a:lnSpc>
                          <a:spcPts val="1345"/>
                        </a:lnSpc>
                      </a:pPr>
                      <a:r>
                        <a:rPr sz="1200" b="1" dirty="0">
                          <a:latin typeface="Calibri"/>
                          <a:cs typeface="Calibri"/>
                        </a:rPr>
                        <a:t>.79</a:t>
                      </a:r>
                      <a:endParaRPr sz="1200" dirty="0">
                        <a:latin typeface="Calibri"/>
                        <a:cs typeface="Calibri"/>
                      </a:endParaRPr>
                    </a:p>
                  </a:txBody>
                  <a:tcPr marL="0" marR="0" marT="0" marB="0">
                    <a:lnR w="12700">
                      <a:solidFill>
                        <a:srgbClr val="44546A"/>
                      </a:solidFill>
                      <a:prstDash val="solid"/>
                    </a:lnR>
                    <a:lnB w="12700">
                      <a:solidFill>
                        <a:srgbClr val="44546A"/>
                      </a:solidFill>
                      <a:prstDash val="solid"/>
                    </a:lnB>
                    <a:solidFill>
                      <a:srgbClr val="FCE5CD"/>
                    </a:solidFill>
                  </a:tcPr>
                </a:tc>
                <a:extLst>
                  <a:ext uri="{0D108BD9-81ED-4DB2-BD59-A6C34878D82A}">
                    <a16:rowId xmlns:a16="http://schemas.microsoft.com/office/drawing/2014/main" val="10004"/>
                  </a:ext>
                </a:extLst>
              </a:tr>
            </a:tbl>
          </a:graphicData>
        </a:graphic>
      </p:graphicFrame>
      <p:pic>
        <p:nvPicPr>
          <p:cNvPr id="19" name="object 19"/>
          <p:cNvPicPr/>
          <p:nvPr/>
        </p:nvPicPr>
        <p:blipFill>
          <a:blip r:embed="rId5" cstate="print"/>
          <a:stretch>
            <a:fillRect/>
          </a:stretch>
        </p:blipFill>
        <p:spPr>
          <a:xfrm>
            <a:off x="11205943" y="984289"/>
            <a:ext cx="76200" cy="182752"/>
          </a:xfrm>
          <a:prstGeom prst="rect">
            <a:avLst/>
          </a:prstGeom>
        </p:spPr>
      </p:pic>
      <p:sp>
        <p:nvSpPr>
          <p:cNvPr id="20" name="object 20"/>
          <p:cNvSpPr txBox="1"/>
          <p:nvPr/>
        </p:nvSpPr>
        <p:spPr>
          <a:xfrm>
            <a:off x="6961806" y="818895"/>
            <a:ext cx="970915" cy="406400"/>
          </a:xfrm>
          <a:prstGeom prst="rect">
            <a:avLst/>
          </a:prstGeom>
        </p:spPr>
        <p:txBody>
          <a:bodyPr vert="horz" wrap="square" lIns="0" tIns="12700" rIns="0" bIns="0" rtlCol="0">
            <a:spAutoFit/>
          </a:bodyPr>
          <a:lstStyle/>
          <a:p>
            <a:pPr marL="12700">
              <a:lnSpc>
                <a:spcPct val="100000"/>
              </a:lnSpc>
              <a:spcBef>
                <a:spcPts val="100"/>
              </a:spcBef>
            </a:pPr>
            <a:r>
              <a:rPr sz="2500" spc="-15" dirty="0">
                <a:latin typeface="Calibri"/>
                <a:cs typeface="Calibri"/>
              </a:rPr>
              <a:t>S</a:t>
            </a:r>
            <a:r>
              <a:rPr sz="2500" spc="-10" dirty="0">
                <a:latin typeface="Calibri"/>
                <a:cs typeface="Calibri"/>
              </a:rPr>
              <a:t>am</a:t>
            </a:r>
            <a:r>
              <a:rPr sz="2500" spc="-5" dirty="0">
                <a:latin typeface="Calibri"/>
                <a:cs typeface="Calibri"/>
              </a:rPr>
              <a:t>p</a:t>
            </a:r>
            <a:r>
              <a:rPr sz="2500" dirty="0">
                <a:latin typeface="Calibri"/>
                <a:cs typeface="Calibri"/>
              </a:rPr>
              <a:t>le</a:t>
            </a:r>
            <a:endParaRPr sz="2500">
              <a:latin typeface="Calibri"/>
              <a:cs typeface="Calibri"/>
            </a:endParaRPr>
          </a:p>
        </p:txBody>
      </p:sp>
      <p:sp>
        <p:nvSpPr>
          <p:cNvPr id="21" name="object 21"/>
          <p:cNvSpPr/>
          <p:nvPr/>
        </p:nvSpPr>
        <p:spPr>
          <a:xfrm>
            <a:off x="9447710" y="302299"/>
            <a:ext cx="812800" cy="5867400"/>
          </a:xfrm>
          <a:custGeom>
            <a:avLst/>
            <a:gdLst/>
            <a:ahLst/>
            <a:cxnLst/>
            <a:rect l="l" t="t" r="r" b="b"/>
            <a:pathLst>
              <a:path w="812800" h="5867400">
                <a:moveTo>
                  <a:pt x="647934" y="5854700"/>
                </a:moveTo>
                <a:lnTo>
                  <a:pt x="569305" y="5854700"/>
                </a:lnTo>
                <a:lnTo>
                  <a:pt x="574677" y="5867400"/>
                </a:lnTo>
                <a:lnTo>
                  <a:pt x="629800" y="5867400"/>
                </a:lnTo>
                <a:lnTo>
                  <a:pt x="647934" y="5854700"/>
                </a:lnTo>
                <a:close/>
              </a:path>
              <a:path w="812800" h="5867400">
                <a:moveTo>
                  <a:pt x="234365" y="25400"/>
                </a:moveTo>
                <a:lnTo>
                  <a:pt x="213184" y="25400"/>
                </a:lnTo>
                <a:lnTo>
                  <a:pt x="217225" y="38100"/>
                </a:lnTo>
                <a:lnTo>
                  <a:pt x="221453" y="50800"/>
                </a:lnTo>
                <a:lnTo>
                  <a:pt x="225771" y="63500"/>
                </a:lnTo>
                <a:lnTo>
                  <a:pt x="234510" y="88900"/>
                </a:lnTo>
                <a:lnTo>
                  <a:pt x="238890" y="114300"/>
                </a:lnTo>
                <a:lnTo>
                  <a:pt x="251961" y="177800"/>
                </a:lnTo>
                <a:lnTo>
                  <a:pt x="260565" y="228600"/>
                </a:lnTo>
                <a:lnTo>
                  <a:pt x="264822" y="266700"/>
                </a:lnTo>
                <a:lnTo>
                  <a:pt x="269048" y="292100"/>
                </a:lnTo>
                <a:lnTo>
                  <a:pt x="273236" y="330200"/>
                </a:lnTo>
                <a:lnTo>
                  <a:pt x="277388" y="355600"/>
                </a:lnTo>
                <a:lnTo>
                  <a:pt x="281496" y="393700"/>
                </a:lnTo>
                <a:lnTo>
                  <a:pt x="285563" y="431800"/>
                </a:lnTo>
                <a:lnTo>
                  <a:pt x="289584" y="469900"/>
                </a:lnTo>
                <a:lnTo>
                  <a:pt x="293556" y="508000"/>
                </a:lnTo>
                <a:lnTo>
                  <a:pt x="297478" y="546100"/>
                </a:lnTo>
                <a:lnTo>
                  <a:pt x="301348" y="596900"/>
                </a:lnTo>
                <a:lnTo>
                  <a:pt x="305161" y="635000"/>
                </a:lnTo>
                <a:lnTo>
                  <a:pt x="308918" y="685800"/>
                </a:lnTo>
                <a:lnTo>
                  <a:pt x="312616" y="723900"/>
                </a:lnTo>
                <a:lnTo>
                  <a:pt x="316251" y="774700"/>
                </a:lnTo>
                <a:lnTo>
                  <a:pt x="319824" y="825500"/>
                </a:lnTo>
                <a:lnTo>
                  <a:pt x="326767" y="927100"/>
                </a:lnTo>
                <a:lnTo>
                  <a:pt x="333425" y="1028700"/>
                </a:lnTo>
                <a:lnTo>
                  <a:pt x="339784" y="1143000"/>
                </a:lnTo>
                <a:lnTo>
                  <a:pt x="345823" y="1257300"/>
                </a:lnTo>
                <a:lnTo>
                  <a:pt x="351527" y="1371600"/>
                </a:lnTo>
                <a:lnTo>
                  <a:pt x="356875" y="1485900"/>
                </a:lnTo>
                <a:lnTo>
                  <a:pt x="361852" y="1612900"/>
                </a:lnTo>
                <a:lnTo>
                  <a:pt x="366439" y="1739900"/>
                </a:lnTo>
                <a:lnTo>
                  <a:pt x="370619" y="1866900"/>
                </a:lnTo>
                <a:lnTo>
                  <a:pt x="374373" y="1993900"/>
                </a:lnTo>
                <a:lnTo>
                  <a:pt x="377684" y="2120900"/>
                </a:lnTo>
                <a:lnTo>
                  <a:pt x="380533" y="2260600"/>
                </a:lnTo>
                <a:lnTo>
                  <a:pt x="382906" y="2387600"/>
                </a:lnTo>
                <a:lnTo>
                  <a:pt x="386143" y="2667000"/>
                </a:lnTo>
                <a:lnTo>
                  <a:pt x="388364" y="3213100"/>
                </a:lnTo>
                <a:lnTo>
                  <a:pt x="391604" y="3479800"/>
                </a:lnTo>
                <a:lnTo>
                  <a:pt x="393978" y="3619500"/>
                </a:lnTo>
                <a:lnTo>
                  <a:pt x="396830" y="3746500"/>
                </a:lnTo>
                <a:lnTo>
                  <a:pt x="400143" y="3886200"/>
                </a:lnTo>
                <a:lnTo>
                  <a:pt x="403900" y="4013200"/>
                </a:lnTo>
                <a:lnTo>
                  <a:pt x="408084" y="4140200"/>
                </a:lnTo>
                <a:lnTo>
                  <a:pt x="412673" y="4267200"/>
                </a:lnTo>
                <a:lnTo>
                  <a:pt x="417654" y="4381500"/>
                </a:lnTo>
                <a:lnTo>
                  <a:pt x="423009" y="4508500"/>
                </a:lnTo>
                <a:lnTo>
                  <a:pt x="428716" y="4622800"/>
                </a:lnTo>
                <a:lnTo>
                  <a:pt x="434762" y="4737100"/>
                </a:lnTo>
                <a:lnTo>
                  <a:pt x="441126" y="4838700"/>
                </a:lnTo>
                <a:lnTo>
                  <a:pt x="447794" y="4953000"/>
                </a:lnTo>
                <a:lnTo>
                  <a:pt x="454745" y="5054600"/>
                </a:lnTo>
                <a:lnTo>
                  <a:pt x="458322" y="5105400"/>
                </a:lnTo>
                <a:lnTo>
                  <a:pt x="461963" y="5143500"/>
                </a:lnTo>
                <a:lnTo>
                  <a:pt x="465668" y="5194300"/>
                </a:lnTo>
                <a:lnTo>
                  <a:pt x="469431" y="5232400"/>
                </a:lnTo>
                <a:lnTo>
                  <a:pt x="473252" y="5283200"/>
                </a:lnTo>
                <a:lnTo>
                  <a:pt x="477130" y="5321300"/>
                </a:lnTo>
                <a:lnTo>
                  <a:pt x="481060" y="5372100"/>
                </a:lnTo>
                <a:lnTo>
                  <a:pt x="485043" y="5410200"/>
                </a:lnTo>
                <a:lnTo>
                  <a:pt x="489074" y="5448300"/>
                </a:lnTo>
                <a:lnTo>
                  <a:pt x="493153" y="5486400"/>
                </a:lnTo>
                <a:lnTo>
                  <a:pt x="497277" y="5511800"/>
                </a:lnTo>
                <a:lnTo>
                  <a:pt x="501444" y="5549900"/>
                </a:lnTo>
                <a:lnTo>
                  <a:pt x="505653" y="5588000"/>
                </a:lnTo>
                <a:lnTo>
                  <a:pt x="509899" y="5613400"/>
                </a:lnTo>
                <a:lnTo>
                  <a:pt x="514183" y="5638800"/>
                </a:lnTo>
                <a:lnTo>
                  <a:pt x="518504" y="5676900"/>
                </a:lnTo>
                <a:lnTo>
                  <a:pt x="522857" y="5702300"/>
                </a:lnTo>
                <a:lnTo>
                  <a:pt x="527244" y="5715000"/>
                </a:lnTo>
                <a:lnTo>
                  <a:pt x="531662" y="5740400"/>
                </a:lnTo>
                <a:lnTo>
                  <a:pt x="536112" y="5765800"/>
                </a:lnTo>
                <a:lnTo>
                  <a:pt x="540594" y="5778500"/>
                </a:lnTo>
                <a:lnTo>
                  <a:pt x="545111" y="5803900"/>
                </a:lnTo>
                <a:lnTo>
                  <a:pt x="549668" y="5816600"/>
                </a:lnTo>
                <a:lnTo>
                  <a:pt x="554276" y="5829300"/>
                </a:lnTo>
                <a:lnTo>
                  <a:pt x="558954" y="5842000"/>
                </a:lnTo>
                <a:lnTo>
                  <a:pt x="563747" y="5854700"/>
                </a:lnTo>
                <a:lnTo>
                  <a:pt x="584937" y="5854700"/>
                </a:lnTo>
                <a:lnTo>
                  <a:pt x="580886" y="5842000"/>
                </a:lnTo>
                <a:lnTo>
                  <a:pt x="576647" y="5829300"/>
                </a:lnTo>
                <a:lnTo>
                  <a:pt x="572314" y="5829300"/>
                </a:lnTo>
                <a:lnTo>
                  <a:pt x="567936" y="5816600"/>
                </a:lnTo>
                <a:lnTo>
                  <a:pt x="563539" y="5791200"/>
                </a:lnTo>
                <a:lnTo>
                  <a:pt x="554742" y="5765800"/>
                </a:lnTo>
                <a:lnTo>
                  <a:pt x="545992" y="5715000"/>
                </a:lnTo>
                <a:lnTo>
                  <a:pt x="537325" y="5664200"/>
                </a:lnTo>
                <a:lnTo>
                  <a:pt x="533032" y="5638800"/>
                </a:lnTo>
                <a:lnTo>
                  <a:pt x="528772" y="5613400"/>
                </a:lnTo>
                <a:lnTo>
                  <a:pt x="524544" y="5575300"/>
                </a:lnTo>
                <a:lnTo>
                  <a:pt x="520353" y="5549900"/>
                </a:lnTo>
                <a:lnTo>
                  <a:pt x="516200" y="5511800"/>
                </a:lnTo>
                <a:lnTo>
                  <a:pt x="512088" y="5473700"/>
                </a:lnTo>
                <a:lnTo>
                  <a:pt x="508020" y="5448300"/>
                </a:lnTo>
                <a:lnTo>
                  <a:pt x="503998" y="5397500"/>
                </a:lnTo>
                <a:lnTo>
                  <a:pt x="500024" y="5359400"/>
                </a:lnTo>
                <a:lnTo>
                  <a:pt x="496101" y="5321300"/>
                </a:lnTo>
                <a:lnTo>
                  <a:pt x="492230" y="5283200"/>
                </a:lnTo>
                <a:lnTo>
                  <a:pt x="488415" y="5232400"/>
                </a:lnTo>
                <a:lnTo>
                  <a:pt x="484657" y="5194300"/>
                </a:lnTo>
                <a:lnTo>
                  <a:pt x="480959" y="5143500"/>
                </a:lnTo>
                <a:lnTo>
                  <a:pt x="477321" y="5092700"/>
                </a:lnTo>
                <a:lnTo>
                  <a:pt x="473750" y="5054600"/>
                </a:lnTo>
                <a:lnTo>
                  <a:pt x="466806" y="4953000"/>
                </a:lnTo>
                <a:lnTo>
                  <a:pt x="460145" y="4838700"/>
                </a:lnTo>
                <a:lnTo>
                  <a:pt x="453784" y="4737100"/>
                </a:lnTo>
                <a:lnTo>
                  <a:pt x="447743" y="4622800"/>
                </a:lnTo>
                <a:lnTo>
                  <a:pt x="442040" y="4508500"/>
                </a:lnTo>
                <a:lnTo>
                  <a:pt x="436689" y="4381500"/>
                </a:lnTo>
                <a:lnTo>
                  <a:pt x="431711" y="4267200"/>
                </a:lnTo>
                <a:lnTo>
                  <a:pt x="427123" y="4140200"/>
                </a:lnTo>
                <a:lnTo>
                  <a:pt x="422943" y="4013200"/>
                </a:lnTo>
                <a:lnTo>
                  <a:pt x="419187" y="3886200"/>
                </a:lnTo>
                <a:lnTo>
                  <a:pt x="415876" y="3746500"/>
                </a:lnTo>
                <a:lnTo>
                  <a:pt x="413025" y="3619500"/>
                </a:lnTo>
                <a:lnTo>
                  <a:pt x="410653" y="3479800"/>
                </a:lnTo>
                <a:lnTo>
                  <a:pt x="407414" y="3213100"/>
                </a:lnTo>
                <a:lnTo>
                  <a:pt x="405192" y="2667000"/>
                </a:lnTo>
                <a:lnTo>
                  <a:pt x="401952" y="2387600"/>
                </a:lnTo>
                <a:lnTo>
                  <a:pt x="399580" y="2260600"/>
                </a:lnTo>
                <a:lnTo>
                  <a:pt x="396727" y="2120900"/>
                </a:lnTo>
                <a:lnTo>
                  <a:pt x="393414" y="1993900"/>
                </a:lnTo>
                <a:lnTo>
                  <a:pt x="389658" y="1866900"/>
                </a:lnTo>
                <a:lnTo>
                  <a:pt x="385476" y="1739900"/>
                </a:lnTo>
                <a:lnTo>
                  <a:pt x="380886" y="1612900"/>
                </a:lnTo>
                <a:lnTo>
                  <a:pt x="375906" y="1485900"/>
                </a:lnTo>
                <a:lnTo>
                  <a:pt x="370554" y="1371600"/>
                </a:lnTo>
                <a:lnTo>
                  <a:pt x="364846" y="1244600"/>
                </a:lnTo>
                <a:lnTo>
                  <a:pt x="358801" y="1143000"/>
                </a:lnTo>
                <a:lnTo>
                  <a:pt x="352437" y="1028700"/>
                </a:lnTo>
                <a:lnTo>
                  <a:pt x="345771" y="927100"/>
                </a:lnTo>
                <a:lnTo>
                  <a:pt x="338822" y="825500"/>
                </a:lnTo>
                <a:lnTo>
                  <a:pt x="335246" y="774700"/>
                </a:lnTo>
                <a:lnTo>
                  <a:pt x="331605" y="723900"/>
                </a:lnTo>
                <a:lnTo>
                  <a:pt x="327902" y="685800"/>
                </a:lnTo>
                <a:lnTo>
                  <a:pt x="324139" y="635000"/>
                </a:lnTo>
                <a:lnTo>
                  <a:pt x="320319" y="596900"/>
                </a:lnTo>
                <a:lnTo>
                  <a:pt x="316442" y="546100"/>
                </a:lnTo>
                <a:lnTo>
                  <a:pt x="312511" y="508000"/>
                </a:lnTo>
                <a:lnTo>
                  <a:pt x="308529" y="469900"/>
                </a:lnTo>
                <a:lnTo>
                  <a:pt x="304499" y="431800"/>
                </a:lnTo>
                <a:lnTo>
                  <a:pt x="300419" y="393700"/>
                </a:lnTo>
                <a:lnTo>
                  <a:pt x="296296" y="355600"/>
                </a:lnTo>
                <a:lnTo>
                  <a:pt x="292129" y="317500"/>
                </a:lnTo>
                <a:lnTo>
                  <a:pt x="287920" y="292100"/>
                </a:lnTo>
                <a:lnTo>
                  <a:pt x="283672" y="254000"/>
                </a:lnTo>
                <a:lnTo>
                  <a:pt x="275065" y="203200"/>
                </a:lnTo>
                <a:lnTo>
                  <a:pt x="266317" y="152400"/>
                </a:lnTo>
                <a:lnTo>
                  <a:pt x="257435" y="114300"/>
                </a:lnTo>
                <a:lnTo>
                  <a:pt x="252939" y="88900"/>
                </a:lnTo>
                <a:lnTo>
                  <a:pt x="248401" y="76200"/>
                </a:lnTo>
                <a:lnTo>
                  <a:pt x="243810" y="50800"/>
                </a:lnTo>
                <a:lnTo>
                  <a:pt x="239147" y="38100"/>
                </a:lnTo>
                <a:lnTo>
                  <a:pt x="234365" y="25400"/>
                </a:lnTo>
                <a:close/>
              </a:path>
              <a:path w="812800" h="5867400">
                <a:moveTo>
                  <a:pt x="764156" y="5668798"/>
                </a:moveTo>
                <a:lnTo>
                  <a:pt x="758549" y="5689600"/>
                </a:lnTo>
                <a:lnTo>
                  <a:pt x="750045" y="5715000"/>
                </a:lnTo>
                <a:lnTo>
                  <a:pt x="740028" y="5727700"/>
                </a:lnTo>
                <a:lnTo>
                  <a:pt x="728649" y="5753100"/>
                </a:lnTo>
                <a:lnTo>
                  <a:pt x="702412" y="5791200"/>
                </a:lnTo>
                <a:lnTo>
                  <a:pt x="672617" y="5816600"/>
                </a:lnTo>
                <a:lnTo>
                  <a:pt x="640627" y="5842000"/>
                </a:lnTo>
                <a:lnTo>
                  <a:pt x="622921" y="5854700"/>
                </a:lnTo>
                <a:lnTo>
                  <a:pt x="666315" y="5854700"/>
                </a:lnTo>
                <a:lnTo>
                  <a:pt x="683936" y="5842000"/>
                </a:lnTo>
                <a:lnTo>
                  <a:pt x="700688" y="5816600"/>
                </a:lnTo>
                <a:lnTo>
                  <a:pt x="716459" y="5803900"/>
                </a:lnTo>
                <a:lnTo>
                  <a:pt x="731136" y="5778500"/>
                </a:lnTo>
                <a:lnTo>
                  <a:pt x="744597" y="5765800"/>
                </a:lnTo>
                <a:lnTo>
                  <a:pt x="756715" y="5740400"/>
                </a:lnTo>
                <a:lnTo>
                  <a:pt x="767361" y="5715000"/>
                </a:lnTo>
                <a:lnTo>
                  <a:pt x="776399" y="5689600"/>
                </a:lnTo>
                <a:lnTo>
                  <a:pt x="781625" y="5671733"/>
                </a:lnTo>
                <a:lnTo>
                  <a:pt x="764156" y="5668798"/>
                </a:lnTo>
                <a:close/>
              </a:path>
              <a:path w="812800" h="5867400">
                <a:moveTo>
                  <a:pt x="804306" y="5651500"/>
                </a:moveTo>
                <a:lnTo>
                  <a:pt x="785619" y="5651500"/>
                </a:lnTo>
                <a:lnTo>
                  <a:pt x="783929" y="5664200"/>
                </a:lnTo>
                <a:lnTo>
                  <a:pt x="781625" y="5671733"/>
                </a:lnTo>
                <a:lnTo>
                  <a:pt x="812382" y="5676900"/>
                </a:lnTo>
                <a:lnTo>
                  <a:pt x="804306" y="5651500"/>
                </a:lnTo>
                <a:close/>
              </a:path>
              <a:path w="812800" h="5867400">
                <a:moveTo>
                  <a:pt x="783828" y="5664200"/>
                </a:moveTo>
                <a:lnTo>
                  <a:pt x="765395" y="5664200"/>
                </a:lnTo>
                <a:lnTo>
                  <a:pt x="764156" y="5668798"/>
                </a:lnTo>
                <a:lnTo>
                  <a:pt x="781625" y="5671733"/>
                </a:lnTo>
                <a:lnTo>
                  <a:pt x="783828" y="5664200"/>
                </a:lnTo>
                <a:close/>
              </a:path>
              <a:path w="812800" h="5867400">
                <a:moveTo>
                  <a:pt x="784118" y="5588000"/>
                </a:moveTo>
                <a:lnTo>
                  <a:pt x="736781" y="5664200"/>
                </a:lnTo>
                <a:lnTo>
                  <a:pt x="764156" y="5668798"/>
                </a:lnTo>
                <a:lnTo>
                  <a:pt x="765395" y="5664200"/>
                </a:lnTo>
                <a:lnTo>
                  <a:pt x="765094" y="5664200"/>
                </a:lnTo>
                <a:lnTo>
                  <a:pt x="766721" y="5651500"/>
                </a:lnTo>
                <a:lnTo>
                  <a:pt x="804306" y="5651500"/>
                </a:lnTo>
                <a:lnTo>
                  <a:pt x="784118" y="5588000"/>
                </a:lnTo>
                <a:close/>
              </a:path>
              <a:path w="812800" h="5867400">
                <a:moveTo>
                  <a:pt x="785619" y="5651500"/>
                </a:moveTo>
                <a:lnTo>
                  <a:pt x="766721" y="5651500"/>
                </a:lnTo>
                <a:lnTo>
                  <a:pt x="765094" y="5664200"/>
                </a:lnTo>
                <a:lnTo>
                  <a:pt x="783929" y="5664200"/>
                </a:lnTo>
                <a:lnTo>
                  <a:pt x="785619" y="5651500"/>
                </a:lnTo>
                <a:close/>
              </a:path>
              <a:path w="812800" h="5867400">
                <a:moveTo>
                  <a:pt x="200972" y="12700"/>
                </a:moveTo>
                <a:lnTo>
                  <a:pt x="144124" y="12700"/>
                </a:lnTo>
                <a:lnTo>
                  <a:pt x="125575" y="25400"/>
                </a:lnTo>
                <a:lnTo>
                  <a:pt x="108178" y="50800"/>
                </a:lnTo>
                <a:lnTo>
                  <a:pt x="91644" y="63500"/>
                </a:lnTo>
                <a:lnTo>
                  <a:pt x="61581" y="114300"/>
                </a:lnTo>
                <a:lnTo>
                  <a:pt x="36311" y="165100"/>
                </a:lnTo>
                <a:lnTo>
                  <a:pt x="16880" y="228600"/>
                </a:lnTo>
                <a:lnTo>
                  <a:pt x="9697" y="254000"/>
                </a:lnTo>
                <a:lnTo>
                  <a:pt x="4392" y="292100"/>
                </a:lnTo>
                <a:lnTo>
                  <a:pt x="1111" y="317500"/>
                </a:lnTo>
                <a:lnTo>
                  <a:pt x="0" y="355600"/>
                </a:lnTo>
                <a:lnTo>
                  <a:pt x="19038" y="355600"/>
                </a:lnTo>
                <a:lnTo>
                  <a:pt x="20149" y="317500"/>
                </a:lnTo>
                <a:lnTo>
                  <a:pt x="23345" y="292100"/>
                </a:lnTo>
                <a:lnTo>
                  <a:pt x="28487" y="254000"/>
                </a:lnTo>
                <a:lnTo>
                  <a:pt x="35439" y="228600"/>
                </a:lnTo>
                <a:lnTo>
                  <a:pt x="44060" y="203200"/>
                </a:lnTo>
                <a:lnTo>
                  <a:pt x="54206" y="165100"/>
                </a:lnTo>
                <a:lnTo>
                  <a:pt x="65728" y="139700"/>
                </a:lnTo>
                <a:lnTo>
                  <a:pt x="78479" y="114300"/>
                </a:lnTo>
                <a:lnTo>
                  <a:pt x="92302" y="101600"/>
                </a:lnTo>
                <a:lnTo>
                  <a:pt x="107034" y="76200"/>
                </a:lnTo>
                <a:lnTo>
                  <a:pt x="122505" y="63500"/>
                </a:lnTo>
                <a:lnTo>
                  <a:pt x="138530" y="50800"/>
                </a:lnTo>
                <a:lnTo>
                  <a:pt x="154912" y="38100"/>
                </a:lnTo>
                <a:lnTo>
                  <a:pt x="153736" y="38100"/>
                </a:lnTo>
                <a:lnTo>
                  <a:pt x="171439" y="25400"/>
                </a:lnTo>
                <a:lnTo>
                  <a:pt x="186048" y="25400"/>
                </a:lnTo>
                <a:lnTo>
                  <a:pt x="201614" y="14495"/>
                </a:lnTo>
                <a:lnTo>
                  <a:pt x="200972" y="12700"/>
                </a:lnTo>
                <a:close/>
              </a:path>
              <a:path w="812800" h="5867400">
                <a:moveTo>
                  <a:pt x="202524" y="13858"/>
                </a:moveTo>
                <a:lnTo>
                  <a:pt x="201614" y="14495"/>
                </a:lnTo>
                <a:lnTo>
                  <a:pt x="205510" y="25400"/>
                </a:lnTo>
                <a:lnTo>
                  <a:pt x="202524" y="13858"/>
                </a:lnTo>
                <a:close/>
              </a:path>
              <a:path w="812800" h="5867400">
                <a:moveTo>
                  <a:pt x="224589" y="12700"/>
                </a:moveTo>
                <a:lnTo>
                  <a:pt x="204177" y="12700"/>
                </a:lnTo>
                <a:lnTo>
                  <a:pt x="202615" y="13794"/>
                </a:lnTo>
                <a:lnTo>
                  <a:pt x="206759" y="25400"/>
                </a:lnTo>
                <a:lnTo>
                  <a:pt x="229375" y="25400"/>
                </a:lnTo>
                <a:lnTo>
                  <a:pt x="224589" y="12700"/>
                </a:lnTo>
                <a:close/>
              </a:path>
              <a:path w="812800" h="5867400">
                <a:moveTo>
                  <a:pt x="202224" y="12700"/>
                </a:moveTo>
                <a:lnTo>
                  <a:pt x="200972" y="12700"/>
                </a:lnTo>
                <a:lnTo>
                  <a:pt x="201614" y="14495"/>
                </a:lnTo>
                <a:lnTo>
                  <a:pt x="202524" y="13858"/>
                </a:lnTo>
                <a:lnTo>
                  <a:pt x="202224" y="12700"/>
                </a:lnTo>
                <a:close/>
              </a:path>
              <a:path w="812800" h="5867400">
                <a:moveTo>
                  <a:pt x="202224" y="12700"/>
                </a:moveTo>
                <a:lnTo>
                  <a:pt x="202524" y="13858"/>
                </a:lnTo>
                <a:lnTo>
                  <a:pt x="202224" y="12700"/>
                </a:lnTo>
                <a:close/>
              </a:path>
              <a:path w="812800" h="5867400">
                <a:moveTo>
                  <a:pt x="204177" y="12700"/>
                </a:moveTo>
                <a:lnTo>
                  <a:pt x="202224" y="12700"/>
                </a:lnTo>
                <a:lnTo>
                  <a:pt x="202615" y="13794"/>
                </a:lnTo>
                <a:lnTo>
                  <a:pt x="204177" y="12700"/>
                </a:lnTo>
                <a:close/>
              </a:path>
              <a:path w="812800" h="5867400">
                <a:moveTo>
                  <a:pt x="218335" y="0"/>
                </a:moveTo>
                <a:lnTo>
                  <a:pt x="182740" y="0"/>
                </a:lnTo>
                <a:lnTo>
                  <a:pt x="163624" y="12700"/>
                </a:lnTo>
                <a:lnTo>
                  <a:pt x="218923" y="12700"/>
                </a:lnTo>
                <a:lnTo>
                  <a:pt x="218335" y="0"/>
                </a:lnTo>
                <a:close/>
              </a:path>
            </a:pathLst>
          </a:custGeom>
          <a:solidFill>
            <a:srgbClr val="44546A"/>
          </a:solidFill>
        </p:spPr>
        <p:txBody>
          <a:bodyPr wrap="square" lIns="0" tIns="0" rIns="0" bIns="0" rtlCol="0"/>
          <a:lstStyle/>
          <a:p>
            <a:endParaRPr/>
          </a:p>
        </p:txBody>
      </p:sp>
      <p:sp>
        <p:nvSpPr>
          <p:cNvPr id="22" name="object 22"/>
          <p:cNvSpPr/>
          <p:nvPr/>
        </p:nvSpPr>
        <p:spPr>
          <a:xfrm>
            <a:off x="10361872" y="301626"/>
            <a:ext cx="814069" cy="5803900"/>
          </a:xfrm>
          <a:custGeom>
            <a:avLst/>
            <a:gdLst/>
            <a:ahLst/>
            <a:cxnLst/>
            <a:rect l="l" t="t" r="r" b="b"/>
            <a:pathLst>
              <a:path w="814070" h="5803900">
                <a:moveTo>
                  <a:pt x="678214" y="5791200"/>
                </a:moveTo>
                <a:lnTo>
                  <a:pt x="581120" y="5791200"/>
                </a:lnTo>
                <a:lnTo>
                  <a:pt x="586601" y="5803900"/>
                </a:lnTo>
                <a:lnTo>
                  <a:pt x="659754" y="5803900"/>
                </a:lnTo>
                <a:lnTo>
                  <a:pt x="678214" y="5791200"/>
                </a:lnTo>
                <a:close/>
              </a:path>
              <a:path w="814070" h="5803900">
                <a:moveTo>
                  <a:pt x="238789" y="25400"/>
                </a:moveTo>
                <a:lnTo>
                  <a:pt x="217638" y="25400"/>
                </a:lnTo>
                <a:lnTo>
                  <a:pt x="221754" y="38100"/>
                </a:lnTo>
                <a:lnTo>
                  <a:pt x="226062" y="50800"/>
                </a:lnTo>
                <a:lnTo>
                  <a:pt x="230465" y="63500"/>
                </a:lnTo>
                <a:lnTo>
                  <a:pt x="239378" y="88900"/>
                </a:lnTo>
                <a:lnTo>
                  <a:pt x="243847" y="114300"/>
                </a:lnTo>
                <a:lnTo>
                  <a:pt x="257185" y="177800"/>
                </a:lnTo>
                <a:lnTo>
                  <a:pt x="265965" y="228600"/>
                </a:lnTo>
                <a:lnTo>
                  <a:pt x="274624" y="292100"/>
                </a:lnTo>
                <a:lnTo>
                  <a:pt x="278899" y="317500"/>
                </a:lnTo>
                <a:lnTo>
                  <a:pt x="283136" y="355600"/>
                </a:lnTo>
                <a:lnTo>
                  <a:pt x="287331" y="393700"/>
                </a:lnTo>
                <a:lnTo>
                  <a:pt x="291481" y="431800"/>
                </a:lnTo>
                <a:lnTo>
                  <a:pt x="295584" y="469900"/>
                </a:lnTo>
                <a:lnTo>
                  <a:pt x="299638" y="508000"/>
                </a:lnTo>
                <a:lnTo>
                  <a:pt x="303643" y="546100"/>
                </a:lnTo>
                <a:lnTo>
                  <a:pt x="307591" y="584200"/>
                </a:lnTo>
                <a:lnTo>
                  <a:pt x="311485" y="635000"/>
                </a:lnTo>
                <a:lnTo>
                  <a:pt x="315319" y="673100"/>
                </a:lnTo>
                <a:lnTo>
                  <a:pt x="319093" y="723900"/>
                </a:lnTo>
                <a:lnTo>
                  <a:pt x="322804" y="762000"/>
                </a:lnTo>
                <a:lnTo>
                  <a:pt x="326450" y="812800"/>
                </a:lnTo>
                <a:lnTo>
                  <a:pt x="333537" y="914400"/>
                </a:lnTo>
                <a:lnTo>
                  <a:pt x="340334" y="1016000"/>
                </a:lnTo>
                <a:lnTo>
                  <a:pt x="346824" y="1130300"/>
                </a:lnTo>
                <a:lnTo>
                  <a:pt x="352988" y="1244600"/>
                </a:lnTo>
                <a:lnTo>
                  <a:pt x="358809" y="1358900"/>
                </a:lnTo>
                <a:lnTo>
                  <a:pt x="364269" y="1473200"/>
                </a:lnTo>
                <a:lnTo>
                  <a:pt x="369349" y="1587500"/>
                </a:lnTo>
                <a:lnTo>
                  <a:pt x="374030" y="1714500"/>
                </a:lnTo>
                <a:lnTo>
                  <a:pt x="378296" y="1841500"/>
                </a:lnTo>
                <a:lnTo>
                  <a:pt x="382129" y="1968500"/>
                </a:lnTo>
                <a:lnTo>
                  <a:pt x="385508" y="2095500"/>
                </a:lnTo>
                <a:lnTo>
                  <a:pt x="388418" y="2235200"/>
                </a:lnTo>
                <a:lnTo>
                  <a:pt x="390838" y="2362200"/>
                </a:lnTo>
                <a:lnTo>
                  <a:pt x="394143" y="2628900"/>
                </a:lnTo>
                <a:lnTo>
                  <a:pt x="396410" y="3175000"/>
                </a:lnTo>
                <a:lnTo>
                  <a:pt x="399715" y="3441700"/>
                </a:lnTo>
                <a:lnTo>
                  <a:pt x="402139" y="3581400"/>
                </a:lnTo>
                <a:lnTo>
                  <a:pt x="405049" y="3708400"/>
                </a:lnTo>
                <a:lnTo>
                  <a:pt x="408432" y="3835400"/>
                </a:lnTo>
                <a:lnTo>
                  <a:pt x="412266" y="3962400"/>
                </a:lnTo>
                <a:lnTo>
                  <a:pt x="416534" y="4089400"/>
                </a:lnTo>
                <a:lnTo>
                  <a:pt x="421219" y="4216400"/>
                </a:lnTo>
                <a:lnTo>
                  <a:pt x="426303" y="4343400"/>
                </a:lnTo>
                <a:lnTo>
                  <a:pt x="431766" y="4457700"/>
                </a:lnTo>
                <a:lnTo>
                  <a:pt x="437592" y="4572000"/>
                </a:lnTo>
                <a:lnTo>
                  <a:pt x="443762" y="4686300"/>
                </a:lnTo>
                <a:lnTo>
                  <a:pt x="450258" y="4787900"/>
                </a:lnTo>
                <a:lnTo>
                  <a:pt x="457062" y="4902200"/>
                </a:lnTo>
                <a:lnTo>
                  <a:pt x="464157" y="4991100"/>
                </a:lnTo>
                <a:lnTo>
                  <a:pt x="467808" y="5041900"/>
                </a:lnTo>
                <a:lnTo>
                  <a:pt x="471524" y="5092700"/>
                </a:lnTo>
                <a:lnTo>
                  <a:pt x="475303" y="5143500"/>
                </a:lnTo>
                <a:lnTo>
                  <a:pt x="479145" y="5181600"/>
                </a:lnTo>
                <a:lnTo>
                  <a:pt x="483045" y="5219700"/>
                </a:lnTo>
                <a:lnTo>
                  <a:pt x="487003" y="5270500"/>
                </a:lnTo>
                <a:lnTo>
                  <a:pt x="491015" y="5308600"/>
                </a:lnTo>
                <a:lnTo>
                  <a:pt x="495079" y="5346700"/>
                </a:lnTo>
                <a:lnTo>
                  <a:pt x="499193" y="5384800"/>
                </a:lnTo>
                <a:lnTo>
                  <a:pt x="503356" y="5422900"/>
                </a:lnTo>
                <a:lnTo>
                  <a:pt x="507565" y="5461000"/>
                </a:lnTo>
                <a:lnTo>
                  <a:pt x="511818" y="5486400"/>
                </a:lnTo>
                <a:lnTo>
                  <a:pt x="516112" y="5524500"/>
                </a:lnTo>
                <a:lnTo>
                  <a:pt x="520448" y="5549900"/>
                </a:lnTo>
                <a:lnTo>
                  <a:pt x="524821" y="5588000"/>
                </a:lnTo>
                <a:lnTo>
                  <a:pt x="529230" y="5613400"/>
                </a:lnTo>
                <a:lnTo>
                  <a:pt x="533674" y="5638800"/>
                </a:lnTo>
                <a:lnTo>
                  <a:pt x="538152" y="5664200"/>
                </a:lnTo>
                <a:lnTo>
                  <a:pt x="542663" y="5676900"/>
                </a:lnTo>
                <a:lnTo>
                  <a:pt x="547206" y="5702300"/>
                </a:lnTo>
                <a:lnTo>
                  <a:pt x="551781" y="5715000"/>
                </a:lnTo>
                <a:lnTo>
                  <a:pt x="556393" y="5740400"/>
                </a:lnTo>
                <a:lnTo>
                  <a:pt x="561046" y="5753100"/>
                </a:lnTo>
                <a:lnTo>
                  <a:pt x="565753" y="5765800"/>
                </a:lnTo>
                <a:lnTo>
                  <a:pt x="570533" y="5778500"/>
                </a:lnTo>
                <a:lnTo>
                  <a:pt x="575433" y="5791200"/>
                </a:lnTo>
                <a:lnTo>
                  <a:pt x="596592" y="5791200"/>
                </a:lnTo>
                <a:lnTo>
                  <a:pt x="592467" y="5778500"/>
                </a:lnTo>
                <a:lnTo>
                  <a:pt x="588147" y="5765800"/>
                </a:lnTo>
                <a:lnTo>
                  <a:pt x="583731" y="5765800"/>
                </a:lnTo>
                <a:lnTo>
                  <a:pt x="579267" y="5753100"/>
                </a:lnTo>
                <a:lnTo>
                  <a:pt x="574782" y="5727700"/>
                </a:lnTo>
                <a:lnTo>
                  <a:pt x="565809" y="5702300"/>
                </a:lnTo>
                <a:lnTo>
                  <a:pt x="556879" y="5651500"/>
                </a:lnTo>
                <a:lnTo>
                  <a:pt x="548038" y="5600700"/>
                </a:lnTo>
                <a:lnTo>
                  <a:pt x="539309" y="5549900"/>
                </a:lnTo>
                <a:lnTo>
                  <a:pt x="530717" y="5486400"/>
                </a:lnTo>
                <a:lnTo>
                  <a:pt x="526479" y="5448300"/>
                </a:lnTo>
                <a:lnTo>
                  <a:pt x="522283" y="5422900"/>
                </a:lnTo>
                <a:lnTo>
                  <a:pt x="518133" y="5384800"/>
                </a:lnTo>
                <a:lnTo>
                  <a:pt x="514028" y="5346700"/>
                </a:lnTo>
                <a:lnTo>
                  <a:pt x="509972" y="5308600"/>
                </a:lnTo>
                <a:lnTo>
                  <a:pt x="505969" y="5270500"/>
                </a:lnTo>
                <a:lnTo>
                  <a:pt x="502018" y="5219700"/>
                </a:lnTo>
                <a:lnTo>
                  <a:pt x="498124" y="5181600"/>
                </a:lnTo>
                <a:lnTo>
                  <a:pt x="494289" y="5130800"/>
                </a:lnTo>
                <a:lnTo>
                  <a:pt x="490514" y="5092700"/>
                </a:lnTo>
                <a:lnTo>
                  <a:pt x="486803" y="5041900"/>
                </a:lnTo>
                <a:lnTo>
                  <a:pt x="483158" y="4991100"/>
                </a:lnTo>
                <a:lnTo>
                  <a:pt x="476072" y="4889500"/>
                </a:lnTo>
                <a:lnTo>
                  <a:pt x="469273" y="4787900"/>
                </a:lnTo>
                <a:lnTo>
                  <a:pt x="462782" y="4686300"/>
                </a:lnTo>
                <a:lnTo>
                  <a:pt x="456618" y="4572000"/>
                </a:lnTo>
                <a:lnTo>
                  <a:pt x="450796" y="4457700"/>
                </a:lnTo>
                <a:lnTo>
                  <a:pt x="445336" y="4343400"/>
                </a:lnTo>
                <a:lnTo>
                  <a:pt x="440255" y="4216400"/>
                </a:lnTo>
                <a:lnTo>
                  <a:pt x="435573" y="4089400"/>
                </a:lnTo>
                <a:lnTo>
                  <a:pt x="431307" y="3962400"/>
                </a:lnTo>
                <a:lnTo>
                  <a:pt x="427475" y="3835400"/>
                </a:lnTo>
                <a:lnTo>
                  <a:pt x="424094" y="3708400"/>
                </a:lnTo>
                <a:lnTo>
                  <a:pt x="421185" y="3581400"/>
                </a:lnTo>
                <a:lnTo>
                  <a:pt x="418764" y="3441700"/>
                </a:lnTo>
                <a:lnTo>
                  <a:pt x="415460" y="3175000"/>
                </a:lnTo>
                <a:lnTo>
                  <a:pt x="413191" y="2628900"/>
                </a:lnTo>
                <a:lnTo>
                  <a:pt x="409884" y="2362200"/>
                </a:lnTo>
                <a:lnTo>
                  <a:pt x="407462" y="2235200"/>
                </a:lnTo>
                <a:lnTo>
                  <a:pt x="404552" y="2095500"/>
                </a:lnTo>
                <a:lnTo>
                  <a:pt x="401170" y="1968500"/>
                </a:lnTo>
                <a:lnTo>
                  <a:pt x="397336" y="1841500"/>
                </a:lnTo>
                <a:lnTo>
                  <a:pt x="393067" y="1714500"/>
                </a:lnTo>
                <a:lnTo>
                  <a:pt x="388382" y="1587500"/>
                </a:lnTo>
                <a:lnTo>
                  <a:pt x="383298" y="1473200"/>
                </a:lnTo>
                <a:lnTo>
                  <a:pt x="377835" y="1346200"/>
                </a:lnTo>
                <a:lnTo>
                  <a:pt x="372009" y="1231900"/>
                </a:lnTo>
                <a:lnTo>
                  <a:pt x="365840" y="1130300"/>
                </a:lnTo>
                <a:lnTo>
                  <a:pt x="359343" y="1016000"/>
                </a:lnTo>
                <a:lnTo>
                  <a:pt x="352539" y="914400"/>
                </a:lnTo>
                <a:lnTo>
                  <a:pt x="345446" y="812800"/>
                </a:lnTo>
                <a:lnTo>
                  <a:pt x="341795" y="762000"/>
                </a:lnTo>
                <a:lnTo>
                  <a:pt x="338079" y="723900"/>
                </a:lnTo>
                <a:lnTo>
                  <a:pt x="334299" y="673100"/>
                </a:lnTo>
                <a:lnTo>
                  <a:pt x="330457" y="622300"/>
                </a:lnTo>
                <a:lnTo>
                  <a:pt x="326557" y="584200"/>
                </a:lnTo>
                <a:lnTo>
                  <a:pt x="322600" y="546100"/>
                </a:lnTo>
                <a:lnTo>
                  <a:pt x="318588" y="508000"/>
                </a:lnTo>
                <a:lnTo>
                  <a:pt x="314524" y="457200"/>
                </a:lnTo>
                <a:lnTo>
                  <a:pt x="310408" y="419100"/>
                </a:lnTo>
                <a:lnTo>
                  <a:pt x="306245" y="393700"/>
                </a:lnTo>
                <a:lnTo>
                  <a:pt x="302035" y="355600"/>
                </a:lnTo>
                <a:lnTo>
                  <a:pt x="297781" y="317500"/>
                </a:lnTo>
                <a:lnTo>
                  <a:pt x="293485" y="292100"/>
                </a:lnTo>
                <a:lnTo>
                  <a:pt x="289148" y="254000"/>
                </a:lnTo>
                <a:lnTo>
                  <a:pt x="280361" y="203200"/>
                </a:lnTo>
                <a:lnTo>
                  <a:pt x="271430" y="152400"/>
                </a:lnTo>
                <a:lnTo>
                  <a:pt x="262359" y="101600"/>
                </a:lnTo>
                <a:lnTo>
                  <a:pt x="253132" y="76200"/>
                </a:lnTo>
                <a:lnTo>
                  <a:pt x="248443" y="50800"/>
                </a:lnTo>
                <a:lnTo>
                  <a:pt x="243676" y="38100"/>
                </a:lnTo>
                <a:lnTo>
                  <a:pt x="238789" y="25400"/>
                </a:lnTo>
                <a:close/>
              </a:path>
              <a:path w="814070" h="5803900">
                <a:moveTo>
                  <a:pt x="767215" y="5698807"/>
                </a:moveTo>
                <a:lnTo>
                  <a:pt x="765331" y="5702300"/>
                </a:lnTo>
                <a:lnTo>
                  <a:pt x="766535" y="5702300"/>
                </a:lnTo>
                <a:lnTo>
                  <a:pt x="756531" y="5715000"/>
                </a:lnTo>
                <a:lnTo>
                  <a:pt x="745106" y="5727700"/>
                </a:lnTo>
                <a:lnTo>
                  <a:pt x="732406" y="5740400"/>
                </a:lnTo>
                <a:lnTo>
                  <a:pt x="718578" y="5753100"/>
                </a:lnTo>
                <a:lnTo>
                  <a:pt x="703774" y="5765800"/>
                </a:lnTo>
                <a:lnTo>
                  <a:pt x="688146" y="5765800"/>
                </a:lnTo>
                <a:lnTo>
                  <a:pt x="671849" y="5778500"/>
                </a:lnTo>
                <a:lnTo>
                  <a:pt x="655035" y="5778500"/>
                </a:lnTo>
                <a:lnTo>
                  <a:pt x="637854" y="5791200"/>
                </a:lnTo>
                <a:lnTo>
                  <a:pt x="696033" y="5791200"/>
                </a:lnTo>
                <a:lnTo>
                  <a:pt x="729203" y="5765800"/>
                </a:lnTo>
                <a:lnTo>
                  <a:pt x="758169" y="5740400"/>
                </a:lnTo>
                <a:lnTo>
                  <a:pt x="782306" y="5715000"/>
                </a:lnTo>
                <a:lnTo>
                  <a:pt x="782711" y="5715000"/>
                </a:lnTo>
                <a:lnTo>
                  <a:pt x="785475" y="5705189"/>
                </a:lnTo>
                <a:lnTo>
                  <a:pt x="767215" y="5698807"/>
                </a:lnTo>
                <a:close/>
              </a:path>
              <a:path w="814070" h="5803900">
                <a:moveTo>
                  <a:pt x="809707" y="5689600"/>
                </a:moveTo>
                <a:lnTo>
                  <a:pt x="789868" y="5689600"/>
                </a:lnTo>
                <a:lnTo>
                  <a:pt x="785475" y="5705189"/>
                </a:lnTo>
                <a:lnTo>
                  <a:pt x="813545" y="5715000"/>
                </a:lnTo>
                <a:lnTo>
                  <a:pt x="809707" y="5689600"/>
                </a:lnTo>
                <a:close/>
              </a:path>
              <a:path w="814070" h="5803900">
                <a:moveTo>
                  <a:pt x="789868" y="5689600"/>
                </a:moveTo>
                <a:lnTo>
                  <a:pt x="772181" y="5689600"/>
                </a:lnTo>
                <a:lnTo>
                  <a:pt x="767215" y="5698807"/>
                </a:lnTo>
                <a:lnTo>
                  <a:pt x="785475" y="5705189"/>
                </a:lnTo>
                <a:lnTo>
                  <a:pt x="789868" y="5689600"/>
                </a:lnTo>
                <a:close/>
              </a:path>
              <a:path w="814070" h="5803900">
                <a:moveTo>
                  <a:pt x="800112" y="5626100"/>
                </a:moveTo>
                <a:lnTo>
                  <a:pt x="740869" y="5689600"/>
                </a:lnTo>
                <a:lnTo>
                  <a:pt x="767215" y="5698807"/>
                </a:lnTo>
                <a:lnTo>
                  <a:pt x="772181" y="5689600"/>
                </a:lnTo>
                <a:lnTo>
                  <a:pt x="809707" y="5689600"/>
                </a:lnTo>
                <a:lnTo>
                  <a:pt x="800112" y="5626100"/>
                </a:lnTo>
                <a:close/>
              </a:path>
              <a:path w="814070" h="5803900">
                <a:moveTo>
                  <a:pt x="205041" y="12700"/>
                </a:moveTo>
                <a:lnTo>
                  <a:pt x="147088" y="12700"/>
                </a:lnTo>
                <a:lnTo>
                  <a:pt x="128179" y="38100"/>
                </a:lnTo>
                <a:lnTo>
                  <a:pt x="110430" y="50800"/>
                </a:lnTo>
                <a:lnTo>
                  <a:pt x="77664" y="88900"/>
                </a:lnTo>
                <a:lnTo>
                  <a:pt x="49293" y="139700"/>
                </a:lnTo>
                <a:lnTo>
                  <a:pt x="26337" y="190500"/>
                </a:lnTo>
                <a:lnTo>
                  <a:pt x="17232" y="228600"/>
                </a:lnTo>
                <a:lnTo>
                  <a:pt x="9899" y="254000"/>
                </a:lnTo>
                <a:lnTo>
                  <a:pt x="4483" y="292100"/>
                </a:lnTo>
                <a:lnTo>
                  <a:pt x="1132" y="317500"/>
                </a:lnTo>
                <a:lnTo>
                  <a:pt x="0" y="355600"/>
                </a:lnTo>
                <a:lnTo>
                  <a:pt x="19037" y="355600"/>
                </a:lnTo>
                <a:lnTo>
                  <a:pt x="20171" y="317500"/>
                </a:lnTo>
                <a:lnTo>
                  <a:pt x="23431" y="292100"/>
                </a:lnTo>
                <a:lnTo>
                  <a:pt x="28679" y="254000"/>
                </a:lnTo>
                <a:lnTo>
                  <a:pt x="35773" y="228600"/>
                </a:lnTo>
                <a:lnTo>
                  <a:pt x="44569" y="203200"/>
                </a:lnTo>
                <a:lnTo>
                  <a:pt x="54922" y="177800"/>
                </a:lnTo>
                <a:lnTo>
                  <a:pt x="66680" y="139700"/>
                </a:lnTo>
                <a:lnTo>
                  <a:pt x="79692" y="127000"/>
                </a:lnTo>
                <a:lnTo>
                  <a:pt x="93799" y="101600"/>
                </a:lnTo>
                <a:lnTo>
                  <a:pt x="108835" y="76200"/>
                </a:lnTo>
                <a:lnTo>
                  <a:pt x="124628" y="63500"/>
                </a:lnTo>
                <a:lnTo>
                  <a:pt x="140992" y="50800"/>
                </a:lnTo>
                <a:lnTo>
                  <a:pt x="157728" y="38100"/>
                </a:lnTo>
                <a:lnTo>
                  <a:pt x="156556" y="38100"/>
                </a:lnTo>
                <a:lnTo>
                  <a:pt x="174627" y="25400"/>
                </a:lnTo>
                <a:lnTo>
                  <a:pt x="208161" y="25400"/>
                </a:lnTo>
                <a:lnTo>
                  <a:pt x="205041" y="12700"/>
                </a:lnTo>
                <a:close/>
              </a:path>
              <a:path w="814070" h="5803900">
                <a:moveTo>
                  <a:pt x="206439" y="12700"/>
                </a:moveTo>
                <a:lnTo>
                  <a:pt x="205041" y="12700"/>
                </a:lnTo>
                <a:lnTo>
                  <a:pt x="209674" y="25400"/>
                </a:lnTo>
                <a:lnTo>
                  <a:pt x="206439" y="12700"/>
                </a:lnTo>
                <a:close/>
              </a:path>
              <a:path w="814070" h="5803900">
                <a:moveTo>
                  <a:pt x="228796" y="12700"/>
                </a:moveTo>
                <a:lnTo>
                  <a:pt x="206439" y="12700"/>
                </a:lnTo>
                <a:lnTo>
                  <a:pt x="211068" y="25400"/>
                </a:lnTo>
                <a:lnTo>
                  <a:pt x="233685" y="25400"/>
                </a:lnTo>
                <a:lnTo>
                  <a:pt x="228796" y="12700"/>
                </a:lnTo>
                <a:close/>
              </a:path>
              <a:path w="814070" h="5803900">
                <a:moveTo>
                  <a:pt x="216156" y="0"/>
                </a:moveTo>
                <a:lnTo>
                  <a:pt x="186413" y="0"/>
                </a:lnTo>
                <a:lnTo>
                  <a:pt x="166941" y="12700"/>
                </a:lnTo>
                <a:lnTo>
                  <a:pt x="222417" y="12700"/>
                </a:lnTo>
                <a:lnTo>
                  <a:pt x="216156" y="0"/>
                </a:lnTo>
                <a:close/>
              </a:path>
            </a:pathLst>
          </a:custGeom>
          <a:solidFill>
            <a:srgbClr val="44546A"/>
          </a:solidFill>
        </p:spPr>
        <p:txBody>
          <a:bodyPr wrap="square" lIns="0" tIns="0" rIns="0" bIns="0" rtlCol="0"/>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296"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sp>
        <p:nvSpPr>
          <p:cNvPr id="3" name="object 3"/>
          <p:cNvSpPr txBox="1"/>
          <p:nvPr/>
        </p:nvSpPr>
        <p:spPr>
          <a:xfrm>
            <a:off x="2347448" y="1184147"/>
            <a:ext cx="3510279" cy="995044"/>
          </a:xfrm>
          <a:prstGeom prst="rect">
            <a:avLst/>
          </a:prstGeom>
        </p:spPr>
        <p:txBody>
          <a:bodyPr vert="horz" wrap="square" lIns="0" tIns="31750" rIns="0" bIns="0" rtlCol="0">
            <a:spAutoFit/>
          </a:bodyPr>
          <a:lstStyle/>
          <a:p>
            <a:pPr marL="12700" marR="5080">
              <a:lnSpc>
                <a:spcPts val="3790"/>
              </a:lnSpc>
              <a:spcBef>
                <a:spcPts val="250"/>
              </a:spcBef>
            </a:pPr>
            <a:r>
              <a:rPr sz="3200" dirty="0">
                <a:latin typeface="Calibri"/>
                <a:cs typeface="Calibri"/>
              </a:rPr>
              <a:t>So </a:t>
            </a:r>
            <a:r>
              <a:rPr sz="3200" spc="-20" dirty="0">
                <a:latin typeface="Calibri"/>
                <a:cs typeface="Calibri"/>
              </a:rPr>
              <a:t>far: </a:t>
            </a:r>
            <a:r>
              <a:rPr sz="3200" spc="-10" dirty="0">
                <a:latin typeface="Calibri"/>
                <a:cs typeface="Calibri"/>
              </a:rPr>
              <a:t>encode </a:t>
            </a:r>
            <a:r>
              <a:rPr sz="3200" dirty="0">
                <a:latin typeface="Calibri"/>
                <a:cs typeface="Calibri"/>
              </a:rPr>
              <a:t>inputs </a:t>
            </a:r>
            <a:r>
              <a:rPr sz="3200" spc="-710" dirty="0">
                <a:latin typeface="Calibri"/>
                <a:cs typeface="Calibri"/>
              </a:rPr>
              <a:t> </a:t>
            </a:r>
            <a:r>
              <a:rPr sz="3200" dirty="0">
                <a:latin typeface="Calibri"/>
                <a:cs typeface="Calibri"/>
              </a:rPr>
              <a:t>as</a:t>
            </a:r>
            <a:r>
              <a:rPr sz="3200" spc="-20" dirty="0">
                <a:latin typeface="Calibri"/>
                <a:cs typeface="Calibri"/>
              </a:rPr>
              <a:t> </a:t>
            </a:r>
            <a:r>
              <a:rPr sz="3200" b="1" spc="-15" dirty="0">
                <a:latin typeface="Calibri"/>
                <a:cs typeface="Calibri"/>
              </a:rPr>
              <a:t>one-hot-vector</a:t>
            </a:r>
            <a:endParaRPr sz="3200">
              <a:latin typeface="Calibri"/>
              <a:cs typeface="Calibri"/>
            </a:endParaRPr>
          </a:p>
        </p:txBody>
      </p:sp>
      <p:grpSp>
        <p:nvGrpSpPr>
          <p:cNvPr id="4" name="object 4"/>
          <p:cNvGrpSpPr/>
          <p:nvPr/>
        </p:nvGrpSpPr>
        <p:grpSpPr>
          <a:xfrm>
            <a:off x="6694613" y="290238"/>
            <a:ext cx="5229225" cy="5988050"/>
            <a:chOff x="6694613" y="290238"/>
            <a:chExt cx="5229225" cy="5988050"/>
          </a:xfrm>
        </p:grpSpPr>
        <p:sp>
          <p:nvSpPr>
            <p:cNvPr id="5" name="object 5"/>
            <p:cNvSpPr/>
            <p:nvPr/>
          </p:nvSpPr>
          <p:spPr>
            <a:xfrm>
              <a:off x="6694613" y="290238"/>
              <a:ext cx="5212080" cy="2421890"/>
            </a:xfrm>
            <a:custGeom>
              <a:avLst/>
              <a:gdLst/>
              <a:ahLst/>
              <a:cxnLst/>
              <a:rect l="l" t="t" r="r" b="b"/>
              <a:pathLst>
                <a:path w="5212080" h="2421890">
                  <a:moveTo>
                    <a:pt x="4808203" y="0"/>
                  </a:moveTo>
                  <a:lnTo>
                    <a:pt x="403637" y="0"/>
                  </a:lnTo>
                  <a:lnTo>
                    <a:pt x="356565" y="2715"/>
                  </a:lnTo>
                  <a:lnTo>
                    <a:pt x="311087" y="10660"/>
                  </a:lnTo>
                  <a:lnTo>
                    <a:pt x="267507" y="23531"/>
                  </a:lnTo>
                  <a:lnTo>
                    <a:pt x="226128" y="41026"/>
                  </a:lnTo>
                  <a:lnTo>
                    <a:pt x="187252" y="62841"/>
                  </a:lnTo>
                  <a:lnTo>
                    <a:pt x="151182" y="88674"/>
                  </a:lnTo>
                  <a:lnTo>
                    <a:pt x="118222" y="118222"/>
                  </a:lnTo>
                  <a:lnTo>
                    <a:pt x="88674" y="151183"/>
                  </a:lnTo>
                  <a:lnTo>
                    <a:pt x="62841" y="187252"/>
                  </a:lnTo>
                  <a:lnTo>
                    <a:pt x="41026" y="226128"/>
                  </a:lnTo>
                  <a:lnTo>
                    <a:pt x="23531" y="267507"/>
                  </a:lnTo>
                  <a:lnTo>
                    <a:pt x="10660" y="311088"/>
                  </a:lnTo>
                  <a:lnTo>
                    <a:pt x="2715" y="356566"/>
                  </a:lnTo>
                  <a:lnTo>
                    <a:pt x="0" y="403639"/>
                  </a:lnTo>
                  <a:lnTo>
                    <a:pt x="0" y="2018130"/>
                  </a:lnTo>
                  <a:lnTo>
                    <a:pt x="2715" y="2065203"/>
                  </a:lnTo>
                  <a:lnTo>
                    <a:pt x="10660" y="2110680"/>
                  </a:lnTo>
                  <a:lnTo>
                    <a:pt x="23531" y="2154260"/>
                  </a:lnTo>
                  <a:lnTo>
                    <a:pt x="41026" y="2195640"/>
                  </a:lnTo>
                  <a:lnTo>
                    <a:pt x="62841" y="2234516"/>
                  </a:lnTo>
                  <a:lnTo>
                    <a:pt x="88674" y="2270585"/>
                  </a:lnTo>
                  <a:lnTo>
                    <a:pt x="118222" y="2303546"/>
                  </a:lnTo>
                  <a:lnTo>
                    <a:pt x="151182" y="2333094"/>
                  </a:lnTo>
                  <a:lnTo>
                    <a:pt x="187252" y="2358927"/>
                  </a:lnTo>
                  <a:lnTo>
                    <a:pt x="226128" y="2380742"/>
                  </a:lnTo>
                  <a:lnTo>
                    <a:pt x="267507" y="2398237"/>
                  </a:lnTo>
                  <a:lnTo>
                    <a:pt x="311087" y="2411108"/>
                  </a:lnTo>
                  <a:lnTo>
                    <a:pt x="356565" y="2419053"/>
                  </a:lnTo>
                  <a:lnTo>
                    <a:pt x="403637" y="2421769"/>
                  </a:lnTo>
                  <a:lnTo>
                    <a:pt x="4808203" y="2421769"/>
                  </a:lnTo>
                  <a:lnTo>
                    <a:pt x="4855276" y="2419053"/>
                  </a:lnTo>
                  <a:lnTo>
                    <a:pt x="4900753" y="2411108"/>
                  </a:lnTo>
                  <a:lnTo>
                    <a:pt x="4944333" y="2398237"/>
                  </a:lnTo>
                  <a:lnTo>
                    <a:pt x="4985713" y="2380742"/>
                  </a:lnTo>
                  <a:lnTo>
                    <a:pt x="5024588" y="2358927"/>
                  </a:lnTo>
                  <a:lnTo>
                    <a:pt x="5060658" y="2333094"/>
                  </a:lnTo>
                  <a:lnTo>
                    <a:pt x="5093618" y="2303546"/>
                  </a:lnTo>
                  <a:lnTo>
                    <a:pt x="5123166" y="2270585"/>
                  </a:lnTo>
                  <a:lnTo>
                    <a:pt x="5148999" y="2234516"/>
                  </a:lnTo>
                  <a:lnTo>
                    <a:pt x="5170815" y="2195640"/>
                  </a:lnTo>
                  <a:lnTo>
                    <a:pt x="5188309" y="2154260"/>
                  </a:lnTo>
                  <a:lnTo>
                    <a:pt x="5201180" y="2110680"/>
                  </a:lnTo>
                  <a:lnTo>
                    <a:pt x="5209125" y="2065203"/>
                  </a:lnTo>
                  <a:lnTo>
                    <a:pt x="5211841" y="2018130"/>
                  </a:lnTo>
                  <a:lnTo>
                    <a:pt x="5211841" y="403639"/>
                  </a:lnTo>
                  <a:lnTo>
                    <a:pt x="5209125" y="356566"/>
                  </a:lnTo>
                  <a:lnTo>
                    <a:pt x="5201180" y="311088"/>
                  </a:lnTo>
                  <a:lnTo>
                    <a:pt x="5188309" y="267507"/>
                  </a:lnTo>
                  <a:lnTo>
                    <a:pt x="5170815" y="226128"/>
                  </a:lnTo>
                  <a:lnTo>
                    <a:pt x="5148999" y="187252"/>
                  </a:lnTo>
                  <a:lnTo>
                    <a:pt x="5123166" y="151183"/>
                  </a:lnTo>
                  <a:lnTo>
                    <a:pt x="5093618" y="118222"/>
                  </a:lnTo>
                  <a:lnTo>
                    <a:pt x="5060658" y="88674"/>
                  </a:lnTo>
                  <a:lnTo>
                    <a:pt x="5024588" y="62841"/>
                  </a:lnTo>
                  <a:lnTo>
                    <a:pt x="4985713" y="41026"/>
                  </a:lnTo>
                  <a:lnTo>
                    <a:pt x="4944333" y="23531"/>
                  </a:lnTo>
                  <a:lnTo>
                    <a:pt x="4900753" y="10660"/>
                  </a:lnTo>
                  <a:lnTo>
                    <a:pt x="4855276" y="2715"/>
                  </a:lnTo>
                  <a:lnTo>
                    <a:pt x="4808203" y="0"/>
                  </a:lnTo>
                  <a:close/>
                </a:path>
              </a:pathLst>
            </a:custGeom>
            <a:solidFill>
              <a:srgbClr val="F3F3F3"/>
            </a:solidFill>
          </p:spPr>
          <p:txBody>
            <a:bodyPr wrap="square" lIns="0" tIns="0" rIns="0" bIns="0" rtlCol="0"/>
            <a:lstStyle/>
            <a:p>
              <a:endParaRPr/>
            </a:p>
          </p:txBody>
        </p:sp>
        <p:pic>
          <p:nvPicPr>
            <p:cNvPr id="6" name="object 6"/>
            <p:cNvPicPr/>
            <p:nvPr/>
          </p:nvPicPr>
          <p:blipFill>
            <a:blip r:embed="rId3" cstate="print"/>
            <a:stretch>
              <a:fillRect/>
            </a:stretch>
          </p:blipFill>
          <p:spPr>
            <a:xfrm>
              <a:off x="6708647" y="2319527"/>
              <a:ext cx="5215128" cy="3816096"/>
            </a:xfrm>
            <a:prstGeom prst="rect">
              <a:avLst/>
            </a:prstGeom>
          </p:spPr>
        </p:pic>
        <p:pic>
          <p:nvPicPr>
            <p:cNvPr id="7" name="object 7"/>
            <p:cNvPicPr/>
            <p:nvPr/>
          </p:nvPicPr>
          <p:blipFill>
            <a:blip r:embed="rId4" cstate="print"/>
            <a:stretch>
              <a:fillRect/>
            </a:stretch>
          </p:blipFill>
          <p:spPr>
            <a:xfrm>
              <a:off x="8227682" y="301626"/>
              <a:ext cx="3253075" cy="5976056"/>
            </a:xfrm>
            <a:prstGeom prst="rect">
              <a:avLst/>
            </a:prstGeom>
          </p:spPr>
        </p:pic>
      </p:grpSp>
      <p:sp>
        <p:nvSpPr>
          <p:cNvPr id="8" name="object 8"/>
          <p:cNvSpPr txBox="1"/>
          <p:nvPr/>
        </p:nvSpPr>
        <p:spPr>
          <a:xfrm>
            <a:off x="8341612" y="1288796"/>
            <a:ext cx="22288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Calibri"/>
                <a:cs typeface="Calibri"/>
              </a:rPr>
              <a:t>.03</a:t>
            </a:r>
            <a:endParaRPr sz="1200">
              <a:latin typeface="Calibri"/>
              <a:cs typeface="Calibri"/>
            </a:endParaRPr>
          </a:p>
        </p:txBody>
      </p:sp>
      <p:sp>
        <p:nvSpPr>
          <p:cNvPr id="9" name="object 9"/>
          <p:cNvSpPr txBox="1"/>
          <p:nvPr/>
        </p:nvSpPr>
        <p:spPr>
          <a:xfrm>
            <a:off x="9271566" y="1288796"/>
            <a:ext cx="22288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Calibri"/>
                <a:cs typeface="Calibri"/>
              </a:rPr>
              <a:t>.25</a:t>
            </a:r>
            <a:endParaRPr sz="1200">
              <a:latin typeface="Calibri"/>
              <a:cs typeface="Calibri"/>
            </a:endParaRPr>
          </a:p>
        </p:txBody>
      </p:sp>
      <p:sp>
        <p:nvSpPr>
          <p:cNvPr id="10" name="object 10"/>
          <p:cNvSpPr txBox="1"/>
          <p:nvPr/>
        </p:nvSpPr>
        <p:spPr>
          <a:xfrm>
            <a:off x="10164367" y="1288796"/>
            <a:ext cx="22288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Calibri"/>
                <a:cs typeface="Calibri"/>
              </a:rPr>
              <a:t>.11</a:t>
            </a:r>
            <a:endParaRPr sz="1200">
              <a:latin typeface="Calibri"/>
              <a:cs typeface="Calibri"/>
            </a:endParaRPr>
          </a:p>
        </p:txBody>
      </p:sp>
      <p:sp>
        <p:nvSpPr>
          <p:cNvPr id="11" name="object 11"/>
          <p:cNvSpPr txBox="1"/>
          <p:nvPr/>
        </p:nvSpPr>
        <p:spPr>
          <a:xfrm>
            <a:off x="6961806" y="1547367"/>
            <a:ext cx="1077595" cy="406400"/>
          </a:xfrm>
          <a:prstGeom prst="rect">
            <a:avLst/>
          </a:prstGeom>
        </p:spPr>
        <p:txBody>
          <a:bodyPr vert="horz" wrap="square" lIns="0" tIns="12700" rIns="0" bIns="0" rtlCol="0">
            <a:spAutoFit/>
          </a:bodyPr>
          <a:lstStyle/>
          <a:p>
            <a:pPr marL="12700">
              <a:lnSpc>
                <a:spcPct val="100000"/>
              </a:lnSpc>
              <a:spcBef>
                <a:spcPts val="100"/>
              </a:spcBef>
            </a:pPr>
            <a:r>
              <a:rPr sz="2500" spc="-15" dirty="0">
                <a:solidFill>
                  <a:srgbClr val="B45F06"/>
                </a:solidFill>
                <a:latin typeface="Calibri"/>
                <a:cs typeface="Calibri"/>
              </a:rPr>
              <a:t>Softmax</a:t>
            </a:r>
            <a:endParaRPr sz="2500">
              <a:latin typeface="Calibri"/>
              <a:cs typeface="Calibri"/>
            </a:endParaRPr>
          </a:p>
        </p:txBody>
      </p:sp>
      <p:graphicFrame>
        <p:nvGraphicFramePr>
          <p:cNvPr id="12" name="object 12"/>
          <p:cNvGraphicFramePr>
            <a:graphicFrameLocks noGrp="1"/>
          </p:cNvGraphicFramePr>
          <p:nvPr/>
        </p:nvGraphicFramePr>
        <p:xfrm>
          <a:off x="8313450" y="633428"/>
          <a:ext cx="3068954" cy="1405255"/>
        </p:xfrm>
        <a:graphic>
          <a:graphicData uri="http://schemas.openxmlformats.org/drawingml/2006/table">
            <a:tbl>
              <a:tblPr firstRow="1" bandRow="1">
                <a:tableStyleId>{2D5ABB26-0587-4C30-8999-92F81FD0307C}</a:tableStyleId>
              </a:tblPr>
              <a:tblGrid>
                <a:gridCol w="632460">
                  <a:extLst>
                    <a:ext uri="{9D8B030D-6E8A-4147-A177-3AD203B41FA5}">
                      <a16:colId xmlns:a16="http://schemas.microsoft.com/office/drawing/2014/main" val="20000"/>
                    </a:ext>
                  </a:extLst>
                </a:gridCol>
                <a:gridCol w="890905">
                  <a:extLst>
                    <a:ext uri="{9D8B030D-6E8A-4147-A177-3AD203B41FA5}">
                      <a16:colId xmlns:a16="http://schemas.microsoft.com/office/drawing/2014/main" val="20001"/>
                    </a:ext>
                  </a:extLst>
                </a:gridCol>
                <a:gridCol w="918210">
                  <a:extLst>
                    <a:ext uri="{9D8B030D-6E8A-4147-A177-3AD203B41FA5}">
                      <a16:colId xmlns:a16="http://schemas.microsoft.com/office/drawing/2014/main" val="20002"/>
                    </a:ext>
                  </a:extLst>
                </a:gridCol>
                <a:gridCol w="627379">
                  <a:extLst>
                    <a:ext uri="{9D8B030D-6E8A-4147-A177-3AD203B41FA5}">
                      <a16:colId xmlns:a16="http://schemas.microsoft.com/office/drawing/2014/main" val="20003"/>
                    </a:ext>
                  </a:extLst>
                </a:gridCol>
              </a:tblGrid>
              <a:tr h="414655">
                <a:tc>
                  <a:txBody>
                    <a:bodyPr/>
                    <a:lstStyle/>
                    <a:p>
                      <a:pPr marL="31750">
                        <a:lnSpc>
                          <a:spcPct val="100000"/>
                        </a:lnSpc>
                        <a:spcBef>
                          <a:spcPts val="95"/>
                        </a:spcBef>
                      </a:pPr>
                      <a:r>
                        <a:rPr sz="2500" spc="-114" dirty="0">
                          <a:latin typeface="Calibri"/>
                          <a:cs typeface="Calibri"/>
                        </a:rPr>
                        <a:t>“e</a:t>
                      </a:r>
                      <a:endParaRPr sz="2500">
                        <a:latin typeface="Calibri"/>
                        <a:cs typeface="Calibri"/>
                      </a:endParaRPr>
                    </a:p>
                  </a:txBody>
                  <a:tcPr marL="0" marR="0" marT="12065" marB="0"/>
                </a:tc>
                <a:tc gridSpan="3">
                  <a:txBody>
                    <a:bodyPr/>
                    <a:lstStyle/>
                    <a:p>
                      <a:pPr marL="346075">
                        <a:lnSpc>
                          <a:spcPct val="100000"/>
                        </a:lnSpc>
                        <a:spcBef>
                          <a:spcPts val="165"/>
                        </a:spcBef>
                        <a:tabLst>
                          <a:tab pos="1257300" algn="l"/>
                          <a:tab pos="2153920" algn="l"/>
                        </a:tabLst>
                      </a:pPr>
                      <a:r>
                        <a:rPr sz="3750" spc="-15" baseline="6666" dirty="0">
                          <a:latin typeface="Calibri"/>
                          <a:cs typeface="Calibri"/>
                        </a:rPr>
                        <a:t>“</a:t>
                      </a:r>
                      <a:r>
                        <a:rPr sz="3750" baseline="6666" dirty="0">
                          <a:latin typeface="Calibri"/>
                          <a:cs typeface="Calibri"/>
                        </a:rPr>
                        <a:t>l	</a:t>
                      </a:r>
                      <a:r>
                        <a:rPr sz="2500" spc="-10" dirty="0">
                          <a:latin typeface="Calibri"/>
                          <a:cs typeface="Calibri"/>
                        </a:rPr>
                        <a:t>“</a:t>
                      </a:r>
                      <a:r>
                        <a:rPr sz="2500" dirty="0">
                          <a:latin typeface="Calibri"/>
                          <a:cs typeface="Calibri"/>
                        </a:rPr>
                        <a:t>l	</a:t>
                      </a:r>
                      <a:r>
                        <a:rPr sz="3750" spc="-142" baseline="1111" dirty="0">
                          <a:latin typeface="Calibri"/>
                          <a:cs typeface="Calibri"/>
                        </a:rPr>
                        <a:t>“o</a:t>
                      </a:r>
                      <a:endParaRPr sz="3750" baseline="1111">
                        <a:latin typeface="Calibri"/>
                        <a:cs typeface="Calibri"/>
                      </a:endParaRPr>
                    </a:p>
                  </a:txBody>
                  <a:tcPr marL="0" marR="0" marT="20955"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448945">
                <a:tc>
                  <a:txBody>
                    <a:bodyPr/>
                    <a:lstStyle/>
                    <a:p>
                      <a:pPr marL="103505">
                        <a:lnSpc>
                          <a:spcPts val="2830"/>
                        </a:lnSpc>
                      </a:pPr>
                      <a:r>
                        <a:rPr sz="2500" dirty="0">
                          <a:latin typeface="Calibri"/>
                          <a:cs typeface="Calibri"/>
                        </a:rPr>
                        <a:t>”</a:t>
                      </a:r>
                      <a:endParaRPr sz="2500">
                        <a:latin typeface="Calibri"/>
                        <a:cs typeface="Calibri"/>
                      </a:endParaRPr>
                    </a:p>
                  </a:txBody>
                  <a:tcPr marL="0" marR="0" marT="0" marB="0"/>
                </a:tc>
                <a:tc>
                  <a:txBody>
                    <a:bodyPr/>
                    <a:lstStyle/>
                    <a:p>
                      <a:pPr marR="367030" algn="r">
                        <a:lnSpc>
                          <a:spcPts val="2615"/>
                        </a:lnSpc>
                      </a:pPr>
                      <a:r>
                        <a:rPr sz="2500" dirty="0">
                          <a:latin typeface="Calibri"/>
                          <a:cs typeface="Calibri"/>
                        </a:rPr>
                        <a:t>”</a:t>
                      </a:r>
                      <a:endParaRPr sz="2500">
                        <a:latin typeface="Calibri"/>
                        <a:cs typeface="Calibri"/>
                      </a:endParaRPr>
                    </a:p>
                  </a:txBody>
                  <a:tcPr marL="0" marR="0" marT="0" marB="0"/>
                </a:tc>
                <a:tc>
                  <a:txBody>
                    <a:bodyPr/>
                    <a:lstStyle/>
                    <a:p>
                      <a:pPr marR="373380" algn="r">
                        <a:lnSpc>
                          <a:spcPts val="2900"/>
                        </a:lnSpc>
                      </a:pPr>
                      <a:r>
                        <a:rPr sz="2500" dirty="0">
                          <a:latin typeface="Calibri"/>
                          <a:cs typeface="Calibri"/>
                        </a:rPr>
                        <a:t>”</a:t>
                      </a:r>
                      <a:endParaRPr sz="2500">
                        <a:latin typeface="Calibri"/>
                        <a:cs typeface="Calibri"/>
                      </a:endParaRPr>
                    </a:p>
                  </a:txBody>
                  <a:tcPr marL="0" marR="0" marT="0" marB="0"/>
                </a:tc>
                <a:tc>
                  <a:txBody>
                    <a:bodyPr/>
                    <a:lstStyle/>
                    <a:p>
                      <a:pPr marL="423545" marR="12065">
                        <a:lnSpc>
                          <a:spcPts val="2410"/>
                        </a:lnSpc>
                      </a:pPr>
                      <a:r>
                        <a:rPr sz="2500" dirty="0">
                          <a:latin typeface="Calibri"/>
                          <a:cs typeface="Calibri"/>
                        </a:rPr>
                        <a:t>”</a:t>
                      </a:r>
                      <a:endParaRPr sz="2500">
                        <a:latin typeface="Calibri"/>
                        <a:cs typeface="Calibri"/>
                      </a:endParaRPr>
                    </a:p>
                    <a:p>
                      <a:pPr marL="379730" marR="12065">
                        <a:lnSpc>
                          <a:spcPts val="1019"/>
                        </a:lnSpc>
                      </a:pPr>
                      <a:r>
                        <a:rPr sz="1200" b="1" dirty="0">
                          <a:latin typeface="Calibri"/>
                          <a:cs typeface="Calibri"/>
                        </a:rPr>
                        <a:t>.11</a:t>
                      </a:r>
                      <a:endParaRPr sz="1200">
                        <a:latin typeface="Calibri"/>
                        <a:cs typeface="Calibri"/>
                      </a:endParaRPr>
                    </a:p>
                  </a:txBody>
                  <a:tcPr marL="0" marR="0" marT="0" marB="0"/>
                </a:tc>
                <a:extLst>
                  <a:ext uri="{0D108BD9-81ED-4DB2-BD59-A6C34878D82A}">
                    <a16:rowId xmlns:a16="http://schemas.microsoft.com/office/drawing/2014/main" val="10001"/>
                  </a:ext>
                </a:extLst>
              </a:tr>
              <a:tr h="184150">
                <a:tc>
                  <a:txBody>
                    <a:bodyPr/>
                    <a:lstStyle/>
                    <a:p>
                      <a:pPr marL="40640">
                        <a:lnSpc>
                          <a:spcPts val="1350"/>
                        </a:lnSpc>
                      </a:pPr>
                      <a:r>
                        <a:rPr sz="1200" b="1" dirty="0">
                          <a:latin typeface="Calibri"/>
                          <a:cs typeface="Calibri"/>
                        </a:rPr>
                        <a:t>.13</a:t>
                      </a:r>
                      <a:endParaRPr sz="1200">
                        <a:latin typeface="Calibri"/>
                        <a:cs typeface="Calibri"/>
                      </a:endParaRPr>
                    </a:p>
                  </a:txBody>
                  <a:tcPr marL="0" marR="0" marT="0" marB="0"/>
                </a:tc>
                <a:tc>
                  <a:txBody>
                    <a:bodyPr/>
                    <a:lstStyle/>
                    <a:p>
                      <a:pPr marR="347345" algn="r">
                        <a:lnSpc>
                          <a:spcPts val="1350"/>
                        </a:lnSpc>
                      </a:pPr>
                      <a:r>
                        <a:rPr sz="1200" b="1" dirty="0">
                          <a:latin typeface="Calibri"/>
                          <a:cs typeface="Calibri"/>
                        </a:rPr>
                        <a:t>.20</a:t>
                      </a:r>
                      <a:endParaRPr sz="1200">
                        <a:latin typeface="Calibri"/>
                        <a:cs typeface="Calibri"/>
                      </a:endParaRPr>
                    </a:p>
                  </a:txBody>
                  <a:tcPr marL="0" marR="0" marT="0" marB="0"/>
                </a:tc>
                <a:tc>
                  <a:txBody>
                    <a:bodyPr/>
                    <a:lstStyle/>
                    <a:p>
                      <a:pPr marR="372110" algn="r">
                        <a:lnSpc>
                          <a:spcPts val="1350"/>
                        </a:lnSpc>
                      </a:pPr>
                      <a:r>
                        <a:rPr sz="1200" b="1" dirty="0">
                          <a:latin typeface="Calibri"/>
                          <a:cs typeface="Calibri"/>
                        </a:rPr>
                        <a:t>.17</a:t>
                      </a:r>
                      <a:endParaRPr sz="1200">
                        <a:latin typeface="Calibri"/>
                        <a:cs typeface="Calibri"/>
                      </a:endParaRPr>
                    </a:p>
                  </a:txBody>
                  <a:tcPr marL="0" marR="0" marT="0" marB="0"/>
                </a:tc>
                <a:tc>
                  <a:txBody>
                    <a:bodyPr/>
                    <a:lstStyle/>
                    <a:p>
                      <a:pPr marR="42545" algn="r">
                        <a:lnSpc>
                          <a:spcPts val="1350"/>
                        </a:lnSpc>
                      </a:pPr>
                      <a:r>
                        <a:rPr sz="1200" b="1" dirty="0">
                          <a:latin typeface="Calibri"/>
                          <a:cs typeface="Calibri"/>
                        </a:rPr>
                        <a:t>.02</a:t>
                      </a:r>
                      <a:endParaRPr sz="1200">
                        <a:latin typeface="Calibri"/>
                        <a:cs typeface="Calibri"/>
                      </a:endParaRPr>
                    </a:p>
                  </a:txBody>
                  <a:tcPr marL="0" marR="0" marT="0" marB="0"/>
                </a:tc>
                <a:extLst>
                  <a:ext uri="{0D108BD9-81ED-4DB2-BD59-A6C34878D82A}">
                    <a16:rowId xmlns:a16="http://schemas.microsoft.com/office/drawing/2014/main" val="10002"/>
                  </a:ext>
                </a:extLst>
              </a:tr>
              <a:tr h="176530">
                <a:tc>
                  <a:txBody>
                    <a:bodyPr/>
                    <a:lstStyle/>
                    <a:p>
                      <a:pPr marL="40640">
                        <a:lnSpc>
                          <a:spcPts val="1290"/>
                        </a:lnSpc>
                      </a:pPr>
                      <a:r>
                        <a:rPr sz="1200" b="1" dirty="0">
                          <a:latin typeface="Calibri"/>
                          <a:cs typeface="Calibri"/>
                        </a:rPr>
                        <a:t>.00</a:t>
                      </a:r>
                      <a:endParaRPr sz="1200">
                        <a:latin typeface="Calibri"/>
                        <a:cs typeface="Calibri"/>
                      </a:endParaRPr>
                    </a:p>
                  </a:txBody>
                  <a:tcPr marL="0" marR="0" marT="0" marB="0"/>
                </a:tc>
                <a:tc>
                  <a:txBody>
                    <a:bodyPr/>
                    <a:lstStyle/>
                    <a:p>
                      <a:pPr marR="347345" algn="r">
                        <a:lnSpc>
                          <a:spcPts val="1290"/>
                        </a:lnSpc>
                      </a:pPr>
                      <a:r>
                        <a:rPr sz="1200" b="1" dirty="0">
                          <a:latin typeface="Calibri"/>
                          <a:cs typeface="Calibri"/>
                        </a:rPr>
                        <a:t>.05</a:t>
                      </a:r>
                      <a:endParaRPr sz="1200">
                        <a:latin typeface="Calibri"/>
                        <a:cs typeface="Calibri"/>
                      </a:endParaRPr>
                    </a:p>
                  </a:txBody>
                  <a:tcPr marL="0" marR="0" marT="0" marB="0"/>
                </a:tc>
                <a:tc>
                  <a:txBody>
                    <a:bodyPr/>
                    <a:lstStyle/>
                    <a:p>
                      <a:pPr marR="372110" algn="r">
                        <a:lnSpc>
                          <a:spcPts val="1290"/>
                        </a:lnSpc>
                      </a:pPr>
                      <a:r>
                        <a:rPr sz="1200" b="1" dirty="0">
                          <a:latin typeface="Calibri"/>
                          <a:cs typeface="Calibri"/>
                        </a:rPr>
                        <a:t>.68</a:t>
                      </a:r>
                      <a:endParaRPr sz="1200">
                        <a:latin typeface="Calibri"/>
                        <a:cs typeface="Calibri"/>
                      </a:endParaRPr>
                    </a:p>
                  </a:txBody>
                  <a:tcPr marL="0" marR="0" marT="0" marB="0"/>
                </a:tc>
                <a:tc>
                  <a:txBody>
                    <a:bodyPr/>
                    <a:lstStyle/>
                    <a:p>
                      <a:pPr marR="42545" algn="r">
                        <a:lnSpc>
                          <a:spcPts val="1290"/>
                        </a:lnSpc>
                      </a:pPr>
                      <a:r>
                        <a:rPr sz="1200" b="1" dirty="0">
                          <a:latin typeface="Calibri"/>
                          <a:cs typeface="Calibri"/>
                        </a:rPr>
                        <a:t>.08</a:t>
                      </a:r>
                      <a:endParaRPr sz="1200">
                        <a:latin typeface="Calibri"/>
                        <a:cs typeface="Calibri"/>
                      </a:endParaRPr>
                    </a:p>
                  </a:txBody>
                  <a:tcPr marL="0" marR="0" marT="0" marB="0"/>
                </a:tc>
                <a:extLst>
                  <a:ext uri="{0D108BD9-81ED-4DB2-BD59-A6C34878D82A}">
                    <a16:rowId xmlns:a16="http://schemas.microsoft.com/office/drawing/2014/main" val="10003"/>
                  </a:ext>
                </a:extLst>
              </a:tr>
              <a:tr h="180975">
                <a:tc>
                  <a:txBody>
                    <a:bodyPr/>
                    <a:lstStyle/>
                    <a:p>
                      <a:pPr marL="40640">
                        <a:lnSpc>
                          <a:spcPts val="1330"/>
                        </a:lnSpc>
                      </a:pPr>
                      <a:r>
                        <a:rPr sz="1200" b="1" dirty="0">
                          <a:latin typeface="Calibri"/>
                          <a:cs typeface="Calibri"/>
                        </a:rPr>
                        <a:t>.84</a:t>
                      </a:r>
                      <a:endParaRPr sz="1200">
                        <a:latin typeface="Calibri"/>
                        <a:cs typeface="Calibri"/>
                      </a:endParaRPr>
                    </a:p>
                  </a:txBody>
                  <a:tcPr marL="0" marR="0" marT="0" marB="0"/>
                </a:tc>
                <a:tc>
                  <a:txBody>
                    <a:bodyPr/>
                    <a:lstStyle/>
                    <a:p>
                      <a:pPr marR="347345" algn="r">
                        <a:lnSpc>
                          <a:spcPts val="1330"/>
                        </a:lnSpc>
                      </a:pPr>
                      <a:r>
                        <a:rPr sz="1200" b="1" dirty="0">
                          <a:latin typeface="Calibri"/>
                          <a:cs typeface="Calibri"/>
                        </a:rPr>
                        <a:t>.50</a:t>
                      </a:r>
                      <a:endParaRPr sz="1200">
                        <a:latin typeface="Calibri"/>
                        <a:cs typeface="Calibri"/>
                      </a:endParaRPr>
                    </a:p>
                  </a:txBody>
                  <a:tcPr marL="0" marR="0" marT="0" marB="0"/>
                </a:tc>
                <a:tc>
                  <a:txBody>
                    <a:bodyPr/>
                    <a:lstStyle/>
                    <a:p>
                      <a:pPr marR="372110" algn="r">
                        <a:lnSpc>
                          <a:spcPts val="1330"/>
                        </a:lnSpc>
                      </a:pPr>
                      <a:r>
                        <a:rPr sz="1200" b="1" dirty="0">
                          <a:latin typeface="Calibri"/>
                          <a:cs typeface="Calibri"/>
                        </a:rPr>
                        <a:t>.03</a:t>
                      </a:r>
                      <a:endParaRPr sz="1200">
                        <a:latin typeface="Calibri"/>
                        <a:cs typeface="Calibri"/>
                      </a:endParaRPr>
                    </a:p>
                  </a:txBody>
                  <a:tcPr marL="0" marR="0" marT="0" marB="0"/>
                </a:tc>
                <a:tc>
                  <a:txBody>
                    <a:bodyPr/>
                    <a:lstStyle/>
                    <a:p>
                      <a:pPr marR="42545" algn="r">
                        <a:lnSpc>
                          <a:spcPts val="1330"/>
                        </a:lnSpc>
                      </a:pPr>
                      <a:r>
                        <a:rPr sz="1200" b="1" dirty="0">
                          <a:latin typeface="Calibri"/>
                          <a:cs typeface="Calibri"/>
                        </a:rPr>
                        <a:t>.79</a:t>
                      </a:r>
                      <a:endParaRPr sz="1200" dirty="0">
                        <a:latin typeface="Calibri"/>
                        <a:cs typeface="Calibri"/>
                      </a:endParaRPr>
                    </a:p>
                  </a:txBody>
                  <a:tcPr marL="0" marR="0" marT="0" marB="0"/>
                </a:tc>
                <a:extLst>
                  <a:ext uri="{0D108BD9-81ED-4DB2-BD59-A6C34878D82A}">
                    <a16:rowId xmlns:a16="http://schemas.microsoft.com/office/drawing/2014/main" val="10004"/>
                  </a:ext>
                </a:extLst>
              </a:tr>
            </a:tbl>
          </a:graphicData>
        </a:graphic>
      </p:graphicFrame>
      <p:sp>
        <p:nvSpPr>
          <p:cNvPr id="13" name="object 13"/>
          <p:cNvSpPr txBox="1"/>
          <p:nvPr/>
        </p:nvSpPr>
        <p:spPr>
          <a:xfrm>
            <a:off x="6961806" y="818895"/>
            <a:ext cx="970915" cy="406400"/>
          </a:xfrm>
          <a:prstGeom prst="rect">
            <a:avLst/>
          </a:prstGeom>
        </p:spPr>
        <p:txBody>
          <a:bodyPr vert="horz" wrap="square" lIns="0" tIns="12700" rIns="0" bIns="0" rtlCol="0">
            <a:spAutoFit/>
          </a:bodyPr>
          <a:lstStyle/>
          <a:p>
            <a:pPr marL="12700">
              <a:lnSpc>
                <a:spcPct val="100000"/>
              </a:lnSpc>
              <a:spcBef>
                <a:spcPts val="100"/>
              </a:spcBef>
            </a:pPr>
            <a:r>
              <a:rPr sz="2500" spc="-15" dirty="0">
                <a:latin typeface="Calibri"/>
                <a:cs typeface="Calibri"/>
              </a:rPr>
              <a:t>S</a:t>
            </a:r>
            <a:r>
              <a:rPr sz="2500" spc="-10" dirty="0">
                <a:latin typeface="Calibri"/>
                <a:cs typeface="Calibri"/>
              </a:rPr>
              <a:t>am</a:t>
            </a:r>
            <a:r>
              <a:rPr sz="2500" spc="-5" dirty="0">
                <a:latin typeface="Calibri"/>
                <a:cs typeface="Calibri"/>
              </a:rPr>
              <a:t>p</a:t>
            </a:r>
            <a:r>
              <a:rPr sz="2500" dirty="0">
                <a:latin typeface="Calibri"/>
                <a:cs typeface="Calibri"/>
              </a:rPr>
              <a:t>le</a:t>
            </a:r>
            <a:endParaRPr sz="2500">
              <a:latin typeface="Calibri"/>
              <a:cs typeface="Calibri"/>
            </a:endParaRPr>
          </a:p>
        </p:txBody>
      </p:sp>
      <p:sp>
        <p:nvSpPr>
          <p:cNvPr id="14" name="object 14"/>
          <p:cNvSpPr/>
          <p:nvPr/>
        </p:nvSpPr>
        <p:spPr>
          <a:xfrm>
            <a:off x="5962361" y="1705610"/>
            <a:ext cx="1814830" cy="3462020"/>
          </a:xfrm>
          <a:custGeom>
            <a:avLst/>
            <a:gdLst/>
            <a:ahLst/>
            <a:cxnLst/>
            <a:rect l="l" t="t" r="r" b="b"/>
            <a:pathLst>
              <a:path w="1814829" h="3462020">
                <a:moveTo>
                  <a:pt x="1766911" y="3385491"/>
                </a:moveTo>
                <a:lnTo>
                  <a:pt x="1738336" y="3385719"/>
                </a:lnTo>
                <a:lnTo>
                  <a:pt x="1777044" y="3461612"/>
                </a:lnTo>
                <a:lnTo>
                  <a:pt x="1808123" y="3398191"/>
                </a:lnTo>
                <a:lnTo>
                  <a:pt x="1767011" y="3398191"/>
                </a:lnTo>
                <a:lnTo>
                  <a:pt x="1766911" y="3385491"/>
                </a:lnTo>
                <a:close/>
              </a:path>
              <a:path w="1814829" h="3462020">
                <a:moveTo>
                  <a:pt x="1785959" y="3385338"/>
                </a:moveTo>
                <a:lnTo>
                  <a:pt x="1766911" y="3385491"/>
                </a:lnTo>
                <a:lnTo>
                  <a:pt x="1767011" y="3398191"/>
                </a:lnTo>
                <a:lnTo>
                  <a:pt x="1786061" y="3398038"/>
                </a:lnTo>
                <a:lnTo>
                  <a:pt x="1785959" y="3385338"/>
                </a:lnTo>
                <a:close/>
              </a:path>
              <a:path w="1814829" h="3462020">
                <a:moveTo>
                  <a:pt x="1814534" y="3385110"/>
                </a:moveTo>
                <a:lnTo>
                  <a:pt x="1785959" y="3385338"/>
                </a:lnTo>
                <a:lnTo>
                  <a:pt x="1786061" y="3398038"/>
                </a:lnTo>
                <a:lnTo>
                  <a:pt x="1767011" y="3398191"/>
                </a:lnTo>
                <a:lnTo>
                  <a:pt x="1808123" y="3398191"/>
                </a:lnTo>
                <a:lnTo>
                  <a:pt x="1814534" y="3385110"/>
                </a:lnTo>
                <a:close/>
              </a:path>
              <a:path w="1814829" h="3462020">
                <a:moveTo>
                  <a:pt x="575" y="0"/>
                </a:moveTo>
                <a:lnTo>
                  <a:pt x="0" y="19041"/>
                </a:lnTo>
                <a:lnTo>
                  <a:pt x="41639" y="20299"/>
                </a:lnTo>
                <a:lnTo>
                  <a:pt x="82692" y="24011"/>
                </a:lnTo>
                <a:lnTo>
                  <a:pt x="123720" y="30142"/>
                </a:lnTo>
                <a:lnTo>
                  <a:pt x="164708" y="38653"/>
                </a:lnTo>
                <a:lnTo>
                  <a:pt x="205639" y="49509"/>
                </a:lnTo>
                <a:lnTo>
                  <a:pt x="246494" y="62677"/>
                </a:lnTo>
                <a:lnTo>
                  <a:pt x="287253" y="78116"/>
                </a:lnTo>
                <a:lnTo>
                  <a:pt x="327898" y="95793"/>
                </a:lnTo>
                <a:lnTo>
                  <a:pt x="368407" y="115672"/>
                </a:lnTo>
                <a:lnTo>
                  <a:pt x="408762" y="137716"/>
                </a:lnTo>
                <a:lnTo>
                  <a:pt x="448938" y="161886"/>
                </a:lnTo>
                <a:lnTo>
                  <a:pt x="488916" y="188149"/>
                </a:lnTo>
                <a:lnTo>
                  <a:pt x="528674" y="216462"/>
                </a:lnTo>
                <a:lnTo>
                  <a:pt x="568189" y="246792"/>
                </a:lnTo>
                <a:lnTo>
                  <a:pt x="607439" y="279097"/>
                </a:lnTo>
                <a:lnTo>
                  <a:pt x="646404" y="313340"/>
                </a:lnTo>
                <a:lnTo>
                  <a:pt x="685060" y="349482"/>
                </a:lnTo>
                <a:lnTo>
                  <a:pt x="723386" y="387484"/>
                </a:lnTo>
                <a:lnTo>
                  <a:pt x="761363" y="427306"/>
                </a:lnTo>
                <a:lnTo>
                  <a:pt x="798965" y="468910"/>
                </a:lnTo>
                <a:lnTo>
                  <a:pt x="836174" y="512257"/>
                </a:lnTo>
                <a:lnTo>
                  <a:pt x="872966" y="557306"/>
                </a:lnTo>
                <a:lnTo>
                  <a:pt x="909322" y="604018"/>
                </a:lnTo>
                <a:lnTo>
                  <a:pt x="945219" y="652354"/>
                </a:lnTo>
                <a:lnTo>
                  <a:pt x="980636" y="702273"/>
                </a:lnTo>
                <a:lnTo>
                  <a:pt x="1015554" y="753737"/>
                </a:lnTo>
                <a:lnTo>
                  <a:pt x="1049949" y="806706"/>
                </a:lnTo>
                <a:lnTo>
                  <a:pt x="1083804" y="861140"/>
                </a:lnTo>
                <a:lnTo>
                  <a:pt x="1117093" y="916998"/>
                </a:lnTo>
                <a:lnTo>
                  <a:pt x="1149799" y="974243"/>
                </a:lnTo>
                <a:lnTo>
                  <a:pt x="1181901" y="1032833"/>
                </a:lnTo>
                <a:lnTo>
                  <a:pt x="1213377" y="1092730"/>
                </a:lnTo>
                <a:lnTo>
                  <a:pt x="1244206" y="1153894"/>
                </a:lnTo>
                <a:lnTo>
                  <a:pt x="1274368" y="1216284"/>
                </a:lnTo>
                <a:lnTo>
                  <a:pt x="1303844" y="1279861"/>
                </a:lnTo>
                <a:lnTo>
                  <a:pt x="1332610" y="1344585"/>
                </a:lnTo>
                <a:lnTo>
                  <a:pt x="1387965" y="1477385"/>
                </a:lnTo>
                <a:lnTo>
                  <a:pt x="1440210" y="1614230"/>
                </a:lnTo>
                <a:lnTo>
                  <a:pt x="1489212" y="1754872"/>
                </a:lnTo>
                <a:lnTo>
                  <a:pt x="1534807" y="1898992"/>
                </a:lnTo>
                <a:lnTo>
                  <a:pt x="1576833" y="2046274"/>
                </a:lnTo>
                <a:lnTo>
                  <a:pt x="1615125" y="2196402"/>
                </a:lnTo>
                <a:lnTo>
                  <a:pt x="1649521" y="2349056"/>
                </a:lnTo>
                <a:lnTo>
                  <a:pt x="1679858" y="2503920"/>
                </a:lnTo>
                <a:lnTo>
                  <a:pt x="1705971" y="2660679"/>
                </a:lnTo>
                <a:lnTo>
                  <a:pt x="1727700" y="2819012"/>
                </a:lnTo>
                <a:lnTo>
                  <a:pt x="1736862" y="2898602"/>
                </a:lnTo>
                <a:lnTo>
                  <a:pt x="1744875" y="2978534"/>
                </a:lnTo>
                <a:lnTo>
                  <a:pt x="1751710" y="3058703"/>
                </a:lnTo>
                <a:lnTo>
                  <a:pt x="1757349" y="3139067"/>
                </a:lnTo>
                <a:lnTo>
                  <a:pt x="1761769" y="3219587"/>
                </a:lnTo>
                <a:lnTo>
                  <a:pt x="1764952" y="3300224"/>
                </a:lnTo>
                <a:lnTo>
                  <a:pt x="1766865" y="3380484"/>
                </a:lnTo>
                <a:lnTo>
                  <a:pt x="1766911" y="3385491"/>
                </a:lnTo>
                <a:lnTo>
                  <a:pt x="1785959" y="3385338"/>
                </a:lnTo>
                <a:lnTo>
                  <a:pt x="1783986" y="3299472"/>
                </a:lnTo>
                <a:lnTo>
                  <a:pt x="1780791" y="3218543"/>
                </a:lnTo>
                <a:lnTo>
                  <a:pt x="1776352" y="3137734"/>
                </a:lnTo>
                <a:lnTo>
                  <a:pt x="1770692" y="3057084"/>
                </a:lnTo>
                <a:lnTo>
                  <a:pt x="1763830" y="2976634"/>
                </a:lnTo>
                <a:lnTo>
                  <a:pt x="1755787" y="2896422"/>
                </a:lnTo>
                <a:lnTo>
                  <a:pt x="1746573" y="2816421"/>
                </a:lnTo>
                <a:lnTo>
                  <a:pt x="1724762" y="2657547"/>
                </a:lnTo>
                <a:lnTo>
                  <a:pt x="1698552" y="2500257"/>
                </a:lnTo>
                <a:lnTo>
                  <a:pt x="1668105" y="2344868"/>
                </a:lnTo>
                <a:lnTo>
                  <a:pt x="1633584" y="2191693"/>
                </a:lnTo>
                <a:lnTo>
                  <a:pt x="1595151" y="2041047"/>
                </a:lnTo>
                <a:lnTo>
                  <a:pt x="1552969" y="1893246"/>
                </a:lnTo>
                <a:lnTo>
                  <a:pt x="1507201" y="1748604"/>
                </a:lnTo>
                <a:lnTo>
                  <a:pt x="1458006" y="1607435"/>
                </a:lnTo>
                <a:lnTo>
                  <a:pt x="1405548" y="1470055"/>
                </a:lnTo>
                <a:lnTo>
                  <a:pt x="1350018" y="1336848"/>
                </a:lnTo>
                <a:lnTo>
                  <a:pt x="1321126" y="1271847"/>
                </a:lnTo>
                <a:lnTo>
                  <a:pt x="1291520" y="1207992"/>
                </a:lnTo>
                <a:lnTo>
                  <a:pt x="1261217" y="1145319"/>
                </a:lnTo>
                <a:lnTo>
                  <a:pt x="1230240" y="1083868"/>
                </a:lnTo>
                <a:lnTo>
                  <a:pt x="1198608" y="1023679"/>
                </a:lnTo>
                <a:lnTo>
                  <a:pt x="1166340" y="964792"/>
                </a:lnTo>
                <a:lnTo>
                  <a:pt x="1133458" y="907246"/>
                </a:lnTo>
                <a:lnTo>
                  <a:pt x="1099980" y="851079"/>
                </a:lnTo>
                <a:lnTo>
                  <a:pt x="1065927" y="796330"/>
                </a:lnTo>
                <a:lnTo>
                  <a:pt x="1031317" y="743041"/>
                </a:lnTo>
                <a:lnTo>
                  <a:pt x="996172" y="691249"/>
                </a:lnTo>
                <a:lnTo>
                  <a:pt x="960512" y="640995"/>
                </a:lnTo>
                <a:lnTo>
                  <a:pt x="924355" y="592317"/>
                </a:lnTo>
                <a:lnTo>
                  <a:pt x="887719" y="545255"/>
                </a:lnTo>
                <a:lnTo>
                  <a:pt x="850628" y="499847"/>
                </a:lnTo>
                <a:lnTo>
                  <a:pt x="813098" y="456137"/>
                </a:lnTo>
                <a:lnTo>
                  <a:pt x="775148" y="414158"/>
                </a:lnTo>
                <a:lnTo>
                  <a:pt x="736799" y="373955"/>
                </a:lnTo>
                <a:lnTo>
                  <a:pt x="698069" y="335565"/>
                </a:lnTo>
                <a:lnTo>
                  <a:pt x="658977" y="299030"/>
                </a:lnTo>
                <a:lnTo>
                  <a:pt x="619544" y="264387"/>
                </a:lnTo>
                <a:lnTo>
                  <a:pt x="579785" y="231678"/>
                </a:lnTo>
                <a:lnTo>
                  <a:pt x="539723" y="200944"/>
                </a:lnTo>
                <a:lnTo>
                  <a:pt x="499372" y="172225"/>
                </a:lnTo>
                <a:lnTo>
                  <a:pt x="458757" y="145562"/>
                </a:lnTo>
                <a:lnTo>
                  <a:pt x="417890" y="120995"/>
                </a:lnTo>
                <a:lnTo>
                  <a:pt x="376796" y="98568"/>
                </a:lnTo>
                <a:lnTo>
                  <a:pt x="335492" y="78322"/>
                </a:lnTo>
                <a:lnTo>
                  <a:pt x="293996" y="60299"/>
                </a:lnTo>
                <a:lnTo>
                  <a:pt x="252331" y="44542"/>
                </a:lnTo>
                <a:lnTo>
                  <a:pt x="210517" y="31095"/>
                </a:lnTo>
                <a:lnTo>
                  <a:pt x="168575" y="19999"/>
                </a:lnTo>
                <a:lnTo>
                  <a:pt x="126528" y="11300"/>
                </a:lnTo>
                <a:lnTo>
                  <a:pt x="84400" y="5038"/>
                </a:lnTo>
                <a:lnTo>
                  <a:pt x="42214" y="1258"/>
                </a:lnTo>
                <a:lnTo>
                  <a:pt x="575" y="0"/>
                </a:lnTo>
                <a:close/>
              </a:path>
            </a:pathLst>
          </a:custGeom>
          <a:solidFill>
            <a:srgbClr val="44546A"/>
          </a:solidFill>
        </p:spPr>
        <p:txBody>
          <a:bodyPr wrap="square" lIns="0" tIns="0" rIns="0" bIns="0" rtlCol="0"/>
          <a:lstStyle/>
          <a:p>
            <a:endParaRPr/>
          </a:p>
        </p:txBody>
      </p:sp>
      <p:sp>
        <p:nvSpPr>
          <p:cNvPr id="15" name="object 15"/>
          <p:cNvSpPr txBox="1"/>
          <p:nvPr/>
        </p:nvSpPr>
        <p:spPr>
          <a:xfrm>
            <a:off x="802908" y="2874771"/>
            <a:ext cx="5279390" cy="3655040"/>
          </a:xfrm>
          <a:prstGeom prst="rect">
            <a:avLst/>
          </a:prstGeom>
        </p:spPr>
        <p:txBody>
          <a:bodyPr vert="horz" wrap="square" lIns="0" tIns="13970" rIns="0" bIns="0" rtlCol="0">
            <a:spAutoFit/>
          </a:bodyPr>
          <a:lstStyle/>
          <a:p>
            <a:pPr marL="225425" marR="905510" algn="just">
              <a:lnSpc>
                <a:spcPct val="99600"/>
              </a:lnSpc>
              <a:spcBef>
                <a:spcPts val="110"/>
              </a:spcBef>
            </a:pPr>
            <a:r>
              <a:rPr sz="2800" spc="-5" dirty="0">
                <a:latin typeface="Calibri"/>
                <a:cs typeface="Calibri"/>
              </a:rPr>
              <a:t>[w</a:t>
            </a:r>
            <a:r>
              <a:rPr sz="2850" spc="-7" baseline="-17543" dirty="0">
                <a:latin typeface="Calibri"/>
                <a:cs typeface="Calibri"/>
              </a:rPr>
              <a:t>11 </a:t>
            </a:r>
            <a:r>
              <a:rPr sz="2800" spc="-10" dirty="0">
                <a:latin typeface="Calibri"/>
                <a:cs typeface="Calibri"/>
              </a:rPr>
              <a:t>w</a:t>
            </a:r>
            <a:r>
              <a:rPr sz="2850" spc="-15" baseline="-17543" dirty="0">
                <a:latin typeface="Calibri"/>
                <a:cs typeface="Calibri"/>
              </a:rPr>
              <a:t>12 </a:t>
            </a:r>
            <a:r>
              <a:rPr sz="2800" spc="-10" dirty="0">
                <a:latin typeface="Calibri"/>
                <a:cs typeface="Calibri"/>
              </a:rPr>
              <a:t>w</a:t>
            </a:r>
            <a:r>
              <a:rPr sz="2850" spc="-15" baseline="-17543" dirty="0">
                <a:latin typeface="Calibri"/>
                <a:cs typeface="Calibri"/>
              </a:rPr>
              <a:t>13 </a:t>
            </a:r>
            <a:r>
              <a:rPr sz="2800" spc="-10" dirty="0">
                <a:latin typeface="Calibri"/>
                <a:cs typeface="Calibri"/>
              </a:rPr>
              <a:t>w</a:t>
            </a:r>
            <a:r>
              <a:rPr sz="2850" spc="-15" baseline="-17543" dirty="0">
                <a:latin typeface="Calibri"/>
                <a:cs typeface="Calibri"/>
              </a:rPr>
              <a:t>14</a:t>
            </a:r>
            <a:r>
              <a:rPr sz="2800" spc="-10" dirty="0">
                <a:latin typeface="Calibri"/>
                <a:cs typeface="Calibri"/>
              </a:rPr>
              <a:t>] </a:t>
            </a:r>
            <a:r>
              <a:rPr sz="2800" dirty="0">
                <a:latin typeface="Calibri"/>
                <a:cs typeface="Calibri"/>
              </a:rPr>
              <a:t>[1]</a:t>
            </a:r>
            <a:r>
              <a:rPr sz="2800" spc="5" dirty="0">
                <a:latin typeface="Calibri"/>
                <a:cs typeface="Calibri"/>
              </a:rPr>
              <a:t> </a:t>
            </a:r>
            <a:r>
              <a:rPr sz="2800" spc="-10" dirty="0">
                <a:latin typeface="Calibri"/>
                <a:cs typeface="Calibri"/>
              </a:rPr>
              <a:t>[w</a:t>
            </a:r>
            <a:r>
              <a:rPr sz="2850" spc="-15" baseline="-17543" dirty="0">
                <a:latin typeface="Calibri"/>
                <a:cs typeface="Calibri"/>
              </a:rPr>
              <a:t>11</a:t>
            </a:r>
            <a:r>
              <a:rPr sz="2800" spc="-10" dirty="0">
                <a:latin typeface="Calibri"/>
                <a:cs typeface="Calibri"/>
              </a:rPr>
              <a:t>] </a:t>
            </a:r>
            <a:r>
              <a:rPr sz="2800" spc="-5" dirty="0">
                <a:latin typeface="Calibri"/>
                <a:cs typeface="Calibri"/>
              </a:rPr>
              <a:t> [w</a:t>
            </a:r>
            <a:r>
              <a:rPr sz="2850" spc="-7" baseline="-17543" dirty="0">
                <a:latin typeface="Calibri"/>
                <a:cs typeface="Calibri"/>
              </a:rPr>
              <a:t>21 </a:t>
            </a:r>
            <a:r>
              <a:rPr sz="2800" spc="-10" dirty="0">
                <a:latin typeface="Calibri"/>
                <a:cs typeface="Calibri"/>
              </a:rPr>
              <a:t>w</a:t>
            </a:r>
            <a:r>
              <a:rPr sz="2850" spc="-15" baseline="-17543" dirty="0">
                <a:latin typeface="Calibri"/>
                <a:cs typeface="Calibri"/>
              </a:rPr>
              <a:t>22 </a:t>
            </a:r>
            <a:r>
              <a:rPr sz="2800" spc="-10" dirty="0">
                <a:latin typeface="Calibri"/>
                <a:cs typeface="Calibri"/>
              </a:rPr>
              <a:t>w</a:t>
            </a:r>
            <a:r>
              <a:rPr sz="2850" spc="-15" baseline="-17543" dirty="0">
                <a:latin typeface="Calibri"/>
                <a:cs typeface="Calibri"/>
              </a:rPr>
              <a:t>23 </a:t>
            </a:r>
            <a:r>
              <a:rPr sz="2800" spc="-10" dirty="0">
                <a:latin typeface="Calibri"/>
                <a:cs typeface="Calibri"/>
              </a:rPr>
              <a:t>w</a:t>
            </a:r>
            <a:r>
              <a:rPr sz="2850" spc="-15" baseline="-17543" dirty="0">
                <a:latin typeface="Calibri"/>
                <a:cs typeface="Calibri"/>
              </a:rPr>
              <a:t>14</a:t>
            </a:r>
            <a:r>
              <a:rPr sz="2800" spc="-10" dirty="0">
                <a:latin typeface="Calibri"/>
                <a:cs typeface="Calibri"/>
              </a:rPr>
              <a:t>] </a:t>
            </a:r>
            <a:r>
              <a:rPr sz="2800" dirty="0">
                <a:latin typeface="Calibri"/>
                <a:cs typeface="Calibri"/>
              </a:rPr>
              <a:t>[0]</a:t>
            </a:r>
            <a:r>
              <a:rPr sz="2800" spc="5" dirty="0">
                <a:latin typeface="Calibri"/>
                <a:cs typeface="Calibri"/>
              </a:rPr>
              <a:t> </a:t>
            </a:r>
            <a:r>
              <a:rPr sz="2800" dirty="0">
                <a:latin typeface="Calibri"/>
                <a:cs typeface="Calibri"/>
              </a:rPr>
              <a:t>=</a:t>
            </a:r>
            <a:r>
              <a:rPr sz="2800" spc="5" dirty="0">
                <a:latin typeface="Calibri"/>
                <a:cs typeface="Calibri"/>
              </a:rPr>
              <a:t> </a:t>
            </a:r>
            <a:r>
              <a:rPr sz="2800" spc="-10" dirty="0">
                <a:latin typeface="Calibri"/>
                <a:cs typeface="Calibri"/>
              </a:rPr>
              <a:t>[w</a:t>
            </a:r>
            <a:r>
              <a:rPr sz="2850" spc="-15" baseline="-17543" dirty="0">
                <a:latin typeface="Calibri"/>
                <a:cs typeface="Calibri"/>
              </a:rPr>
              <a:t>21</a:t>
            </a:r>
            <a:r>
              <a:rPr sz="2800" spc="-10" dirty="0">
                <a:latin typeface="Calibri"/>
                <a:cs typeface="Calibri"/>
              </a:rPr>
              <a:t>] </a:t>
            </a:r>
            <a:r>
              <a:rPr sz="2800" spc="-5" dirty="0">
                <a:latin typeface="Calibri"/>
                <a:cs typeface="Calibri"/>
              </a:rPr>
              <a:t> [w</a:t>
            </a:r>
            <a:r>
              <a:rPr sz="2850" spc="-7" baseline="-17543" dirty="0">
                <a:latin typeface="Calibri"/>
                <a:cs typeface="Calibri"/>
              </a:rPr>
              <a:t>31</a:t>
            </a:r>
            <a:r>
              <a:rPr sz="2850" spc="277" baseline="-17543" dirty="0">
                <a:latin typeface="Calibri"/>
                <a:cs typeface="Calibri"/>
              </a:rPr>
              <a:t> </a:t>
            </a:r>
            <a:r>
              <a:rPr sz="2800" spc="-10" dirty="0">
                <a:latin typeface="Calibri"/>
                <a:cs typeface="Calibri"/>
              </a:rPr>
              <a:t>w</a:t>
            </a:r>
            <a:r>
              <a:rPr sz="2850" spc="-15" baseline="-17543" dirty="0">
                <a:latin typeface="Calibri"/>
                <a:cs typeface="Calibri"/>
              </a:rPr>
              <a:t>32</a:t>
            </a:r>
            <a:r>
              <a:rPr sz="2850" spc="284" baseline="-17543" dirty="0">
                <a:latin typeface="Calibri"/>
                <a:cs typeface="Calibri"/>
              </a:rPr>
              <a:t> </a:t>
            </a:r>
            <a:r>
              <a:rPr sz="2800" spc="-10" dirty="0">
                <a:latin typeface="Calibri"/>
                <a:cs typeface="Calibri"/>
              </a:rPr>
              <a:t>w</a:t>
            </a:r>
            <a:r>
              <a:rPr sz="2850" spc="-15" baseline="-17543" dirty="0">
                <a:latin typeface="Calibri"/>
                <a:cs typeface="Calibri"/>
              </a:rPr>
              <a:t>33</a:t>
            </a:r>
            <a:r>
              <a:rPr sz="2850" spc="284" baseline="-17543" dirty="0">
                <a:latin typeface="Calibri"/>
                <a:cs typeface="Calibri"/>
              </a:rPr>
              <a:t> </a:t>
            </a:r>
            <a:r>
              <a:rPr sz="2800" spc="-10" dirty="0">
                <a:latin typeface="Calibri"/>
                <a:cs typeface="Calibri"/>
              </a:rPr>
              <a:t>w</a:t>
            </a:r>
            <a:r>
              <a:rPr sz="2850" spc="-15" baseline="-17543" dirty="0">
                <a:latin typeface="Calibri"/>
                <a:cs typeface="Calibri"/>
              </a:rPr>
              <a:t>14</a:t>
            </a:r>
            <a:r>
              <a:rPr sz="2800" spc="-10" dirty="0">
                <a:latin typeface="Calibri"/>
                <a:cs typeface="Calibri"/>
              </a:rPr>
              <a:t>]</a:t>
            </a:r>
            <a:r>
              <a:rPr sz="2800" spc="5" dirty="0">
                <a:latin typeface="Calibri"/>
                <a:cs typeface="Calibri"/>
              </a:rPr>
              <a:t> </a:t>
            </a:r>
            <a:r>
              <a:rPr sz="2800" dirty="0">
                <a:latin typeface="Calibri"/>
                <a:cs typeface="Calibri"/>
              </a:rPr>
              <a:t>[0]</a:t>
            </a:r>
            <a:r>
              <a:rPr sz="2800" spc="630" dirty="0">
                <a:latin typeface="Calibri"/>
                <a:cs typeface="Calibri"/>
              </a:rPr>
              <a:t> </a:t>
            </a:r>
            <a:r>
              <a:rPr sz="2800" spc="-10" dirty="0">
                <a:latin typeface="Calibri"/>
                <a:cs typeface="Calibri"/>
              </a:rPr>
              <a:t>[w</a:t>
            </a:r>
            <a:r>
              <a:rPr sz="2850" spc="-15" baseline="-17543" dirty="0">
                <a:latin typeface="Calibri"/>
                <a:cs typeface="Calibri"/>
              </a:rPr>
              <a:t>31</a:t>
            </a:r>
            <a:r>
              <a:rPr sz="2800" spc="-10" dirty="0">
                <a:latin typeface="Calibri"/>
                <a:cs typeface="Calibri"/>
              </a:rPr>
              <a:t>]</a:t>
            </a:r>
            <a:endParaRPr sz="2800" dirty="0">
              <a:latin typeface="Calibri"/>
              <a:cs typeface="Calibri"/>
            </a:endParaRPr>
          </a:p>
          <a:p>
            <a:pPr marL="2734945">
              <a:lnSpc>
                <a:spcPct val="100000"/>
              </a:lnSpc>
              <a:spcBef>
                <a:spcPts val="50"/>
              </a:spcBef>
            </a:pPr>
            <a:r>
              <a:rPr sz="2800" dirty="0">
                <a:latin typeface="Calibri"/>
                <a:cs typeface="Calibri"/>
              </a:rPr>
              <a:t>[0]</a:t>
            </a:r>
          </a:p>
          <a:p>
            <a:pPr marL="50800" marR="43180">
              <a:lnSpc>
                <a:spcPct val="100800"/>
              </a:lnSpc>
              <a:spcBef>
                <a:spcPts val="425"/>
              </a:spcBef>
            </a:pPr>
            <a:r>
              <a:rPr sz="2400" spc="-10" dirty="0">
                <a:latin typeface="Calibri"/>
                <a:cs typeface="Calibri"/>
              </a:rPr>
              <a:t>Matrix </a:t>
            </a:r>
            <a:r>
              <a:rPr sz="2400" spc="-5" dirty="0">
                <a:latin typeface="Calibri"/>
                <a:cs typeface="Calibri"/>
              </a:rPr>
              <a:t>multiply with </a:t>
            </a:r>
            <a:r>
              <a:rPr sz="2400" dirty="0">
                <a:latin typeface="Calibri"/>
                <a:cs typeface="Calibri"/>
              </a:rPr>
              <a:t>a </a:t>
            </a:r>
            <a:r>
              <a:rPr sz="2400" spc="-5" dirty="0">
                <a:latin typeface="Calibri"/>
                <a:cs typeface="Calibri"/>
              </a:rPr>
              <a:t>one-hot </a:t>
            </a:r>
            <a:r>
              <a:rPr sz="2400" spc="-10" dirty="0">
                <a:latin typeface="Calibri"/>
                <a:cs typeface="Calibri"/>
              </a:rPr>
              <a:t>vector just </a:t>
            </a:r>
            <a:r>
              <a:rPr sz="2400" spc="-530" dirty="0">
                <a:latin typeface="Calibri"/>
                <a:cs typeface="Calibri"/>
              </a:rPr>
              <a:t> </a:t>
            </a:r>
            <a:r>
              <a:rPr sz="2400" spc="-15" dirty="0">
                <a:latin typeface="Calibri"/>
                <a:cs typeface="Calibri"/>
              </a:rPr>
              <a:t>extracts </a:t>
            </a:r>
            <a:r>
              <a:rPr sz="2400" dirty="0">
                <a:latin typeface="Calibri"/>
                <a:cs typeface="Calibri"/>
              </a:rPr>
              <a:t>a</a:t>
            </a:r>
            <a:r>
              <a:rPr sz="2400" spc="-5" dirty="0">
                <a:latin typeface="Calibri"/>
                <a:cs typeface="Calibri"/>
              </a:rPr>
              <a:t> </a:t>
            </a:r>
            <a:r>
              <a:rPr sz="2400" spc="-10" dirty="0">
                <a:latin typeface="Calibri"/>
                <a:cs typeface="Calibri"/>
              </a:rPr>
              <a:t>column</a:t>
            </a:r>
            <a:r>
              <a:rPr sz="2400" spc="-5" dirty="0">
                <a:latin typeface="Calibri"/>
                <a:cs typeface="Calibri"/>
              </a:rPr>
              <a:t> </a:t>
            </a:r>
            <a:r>
              <a:rPr sz="2400" spc="-10" dirty="0">
                <a:latin typeface="Calibri"/>
                <a:cs typeface="Calibri"/>
              </a:rPr>
              <a:t>from</a:t>
            </a:r>
            <a:r>
              <a:rPr sz="2400" spc="-15" dirty="0">
                <a:latin typeface="Calibri"/>
                <a:cs typeface="Calibri"/>
              </a:rPr>
              <a:t> </a:t>
            </a:r>
            <a:r>
              <a:rPr sz="2400" spc="-5" dirty="0">
                <a:latin typeface="Calibri"/>
                <a:cs typeface="Calibri"/>
              </a:rPr>
              <a:t>the</a:t>
            </a:r>
            <a:r>
              <a:rPr sz="2400" dirty="0">
                <a:latin typeface="Calibri"/>
                <a:cs typeface="Calibri"/>
              </a:rPr>
              <a:t> </a:t>
            </a:r>
            <a:r>
              <a:rPr sz="2400" spc="-10" dirty="0">
                <a:latin typeface="Calibri"/>
                <a:cs typeface="Calibri"/>
              </a:rPr>
              <a:t>weight matrix. </a:t>
            </a:r>
            <a:r>
              <a:rPr sz="2400" spc="-530" dirty="0">
                <a:latin typeface="Calibri"/>
                <a:cs typeface="Calibri"/>
              </a:rPr>
              <a:t> </a:t>
            </a:r>
            <a:r>
              <a:rPr sz="2400" spc="-5" dirty="0">
                <a:latin typeface="Calibri"/>
                <a:cs typeface="Calibri"/>
              </a:rPr>
              <a:t>Often </a:t>
            </a:r>
            <a:r>
              <a:rPr sz="2400" spc="-15" dirty="0">
                <a:latin typeface="Calibri"/>
                <a:cs typeface="Calibri"/>
              </a:rPr>
              <a:t>extract </a:t>
            </a:r>
            <a:r>
              <a:rPr sz="2400" spc="-5" dirty="0">
                <a:latin typeface="Calibri"/>
                <a:cs typeface="Calibri"/>
              </a:rPr>
              <a:t>this </a:t>
            </a:r>
            <a:r>
              <a:rPr sz="2400" spc="-15" dirty="0">
                <a:latin typeface="Calibri"/>
                <a:cs typeface="Calibri"/>
              </a:rPr>
              <a:t>into </a:t>
            </a:r>
            <a:r>
              <a:rPr sz="2400" dirty="0">
                <a:latin typeface="Calibri"/>
                <a:cs typeface="Calibri"/>
              </a:rPr>
              <a:t>a </a:t>
            </a:r>
            <a:r>
              <a:rPr sz="2400" spc="-15" dirty="0">
                <a:latin typeface="Calibri"/>
                <a:cs typeface="Calibri"/>
              </a:rPr>
              <a:t>separate </a:t>
            </a:r>
            <a:r>
              <a:rPr sz="2400" spc="-10" dirty="0">
                <a:latin typeface="Calibri"/>
                <a:cs typeface="Calibri"/>
              </a:rPr>
              <a:t> </a:t>
            </a:r>
            <a:r>
              <a:rPr sz="2400" b="1" spc="-5" dirty="0">
                <a:latin typeface="Calibri"/>
                <a:cs typeface="Calibri"/>
              </a:rPr>
              <a:t>embedding</a:t>
            </a:r>
            <a:r>
              <a:rPr sz="2400" b="1" spc="-10" dirty="0">
                <a:latin typeface="Calibri"/>
                <a:cs typeface="Calibri"/>
              </a:rPr>
              <a:t> </a:t>
            </a:r>
            <a:r>
              <a:rPr sz="2400" spc="-20" dirty="0">
                <a:latin typeface="Calibri"/>
                <a:cs typeface="Calibri"/>
              </a:rPr>
              <a:t>layer</a:t>
            </a:r>
            <a:r>
              <a:rPr lang="en-US" sz="2400" spc="-20" dirty="0">
                <a:latin typeface="Calibri"/>
                <a:cs typeface="Calibri"/>
              </a:rPr>
              <a:t> (to avoid unnecessary multiplication operations)</a:t>
            </a:r>
            <a:endParaRPr sz="2400" dirty="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708647" y="740663"/>
            <a:ext cx="5215255" cy="5394960"/>
            <a:chOff x="6708647" y="740663"/>
            <a:chExt cx="5215255" cy="5394960"/>
          </a:xfrm>
        </p:grpSpPr>
        <p:sp>
          <p:nvSpPr>
            <p:cNvPr id="3" name="object 3"/>
            <p:cNvSpPr/>
            <p:nvPr/>
          </p:nvSpPr>
          <p:spPr>
            <a:xfrm>
              <a:off x="6763109" y="2867671"/>
              <a:ext cx="5107305" cy="2421890"/>
            </a:xfrm>
            <a:custGeom>
              <a:avLst/>
              <a:gdLst/>
              <a:ahLst/>
              <a:cxnLst/>
              <a:rect l="l" t="t" r="r" b="b"/>
              <a:pathLst>
                <a:path w="5107305" h="2421890">
                  <a:moveTo>
                    <a:pt x="5106838" y="0"/>
                  </a:moveTo>
                  <a:lnTo>
                    <a:pt x="0" y="0"/>
                  </a:lnTo>
                  <a:lnTo>
                    <a:pt x="0" y="2421768"/>
                  </a:lnTo>
                  <a:lnTo>
                    <a:pt x="5106838" y="2421768"/>
                  </a:lnTo>
                  <a:lnTo>
                    <a:pt x="5106838" y="0"/>
                  </a:lnTo>
                  <a:close/>
                </a:path>
              </a:pathLst>
            </a:custGeom>
            <a:solidFill>
              <a:srgbClr val="F3F3F3"/>
            </a:solidFill>
          </p:spPr>
          <p:txBody>
            <a:bodyPr wrap="square" lIns="0" tIns="0" rIns="0" bIns="0" rtlCol="0"/>
            <a:lstStyle/>
            <a:p>
              <a:endParaRPr/>
            </a:p>
          </p:txBody>
        </p:sp>
        <p:pic>
          <p:nvPicPr>
            <p:cNvPr id="4" name="object 4"/>
            <p:cNvPicPr/>
            <p:nvPr/>
          </p:nvPicPr>
          <p:blipFill>
            <a:blip r:embed="rId3" cstate="print"/>
            <a:stretch>
              <a:fillRect/>
            </a:stretch>
          </p:blipFill>
          <p:spPr>
            <a:xfrm>
              <a:off x="6708647" y="4483608"/>
              <a:ext cx="5215128" cy="1652016"/>
            </a:xfrm>
            <a:prstGeom prst="rect">
              <a:avLst/>
            </a:prstGeom>
          </p:spPr>
        </p:pic>
        <p:pic>
          <p:nvPicPr>
            <p:cNvPr id="5" name="object 5"/>
            <p:cNvPicPr/>
            <p:nvPr/>
          </p:nvPicPr>
          <p:blipFill>
            <a:blip r:embed="rId4" cstate="print"/>
            <a:stretch>
              <a:fillRect/>
            </a:stretch>
          </p:blipFill>
          <p:spPr>
            <a:xfrm>
              <a:off x="6708647" y="740663"/>
              <a:ext cx="5215128" cy="2548128"/>
            </a:xfrm>
            <a:prstGeom prst="rect">
              <a:avLst/>
            </a:prstGeom>
          </p:spPr>
        </p:pic>
      </p:grpSp>
      <p:sp>
        <p:nvSpPr>
          <p:cNvPr id="6" name="object 6"/>
          <p:cNvSpPr txBox="1">
            <a:spLocks noGrp="1"/>
          </p:cNvSpPr>
          <p:nvPr>
            <p:ph type="title"/>
          </p:nvPr>
        </p:nvSpPr>
        <p:spPr>
          <a:xfrm>
            <a:off x="436296" y="332739"/>
            <a:ext cx="598297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25" dirty="0"/>
              <a:t> </a:t>
            </a:r>
            <a:r>
              <a:rPr sz="4000" spc="-10" dirty="0"/>
              <a:t>Language</a:t>
            </a:r>
            <a:r>
              <a:rPr sz="4000" spc="-20" dirty="0"/>
              <a:t> </a:t>
            </a:r>
            <a:r>
              <a:rPr sz="4000" spc="-5" dirty="0"/>
              <a:t>Modeling</a:t>
            </a:r>
            <a:endParaRPr sz="4000"/>
          </a:p>
        </p:txBody>
      </p:sp>
      <p:sp>
        <p:nvSpPr>
          <p:cNvPr id="7" name="object 7"/>
          <p:cNvSpPr txBox="1">
            <a:spLocks noGrp="1"/>
          </p:cNvSpPr>
          <p:nvPr>
            <p:ph idx="1"/>
          </p:nvPr>
        </p:nvSpPr>
        <p:spPr>
          <a:prstGeom prst="rect">
            <a:avLst/>
          </a:prstGeom>
        </p:spPr>
        <p:txBody>
          <a:bodyPr vert="horz" wrap="square" lIns="0" tIns="33655" rIns="0" bIns="0" rtlCol="0">
            <a:spAutoFit/>
          </a:bodyPr>
          <a:lstStyle/>
          <a:p>
            <a:pPr marL="1394460" marR="17780">
              <a:lnSpc>
                <a:spcPts val="3790"/>
              </a:lnSpc>
              <a:spcBef>
                <a:spcPts val="265"/>
              </a:spcBef>
            </a:pPr>
            <a:r>
              <a:rPr dirty="0"/>
              <a:t>So </a:t>
            </a:r>
            <a:r>
              <a:rPr spc="-20" dirty="0"/>
              <a:t>far: </a:t>
            </a:r>
            <a:r>
              <a:rPr spc="-10" dirty="0"/>
              <a:t>encode </a:t>
            </a:r>
            <a:r>
              <a:rPr dirty="0"/>
              <a:t>inputs </a:t>
            </a:r>
            <a:r>
              <a:rPr spc="-710" dirty="0"/>
              <a:t> </a:t>
            </a:r>
            <a:r>
              <a:rPr dirty="0"/>
              <a:t>as</a:t>
            </a:r>
            <a:r>
              <a:rPr spc="-20" dirty="0"/>
              <a:t> </a:t>
            </a:r>
            <a:r>
              <a:rPr b="1" spc="-15" dirty="0">
                <a:latin typeface="Calibri"/>
                <a:cs typeface="Calibri"/>
              </a:rPr>
              <a:t>one-hot-vector</a:t>
            </a:r>
          </a:p>
          <a:p>
            <a:pPr>
              <a:lnSpc>
                <a:spcPct val="100000"/>
              </a:lnSpc>
              <a:spcBef>
                <a:spcPts val="10"/>
              </a:spcBef>
            </a:pPr>
            <a:endParaRPr sz="4550" dirty="0">
              <a:latin typeface="Calibri"/>
              <a:cs typeface="Calibri"/>
            </a:endParaRPr>
          </a:p>
          <a:p>
            <a:pPr marL="63500">
              <a:lnSpc>
                <a:spcPct val="100000"/>
              </a:lnSpc>
              <a:tabLst>
                <a:tab pos="3474085" algn="l"/>
              </a:tabLst>
            </a:pPr>
            <a:r>
              <a:rPr sz="2800" spc="-5" dirty="0"/>
              <a:t>[w</a:t>
            </a:r>
            <a:r>
              <a:rPr sz="2850" spc="-7" baseline="-17543" dirty="0"/>
              <a:t>11</a:t>
            </a:r>
            <a:r>
              <a:rPr sz="2850" spc="292" baseline="-17543" dirty="0"/>
              <a:t> </a:t>
            </a:r>
            <a:r>
              <a:rPr sz="2800" spc="-10" dirty="0"/>
              <a:t>w</a:t>
            </a:r>
            <a:r>
              <a:rPr sz="2850" spc="-15" baseline="-17543" dirty="0"/>
              <a:t>12</a:t>
            </a:r>
            <a:r>
              <a:rPr sz="2850" spc="300" baseline="-17543" dirty="0"/>
              <a:t> </a:t>
            </a:r>
            <a:r>
              <a:rPr sz="2800" spc="-10" dirty="0"/>
              <a:t>w</a:t>
            </a:r>
            <a:r>
              <a:rPr sz="2850" spc="-15" baseline="-17543" dirty="0"/>
              <a:t>13</a:t>
            </a:r>
            <a:r>
              <a:rPr sz="2850" spc="300" baseline="-17543" dirty="0"/>
              <a:t> </a:t>
            </a:r>
            <a:r>
              <a:rPr sz="2800" spc="-10" dirty="0"/>
              <a:t>w</a:t>
            </a:r>
            <a:r>
              <a:rPr sz="2850" spc="-15" baseline="-17543" dirty="0"/>
              <a:t>14</a:t>
            </a:r>
            <a:r>
              <a:rPr sz="2800" spc="-10" dirty="0"/>
              <a:t>]</a:t>
            </a:r>
            <a:r>
              <a:rPr sz="2800" spc="15" dirty="0"/>
              <a:t> </a:t>
            </a:r>
            <a:r>
              <a:rPr sz="2800" dirty="0"/>
              <a:t>[1]	</a:t>
            </a:r>
            <a:r>
              <a:rPr sz="2800" spc="-10" dirty="0"/>
              <a:t>[w</a:t>
            </a:r>
            <a:r>
              <a:rPr sz="2850" spc="-15" baseline="-17543" dirty="0"/>
              <a:t>11</a:t>
            </a:r>
            <a:r>
              <a:rPr sz="2800" spc="-10" dirty="0"/>
              <a:t>]</a:t>
            </a:r>
            <a:endParaRPr sz="2800" dirty="0"/>
          </a:p>
        </p:txBody>
      </p:sp>
      <p:sp>
        <p:nvSpPr>
          <p:cNvPr id="8" name="object 8"/>
          <p:cNvSpPr txBox="1"/>
          <p:nvPr/>
        </p:nvSpPr>
        <p:spPr>
          <a:xfrm>
            <a:off x="845474" y="3526124"/>
            <a:ext cx="5253990" cy="2832100"/>
          </a:xfrm>
          <a:prstGeom prst="rect">
            <a:avLst/>
          </a:prstGeom>
        </p:spPr>
        <p:txBody>
          <a:bodyPr vert="horz" wrap="square" lIns="0" tIns="33655" rIns="0" bIns="0" rtlCol="0">
            <a:spAutoFit/>
          </a:bodyPr>
          <a:lstStyle/>
          <a:p>
            <a:pPr marL="212725" marR="892810">
              <a:lnSpc>
                <a:spcPts val="3290"/>
              </a:lnSpc>
              <a:spcBef>
                <a:spcPts val="265"/>
              </a:spcBef>
              <a:tabLst>
                <a:tab pos="3299460" algn="l"/>
                <a:tab pos="3623945" algn="l"/>
              </a:tabLst>
            </a:pPr>
            <a:r>
              <a:rPr sz="2800" dirty="0">
                <a:latin typeface="Calibri"/>
                <a:cs typeface="Calibri"/>
              </a:rPr>
              <a:t>[</a:t>
            </a:r>
            <a:r>
              <a:rPr sz="2800" spc="-5" dirty="0">
                <a:latin typeface="Calibri"/>
                <a:cs typeface="Calibri"/>
              </a:rPr>
              <a:t>w</a:t>
            </a:r>
            <a:r>
              <a:rPr sz="2850" spc="-22" baseline="-17543" dirty="0">
                <a:latin typeface="Calibri"/>
                <a:cs typeface="Calibri"/>
              </a:rPr>
              <a:t>2</a:t>
            </a:r>
            <a:r>
              <a:rPr sz="2850" baseline="-17543" dirty="0">
                <a:latin typeface="Calibri"/>
                <a:cs typeface="Calibri"/>
              </a:rPr>
              <a:t>1</a:t>
            </a:r>
            <a:r>
              <a:rPr sz="2850" spc="292" baseline="-17543" dirty="0">
                <a:latin typeface="Calibri"/>
                <a:cs typeface="Calibri"/>
              </a:rPr>
              <a:t> </a:t>
            </a:r>
            <a:r>
              <a:rPr sz="2800" spc="-5" dirty="0">
                <a:latin typeface="Calibri"/>
                <a:cs typeface="Calibri"/>
              </a:rPr>
              <a:t>w</a:t>
            </a:r>
            <a:r>
              <a:rPr sz="2850" spc="-22" baseline="-17543" dirty="0">
                <a:latin typeface="Calibri"/>
                <a:cs typeface="Calibri"/>
              </a:rPr>
              <a:t>2</a:t>
            </a:r>
            <a:r>
              <a:rPr sz="2850" baseline="-17543" dirty="0">
                <a:latin typeface="Calibri"/>
                <a:cs typeface="Calibri"/>
              </a:rPr>
              <a:t>2</a:t>
            </a:r>
            <a:r>
              <a:rPr sz="2850" spc="292" baseline="-17543" dirty="0">
                <a:latin typeface="Calibri"/>
                <a:cs typeface="Calibri"/>
              </a:rPr>
              <a:t> </a:t>
            </a:r>
            <a:r>
              <a:rPr sz="2800" spc="-5" dirty="0">
                <a:latin typeface="Calibri"/>
                <a:cs typeface="Calibri"/>
              </a:rPr>
              <a:t>w</a:t>
            </a:r>
            <a:r>
              <a:rPr sz="2850" spc="-22" baseline="-17543" dirty="0">
                <a:latin typeface="Calibri"/>
                <a:cs typeface="Calibri"/>
              </a:rPr>
              <a:t>2</a:t>
            </a:r>
            <a:r>
              <a:rPr sz="2850" baseline="-17543" dirty="0">
                <a:latin typeface="Calibri"/>
                <a:cs typeface="Calibri"/>
              </a:rPr>
              <a:t>3</a:t>
            </a:r>
            <a:r>
              <a:rPr sz="2850" spc="292" baseline="-17543" dirty="0">
                <a:latin typeface="Calibri"/>
                <a:cs typeface="Calibri"/>
              </a:rPr>
              <a:t> </a:t>
            </a:r>
            <a:r>
              <a:rPr sz="2800" spc="-5" dirty="0">
                <a:latin typeface="Calibri"/>
                <a:cs typeface="Calibri"/>
              </a:rPr>
              <a:t>w</a:t>
            </a:r>
            <a:r>
              <a:rPr sz="2850" spc="-22" baseline="-17543" dirty="0">
                <a:latin typeface="Calibri"/>
                <a:cs typeface="Calibri"/>
              </a:rPr>
              <a:t>14</a:t>
            </a:r>
            <a:r>
              <a:rPr sz="2800" dirty="0">
                <a:latin typeface="Calibri"/>
                <a:cs typeface="Calibri"/>
              </a:rPr>
              <a:t>]</a:t>
            </a:r>
            <a:r>
              <a:rPr sz="2800" spc="10" dirty="0">
                <a:latin typeface="Calibri"/>
                <a:cs typeface="Calibri"/>
              </a:rPr>
              <a:t> </a:t>
            </a:r>
            <a:r>
              <a:rPr sz="2800" dirty="0">
                <a:latin typeface="Calibri"/>
                <a:cs typeface="Calibri"/>
              </a:rPr>
              <a:t>[</a:t>
            </a:r>
            <a:r>
              <a:rPr sz="2800" spc="5" dirty="0">
                <a:latin typeface="Calibri"/>
                <a:cs typeface="Calibri"/>
              </a:rPr>
              <a:t>0</a:t>
            </a:r>
            <a:r>
              <a:rPr sz="2800" dirty="0">
                <a:latin typeface="Calibri"/>
                <a:cs typeface="Calibri"/>
              </a:rPr>
              <a:t>]	=	</a:t>
            </a:r>
            <a:r>
              <a:rPr sz="2800" spc="-520" dirty="0">
                <a:latin typeface="Calibri"/>
                <a:cs typeface="Calibri"/>
              </a:rPr>
              <a:t> </a:t>
            </a:r>
            <a:r>
              <a:rPr sz="2800" dirty="0">
                <a:latin typeface="Calibri"/>
                <a:cs typeface="Calibri"/>
              </a:rPr>
              <a:t>[</a:t>
            </a:r>
            <a:r>
              <a:rPr sz="2800" spc="-10" dirty="0">
                <a:latin typeface="Calibri"/>
                <a:cs typeface="Calibri"/>
              </a:rPr>
              <a:t>w</a:t>
            </a:r>
            <a:r>
              <a:rPr sz="2850" spc="-22" baseline="-17543" dirty="0">
                <a:latin typeface="Calibri"/>
                <a:cs typeface="Calibri"/>
              </a:rPr>
              <a:t>21</a:t>
            </a:r>
            <a:r>
              <a:rPr sz="2800" dirty="0">
                <a:latin typeface="Calibri"/>
                <a:cs typeface="Calibri"/>
              </a:rPr>
              <a:t>]  </a:t>
            </a:r>
            <a:r>
              <a:rPr sz="2800" spc="-5" dirty="0">
                <a:latin typeface="Calibri"/>
                <a:cs typeface="Calibri"/>
              </a:rPr>
              <a:t>[w</a:t>
            </a:r>
            <a:r>
              <a:rPr sz="2850" spc="-7" baseline="-17543" dirty="0">
                <a:latin typeface="Calibri"/>
                <a:cs typeface="Calibri"/>
              </a:rPr>
              <a:t>31</a:t>
            </a:r>
            <a:r>
              <a:rPr sz="2850" spc="292" baseline="-17543" dirty="0">
                <a:latin typeface="Calibri"/>
                <a:cs typeface="Calibri"/>
              </a:rPr>
              <a:t> </a:t>
            </a:r>
            <a:r>
              <a:rPr sz="2800" spc="-10" dirty="0">
                <a:latin typeface="Calibri"/>
                <a:cs typeface="Calibri"/>
              </a:rPr>
              <a:t>w</a:t>
            </a:r>
            <a:r>
              <a:rPr sz="2850" spc="-15" baseline="-17543" dirty="0">
                <a:latin typeface="Calibri"/>
                <a:cs typeface="Calibri"/>
              </a:rPr>
              <a:t>32</a:t>
            </a:r>
            <a:r>
              <a:rPr sz="2850" spc="300" baseline="-17543" dirty="0">
                <a:latin typeface="Calibri"/>
                <a:cs typeface="Calibri"/>
              </a:rPr>
              <a:t> </a:t>
            </a:r>
            <a:r>
              <a:rPr sz="2800" spc="-10" dirty="0">
                <a:latin typeface="Calibri"/>
                <a:cs typeface="Calibri"/>
              </a:rPr>
              <a:t>w</a:t>
            </a:r>
            <a:r>
              <a:rPr sz="2850" spc="-15" baseline="-17543" dirty="0">
                <a:latin typeface="Calibri"/>
                <a:cs typeface="Calibri"/>
              </a:rPr>
              <a:t>33</a:t>
            </a:r>
            <a:r>
              <a:rPr sz="2850" spc="300" baseline="-17543" dirty="0">
                <a:latin typeface="Calibri"/>
                <a:cs typeface="Calibri"/>
              </a:rPr>
              <a:t> </a:t>
            </a:r>
            <a:r>
              <a:rPr sz="2800" spc="-10" dirty="0">
                <a:latin typeface="Calibri"/>
                <a:cs typeface="Calibri"/>
              </a:rPr>
              <a:t>w</a:t>
            </a:r>
            <a:r>
              <a:rPr sz="2850" spc="-15" baseline="-17543" dirty="0">
                <a:latin typeface="Calibri"/>
                <a:cs typeface="Calibri"/>
              </a:rPr>
              <a:t>14</a:t>
            </a:r>
            <a:r>
              <a:rPr sz="2800" spc="-10" dirty="0">
                <a:latin typeface="Calibri"/>
                <a:cs typeface="Calibri"/>
              </a:rPr>
              <a:t>]</a:t>
            </a:r>
            <a:r>
              <a:rPr sz="2800" spc="15" dirty="0">
                <a:latin typeface="Calibri"/>
                <a:cs typeface="Calibri"/>
              </a:rPr>
              <a:t> </a:t>
            </a:r>
            <a:r>
              <a:rPr sz="2800" dirty="0">
                <a:latin typeface="Calibri"/>
                <a:cs typeface="Calibri"/>
              </a:rPr>
              <a:t>[0]		</a:t>
            </a:r>
            <a:r>
              <a:rPr sz="2800" spc="-10" dirty="0">
                <a:latin typeface="Calibri"/>
                <a:cs typeface="Calibri"/>
              </a:rPr>
              <a:t>[w</a:t>
            </a:r>
            <a:r>
              <a:rPr sz="2850" spc="-15" baseline="-17543" dirty="0">
                <a:latin typeface="Calibri"/>
                <a:cs typeface="Calibri"/>
              </a:rPr>
              <a:t>31</a:t>
            </a:r>
            <a:r>
              <a:rPr sz="2800" spc="-10" dirty="0">
                <a:latin typeface="Calibri"/>
                <a:cs typeface="Calibri"/>
              </a:rPr>
              <a:t>]</a:t>
            </a:r>
            <a:endParaRPr sz="2800" dirty="0">
              <a:latin typeface="Calibri"/>
              <a:cs typeface="Calibri"/>
            </a:endParaRPr>
          </a:p>
          <a:p>
            <a:pPr marL="2722245">
              <a:lnSpc>
                <a:spcPts val="3310"/>
              </a:lnSpc>
            </a:pPr>
            <a:r>
              <a:rPr sz="2800" dirty="0">
                <a:latin typeface="Calibri"/>
                <a:cs typeface="Calibri"/>
              </a:rPr>
              <a:t>[0]</a:t>
            </a:r>
          </a:p>
          <a:p>
            <a:pPr marL="38100" marR="30480">
              <a:lnSpc>
                <a:spcPct val="100800"/>
              </a:lnSpc>
              <a:spcBef>
                <a:spcPts val="425"/>
              </a:spcBef>
            </a:pPr>
            <a:r>
              <a:rPr sz="2400" spc="-10" dirty="0">
                <a:latin typeface="Calibri"/>
                <a:cs typeface="Calibri"/>
              </a:rPr>
              <a:t>Matrix </a:t>
            </a:r>
            <a:r>
              <a:rPr sz="2400" spc="-5" dirty="0">
                <a:latin typeface="Calibri"/>
                <a:cs typeface="Calibri"/>
              </a:rPr>
              <a:t>multiply with </a:t>
            </a:r>
            <a:r>
              <a:rPr sz="2400" dirty="0">
                <a:latin typeface="Calibri"/>
                <a:cs typeface="Calibri"/>
              </a:rPr>
              <a:t>a </a:t>
            </a:r>
            <a:r>
              <a:rPr sz="2400" spc="-5" dirty="0">
                <a:latin typeface="Calibri"/>
                <a:cs typeface="Calibri"/>
              </a:rPr>
              <a:t>one-hot </a:t>
            </a:r>
            <a:r>
              <a:rPr sz="2400" spc="-10" dirty="0">
                <a:latin typeface="Calibri"/>
                <a:cs typeface="Calibri"/>
              </a:rPr>
              <a:t>vector just </a:t>
            </a:r>
            <a:r>
              <a:rPr sz="2400" spc="-530" dirty="0">
                <a:latin typeface="Calibri"/>
                <a:cs typeface="Calibri"/>
              </a:rPr>
              <a:t> </a:t>
            </a:r>
            <a:r>
              <a:rPr sz="2400" spc="-15" dirty="0">
                <a:latin typeface="Calibri"/>
                <a:cs typeface="Calibri"/>
              </a:rPr>
              <a:t>extracts </a:t>
            </a:r>
            <a:r>
              <a:rPr sz="2400" dirty="0">
                <a:latin typeface="Calibri"/>
                <a:cs typeface="Calibri"/>
              </a:rPr>
              <a:t>a</a:t>
            </a:r>
            <a:r>
              <a:rPr sz="2400" spc="-5" dirty="0">
                <a:latin typeface="Calibri"/>
                <a:cs typeface="Calibri"/>
              </a:rPr>
              <a:t> </a:t>
            </a:r>
            <a:r>
              <a:rPr sz="2400" spc="-10" dirty="0">
                <a:latin typeface="Calibri"/>
                <a:cs typeface="Calibri"/>
              </a:rPr>
              <a:t>column</a:t>
            </a:r>
            <a:r>
              <a:rPr sz="2400" spc="-5" dirty="0">
                <a:latin typeface="Calibri"/>
                <a:cs typeface="Calibri"/>
              </a:rPr>
              <a:t> </a:t>
            </a:r>
            <a:r>
              <a:rPr sz="2400" spc="-10" dirty="0">
                <a:latin typeface="Calibri"/>
                <a:cs typeface="Calibri"/>
              </a:rPr>
              <a:t>from</a:t>
            </a:r>
            <a:r>
              <a:rPr sz="2400" spc="-15" dirty="0">
                <a:latin typeface="Calibri"/>
                <a:cs typeface="Calibri"/>
              </a:rPr>
              <a:t> </a:t>
            </a:r>
            <a:r>
              <a:rPr sz="2400" spc="-5" dirty="0">
                <a:latin typeface="Calibri"/>
                <a:cs typeface="Calibri"/>
              </a:rPr>
              <a:t>the</a:t>
            </a:r>
            <a:r>
              <a:rPr sz="2400" dirty="0">
                <a:latin typeface="Calibri"/>
                <a:cs typeface="Calibri"/>
              </a:rPr>
              <a:t> </a:t>
            </a:r>
            <a:r>
              <a:rPr sz="2400" spc="-10" dirty="0">
                <a:latin typeface="Calibri"/>
                <a:cs typeface="Calibri"/>
              </a:rPr>
              <a:t>weight matrix. </a:t>
            </a:r>
            <a:r>
              <a:rPr sz="2400" spc="-530" dirty="0">
                <a:latin typeface="Calibri"/>
                <a:cs typeface="Calibri"/>
              </a:rPr>
              <a:t> </a:t>
            </a:r>
            <a:r>
              <a:rPr sz="2400" spc="-5" dirty="0">
                <a:latin typeface="Calibri"/>
                <a:cs typeface="Calibri"/>
              </a:rPr>
              <a:t>Often </a:t>
            </a:r>
            <a:r>
              <a:rPr sz="2400" spc="-15" dirty="0">
                <a:latin typeface="Calibri"/>
                <a:cs typeface="Calibri"/>
              </a:rPr>
              <a:t>extract </a:t>
            </a:r>
            <a:r>
              <a:rPr sz="2400" spc="-5" dirty="0">
                <a:latin typeface="Calibri"/>
                <a:cs typeface="Calibri"/>
              </a:rPr>
              <a:t>this </a:t>
            </a:r>
            <a:r>
              <a:rPr sz="2400" spc="-15" dirty="0">
                <a:latin typeface="Calibri"/>
                <a:cs typeface="Calibri"/>
              </a:rPr>
              <a:t>into </a:t>
            </a:r>
            <a:r>
              <a:rPr sz="2400" dirty="0">
                <a:latin typeface="Calibri"/>
                <a:cs typeface="Calibri"/>
              </a:rPr>
              <a:t>a </a:t>
            </a:r>
            <a:r>
              <a:rPr sz="2400" spc="-15" dirty="0">
                <a:latin typeface="Calibri"/>
                <a:cs typeface="Calibri"/>
              </a:rPr>
              <a:t>separate </a:t>
            </a:r>
            <a:r>
              <a:rPr sz="2400" spc="-10" dirty="0">
                <a:latin typeface="Calibri"/>
                <a:cs typeface="Calibri"/>
              </a:rPr>
              <a:t> </a:t>
            </a:r>
            <a:r>
              <a:rPr sz="2400" b="1" spc="-5" dirty="0">
                <a:latin typeface="Calibri"/>
                <a:cs typeface="Calibri"/>
              </a:rPr>
              <a:t>embedding</a:t>
            </a:r>
            <a:r>
              <a:rPr sz="2400" b="1" spc="-10" dirty="0">
                <a:latin typeface="Calibri"/>
                <a:cs typeface="Calibri"/>
              </a:rPr>
              <a:t> </a:t>
            </a:r>
            <a:r>
              <a:rPr sz="2400" spc="-20" dirty="0">
                <a:latin typeface="Calibri"/>
                <a:cs typeface="Calibri"/>
              </a:rPr>
              <a:t>layer</a:t>
            </a:r>
            <a:endParaRPr sz="2400" dirty="0">
              <a:latin typeface="Calibri"/>
              <a:cs typeface="Calibri"/>
            </a:endParaRPr>
          </a:p>
        </p:txBody>
      </p:sp>
      <p:sp>
        <p:nvSpPr>
          <p:cNvPr id="9" name="object 9"/>
          <p:cNvSpPr txBox="1"/>
          <p:nvPr/>
        </p:nvSpPr>
        <p:spPr>
          <a:xfrm>
            <a:off x="8232444" y="3562374"/>
            <a:ext cx="464184" cy="928369"/>
          </a:xfrm>
          <a:prstGeom prst="rect">
            <a:avLst/>
          </a:prstGeom>
          <a:solidFill>
            <a:srgbClr val="FFF2CC"/>
          </a:solidFill>
          <a:ln w="9525">
            <a:solidFill>
              <a:srgbClr val="44546A"/>
            </a:solidFill>
          </a:ln>
        </p:spPr>
        <p:txBody>
          <a:bodyPr vert="horz" wrap="square" lIns="0" tIns="85725" rIns="0" bIns="0" rtlCol="0">
            <a:spAutoFit/>
          </a:bodyPr>
          <a:lstStyle/>
          <a:p>
            <a:pPr marL="121285">
              <a:lnSpc>
                <a:spcPct val="100000"/>
              </a:lnSpc>
              <a:spcBef>
                <a:spcPts val="675"/>
              </a:spcBef>
            </a:pPr>
            <a:r>
              <a:rPr sz="1200" b="1" dirty="0">
                <a:latin typeface="Calibri"/>
                <a:cs typeface="Calibri"/>
              </a:rPr>
              <a:t>.03</a:t>
            </a:r>
            <a:endParaRPr sz="1200">
              <a:latin typeface="Calibri"/>
              <a:cs typeface="Calibri"/>
            </a:endParaRPr>
          </a:p>
          <a:p>
            <a:pPr marL="121285">
              <a:lnSpc>
                <a:spcPts val="1430"/>
              </a:lnSpc>
              <a:spcBef>
                <a:spcPts val="50"/>
              </a:spcBef>
            </a:pPr>
            <a:r>
              <a:rPr sz="1200" b="1" dirty="0">
                <a:latin typeface="Calibri"/>
                <a:cs typeface="Calibri"/>
              </a:rPr>
              <a:t>.13</a:t>
            </a:r>
            <a:endParaRPr sz="1200">
              <a:latin typeface="Calibri"/>
              <a:cs typeface="Calibri"/>
            </a:endParaRPr>
          </a:p>
          <a:p>
            <a:pPr marL="121285">
              <a:lnSpc>
                <a:spcPts val="1405"/>
              </a:lnSpc>
            </a:pPr>
            <a:r>
              <a:rPr sz="1200" b="1" dirty="0">
                <a:latin typeface="Calibri"/>
                <a:cs typeface="Calibri"/>
              </a:rPr>
              <a:t>.00</a:t>
            </a:r>
            <a:endParaRPr sz="1200">
              <a:latin typeface="Calibri"/>
              <a:cs typeface="Calibri"/>
            </a:endParaRPr>
          </a:p>
          <a:p>
            <a:pPr marL="121285">
              <a:lnSpc>
                <a:spcPts val="1415"/>
              </a:lnSpc>
            </a:pPr>
            <a:r>
              <a:rPr sz="1200" b="1" dirty="0">
                <a:latin typeface="Calibri"/>
                <a:cs typeface="Calibri"/>
              </a:rPr>
              <a:t>.84</a:t>
            </a:r>
            <a:endParaRPr sz="1200">
              <a:latin typeface="Calibri"/>
              <a:cs typeface="Calibri"/>
            </a:endParaRPr>
          </a:p>
        </p:txBody>
      </p:sp>
      <p:sp>
        <p:nvSpPr>
          <p:cNvPr id="10" name="object 10"/>
          <p:cNvSpPr txBox="1"/>
          <p:nvPr/>
        </p:nvSpPr>
        <p:spPr>
          <a:xfrm>
            <a:off x="9162398" y="3562374"/>
            <a:ext cx="464184" cy="928369"/>
          </a:xfrm>
          <a:prstGeom prst="rect">
            <a:avLst/>
          </a:prstGeom>
          <a:solidFill>
            <a:srgbClr val="FFF2CC"/>
          </a:solidFill>
          <a:ln w="9525">
            <a:solidFill>
              <a:srgbClr val="44546A"/>
            </a:solidFill>
          </a:ln>
        </p:spPr>
        <p:txBody>
          <a:bodyPr vert="horz" wrap="square" lIns="0" tIns="85725" rIns="0" bIns="0" rtlCol="0">
            <a:spAutoFit/>
          </a:bodyPr>
          <a:lstStyle/>
          <a:p>
            <a:pPr marL="121285">
              <a:lnSpc>
                <a:spcPct val="100000"/>
              </a:lnSpc>
              <a:spcBef>
                <a:spcPts val="675"/>
              </a:spcBef>
            </a:pPr>
            <a:r>
              <a:rPr sz="1200" b="1" dirty="0">
                <a:latin typeface="Calibri"/>
                <a:cs typeface="Calibri"/>
              </a:rPr>
              <a:t>.25</a:t>
            </a:r>
            <a:endParaRPr sz="1200">
              <a:latin typeface="Calibri"/>
              <a:cs typeface="Calibri"/>
            </a:endParaRPr>
          </a:p>
          <a:p>
            <a:pPr marL="121285">
              <a:lnSpc>
                <a:spcPts val="1430"/>
              </a:lnSpc>
              <a:spcBef>
                <a:spcPts val="50"/>
              </a:spcBef>
            </a:pPr>
            <a:r>
              <a:rPr sz="1200" b="1" dirty="0">
                <a:latin typeface="Calibri"/>
                <a:cs typeface="Calibri"/>
              </a:rPr>
              <a:t>.20</a:t>
            </a:r>
            <a:endParaRPr sz="1200">
              <a:latin typeface="Calibri"/>
              <a:cs typeface="Calibri"/>
            </a:endParaRPr>
          </a:p>
          <a:p>
            <a:pPr marL="121285">
              <a:lnSpc>
                <a:spcPts val="1405"/>
              </a:lnSpc>
            </a:pPr>
            <a:r>
              <a:rPr sz="1200" b="1" dirty="0">
                <a:latin typeface="Calibri"/>
                <a:cs typeface="Calibri"/>
              </a:rPr>
              <a:t>.05</a:t>
            </a:r>
            <a:endParaRPr sz="1200">
              <a:latin typeface="Calibri"/>
              <a:cs typeface="Calibri"/>
            </a:endParaRPr>
          </a:p>
          <a:p>
            <a:pPr marL="121285">
              <a:lnSpc>
                <a:spcPts val="1415"/>
              </a:lnSpc>
            </a:pPr>
            <a:r>
              <a:rPr sz="1200" b="1" dirty="0">
                <a:latin typeface="Calibri"/>
                <a:cs typeface="Calibri"/>
              </a:rPr>
              <a:t>.50</a:t>
            </a:r>
            <a:endParaRPr sz="1200">
              <a:latin typeface="Calibri"/>
              <a:cs typeface="Calibri"/>
            </a:endParaRPr>
          </a:p>
        </p:txBody>
      </p:sp>
      <p:sp>
        <p:nvSpPr>
          <p:cNvPr id="11" name="object 11"/>
          <p:cNvSpPr txBox="1"/>
          <p:nvPr/>
        </p:nvSpPr>
        <p:spPr>
          <a:xfrm>
            <a:off x="10055199" y="3562374"/>
            <a:ext cx="464184" cy="928369"/>
          </a:xfrm>
          <a:prstGeom prst="rect">
            <a:avLst/>
          </a:prstGeom>
          <a:solidFill>
            <a:srgbClr val="FFF2CC"/>
          </a:solidFill>
          <a:ln w="9525">
            <a:solidFill>
              <a:srgbClr val="44546A"/>
            </a:solidFill>
          </a:ln>
        </p:spPr>
        <p:txBody>
          <a:bodyPr vert="horz" wrap="square" lIns="0" tIns="85725" rIns="0" bIns="0" rtlCol="0">
            <a:spAutoFit/>
          </a:bodyPr>
          <a:lstStyle/>
          <a:p>
            <a:pPr marL="121285">
              <a:lnSpc>
                <a:spcPct val="100000"/>
              </a:lnSpc>
              <a:spcBef>
                <a:spcPts val="675"/>
              </a:spcBef>
            </a:pPr>
            <a:r>
              <a:rPr sz="1200" b="1" dirty="0">
                <a:latin typeface="Calibri"/>
                <a:cs typeface="Calibri"/>
              </a:rPr>
              <a:t>.11</a:t>
            </a:r>
            <a:endParaRPr sz="1200">
              <a:latin typeface="Calibri"/>
              <a:cs typeface="Calibri"/>
            </a:endParaRPr>
          </a:p>
          <a:p>
            <a:pPr marL="121285">
              <a:lnSpc>
                <a:spcPts val="1430"/>
              </a:lnSpc>
              <a:spcBef>
                <a:spcPts val="50"/>
              </a:spcBef>
            </a:pPr>
            <a:r>
              <a:rPr sz="1200" b="1" dirty="0">
                <a:latin typeface="Calibri"/>
                <a:cs typeface="Calibri"/>
              </a:rPr>
              <a:t>.17</a:t>
            </a:r>
            <a:endParaRPr sz="1200">
              <a:latin typeface="Calibri"/>
              <a:cs typeface="Calibri"/>
            </a:endParaRPr>
          </a:p>
          <a:p>
            <a:pPr marL="121285">
              <a:lnSpc>
                <a:spcPts val="1405"/>
              </a:lnSpc>
            </a:pPr>
            <a:r>
              <a:rPr sz="1200" b="1" dirty="0">
                <a:latin typeface="Calibri"/>
                <a:cs typeface="Calibri"/>
              </a:rPr>
              <a:t>.68</a:t>
            </a:r>
            <a:endParaRPr sz="1200">
              <a:latin typeface="Calibri"/>
              <a:cs typeface="Calibri"/>
            </a:endParaRPr>
          </a:p>
          <a:p>
            <a:pPr marL="121285">
              <a:lnSpc>
                <a:spcPts val="1415"/>
              </a:lnSpc>
            </a:pPr>
            <a:r>
              <a:rPr sz="1200" b="1" dirty="0">
                <a:latin typeface="Calibri"/>
                <a:cs typeface="Calibri"/>
              </a:rPr>
              <a:t>.03</a:t>
            </a:r>
            <a:endParaRPr sz="1200">
              <a:latin typeface="Calibri"/>
              <a:cs typeface="Calibri"/>
            </a:endParaRPr>
          </a:p>
        </p:txBody>
      </p:sp>
      <p:sp>
        <p:nvSpPr>
          <p:cNvPr id="12" name="object 12"/>
          <p:cNvSpPr txBox="1"/>
          <p:nvPr/>
        </p:nvSpPr>
        <p:spPr>
          <a:xfrm>
            <a:off x="11012116" y="3562374"/>
            <a:ext cx="464184" cy="928369"/>
          </a:xfrm>
          <a:prstGeom prst="rect">
            <a:avLst/>
          </a:prstGeom>
          <a:solidFill>
            <a:srgbClr val="FFF2CC"/>
          </a:solidFill>
          <a:ln w="9525">
            <a:solidFill>
              <a:srgbClr val="44546A"/>
            </a:solidFill>
          </a:ln>
        </p:spPr>
        <p:txBody>
          <a:bodyPr vert="horz" wrap="square" lIns="0" tIns="85725" rIns="0" bIns="0" rtlCol="0">
            <a:spAutoFit/>
          </a:bodyPr>
          <a:lstStyle/>
          <a:p>
            <a:pPr marL="121285">
              <a:lnSpc>
                <a:spcPct val="100000"/>
              </a:lnSpc>
              <a:spcBef>
                <a:spcPts val="675"/>
              </a:spcBef>
            </a:pPr>
            <a:r>
              <a:rPr sz="1200" b="1" dirty="0">
                <a:latin typeface="Calibri"/>
                <a:cs typeface="Calibri"/>
              </a:rPr>
              <a:t>.11</a:t>
            </a:r>
            <a:endParaRPr sz="1200">
              <a:latin typeface="Calibri"/>
              <a:cs typeface="Calibri"/>
            </a:endParaRPr>
          </a:p>
          <a:p>
            <a:pPr marL="121285">
              <a:lnSpc>
                <a:spcPts val="1430"/>
              </a:lnSpc>
              <a:spcBef>
                <a:spcPts val="50"/>
              </a:spcBef>
            </a:pPr>
            <a:r>
              <a:rPr sz="1200" b="1" dirty="0">
                <a:latin typeface="Calibri"/>
                <a:cs typeface="Calibri"/>
              </a:rPr>
              <a:t>.17</a:t>
            </a:r>
            <a:endParaRPr sz="1200">
              <a:latin typeface="Calibri"/>
              <a:cs typeface="Calibri"/>
            </a:endParaRPr>
          </a:p>
          <a:p>
            <a:pPr marL="121285">
              <a:lnSpc>
                <a:spcPts val="1405"/>
              </a:lnSpc>
            </a:pPr>
            <a:r>
              <a:rPr sz="1200" b="1" dirty="0">
                <a:latin typeface="Calibri"/>
                <a:cs typeface="Calibri"/>
              </a:rPr>
              <a:t>.68</a:t>
            </a:r>
            <a:endParaRPr sz="1200">
              <a:latin typeface="Calibri"/>
              <a:cs typeface="Calibri"/>
            </a:endParaRPr>
          </a:p>
          <a:p>
            <a:pPr marL="121285">
              <a:lnSpc>
                <a:spcPts val="1415"/>
              </a:lnSpc>
            </a:pPr>
            <a:r>
              <a:rPr sz="1200" b="1" dirty="0">
                <a:latin typeface="Calibri"/>
                <a:cs typeface="Calibri"/>
              </a:rPr>
              <a:t>.03</a:t>
            </a:r>
            <a:endParaRPr sz="1200">
              <a:latin typeface="Calibri"/>
              <a:cs typeface="Calibri"/>
            </a:endParaRPr>
          </a:p>
        </p:txBody>
      </p:sp>
      <p:grpSp>
        <p:nvGrpSpPr>
          <p:cNvPr id="13" name="object 13"/>
          <p:cNvGrpSpPr/>
          <p:nvPr/>
        </p:nvGrpSpPr>
        <p:grpSpPr>
          <a:xfrm>
            <a:off x="8426284" y="3308713"/>
            <a:ext cx="2856230" cy="183515"/>
            <a:chOff x="8426284" y="3308713"/>
            <a:chExt cx="2856230" cy="183515"/>
          </a:xfrm>
        </p:grpSpPr>
        <p:pic>
          <p:nvPicPr>
            <p:cNvPr id="14" name="object 14"/>
            <p:cNvPicPr/>
            <p:nvPr/>
          </p:nvPicPr>
          <p:blipFill>
            <a:blip r:embed="rId5" cstate="print"/>
            <a:stretch>
              <a:fillRect/>
            </a:stretch>
          </p:blipFill>
          <p:spPr>
            <a:xfrm>
              <a:off x="8426284" y="3308713"/>
              <a:ext cx="76200" cy="182751"/>
            </a:xfrm>
            <a:prstGeom prst="rect">
              <a:avLst/>
            </a:prstGeom>
          </p:spPr>
        </p:pic>
        <p:pic>
          <p:nvPicPr>
            <p:cNvPr id="15" name="object 15"/>
            <p:cNvPicPr/>
            <p:nvPr/>
          </p:nvPicPr>
          <p:blipFill>
            <a:blip r:embed="rId5" cstate="print"/>
            <a:stretch>
              <a:fillRect/>
            </a:stretch>
          </p:blipFill>
          <p:spPr>
            <a:xfrm>
              <a:off x="9356241" y="3308912"/>
              <a:ext cx="76200" cy="182751"/>
            </a:xfrm>
            <a:prstGeom prst="rect">
              <a:avLst/>
            </a:prstGeom>
          </p:spPr>
        </p:pic>
        <p:pic>
          <p:nvPicPr>
            <p:cNvPr id="16" name="object 16"/>
            <p:cNvPicPr/>
            <p:nvPr/>
          </p:nvPicPr>
          <p:blipFill>
            <a:blip r:embed="rId5" cstate="print"/>
            <a:stretch>
              <a:fillRect/>
            </a:stretch>
          </p:blipFill>
          <p:spPr>
            <a:xfrm>
              <a:off x="10249042" y="3308912"/>
              <a:ext cx="76200" cy="182751"/>
            </a:xfrm>
            <a:prstGeom prst="rect">
              <a:avLst/>
            </a:prstGeom>
          </p:spPr>
        </p:pic>
        <p:pic>
          <p:nvPicPr>
            <p:cNvPr id="17" name="object 17"/>
            <p:cNvPicPr/>
            <p:nvPr/>
          </p:nvPicPr>
          <p:blipFill>
            <a:blip r:embed="rId5" cstate="print"/>
            <a:stretch>
              <a:fillRect/>
            </a:stretch>
          </p:blipFill>
          <p:spPr>
            <a:xfrm>
              <a:off x="11205960" y="3308912"/>
              <a:ext cx="76200" cy="182751"/>
            </a:xfrm>
            <a:prstGeom prst="rect">
              <a:avLst/>
            </a:prstGeom>
          </p:spPr>
        </p:pic>
      </p:grpSp>
      <p:sp>
        <p:nvSpPr>
          <p:cNvPr id="18" name="object 18"/>
          <p:cNvSpPr txBox="1"/>
          <p:nvPr/>
        </p:nvSpPr>
        <p:spPr>
          <a:xfrm>
            <a:off x="6952974" y="3775964"/>
            <a:ext cx="1076960" cy="565150"/>
          </a:xfrm>
          <a:prstGeom prst="rect">
            <a:avLst/>
          </a:prstGeom>
        </p:spPr>
        <p:txBody>
          <a:bodyPr vert="horz" wrap="square" lIns="0" tIns="12700" rIns="0" bIns="0" rtlCol="0">
            <a:spAutoFit/>
          </a:bodyPr>
          <a:lstStyle/>
          <a:p>
            <a:pPr marR="5080" algn="r">
              <a:lnSpc>
                <a:spcPts val="2125"/>
              </a:lnSpc>
              <a:spcBef>
                <a:spcPts val="100"/>
              </a:spcBef>
            </a:pPr>
            <a:r>
              <a:rPr sz="1800" spc="-5" dirty="0">
                <a:solidFill>
                  <a:srgbClr val="FFC000"/>
                </a:solidFill>
                <a:latin typeface="Calibri"/>
                <a:cs typeface="Calibri"/>
              </a:rPr>
              <a:t>Embedding</a:t>
            </a:r>
            <a:endParaRPr sz="1800">
              <a:latin typeface="Calibri"/>
              <a:cs typeface="Calibri"/>
            </a:endParaRPr>
          </a:p>
          <a:p>
            <a:pPr marR="5080" algn="r">
              <a:lnSpc>
                <a:spcPts val="2125"/>
              </a:lnSpc>
            </a:pPr>
            <a:r>
              <a:rPr sz="1800" spc="-15" dirty="0">
                <a:solidFill>
                  <a:srgbClr val="FFC000"/>
                </a:solidFill>
                <a:latin typeface="Calibri"/>
                <a:cs typeface="Calibri"/>
              </a:rPr>
              <a:t>layer</a:t>
            </a:r>
            <a:endParaRPr sz="18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9653905" cy="635000"/>
          </a:xfrm>
          <a:prstGeom prst="rect">
            <a:avLst/>
          </a:prstGeom>
        </p:spPr>
        <p:txBody>
          <a:bodyPr vert="horz" wrap="square" lIns="0" tIns="12700" rIns="0" bIns="0" rtlCol="0">
            <a:spAutoFit/>
          </a:bodyPr>
          <a:lstStyle/>
          <a:p>
            <a:pPr marL="12700">
              <a:lnSpc>
                <a:spcPct val="100000"/>
              </a:lnSpc>
              <a:spcBef>
                <a:spcPts val="100"/>
              </a:spcBef>
            </a:pPr>
            <a:r>
              <a:rPr sz="4000" spc="-25" dirty="0"/>
              <a:t>Recurrent </a:t>
            </a:r>
            <a:r>
              <a:rPr sz="4000" spc="-20" dirty="0"/>
              <a:t>Neural</a:t>
            </a:r>
            <a:r>
              <a:rPr sz="4000" spc="-10" dirty="0"/>
              <a:t> </a:t>
            </a:r>
            <a:r>
              <a:rPr sz="4000" spc="-15" dirty="0"/>
              <a:t>Networks:</a:t>
            </a:r>
            <a:r>
              <a:rPr sz="4000" spc="-20" dirty="0"/>
              <a:t> Process</a:t>
            </a:r>
            <a:r>
              <a:rPr sz="4000" spc="-15" dirty="0"/>
              <a:t> </a:t>
            </a:r>
            <a:r>
              <a:rPr sz="4000" spc="-5" dirty="0"/>
              <a:t>Sequences</a:t>
            </a:r>
            <a:endParaRPr sz="4000"/>
          </a:p>
        </p:txBody>
      </p:sp>
      <p:grpSp>
        <p:nvGrpSpPr>
          <p:cNvPr id="3" name="object 3"/>
          <p:cNvGrpSpPr/>
          <p:nvPr/>
        </p:nvGrpSpPr>
        <p:grpSpPr>
          <a:xfrm>
            <a:off x="265175" y="1533144"/>
            <a:ext cx="3651885" cy="4168140"/>
            <a:chOff x="265175" y="1533144"/>
            <a:chExt cx="3651885" cy="4168140"/>
          </a:xfrm>
        </p:grpSpPr>
        <p:pic>
          <p:nvPicPr>
            <p:cNvPr id="4" name="object 4"/>
            <p:cNvPicPr/>
            <p:nvPr/>
          </p:nvPicPr>
          <p:blipFill>
            <a:blip r:embed="rId3" cstate="print"/>
            <a:stretch>
              <a:fillRect/>
            </a:stretch>
          </p:blipFill>
          <p:spPr>
            <a:xfrm>
              <a:off x="265175" y="1533144"/>
              <a:ext cx="3651504" cy="3639311"/>
            </a:xfrm>
            <a:prstGeom prst="rect">
              <a:avLst/>
            </a:prstGeom>
          </p:spPr>
        </p:pic>
        <p:sp>
          <p:nvSpPr>
            <p:cNvPr id="5" name="object 5"/>
            <p:cNvSpPr/>
            <p:nvPr/>
          </p:nvSpPr>
          <p:spPr>
            <a:xfrm>
              <a:off x="2581813" y="5171874"/>
              <a:ext cx="499109" cy="528955"/>
            </a:xfrm>
            <a:custGeom>
              <a:avLst/>
              <a:gdLst/>
              <a:ahLst/>
              <a:cxnLst/>
              <a:rect l="l" t="t" r="r" b="b"/>
              <a:pathLst>
                <a:path w="499110" h="528954">
                  <a:moveTo>
                    <a:pt x="59161" y="48959"/>
                  </a:moveTo>
                  <a:lnTo>
                    <a:pt x="45289" y="62016"/>
                  </a:lnTo>
                  <a:lnTo>
                    <a:pt x="484649" y="528830"/>
                  </a:lnTo>
                  <a:lnTo>
                    <a:pt x="498521" y="515774"/>
                  </a:lnTo>
                  <a:lnTo>
                    <a:pt x="59161" y="48959"/>
                  </a:lnTo>
                  <a:close/>
                </a:path>
                <a:path w="499110" h="528954">
                  <a:moveTo>
                    <a:pt x="0" y="0"/>
                  </a:moveTo>
                  <a:lnTo>
                    <a:pt x="24481" y="81601"/>
                  </a:lnTo>
                  <a:lnTo>
                    <a:pt x="45289" y="62016"/>
                  </a:lnTo>
                  <a:lnTo>
                    <a:pt x="36584" y="52768"/>
                  </a:lnTo>
                  <a:lnTo>
                    <a:pt x="50457" y="39711"/>
                  </a:lnTo>
                  <a:lnTo>
                    <a:pt x="68987" y="39711"/>
                  </a:lnTo>
                  <a:lnTo>
                    <a:pt x="79969" y="29375"/>
                  </a:lnTo>
                  <a:lnTo>
                    <a:pt x="0" y="0"/>
                  </a:lnTo>
                  <a:close/>
                </a:path>
                <a:path w="499110" h="528954">
                  <a:moveTo>
                    <a:pt x="50457" y="39711"/>
                  </a:moveTo>
                  <a:lnTo>
                    <a:pt x="36584" y="52768"/>
                  </a:lnTo>
                  <a:lnTo>
                    <a:pt x="45289" y="62016"/>
                  </a:lnTo>
                  <a:lnTo>
                    <a:pt x="59161" y="48959"/>
                  </a:lnTo>
                  <a:lnTo>
                    <a:pt x="50457" y="39711"/>
                  </a:lnTo>
                  <a:close/>
                </a:path>
                <a:path w="499110" h="528954">
                  <a:moveTo>
                    <a:pt x="68987" y="39711"/>
                  </a:moveTo>
                  <a:lnTo>
                    <a:pt x="50457" y="39711"/>
                  </a:lnTo>
                  <a:lnTo>
                    <a:pt x="59161" y="48959"/>
                  </a:lnTo>
                  <a:lnTo>
                    <a:pt x="68987" y="39711"/>
                  </a:lnTo>
                  <a:close/>
                </a:path>
              </a:pathLst>
            </a:custGeom>
            <a:solidFill>
              <a:srgbClr val="666666"/>
            </a:solidFill>
          </p:spPr>
          <p:txBody>
            <a:bodyPr wrap="square" lIns="0" tIns="0" rIns="0" bIns="0" rtlCol="0"/>
            <a:lstStyle/>
            <a:p>
              <a:endParaRPr/>
            </a:p>
          </p:txBody>
        </p:sp>
      </p:grpSp>
      <p:sp>
        <p:nvSpPr>
          <p:cNvPr id="6" name="object 6"/>
          <p:cNvSpPr txBox="1"/>
          <p:nvPr/>
        </p:nvSpPr>
        <p:spPr>
          <a:xfrm>
            <a:off x="3182567" y="5254244"/>
            <a:ext cx="3493135" cy="760095"/>
          </a:xfrm>
          <a:prstGeom prst="rect">
            <a:avLst/>
          </a:prstGeom>
        </p:spPr>
        <p:txBody>
          <a:bodyPr vert="horz" wrap="square" lIns="0" tIns="9525" rIns="0" bIns="0" rtlCol="0">
            <a:spAutoFit/>
          </a:bodyPr>
          <a:lstStyle/>
          <a:p>
            <a:pPr marL="12700" marR="5080">
              <a:lnSpc>
                <a:spcPct val="100800"/>
              </a:lnSpc>
              <a:spcBef>
                <a:spcPts val="75"/>
              </a:spcBef>
            </a:pPr>
            <a:r>
              <a:rPr sz="2400" dirty="0">
                <a:latin typeface="Calibri"/>
                <a:cs typeface="Calibri"/>
              </a:rPr>
              <a:t>e.g. </a:t>
            </a:r>
            <a:r>
              <a:rPr sz="2400" b="1" spc="-10" dirty="0">
                <a:latin typeface="Calibri"/>
                <a:cs typeface="Calibri"/>
              </a:rPr>
              <a:t>Image </a:t>
            </a:r>
            <a:r>
              <a:rPr sz="2400" b="1" spc="-5" dirty="0">
                <a:latin typeface="Calibri"/>
                <a:cs typeface="Calibri"/>
              </a:rPr>
              <a:t>Captioning</a:t>
            </a:r>
            <a:r>
              <a:rPr sz="2400" spc="-5" dirty="0">
                <a:latin typeface="Calibri"/>
                <a:cs typeface="Calibri"/>
              </a:rPr>
              <a:t>: </a:t>
            </a:r>
            <a:r>
              <a:rPr sz="2400" dirty="0">
                <a:latin typeface="Calibri"/>
                <a:cs typeface="Calibri"/>
              </a:rPr>
              <a:t> </a:t>
            </a:r>
            <a:r>
              <a:rPr sz="2400" spc="-10" dirty="0">
                <a:latin typeface="Calibri"/>
                <a:cs typeface="Calibri"/>
              </a:rPr>
              <a:t>Image</a:t>
            </a:r>
            <a:r>
              <a:rPr sz="2400" spc="-35" dirty="0">
                <a:latin typeface="Calibri"/>
                <a:cs typeface="Calibri"/>
              </a:rPr>
              <a:t> </a:t>
            </a:r>
            <a:r>
              <a:rPr sz="2400" dirty="0">
                <a:latin typeface="Calibri"/>
                <a:cs typeface="Calibri"/>
              </a:rPr>
              <a:t>-&gt;</a:t>
            </a:r>
            <a:r>
              <a:rPr sz="2400" spc="-20" dirty="0">
                <a:latin typeface="Calibri"/>
                <a:cs typeface="Calibri"/>
              </a:rPr>
              <a:t> </a:t>
            </a:r>
            <a:r>
              <a:rPr sz="2400" spc="-5" dirty="0">
                <a:latin typeface="Calibri"/>
                <a:cs typeface="Calibri"/>
              </a:rPr>
              <a:t>sequence</a:t>
            </a:r>
            <a:r>
              <a:rPr sz="2400" spc="-35" dirty="0">
                <a:latin typeface="Calibri"/>
                <a:cs typeface="Calibri"/>
              </a:rPr>
              <a:t> </a:t>
            </a:r>
            <a:r>
              <a:rPr sz="2400" spc="-5" dirty="0">
                <a:latin typeface="Calibri"/>
                <a:cs typeface="Calibri"/>
              </a:rPr>
              <a:t>of</a:t>
            </a:r>
            <a:r>
              <a:rPr sz="2400" spc="-20" dirty="0">
                <a:latin typeface="Calibri"/>
                <a:cs typeface="Calibri"/>
              </a:rPr>
              <a:t> </a:t>
            </a:r>
            <a:r>
              <a:rPr sz="2400" spc="-15" dirty="0">
                <a:latin typeface="Calibri"/>
                <a:cs typeface="Calibri"/>
              </a:rPr>
              <a:t>words</a:t>
            </a:r>
            <a:endParaRPr sz="240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6388735" cy="635000"/>
          </a:xfrm>
          <a:prstGeom prst="rect">
            <a:avLst/>
          </a:prstGeom>
        </p:spPr>
        <p:txBody>
          <a:bodyPr vert="horz" wrap="square" lIns="0" tIns="12700" rIns="0" bIns="0" rtlCol="0">
            <a:spAutoFit/>
          </a:bodyPr>
          <a:lstStyle/>
          <a:p>
            <a:pPr marL="12700">
              <a:lnSpc>
                <a:spcPct val="100000"/>
              </a:lnSpc>
              <a:spcBef>
                <a:spcPts val="100"/>
              </a:spcBef>
            </a:pPr>
            <a:r>
              <a:rPr sz="4000" spc="-20" dirty="0"/>
              <a:t>Backpropagation</a:t>
            </a:r>
            <a:r>
              <a:rPr sz="4000" spc="-15" dirty="0"/>
              <a:t> Through</a:t>
            </a:r>
            <a:r>
              <a:rPr sz="4000" spc="-10" dirty="0"/>
              <a:t> </a:t>
            </a:r>
            <a:r>
              <a:rPr sz="4000" spc="-5" dirty="0"/>
              <a:t>Time</a:t>
            </a:r>
            <a:endParaRPr sz="4000"/>
          </a:p>
        </p:txBody>
      </p:sp>
      <p:grpSp>
        <p:nvGrpSpPr>
          <p:cNvPr id="3" name="object 3"/>
          <p:cNvGrpSpPr/>
          <p:nvPr/>
        </p:nvGrpSpPr>
        <p:grpSpPr>
          <a:xfrm>
            <a:off x="467480" y="2466802"/>
            <a:ext cx="11021695" cy="3175635"/>
            <a:chOff x="467480" y="2466802"/>
            <a:chExt cx="11021695" cy="3175635"/>
          </a:xfrm>
        </p:grpSpPr>
        <p:sp>
          <p:nvSpPr>
            <p:cNvPr id="4" name="object 4"/>
            <p:cNvSpPr/>
            <p:nvPr/>
          </p:nvSpPr>
          <p:spPr>
            <a:xfrm>
              <a:off x="472243"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5" name="object 5"/>
            <p:cNvSpPr/>
            <p:nvPr/>
          </p:nvSpPr>
          <p:spPr>
            <a:xfrm>
              <a:off x="47224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 name="object 6"/>
            <p:cNvSpPr/>
            <p:nvPr/>
          </p:nvSpPr>
          <p:spPr>
            <a:xfrm>
              <a:off x="472243"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7" name="object 7"/>
            <p:cNvSpPr/>
            <p:nvPr/>
          </p:nvSpPr>
          <p:spPr>
            <a:xfrm>
              <a:off x="47224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 name="object 8"/>
            <p:cNvSpPr/>
            <p:nvPr/>
          </p:nvSpPr>
          <p:spPr>
            <a:xfrm>
              <a:off x="580704" y="4475281"/>
              <a:ext cx="76200" cy="320675"/>
            </a:xfrm>
            <a:custGeom>
              <a:avLst/>
              <a:gdLst/>
              <a:ahLst/>
              <a:cxnLst/>
              <a:rect l="l" t="t" r="r" b="b"/>
              <a:pathLst>
                <a:path w="76200" h="320675">
                  <a:moveTo>
                    <a:pt x="47625" y="63499"/>
                  </a:moveTo>
                  <a:lnTo>
                    <a:pt x="28575" y="63499"/>
                  </a:lnTo>
                  <a:lnTo>
                    <a:pt x="28575" y="320316"/>
                  </a:lnTo>
                  <a:lnTo>
                    <a:pt x="47625" y="320316"/>
                  </a:lnTo>
                  <a:lnTo>
                    <a:pt x="47625" y="63499"/>
                  </a:lnTo>
                  <a:close/>
                </a:path>
                <a:path w="76200" h="320675">
                  <a:moveTo>
                    <a:pt x="38099" y="0"/>
                  </a:moveTo>
                  <a:lnTo>
                    <a:pt x="0" y="76199"/>
                  </a:lnTo>
                  <a:lnTo>
                    <a:pt x="28575" y="76199"/>
                  </a:lnTo>
                  <a:lnTo>
                    <a:pt x="28575" y="63499"/>
                  </a:lnTo>
                  <a:lnTo>
                    <a:pt x="69849" y="63499"/>
                  </a:lnTo>
                  <a:lnTo>
                    <a:pt x="38099" y="0"/>
                  </a:lnTo>
                  <a:close/>
                </a:path>
                <a:path w="76200" h="320675">
                  <a:moveTo>
                    <a:pt x="69849" y="63499"/>
                  </a:moveTo>
                  <a:lnTo>
                    <a:pt x="47625" y="63499"/>
                  </a:lnTo>
                  <a:lnTo>
                    <a:pt x="47625" y="76199"/>
                  </a:lnTo>
                  <a:lnTo>
                    <a:pt x="76200" y="76199"/>
                  </a:lnTo>
                  <a:lnTo>
                    <a:pt x="69849" y="63499"/>
                  </a:lnTo>
                  <a:close/>
                </a:path>
              </a:pathLst>
            </a:custGeom>
            <a:solidFill>
              <a:srgbClr val="666666"/>
            </a:solidFill>
          </p:spPr>
          <p:txBody>
            <a:bodyPr wrap="square" lIns="0" tIns="0" rIns="0" bIns="0" rtlCol="0"/>
            <a:lstStyle/>
            <a:p>
              <a:endParaRPr/>
            </a:p>
          </p:txBody>
        </p:sp>
        <p:sp>
          <p:nvSpPr>
            <p:cNvPr id="9" name="object 9"/>
            <p:cNvSpPr/>
            <p:nvPr/>
          </p:nvSpPr>
          <p:spPr>
            <a:xfrm>
              <a:off x="1069521"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0" name="object 10"/>
            <p:cNvSpPr/>
            <p:nvPr/>
          </p:nvSpPr>
          <p:spPr>
            <a:xfrm>
              <a:off x="1069521"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 name="object 11"/>
            <p:cNvSpPr/>
            <p:nvPr/>
          </p:nvSpPr>
          <p:spPr>
            <a:xfrm>
              <a:off x="1069521"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2" name="object 12"/>
            <p:cNvSpPr/>
            <p:nvPr/>
          </p:nvSpPr>
          <p:spPr>
            <a:xfrm>
              <a:off x="1069521"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 name="object 13"/>
            <p:cNvSpPr/>
            <p:nvPr/>
          </p:nvSpPr>
          <p:spPr>
            <a:xfrm>
              <a:off x="765365" y="4016374"/>
              <a:ext cx="488950" cy="779780"/>
            </a:xfrm>
            <a:custGeom>
              <a:avLst/>
              <a:gdLst/>
              <a:ahLst/>
              <a:cxnLst/>
              <a:rect l="l" t="t" r="r" b="b"/>
              <a:pathLst>
                <a:path w="488950"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8950" h="779779">
                  <a:moveTo>
                    <a:pt x="488810" y="535114"/>
                  </a:moveTo>
                  <a:lnTo>
                    <a:pt x="482460" y="522414"/>
                  </a:lnTo>
                  <a:lnTo>
                    <a:pt x="450710" y="458914"/>
                  </a:lnTo>
                  <a:lnTo>
                    <a:pt x="412610" y="535114"/>
                  </a:lnTo>
                  <a:lnTo>
                    <a:pt x="441185" y="535114"/>
                  </a:lnTo>
                  <a:lnTo>
                    <a:pt x="441185" y="779233"/>
                  </a:lnTo>
                  <a:lnTo>
                    <a:pt x="460235" y="779233"/>
                  </a:lnTo>
                  <a:lnTo>
                    <a:pt x="460235" y="535114"/>
                  </a:lnTo>
                  <a:lnTo>
                    <a:pt x="488810" y="535114"/>
                  </a:lnTo>
                  <a:close/>
                </a:path>
              </a:pathLst>
            </a:custGeom>
            <a:solidFill>
              <a:srgbClr val="666666"/>
            </a:solidFill>
          </p:spPr>
          <p:txBody>
            <a:bodyPr wrap="square" lIns="0" tIns="0" rIns="0" bIns="0" rtlCol="0"/>
            <a:lstStyle/>
            <a:p>
              <a:endParaRPr/>
            </a:p>
          </p:txBody>
        </p:sp>
        <p:sp>
          <p:nvSpPr>
            <p:cNvPr id="14" name="object 14"/>
            <p:cNvSpPr/>
            <p:nvPr/>
          </p:nvSpPr>
          <p:spPr>
            <a:xfrm>
              <a:off x="1666835"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5" name="object 15"/>
            <p:cNvSpPr/>
            <p:nvPr/>
          </p:nvSpPr>
          <p:spPr>
            <a:xfrm>
              <a:off x="1666835"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6" name="object 16"/>
            <p:cNvSpPr/>
            <p:nvPr/>
          </p:nvSpPr>
          <p:spPr>
            <a:xfrm>
              <a:off x="1666835"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7" name="object 17"/>
            <p:cNvSpPr/>
            <p:nvPr/>
          </p:nvSpPr>
          <p:spPr>
            <a:xfrm>
              <a:off x="1666835"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8" name="object 18"/>
            <p:cNvSpPr/>
            <p:nvPr/>
          </p:nvSpPr>
          <p:spPr>
            <a:xfrm>
              <a:off x="1362506"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9" name="object 19"/>
            <p:cNvSpPr/>
            <p:nvPr/>
          </p:nvSpPr>
          <p:spPr>
            <a:xfrm>
              <a:off x="2264115"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20" name="object 20"/>
            <p:cNvSpPr/>
            <p:nvPr/>
          </p:nvSpPr>
          <p:spPr>
            <a:xfrm>
              <a:off x="2264115"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1" name="object 21"/>
            <p:cNvSpPr/>
            <p:nvPr/>
          </p:nvSpPr>
          <p:spPr>
            <a:xfrm>
              <a:off x="2264115"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22" name="object 22"/>
            <p:cNvSpPr/>
            <p:nvPr/>
          </p:nvSpPr>
          <p:spPr>
            <a:xfrm>
              <a:off x="2264115"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3" name="object 23"/>
            <p:cNvSpPr/>
            <p:nvPr/>
          </p:nvSpPr>
          <p:spPr>
            <a:xfrm>
              <a:off x="1959787"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24" name="object 24"/>
            <p:cNvSpPr/>
            <p:nvPr/>
          </p:nvSpPr>
          <p:spPr>
            <a:xfrm>
              <a:off x="2861393" y="4795598"/>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25" name="object 25"/>
            <p:cNvSpPr/>
            <p:nvPr/>
          </p:nvSpPr>
          <p:spPr>
            <a:xfrm>
              <a:off x="2861393"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6" name="object 26"/>
            <p:cNvSpPr/>
            <p:nvPr/>
          </p:nvSpPr>
          <p:spPr>
            <a:xfrm>
              <a:off x="2861393" y="3633579"/>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27" name="object 27"/>
            <p:cNvSpPr/>
            <p:nvPr/>
          </p:nvSpPr>
          <p:spPr>
            <a:xfrm>
              <a:off x="2861393"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8" name="object 28"/>
            <p:cNvSpPr/>
            <p:nvPr/>
          </p:nvSpPr>
          <p:spPr>
            <a:xfrm>
              <a:off x="2557068"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29" name="object 29"/>
            <p:cNvSpPr/>
            <p:nvPr/>
          </p:nvSpPr>
          <p:spPr>
            <a:xfrm>
              <a:off x="3458673"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30" name="object 30"/>
            <p:cNvSpPr/>
            <p:nvPr/>
          </p:nvSpPr>
          <p:spPr>
            <a:xfrm>
              <a:off x="345867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1" name="object 31"/>
            <p:cNvSpPr/>
            <p:nvPr/>
          </p:nvSpPr>
          <p:spPr>
            <a:xfrm>
              <a:off x="3458673"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32" name="object 32"/>
            <p:cNvSpPr/>
            <p:nvPr/>
          </p:nvSpPr>
          <p:spPr>
            <a:xfrm>
              <a:off x="345867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3" name="object 33"/>
            <p:cNvSpPr/>
            <p:nvPr/>
          </p:nvSpPr>
          <p:spPr>
            <a:xfrm>
              <a:off x="315435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34" name="object 34"/>
            <p:cNvSpPr/>
            <p:nvPr/>
          </p:nvSpPr>
          <p:spPr>
            <a:xfrm>
              <a:off x="4055953"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35" name="object 35"/>
            <p:cNvSpPr/>
            <p:nvPr/>
          </p:nvSpPr>
          <p:spPr>
            <a:xfrm>
              <a:off x="405595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6" name="object 36"/>
            <p:cNvSpPr/>
            <p:nvPr/>
          </p:nvSpPr>
          <p:spPr>
            <a:xfrm>
              <a:off x="4055953"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37" name="object 37"/>
            <p:cNvSpPr/>
            <p:nvPr/>
          </p:nvSpPr>
          <p:spPr>
            <a:xfrm>
              <a:off x="405595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8" name="object 38"/>
            <p:cNvSpPr/>
            <p:nvPr/>
          </p:nvSpPr>
          <p:spPr>
            <a:xfrm>
              <a:off x="375163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39" name="object 39"/>
            <p:cNvSpPr/>
            <p:nvPr/>
          </p:nvSpPr>
          <p:spPr>
            <a:xfrm>
              <a:off x="472247"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0" name="object 40"/>
            <p:cNvSpPr/>
            <p:nvPr/>
          </p:nvSpPr>
          <p:spPr>
            <a:xfrm>
              <a:off x="472247"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1" name="object 41"/>
            <p:cNvSpPr/>
            <p:nvPr/>
          </p:nvSpPr>
          <p:spPr>
            <a:xfrm>
              <a:off x="580731" y="3312857"/>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2" name="object 42"/>
            <p:cNvSpPr/>
            <p:nvPr/>
          </p:nvSpPr>
          <p:spPr>
            <a:xfrm>
              <a:off x="1069526" y="2471564"/>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3" name="object 43"/>
            <p:cNvSpPr/>
            <p:nvPr/>
          </p:nvSpPr>
          <p:spPr>
            <a:xfrm>
              <a:off x="1069526"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4" name="object 44"/>
            <p:cNvSpPr/>
            <p:nvPr/>
          </p:nvSpPr>
          <p:spPr>
            <a:xfrm>
              <a:off x="1178010" y="3312857"/>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5" name="object 45"/>
            <p:cNvSpPr/>
            <p:nvPr/>
          </p:nvSpPr>
          <p:spPr>
            <a:xfrm>
              <a:off x="1666840"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6" name="object 46"/>
            <p:cNvSpPr/>
            <p:nvPr/>
          </p:nvSpPr>
          <p:spPr>
            <a:xfrm>
              <a:off x="1666840"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7" name="object 47"/>
            <p:cNvSpPr/>
            <p:nvPr/>
          </p:nvSpPr>
          <p:spPr>
            <a:xfrm>
              <a:off x="177532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48" name="object 48"/>
            <p:cNvSpPr/>
            <p:nvPr/>
          </p:nvSpPr>
          <p:spPr>
            <a:xfrm>
              <a:off x="2264120"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9" name="object 49"/>
            <p:cNvSpPr/>
            <p:nvPr/>
          </p:nvSpPr>
          <p:spPr>
            <a:xfrm>
              <a:off x="2264120"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0" name="object 50"/>
            <p:cNvSpPr/>
            <p:nvPr/>
          </p:nvSpPr>
          <p:spPr>
            <a:xfrm>
              <a:off x="237260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1" name="object 51"/>
            <p:cNvSpPr/>
            <p:nvPr/>
          </p:nvSpPr>
          <p:spPr>
            <a:xfrm>
              <a:off x="2861398"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2" name="object 52"/>
            <p:cNvSpPr/>
            <p:nvPr/>
          </p:nvSpPr>
          <p:spPr>
            <a:xfrm>
              <a:off x="2861398"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3" name="object 53"/>
            <p:cNvSpPr/>
            <p:nvPr/>
          </p:nvSpPr>
          <p:spPr>
            <a:xfrm>
              <a:off x="2969882" y="3312857"/>
              <a:ext cx="76200" cy="321310"/>
            </a:xfrm>
            <a:custGeom>
              <a:avLst/>
              <a:gdLst/>
              <a:ahLst/>
              <a:cxnLst/>
              <a:rect l="l" t="t" r="r" b="b"/>
              <a:pathLst>
                <a:path w="76200" h="321310">
                  <a:moveTo>
                    <a:pt x="47625" y="63500"/>
                  </a:moveTo>
                  <a:lnTo>
                    <a:pt x="28575" y="63500"/>
                  </a:lnTo>
                  <a:lnTo>
                    <a:pt x="28575" y="320715"/>
                  </a:lnTo>
                  <a:lnTo>
                    <a:pt x="47625"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4" name="object 54"/>
            <p:cNvSpPr/>
            <p:nvPr/>
          </p:nvSpPr>
          <p:spPr>
            <a:xfrm>
              <a:off x="3458679"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5" name="object 55"/>
            <p:cNvSpPr/>
            <p:nvPr/>
          </p:nvSpPr>
          <p:spPr>
            <a:xfrm>
              <a:off x="3458679"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6" name="object 56"/>
            <p:cNvSpPr/>
            <p:nvPr/>
          </p:nvSpPr>
          <p:spPr>
            <a:xfrm>
              <a:off x="356716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7" name="object 57"/>
            <p:cNvSpPr/>
            <p:nvPr/>
          </p:nvSpPr>
          <p:spPr>
            <a:xfrm>
              <a:off x="4055958"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58" name="object 58"/>
            <p:cNvSpPr/>
            <p:nvPr/>
          </p:nvSpPr>
          <p:spPr>
            <a:xfrm>
              <a:off x="4055958"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9" name="object 59"/>
            <p:cNvSpPr/>
            <p:nvPr/>
          </p:nvSpPr>
          <p:spPr>
            <a:xfrm>
              <a:off x="4164441" y="3312857"/>
              <a:ext cx="76200" cy="321310"/>
            </a:xfrm>
            <a:custGeom>
              <a:avLst/>
              <a:gdLst/>
              <a:ahLst/>
              <a:cxnLst/>
              <a:rect l="l" t="t" r="r" b="b"/>
              <a:pathLst>
                <a:path w="76200" h="321310">
                  <a:moveTo>
                    <a:pt x="47623" y="63500"/>
                  </a:moveTo>
                  <a:lnTo>
                    <a:pt x="28573" y="63500"/>
                  </a:lnTo>
                  <a:lnTo>
                    <a:pt x="28575" y="320715"/>
                  </a:lnTo>
                  <a:lnTo>
                    <a:pt x="47625" y="320715"/>
                  </a:lnTo>
                  <a:lnTo>
                    <a:pt x="47623" y="63500"/>
                  </a:lnTo>
                  <a:close/>
                </a:path>
                <a:path w="76200" h="321310">
                  <a:moveTo>
                    <a:pt x="38098" y="0"/>
                  </a:moveTo>
                  <a:lnTo>
                    <a:pt x="0" y="76200"/>
                  </a:lnTo>
                  <a:lnTo>
                    <a:pt x="28573" y="76200"/>
                  </a:lnTo>
                  <a:lnTo>
                    <a:pt x="28573" y="63500"/>
                  </a:lnTo>
                  <a:lnTo>
                    <a:pt x="69849" y="63500"/>
                  </a:lnTo>
                  <a:lnTo>
                    <a:pt x="38098" y="0"/>
                  </a:lnTo>
                  <a:close/>
                </a:path>
                <a:path w="76200" h="321310">
                  <a:moveTo>
                    <a:pt x="69849" y="63500"/>
                  </a:moveTo>
                  <a:lnTo>
                    <a:pt x="47623" y="63500"/>
                  </a:lnTo>
                  <a:lnTo>
                    <a:pt x="47623" y="76200"/>
                  </a:lnTo>
                  <a:lnTo>
                    <a:pt x="76200" y="76200"/>
                  </a:lnTo>
                  <a:lnTo>
                    <a:pt x="69849" y="63500"/>
                  </a:lnTo>
                  <a:close/>
                </a:path>
              </a:pathLst>
            </a:custGeom>
            <a:solidFill>
              <a:srgbClr val="666666"/>
            </a:solidFill>
          </p:spPr>
          <p:txBody>
            <a:bodyPr wrap="square" lIns="0" tIns="0" rIns="0" bIns="0" rtlCol="0"/>
            <a:lstStyle/>
            <a:p>
              <a:endParaRPr/>
            </a:p>
          </p:txBody>
        </p:sp>
        <p:sp>
          <p:nvSpPr>
            <p:cNvPr id="60" name="object 60"/>
            <p:cNvSpPr/>
            <p:nvPr/>
          </p:nvSpPr>
          <p:spPr>
            <a:xfrm>
              <a:off x="4620728"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61" name="object 61"/>
            <p:cNvSpPr/>
            <p:nvPr/>
          </p:nvSpPr>
          <p:spPr>
            <a:xfrm>
              <a:off x="4620728"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2" name="object 62"/>
            <p:cNvSpPr/>
            <p:nvPr/>
          </p:nvSpPr>
          <p:spPr>
            <a:xfrm>
              <a:off x="4620728"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63" name="object 63"/>
            <p:cNvSpPr/>
            <p:nvPr/>
          </p:nvSpPr>
          <p:spPr>
            <a:xfrm>
              <a:off x="4620728"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4" name="object 64"/>
            <p:cNvSpPr/>
            <p:nvPr/>
          </p:nvSpPr>
          <p:spPr>
            <a:xfrm>
              <a:off x="4729190" y="4475281"/>
              <a:ext cx="76200" cy="320675"/>
            </a:xfrm>
            <a:custGeom>
              <a:avLst/>
              <a:gdLst/>
              <a:ahLst/>
              <a:cxnLst/>
              <a:rect l="l" t="t" r="r" b="b"/>
              <a:pathLst>
                <a:path w="76200" h="320675">
                  <a:moveTo>
                    <a:pt x="47625" y="63499"/>
                  </a:moveTo>
                  <a:lnTo>
                    <a:pt x="28575" y="63499"/>
                  </a:lnTo>
                  <a:lnTo>
                    <a:pt x="28575" y="320316"/>
                  </a:lnTo>
                  <a:lnTo>
                    <a:pt x="47625" y="320316"/>
                  </a:lnTo>
                  <a:lnTo>
                    <a:pt x="47625" y="63499"/>
                  </a:lnTo>
                  <a:close/>
                </a:path>
                <a:path w="76200" h="320675">
                  <a:moveTo>
                    <a:pt x="38100" y="0"/>
                  </a:moveTo>
                  <a:lnTo>
                    <a:pt x="0" y="76199"/>
                  </a:lnTo>
                  <a:lnTo>
                    <a:pt x="28575" y="76199"/>
                  </a:lnTo>
                  <a:lnTo>
                    <a:pt x="28575" y="63499"/>
                  </a:lnTo>
                  <a:lnTo>
                    <a:pt x="69850" y="63499"/>
                  </a:lnTo>
                  <a:lnTo>
                    <a:pt x="38100" y="0"/>
                  </a:lnTo>
                  <a:close/>
                </a:path>
                <a:path w="76200" h="320675">
                  <a:moveTo>
                    <a:pt x="69850" y="63499"/>
                  </a:moveTo>
                  <a:lnTo>
                    <a:pt x="47625" y="63499"/>
                  </a:lnTo>
                  <a:lnTo>
                    <a:pt x="47625" y="76199"/>
                  </a:lnTo>
                  <a:lnTo>
                    <a:pt x="76200" y="76199"/>
                  </a:lnTo>
                  <a:lnTo>
                    <a:pt x="69850" y="63499"/>
                  </a:lnTo>
                  <a:close/>
                </a:path>
              </a:pathLst>
            </a:custGeom>
            <a:solidFill>
              <a:srgbClr val="666666"/>
            </a:solidFill>
          </p:spPr>
          <p:txBody>
            <a:bodyPr wrap="square" lIns="0" tIns="0" rIns="0" bIns="0" rtlCol="0"/>
            <a:lstStyle/>
            <a:p>
              <a:endParaRPr/>
            </a:p>
          </p:txBody>
        </p:sp>
        <p:sp>
          <p:nvSpPr>
            <p:cNvPr id="65" name="object 65"/>
            <p:cNvSpPr/>
            <p:nvPr/>
          </p:nvSpPr>
          <p:spPr>
            <a:xfrm>
              <a:off x="5218007"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66" name="object 66"/>
            <p:cNvSpPr/>
            <p:nvPr/>
          </p:nvSpPr>
          <p:spPr>
            <a:xfrm>
              <a:off x="5218007"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7" name="object 67"/>
            <p:cNvSpPr/>
            <p:nvPr/>
          </p:nvSpPr>
          <p:spPr>
            <a:xfrm>
              <a:off x="5218007"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68" name="object 68"/>
            <p:cNvSpPr/>
            <p:nvPr/>
          </p:nvSpPr>
          <p:spPr>
            <a:xfrm>
              <a:off x="5218007"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9" name="object 69"/>
            <p:cNvSpPr/>
            <p:nvPr/>
          </p:nvSpPr>
          <p:spPr>
            <a:xfrm>
              <a:off x="4913845" y="4016374"/>
              <a:ext cx="488950" cy="779780"/>
            </a:xfrm>
            <a:custGeom>
              <a:avLst/>
              <a:gdLst/>
              <a:ahLst/>
              <a:cxnLst/>
              <a:rect l="l" t="t" r="r" b="b"/>
              <a:pathLst>
                <a:path w="488950"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8950" h="779779">
                  <a:moveTo>
                    <a:pt x="488823" y="535114"/>
                  </a:moveTo>
                  <a:lnTo>
                    <a:pt x="482473" y="522414"/>
                  </a:lnTo>
                  <a:lnTo>
                    <a:pt x="450723" y="458914"/>
                  </a:lnTo>
                  <a:lnTo>
                    <a:pt x="412623" y="535114"/>
                  </a:lnTo>
                  <a:lnTo>
                    <a:pt x="441198" y="535114"/>
                  </a:lnTo>
                  <a:lnTo>
                    <a:pt x="441198" y="779233"/>
                  </a:lnTo>
                  <a:lnTo>
                    <a:pt x="460248" y="779233"/>
                  </a:lnTo>
                  <a:lnTo>
                    <a:pt x="460248" y="535114"/>
                  </a:lnTo>
                  <a:lnTo>
                    <a:pt x="488823" y="535114"/>
                  </a:lnTo>
                  <a:close/>
                </a:path>
              </a:pathLst>
            </a:custGeom>
            <a:solidFill>
              <a:srgbClr val="666666"/>
            </a:solidFill>
          </p:spPr>
          <p:txBody>
            <a:bodyPr wrap="square" lIns="0" tIns="0" rIns="0" bIns="0" rtlCol="0"/>
            <a:lstStyle/>
            <a:p>
              <a:endParaRPr/>
            </a:p>
          </p:txBody>
        </p:sp>
        <p:sp>
          <p:nvSpPr>
            <p:cNvPr id="70" name="object 70"/>
            <p:cNvSpPr/>
            <p:nvPr/>
          </p:nvSpPr>
          <p:spPr>
            <a:xfrm>
              <a:off x="5815322"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71" name="object 71"/>
            <p:cNvSpPr/>
            <p:nvPr/>
          </p:nvSpPr>
          <p:spPr>
            <a:xfrm>
              <a:off x="5815322"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2" name="object 72"/>
            <p:cNvSpPr/>
            <p:nvPr/>
          </p:nvSpPr>
          <p:spPr>
            <a:xfrm>
              <a:off x="5815322"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73" name="object 73"/>
            <p:cNvSpPr/>
            <p:nvPr/>
          </p:nvSpPr>
          <p:spPr>
            <a:xfrm>
              <a:off x="5815322"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4" name="object 74"/>
            <p:cNvSpPr/>
            <p:nvPr/>
          </p:nvSpPr>
          <p:spPr>
            <a:xfrm>
              <a:off x="551100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75" name="object 75"/>
            <p:cNvSpPr/>
            <p:nvPr/>
          </p:nvSpPr>
          <p:spPr>
            <a:xfrm>
              <a:off x="6412602"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76" name="object 76"/>
            <p:cNvSpPr/>
            <p:nvPr/>
          </p:nvSpPr>
          <p:spPr>
            <a:xfrm>
              <a:off x="6412602"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7" name="object 77"/>
            <p:cNvSpPr/>
            <p:nvPr/>
          </p:nvSpPr>
          <p:spPr>
            <a:xfrm>
              <a:off x="6412602"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78" name="object 78"/>
            <p:cNvSpPr/>
            <p:nvPr/>
          </p:nvSpPr>
          <p:spPr>
            <a:xfrm>
              <a:off x="6412602"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9" name="object 79"/>
            <p:cNvSpPr/>
            <p:nvPr/>
          </p:nvSpPr>
          <p:spPr>
            <a:xfrm>
              <a:off x="6108281"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80" name="object 80"/>
            <p:cNvSpPr/>
            <p:nvPr/>
          </p:nvSpPr>
          <p:spPr>
            <a:xfrm>
              <a:off x="7009879"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81" name="object 81"/>
            <p:cNvSpPr/>
            <p:nvPr/>
          </p:nvSpPr>
          <p:spPr>
            <a:xfrm>
              <a:off x="7009879"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2" name="object 82"/>
            <p:cNvSpPr/>
            <p:nvPr/>
          </p:nvSpPr>
          <p:spPr>
            <a:xfrm>
              <a:off x="7009879"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83" name="object 83"/>
            <p:cNvSpPr/>
            <p:nvPr/>
          </p:nvSpPr>
          <p:spPr>
            <a:xfrm>
              <a:off x="7009879"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4" name="object 84"/>
            <p:cNvSpPr/>
            <p:nvPr/>
          </p:nvSpPr>
          <p:spPr>
            <a:xfrm>
              <a:off x="6705549"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85" name="object 85"/>
            <p:cNvSpPr/>
            <p:nvPr/>
          </p:nvSpPr>
          <p:spPr>
            <a:xfrm>
              <a:off x="760716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86" name="object 86"/>
            <p:cNvSpPr/>
            <p:nvPr/>
          </p:nvSpPr>
          <p:spPr>
            <a:xfrm>
              <a:off x="760716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7" name="object 87"/>
            <p:cNvSpPr/>
            <p:nvPr/>
          </p:nvSpPr>
          <p:spPr>
            <a:xfrm>
              <a:off x="760716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88" name="object 88"/>
            <p:cNvSpPr/>
            <p:nvPr/>
          </p:nvSpPr>
          <p:spPr>
            <a:xfrm>
              <a:off x="760716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9" name="object 89"/>
            <p:cNvSpPr/>
            <p:nvPr/>
          </p:nvSpPr>
          <p:spPr>
            <a:xfrm>
              <a:off x="7302830"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90" name="object 90"/>
            <p:cNvSpPr/>
            <p:nvPr/>
          </p:nvSpPr>
          <p:spPr>
            <a:xfrm>
              <a:off x="820444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91" name="object 91"/>
            <p:cNvSpPr/>
            <p:nvPr/>
          </p:nvSpPr>
          <p:spPr>
            <a:xfrm>
              <a:off x="820444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2" name="object 92"/>
            <p:cNvSpPr/>
            <p:nvPr/>
          </p:nvSpPr>
          <p:spPr>
            <a:xfrm>
              <a:off x="820444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93" name="object 93"/>
            <p:cNvSpPr/>
            <p:nvPr/>
          </p:nvSpPr>
          <p:spPr>
            <a:xfrm>
              <a:off x="820444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4" name="object 94"/>
            <p:cNvSpPr/>
            <p:nvPr/>
          </p:nvSpPr>
          <p:spPr>
            <a:xfrm>
              <a:off x="7900111"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95" name="object 95"/>
            <p:cNvSpPr/>
            <p:nvPr/>
          </p:nvSpPr>
          <p:spPr>
            <a:xfrm>
              <a:off x="4620733"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96" name="object 96"/>
            <p:cNvSpPr/>
            <p:nvPr/>
          </p:nvSpPr>
          <p:spPr>
            <a:xfrm>
              <a:off x="462073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7" name="object 97"/>
            <p:cNvSpPr/>
            <p:nvPr/>
          </p:nvSpPr>
          <p:spPr>
            <a:xfrm>
              <a:off x="4729217"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98" name="object 98"/>
            <p:cNvSpPr/>
            <p:nvPr/>
          </p:nvSpPr>
          <p:spPr>
            <a:xfrm>
              <a:off x="5218013"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99" name="object 99"/>
            <p:cNvSpPr/>
            <p:nvPr/>
          </p:nvSpPr>
          <p:spPr>
            <a:xfrm>
              <a:off x="521801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0" name="object 100"/>
            <p:cNvSpPr/>
            <p:nvPr/>
          </p:nvSpPr>
          <p:spPr>
            <a:xfrm>
              <a:off x="5326495"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01" name="object 101"/>
            <p:cNvSpPr/>
            <p:nvPr/>
          </p:nvSpPr>
          <p:spPr>
            <a:xfrm>
              <a:off x="5815326"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102" name="object 102"/>
            <p:cNvSpPr/>
            <p:nvPr/>
          </p:nvSpPr>
          <p:spPr>
            <a:xfrm>
              <a:off x="5815326"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3" name="object 103"/>
            <p:cNvSpPr/>
            <p:nvPr/>
          </p:nvSpPr>
          <p:spPr>
            <a:xfrm>
              <a:off x="5923809"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04" name="object 104"/>
            <p:cNvSpPr/>
            <p:nvPr/>
          </p:nvSpPr>
          <p:spPr>
            <a:xfrm>
              <a:off x="6412606"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05" name="object 105"/>
            <p:cNvSpPr/>
            <p:nvPr/>
          </p:nvSpPr>
          <p:spPr>
            <a:xfrm>
              <a:off x="6412606"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6" name="object 106"/>
            <p:cNvSpPr/>
            <p:nvPr/>
          </p:nvSpPr>
          <p:spPr>
            <a:xfrm>
              <a:off x="6521089"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07" name="object 107"/>
            <p:cNvSpPr/>
            <p:nvPr/>
          </p:nvSpPr>
          <p:spPr>
            <a:xfrm>
              <a:off x="7009884"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108" name="object 108"/>
            <p:cNvSpPr/>
            <p:nvPr/>
          </p:nvSpPr>
          <p:spPr>
            <a:xfrm>
              <a:off x="7009884"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9" name="object 109"/>
            <p:cNvSpPr/>
            <p:nvPr/>
          </p:nvSpPr>
          <p:spPr>
            <a:xfrm>
              <a:off x="7118367"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10" name="object 110"/>
            <p:cNvSpPr/>
            <p:nvPr/>
          </p:nvSpPr>
          <p:spPr>
            <a:xfrm>
              <a:off x="7607165"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11" name="object 111"/>
            <p:cNvSpPr/>
            <p:nvPr/>
          </p:nvSpPr>
          <p:spPr>
            <a:xfrm>
              <a:off x="7607165"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2" name="object 112"/>
            <p:cNvSpPr/>
            <p:nvPr/>
          </p:nvSpPr>
          <p:spPr>
            <a:xfrm>
              <a:off x="7715647"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13" name="object 113"/>
            <p:cNvSpPr/>
            <p:nvPr/>
          </p:nvSpPr>
          <p:spPr>
            <a:xfrm>
              <a:off x="8204445"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14" name="object 114"/>
            <p:cNvSpPr/>
            <p:nvPr/>
          </p:nvSpPr>
          <p:spPr>
            <a:xfrm>
              <a:off x="8204445"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5" name="object 115"/>
            <p:cNvSpPr/>
            <p:nvPr/>
          </p:nvSpPr>
          <p:spPr>
            <a:xfrm>
              <a:off x="8312927"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16" name="object 116"/>
            <p:cNvSpPr/>
            <p:nvPr/>
          </p:nvSpPr>
          <p:spPr>
            <a:xfrm>
              <a:off x="880171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17" name="object 117"/>
            <p:cNvSpPr/>
            <p:nvPr/>
          </p:nvSpPr>
          <p:spPr>
            <a:xfrm>
              <a:off x="880171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8" name="object 118"/>
            <p:cNvSpPr/>
            <p:nvPr/>
          </p:nvSpPr>
          <p:spPr>
            <a:xfrm>
              <a:off x="880171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19" name="object 119"/>
            <p:cNvSpPr/>
            <p:nvPr/>
          </p:nvSpPr>
          <p:spPr>
            <a:xfrm>
              <a:off x="880171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0" name="object 120"/>
            <p:cNvSpPr/>
            <p:nvPr/>
          </p:nvSpPr>
          <p:spPr>
            <a:xfrm>
              <a:off x="8497379"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21" name="object 121"/>
            <p:cNvSpPr/>
            <p:nvPr/>
          </p:nvSpPr>
          <p:spPr>
            <a:xfrm>
              <a:off x="939899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22" name="object 122"/>
            <p:cNvSpPr/>
            <p:nvPr/>
          </p:nvSpPr>
          <p:spPr>
            <a:xfrm>
              <a:off x="939899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3" name="object 123"/>
            <p:cNvSpPr/>
            <p:nvPr/>
          </p:nvSpPr>
          <p:spPr>
            <a:xfrm>
              <a:off x="939899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24" name="object 124"/>
            <p:cNvSpPr/>
            <p:nvPr/>
          </p:nvSpPr>
          <p:spPr>
            <a:xfrm>
              <a:off x="939899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5" name="object 125"/>
            <p:cNvSpPr/>
            <p:nvPr/>
          </p:nvSpPr>
          <p:spPr>
            <a:xfrm>
              <a:off x="9094660"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26" name="object 126"/>
            <p:cNvSpPr/>
            <p:nvPr/>
          </p:nvSpPr>
          <p:spPr>
            <a:xfrm>
              <a:off x="9996269"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27" name="object 127"/>
            <p:cNvSpPr/>
            <p:nvPr/>
          </p:nvSpPr>
          <p:spPr>
            <a:xfrm>
              <a:off x="9996269"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8" name="object 128"/>
            <p:cNvSpPr/>
            <p:nvPr/>
          </p:nvSpPr>
          <p:spPr>
            <a:xfrm>
              <a:off x="9996269"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29" name="object 129"/>
            <p:cNvSpPr/>
            <p:nvPr/>
          </p:nvSpPr>
          <p:spPr>
            <a:xfrm>
              <a:off x="9996269"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0" name="object 130"/>
            <p:cNvSpPr/>
            <p:nvPr/>
          </p:nvSpPr>
          <p:spPr>
            <a:xfrm>
              <a:off x="9691942"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31" name="object 131"/>
            <p:cNvSpPr/>
            <p:nvPr/>
          </p:nvSpPr>
          <p:spPr>
            <a:xfrm>
              <a:off x="10593548"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32" name="object 132"/>
            <p:cNvSpPr/>
            <p:nvPr/>
          </p:nvSpPr>
          <p:spPr>
            <a:xfrm>
              <a:off x="10593548"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3" name="object 133"/>
            <p:cNvSpPr/>
            <p:nvPr/>
          </p:nvSpPr>
          <p:spPr>
            <a:xfrm>
              <a:off x="10593548"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34" name="object 134"/>
            <p:cNvSpPr/>
            <p:nvPr/>
          </p:nvSpPr>
          <p:spPr>
            <a:xfrm>
              <a:off x="10593548"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5" name="object 135"/>
            <p:cNvSpPr/>
            <p:nvPr/>
          </p:nvSpPr>
          <p:spPr>
            <a:xfrm>
              <a:off x="10289222"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75" y="535114"/>
                  </a:moveTo>
                  <a:lnTo>
                    <a:pt x="482625" y="522414"/>
                  </a:lnTo>
                  <a:lnTo>
                    <a:pt x="450875" y="458914"/>
                  </a:lnTo>
                  <a:lnTo>
                    <a:pt x="412775" y="535114"/>
                  </a:lnTo>
                  <a:lnTo>
                    <a:pt x="441350" y="535114"/>
                  </a:lnTo>
                  <a:lnTo>
                    <a:pt x="441363" y="779233"/>
                  </a:lnTo>
                  <a:lnTo>
                    <a:pt x="460413" y="779233"/>
                  </a:lnTo>
                  <a:lnTo>
                    <a:pt x="460400" y="535114"/>
                  </a:lnTo>
                  <a:lnTo>
                    <a:pt x="488975" y="535114"/>
                  </a:lnTo>
                  <a:close/>
                </a:path>
              </a:pathLst>
            </a:custGeom>
            <a:solidFill>
              <a:srgbClr val="666666"/>
            </a:solidFill>
          </p:spPr>
          <p:txBody>
            <a:bodyPr wrap="square" lIns="0" tIns="0" rIns="0" bIns="0" rtlCol="0"/>
            <a:lstStyle/>
            <a:p>
              <a:endParaRPr/>
            </a:p>
          </p:txBody>
        </p:sp>
        <p:sp>
          <p:nvSpPr>
            <p:cNvPr id="136" name="object 136"/>
            <p:cNvSpPr/>
            <p:nvPr/>
          </p:nvSpPr>
          <p:spPr>
            <a:xfrm>
              <a:off x="11190827"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37" name="object 137"/>
            <p:cNvSpPr/>
            <p:nvPr/>
          </p:nvSpPr>
          <p:spPr>
            <a:xfrm>
              <a:off x="11190827"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8" name="object 138"/>
            <p:cNvSpPr/>
            <p:nvPr/>
          </p:nvSpPr>
          <p:spPr>
            <a:xfrm>
              <a:off x="11190827"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39" name="object 139"/>
            <p:cNvSpPr/>
            <p:nvPr/>
          </p:nvSpPr>
          <p:spPr>
            <a:xfrm>
              <a:off x="11190827"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0" name="object 140"/>
            <p:cNvSpPr/>
            <p:nvPr/>
          </p:nvSpPr>
          <p:spPr>
            <a:xfrm>
              <a:off x="10886504"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141" name="object 141"/>
            <p:cNvSpPr/>
            <p:nvPr/>
          </p:nvSpPr>
          <p:spPr>
            <a:xfrm>
              <a:off x="8801715"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2" name="object 142"/>
            <p:cNvSpPr/>
            <p:nvPr/>
          </p:nvSpPr>
          <p:spPr>
            <a:xfrm>
              <a:off x="8801715"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3" name="object 143"/>
            <p:cNvSpPr/>
            <p:nvPr/>
          </p:nvSpPr>
          <p:spPr>
            <a:xfrm>
              <a:off x="9398994"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4" name="object 144"/>
            <p:cNvSpPr/>
            <p:nvPr/>
          </p:nvSpPr>
          <p:spPr>
            <a:xfrm>
              <a:off x="9398994"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5" name="object 145"/>
            <p:cNvSpPr/>
            <p:nvPr/>
          </p:nvSpPr>
          <p:spPr>
            <a:xfrm>
              <a:off x="9996274"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6" name="object 146"/>
            <p:cNvSpPr/>
            <p:nvPr/>
          </p:nvSpPr>
          <p:spPr>
            <a:xfrm>
              <a:off x="9996274"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7" name="object 147"/>
            <p:cNvSpPr/>
            <p:nvPr/>
          </p:nvSpPr>
          <p:spPr>
            <a:xfrm>
              <a:off x="10593553"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148" name="object 148"/>
            <p:cNvSpPr/>
            <p:nvPr/>
          </p:nvSpPr>
          <p:spPr>
            <a:xfrm>
              <a:off x="1059355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9" name="object 149"/>
            <p:cNvSpPr/>
            <p:nvPr/>
          </p:nvSpPr>
          <p:spPr>
            <a:xfrm>
              <a:off x="11190833"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50" name="object 150"/>
            <p:cNvSpPr/>
            <p:nvPr/>
          </p:nvSpPr>
          <p:spPr>
            <a:xfrm>
              <a:off x="1119083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51" name="object 151"/>
            <p:cNvSpPr/>
            <p:nvPr/>
          </p:nvSpPr>
          <p:spPr>
            <a:xfrm>
              <a:off x="4349076" y="3312858"/>
              <a:ext cx="7026909" cy="779780"/>
            </a:xfrm>
            <a:custGeom>
              <a:avLst/>
              <a:gdLst/>
              <a:ahLst/>
              <a:cxnLst/>
              <a:rect l="l" t="t" r="r" b="b"/>
              <a:pathLst>
                <a:path w="7026909" h="779779">
                  <a:moveTo>
                    <a:pt x="271526" y="741616"/>
                  </a:moveTo>
                  <a:lnTo>
                    <a:pt x="195326" y="703516"/>
                  </a:lnTo>
                  <a:lnTo>
                    <a:pt x="195326" y="732091"/>
                  </a:lnTo>
                  <a:lnTo>
                    <a:pt x="0" y="732091"/>
                  </a:lnTo>
                  <a:lnTo>
                    <a:pt x="0" y="751141"/>
                  </a:lnTo>
                  <a:lnTo>
                    <a:pt x="195326" y="751141"/>
                  </a:lnTo>
                  <a:lnTo>
                    <a:pt x="195326" y="779716"/>
                  </a:lnTo>
                  <a:lnTo>
                    <a:pt x="252476" y="751141"/>
                  </a:lnTo>
                  <a:lnTo>
                    <a:pt x="271526" y="741616"/>
                  </a:lnTo>
                  <a:close/>
                </a:path>
                <a:path w="7026909" h="779779">
                  <a:moveTo>
                    <a:pt x="4637316" y="76200"/>
                  </a:moveTo>
                  <a:lnTo>
                    <a:pt x="4630966" y="63500"/>
                  </a:lnTo>
                  <a:lnTo>
                    <a:pt x="4599216" y="0"/>
                  </a:lnTo>
                  <a:lnTo>
                    <a:pt x="4561116" y="76200"/>
                  </a:lnTo>
                  <a:lnTo>
                    <a:pt x="4589691" y="76200"/>
                  </a:lnTo>
                  <a:lnTo>
                    <a:pt x="4589691" y="320725"/>
                  </a:lnTo>
                  <a:lnTo>
                    <a:pt x="4608741" y="320725"/>
                  </a:lnTo>
                  <a:lnTo>
                    <a:pt x="4608741" y="76200"/>
                  </a:lnTo>
                  <a:lnTo>
                    <a:pt x="4637316" y="76200"/>
                  </a:lnTo>
                  <a:close/>
                </a:path>
                <a:path w="7026909" h="779779">
                  <a:moveTo>
                    <a:pt x="5234597" y="76200"/>
                  </a:moveTo>
                  <a:lnTo>
                    <a:pt x="5228247" y="63500"/>
                  </a:lnTo>
                  <a:lnTo>
                    <a:pt x="5196497" y="0"/>
                  </a:lnTo>
                  <a:lnTo>
                    <a:pt x="5158397" y="76200"/>
                  </a:lnTo>
                  <a:lnTo>
                    <a:pt x="5186972" y="76200"/>
                  </a:lnTo>
                  <a:lnTo>
                    <a:pt x="5186972" y="320725"/>
                  </a:lnTo>
                  <a:lnTo>
                    <a:pt x="5206022" y="320725"/>
                  </a:lnTo>
                  <a:lnTo>
                    <a:pt x="5206022" y="76200"/>
                  </a:lnTo>
                  <a:lnTo>
                    <a:pt x="5234597" y="76200"/>
                  </a:lnTo>
                  <a:close/>
                </a:path>
                <a:path w="7026909" h="779779">
                  <a:moveTo>
                    <a:pt x="5831878" y="76200"/>
                  </a:moveTo>
                  <a:lnTo>
                    <a:pt x="5825528" y="63500"/>
                  </a:lnTo>
                  <a:lnTo>
                    <a:pt x="5793778" y="0"/>
                  </a:lnTo>
                  <a:lnTo>
                    <a:pt x="5755678" y="76200"/>
                  </a:lnTo>
                  <a:lnTo>
                    <a:pt x="5784253" y="76200"/>
                  </a:lnTo>
                  <a:lnTo>
                    <a:pt x="5784253" y="320725"/>
                  </a:lnTo>
                  <a:lnTo>
                    <a:pt x="5803303" y="320725"/>
                  </a:lnTo>
                  <a:lnTo>
                    <a:pt x="5803303" y="76200"/>
                  </a:lnTo>
                  <a:lnTo>
                    <a:pt x="5831878" y="76200"/>
                  </a:lnTo>
                  <a:close/>
                </a:path>
                <a:path w="7026909" h="779779">
                  <a:moveTo>
                    <a:pt x="6429159" y="76200"/>
                  </a:moveTo>
                  <a:lnTo>
                    <a:pt x="6422809" y="63500"/>
                  </a:lnTo>
                  <a:lnTo>
                    <a:pt x="6391059" y="0"/>
                  </a:lnTo>
                  <a:lnTo>
                    <a:pt x="6352959" y="76200"/>
                  </a:lnTo>
                  <a:lnTo>
                    <a:pt x="6381534" y="76200"/>
                  </a:lnTo>
                  <a:lnTo>
                    <a:pt x="6381534" y="320725"/>
                  </a:lnTo>
                  <a:lnTo>
                    <a:pt x="6400584" y="320725"/>
                  </a:lnTo>
                  <a:lnTo>
                    <a:pt x="6400584" y="76200"/>
                  </a:lnTo>
                  <a:lnTo>
                    <a:pt x="6429159" y="76200"/>
                  </a:lnTo>
                  <a:close/>
                </a:path>
                <a:path w="7026909" h="779779">
                  <a:moveTo>
                    <a:pt x="7026427" y="76200"/>
                  </a:moveTo>
                  <a:lnTo>
                    <a:pt x="7020077" y="63500"/>
                  </a:lnTo>
                  <a:lnTo>
                    <a:pt x="6988327" y="0"/>
                  </a:lnTo>
                  <a:lnTo>
                    <a:pt x="6950227" y="76200"/>
                  </a:lnTo>
                  <a:lnTo>
                    <a:pt x="6978802" y="76200"/>
                  </a:lnTo>
                  <a:lnTo>
                    <a:pt x="6978815" y="320725"/>
                  </a:lnTo>
                  <a:lnTo>
                    <a:pt x="6997865" y="320725"/>
                  </a:lnTo>
                  <a:lnTo>
                    <a:pt x="6997852" y="76200"/>
                  </a:lnTo>
                  <a:lnTo>
                    <a:pt x="7026427" y="76200"/>
                  </a:lnTo>
                  <a:close/>
                </a:path>
              </a:pathLst>
            </a:custGeom>
            <a:solidFill>
              <a:srgbClr val="666666"/>
            </a:solidFill>
          </p:spPr>
          <p:txBody>
            <a:bodyPr wrap="square" lIns="0" tIns="0" rIns="0" bIns="0" rtlCol="0"/>
            <a:lstStyle/>
            <a:p>
              <a:endParaRPr/>
            </a:p>
          </p:txBody>
        </p:sp>
      </p:grpSp>
      <p:sp>
        <p:nvSpPr>
          <p:cNvPr id="152" name="object 152"/>
          <p:cNvSpPr txBox="1"/>
          <p:nvPr/>
        </p:nvSpPr>
        <p:spPr>
          <a:xfrm>
            <a:off x="5216306" y="1182551"/>
            <a:ext cx="2088514" cy="372745"/>
          </a:xfrm>
          <a:prstGeom prst="rect">
            <a:avLst/>
          </a:prstGeom>
          <a:solidFill>
            <a:srgbClr val="D9D2E9"/>
          </a:solidFill>
          <a:ln w="9525">
            <a:solidFill>
              <a:srgbClr val="44546A"/>
            </a:solidFill>
          </a:ln>
        </p:spPr>
        <p:txBody>
          <a:bodyPr vert="horz" wrap="square" lIns="0" tIns="0" rIns="0" bIns="0" rtlCol="0">
            <a:spAutoFit/>
          </a:bodyPr>
          <a:lstStyle/>
          <a:p>
            <a:pPr algn="ctr">
              <a:lnSpc>
                <a:spcPts val="2780"/>
              </a:lnSpc>
            </a:pPr>
            <a:r>
              <a:rPr sz="2500" spc="-5" dirty="0">
                <a:latin typeface="Calibri"/>
                <a:cs typeface="Calibri"/>
              </a:rPr>
              <a:t>Loss</a:t>
            </a:r>
            <a:endParaRPr sz="2500">
              <a:latin typeface="Calibri"/>
              <a:cs typeface="Calibri"/>
            </a:endParaRPr>
          </a:p>
        </p:txBody>
      </p:sp>
      <p:sp>
        <p:nvSpPr>
          <p:cNvPr id="153" name="object 153"/>
          <p:cNvSpPr/>
          <p:nvPr/>
        </p:nvSpPr>
        <p:spPr>
          <a:xfrm>
            <a:off x="616178" y="1027074"/>
            <a:ext cx="10724515" cy="1454150"/>
          </a:xfrm>
          <a:custGeom>
            <a:avLst/>
            <a:gdLst/>
            <a:ahLst/>
            <a:cxnLst/>
            <a:rect l="l" t="t" r="r" b="b"/>
            <a:pathLst>
              <a:path w="10724515" h="1454150">
                <a:moveTo>
                  <a:pt x="4393654" y="511543"/>
                </a:moveTo>
                <a:lnTo>
                  <a:pt x="4308487" y="509193"/>
                </a:lnTo>
                <a:lnTo>
                  <a:pt x="4320565" y="535089"/>
                </a:lnTo>
                <a:lnTo>
                  <a:pt x="2387752" y="1435862"/>
                </a:lnTo>
                <a:lnTo>
                  <a:pt x="2395804" y="1453134"/>
                </a:lnTo>
                <a:lnTo>
                  <a:pt x="4328604" y="552361"/>
                </a:lnTo>
                <a:lnTo>
                  <a:pt x="4340682" y="578256"/>
                </a:lnTo>
                <a:lnTo>
                  <a:pt x="4379214" y="529729"/>
                </a:lnTo>
                <a:lnTo>
                  <a:pt x="4393654" y="511543"/>
                </a:lnTo>
                <a:close/>
              </a:path>
              <a:path w="10724515" h="1454150">
                <a:moveTo>
                  <a:pt x="4426102" y="301193"/>
                </a:moveTo>
                <a:lnTo>
                  <a:pt x="4342193" y="286499"/>
                </a:lnTo>
                <a:lnTo>
                  <a:pt x="4350372" y="313880"/>
                </a:lnTo>
                <a:lnTo>
                  <a:pt x="597179" y="1435366"/>
                </a:lnTo>
                <a:lnTo>
                  <a:pt x="602627" y="1453616"/>
                </a:lnTo>
                <a:lnTo>
                  <a:pt x="4355820" y="332143"/>
                </a:lnTo>
                <a:lnTo>
                  <a:pt x="4364012" y="359511"/>
                </a:lnTo>
                <a:lnTo>
                  <a:pt x="4416463" y="310248"/>
                </a:lnTo>
                <a:lnTo>
                  <a:pt x="4426102" y="301193"/>
                </a:lnTo>
                <a:close/>
              </a:path>
              <a:path w="10724515" h="1454150">
                <a:moveTo>
                  <a:pt x="4442206" y="446760"/>
                </a:moveTo>
                <a:lnTo>
                  <a:pt x="4357471" y="437972"/>
                </a:lnTo>
                <a:lnTo>
                  <a:pt x="4367542" y="464718"/>
                </a:lnTo>
                <a:lnTo>
                  <a:pt x="1791144" y="1435582"/>
                </a:lnTo>
                <a:lnTo>
                  <a:pt x="1797862" y="1453413"/>
                </a:lnTo>
                <a:lnTo>
                  <a:pt x="4374261" y="482536"/>
                </a:lnTo>
                <a:lnTo>
                  <a:pt x="4384332" y="509282"/>
                </a:lnTo>
                <a:lnTo>
                  <a:pt x="4429734" y="460235"/>
                </a:lnTo>
                <a:lnTo>
                  <a:pt x="4442206" y="446760"/>
                </a:lnTo>
                <a:close/>
              </a:path>
              <a:path w="10724515" h="1454150">
                <a:moveTo>
                  <a:pt x="4507065" y="543928"/>
                </a:moveTo>
                <a:lnTo>
                  <a:pt x="4422089" y="550037"/>
                </a:lnTo>
                <a:lnTo>
                  <a:pt x="4436669" y="574624"/>
                </a:lnTo>
                <a:lnTo>
                  <a:pt x="2984195" y="1436306"/>
                </a:lnTo>
                <a:lnTo>
                  <a:pt x="2993923" y="1452689"/>
                </a:lnTo>
                <a:lnTo>
                  <a:pt x="4446384" y="591007"/>
                </a:lnTo>
                <a:lnTo>
                  <a:pt x="4460964" y="615581"/>
                </a:lnTo>
                <a:lnTo>
                  <a:pt x="4491482" y="568134"/>
                </a:lnTo>
                <a:lnTo>
                  <a:pt x="4507065" y="543928"/>
                </a:lnTo>
                <a:close/>
              </a:path>
              <a:path w="10724515" h="1454150">
                <a:moveTo>
                  <a:pt x="4555439" y="139230"/>
                </a:moveTo>
                <a:lnTo>
                  <a:pt x="4471695" y="123609"/>
                </a:lnTo>
                <a:lnTo>
                  <a:pt x="4479569" y="151079"/>
                </a:lnTo>
                <a:lnTo>
                  <a:pt x="0" y="1435341"/>
                </a:lnTo>
                <a:lnTo>
                  <a:pt x="5245" y="1453654"/>
                </a:lnTo>
                <a:lnTo>
                  <a:pt x="4484814" y="169392"/>
                </a:lnTo>
                <a:lnTo>
                  <a:pt x="4492688" y="196862"/>
                </a:lnTo>
                <a:lnTo>
                  <a:pt x="4546358" y="147574"/>
                </a:lnTo>
                <a:lnTo>
                  <a:pt x="4555439" y="139230"/>
                </a:lnTo>
                <a:close/>
              </a:path>
              <a:path w="10724515" h="1454150">
                <a:moveTo>
                  <a:pt x="4599927" y="341579"/>
                </a:moveTo>
                <a:lnTo>
                  <a:pt x="4515701" y="328841"/>
                </a:lnTo>
                <a:lnTo>
                  <a:pt x="4524502" y="356019"/>
                </a:lnTo>
                <a:lnTo>
                  <a:pt x="1194282" y="1435430"/>
                </a:lnTo>
                <a:lnTo>
                  <a:pt x="1200150" y="1453553"/>
                </a:lnTo>
                <a:lnTo>
                  <a:pt x="4530382" y="374142"/>
                </a:lnTo>
                <a:lnTo>
                  <a:pt x="4539196" y="401320"/>
                </a:lnTo>
                <a:lnTo>
                  <a:pt x="4589234" y="352107"/>
                </a:lnTo>
                <a:lnTo>
                  <a:pt x="4599927" y="341579"/>
                </a:lnTo>
                <a:close/>
              </a:path>
              <a:path w="10724515" h="1454150">
                <a:moveTo>
                  <a:pt x="4668850" y="560324"/>
                </a:moveTo>
                <a:lnTo>
                  <a:pt x="4585741" y="579018"/>
                </a:lnTo>
                <a:lnTo>
                  <a:pt x="4603813" y="601154"/>
                </a:lnTo>
                <a:lnTo>
                  <a:pt x="3580307" y="1437119"/>
                </a:lnTo>
                <a:lnTo>
                  <a:pt x="3592360" y="1451876"/>
                </a:lnTo>
                <a:lnTo>
                  <a:pt x="4615866" y="615911"/>
                </a:lnTo>
                <a:lnTo>
                  <a:pt x="4633938" y="638035"/>
                </a:lnTo>
                <a:lnTo>
                  <a:pt x="4654118" y="593115"/>
                </a:lnTo>
                <a:lnTo>
                  <a:pt x="4668850" y="560324"/>
                </a:lnTo>
                <a:close/>
              </a:path>
              <a:path w="10724515" h="1454150">
                <a:moveTo>
                  <a:pt x="4895316" y="576326"/>
                </a:moveTo>
                <a:lnTo>
                  <a:pt x="4816792" y="609384"/>
                </a:lnTo>
                <a:lnTo>
                  <a:pt x="4838497" y="627976"/>
                </a:lnTo>
                <a:lnTo>
                  <a:pt x="4143883" y="1438300"/>
                </a:lnTo>
                <a:lnTo>
                  <a:pt x="4158348" y="1450695"/>
                </a:lnTo>
                <a:lnTo>
                  <a:pt x="4852962" y="640372"/>
                </a:lnTo>
                <a:lnTo>
                  <a:pt x="4874653" y="658977"/>
                </a:lnTo>
                <a:lnTo>
                  <a:pt x="4884813" y="618337"/>
                </a:lnTo>
                <a:lnTo>
                  <a:pt x="4895316" y="576326"/>
                </a:lnTo>
                <a:close/>
              </a:path>
              <a:path w="10724515" h="1454150">
                <a:moveTo>
                  <a:pt x="5170970" y="677913"/>
                </a:moveTo>
                <a:lnTo>
                  <a:pt x="5170856" y="645375"/>
                </a:lnTo>
                <a:lnTo>
                  <a:pt x="5170678" y="592721"/>
                </a:lnTo>
                <a:lnTo>
                  <a:pt x="5102695" y="644067"/>
                </a:lnTo>
                <a:lnTo>
                  <a:pt x="5128298" y="656755"/>
                </a:lnTo>
                <a:lnTo>
                  <a:pt x="4739856" y="1440268"/>
                </a:lnTo>
                <a:lnTo>
                  <a:pt x="4756924" y="1448727"/>
                </a:lnTo>
                <a:lnTo>
                  <a:pt x="5145367" y="665226"/>
                </a:lnTo>
                <a:lnTo>
                  <a:pt x="5170970" y="677913"/>
                </a:lnTo>
                <a:close/>
              </a:path>
              <a:path w="10724515" h="1454150">
                <a:moveTo>
                  <a:pt x="5490273" y="608330"/>
                </a:moveTo>
                <a:lnTo>
                  <a:pt x="5483745" y="589724"/>
                </a:lnTo>
                <a:lnTo>
                  <a:pt x="5462079" y="527939"/>
                </a:lnTo>
                <a:lnTo>
                  <a:pt x="5414683" y="598728"/>
                </a:lnTo>
                <a:lnTo>
                  <a:pt x="5443029" y="602322"/>
                </a:lnTo>
                <a:lnTo>
                  <a:pt x="5336260" y="1443291"/>
                </a:lnTo>
                <a:lnTo>
                  <a:pt x="5355158" y="1445691"/>
                </a:lnTo>
                <a:lnTo>
                  <a:pt x="5461927" y="604723"/>
                </a:lnTo>
                <a:lnTo>
                  <a:pt x="5490273" y="608330"/>
                </a:lnTo>
                <a:close/>
              </a:path>
              <a:path w="10724515" h="1454150">
                <a:moveTo>
                  <a:pt x="5952414" y="1443164"/>
                </a:moveTo>
                <a:lnTo>
                  <a:pt x="5838291" y="634453"/>
                </a:lnTo>
                <a:lnTo>
                  <a:pt x="5866587" y="630453"/>
                </a:lnTo>
                <a:lnTo>
                  <a:pt x="5860669" y="621868"/>
                </a:lnTo>
                <a:lnTo>
                  <a:pt x="5818213" y="560324"/>
                </a:lnTo>
                <a:lnTo>
                  <a:pt x="5791136" y="641108"/>
                </a:lnTo>
                <a:lnTo>
                  <a:pt x="5819432" y="637108"/>
                </a:lnTo>
                <a:lnTo>
                  <a:pt x="5933554" y="1445831"/>
                </a:lnTo>
                <a:lnTo>
                  <a:pt x="5952414" y="1443164"/>
                </a:lnTo>
                <a:close/>
              </a:path>
              <a:path w="10724515" h="1454150">
                <a:moveTo>
                  <a:pt x="6548971" y="1440649"/>
                </a:moveTo>
                <a:lnTo>
                  <a:pt x="6181496" y="609765"/>
                </a:lnTo>
                <a:lnTo>
                  <a:pt x="6207633" y="598208"/>
                </a:lnTo>
                <a:lnTo>
                  <a:pt x="6141961" y="543928"/>
                </a:lnTo>
                <a:lnTo>
                  <a:pt x="6137948" y="629031"/>
                </a:lnTo>
                <a:lnTo>
                  <a:pt x="6164072" y="617474"/>
                </a:lnTo>
                <a:lnTo>
                  <a:pt x="6531546" y="1448346"/>
                </a:lnTo>
                <a:lnTo>
                  <a:pt x="6548971" y="1440649"/>
                </a:lnTo>
                <a:close/>
              </a:path>
              <a:path w="10724515" h="1454150">
                <a:moveTo>
                  <a:pt x="7145045" y="1438630"/>
                </a:moveTo>
                <a:lnTo>
                  <a:pt x="6487769" y="598093"/>
                </a:lnTo>
                <a:lnTo>
                  <a:pt x="6500558" y="588086"/>
                </a:lnTo>
                <a:lnTo>
                  <a:pt x="6510274" y="580491"/>
                </a:lnTo>
                <a:lnTo>
                  <a:pt x="6433325" y="543928"/>
                </a:lnTo>
                <a:lnTo>
                  <a:pt x="6450254" y="627430"/>
                </a:lnTo>
                <a:lnTo>
                  <a:pt x="6472758" y="609828"/>
                </a:lnTo>
                <a:lnTo>
                  <a:pt x="7130034" y="1450365"/>
                </a:lnTo>
                <a:lnTo>
                  <a:pt x="7145045" y="1438630"/>
                </a:lnTo>
                <a:close/>
              </a:path>
              <a:path w="10724515" h="1454150">
                <a:moveTo>
                  <a:pt x="7740523" y="1436865"/>
                </a:moveTo>
                <a:lnTo>
                  <a:pt x="6661861" y="630707"/>
                </a:lnTo>
                <a:lnTo>
                  <a:pt x="6667538" y="623100"/>
                </a:lnTo>
                <a:lnTo>
                  <a:pt x="6678968" y="607822"/>
                </a:lnTo>
                <a:lnTo>
                  <a:pt x="6595123" y="592721"/>
                </a:lnTo>
                <a:lnTo>
                  <a:pt x="6633350" y="668858"/>
                </a:lnTo>
                <a:lnTo>
                  <a:pt x="6650456" y="645960"/>
                </a:lnTo>
                <a:lnTo>
                  <a:pt x="7729118" y="1452130"/>
                </a:lnTo>
                <a:lnTo>
                  <a:pt x="7740523" y="1436865"/>
                </a:lnTo>
                <a:close/>
              </a:path>
              <a:path w="10724515" h="1454150">
                <a:moveTo>
                  <a:pt x="8336775" y="1436204"/>
                </a:moveTo>
                <a:lnTo>
                  <a:pt x="6779552" y="557098"/>
                </a:lnTo>
                <a:lnTo>
                  <a:pt x="6783083" y="550849"/>
                </a:lnTo>
                <a:lnTo>
                  <a:pt x="6793598" y="532218"/>
                </a:lnTo>
                <a:lnTo>
                  <a:pt x="6708521" y="527939"/>
                </a:lnTo>
                <a:lnTo>
                  <a:pt x="6756146" y="598576"/>
                </a:lnTo>
                <a:lnTo>
                  <a:pt x="6770192" y="573697"/>
                </a:lnTo>
                <a:lnTo>
                  <a:pt x="8327415" y="1452791"/>
                </a:lnTo>
                <a:lnTo>
                  <a:pt x="8336775" y="1436204"/>
                </a:lnTo>
                <a:close/>
              </a:path>
              <a:path w="10724515" h="1454150">
                <a:moveTo>
                  <a:pt x="8933574" y="1435950"/>
                </a:moveTo>
                <a:lnTo>
                  <a:pt x="6760934" y="366687"/>
                </a:lnTo>
                <a:lnTo>
                  <a:pt x="6763690" y="361073"/>
                </a:lnTo>
                <a:lnTo>
                  <a:pt x="6773545" y="341045"/>
                </a:lnTo>
                <a:lnTo>
                  <a:pt x="6688353" y="341579"/>
                </a:lnTo>
                <a:lnTo>
                  <a:pt x="6739903" y="409409"/>
                </a:lnTo>
                <a:lnTo>
                  <a:pt x="6752514" y="383781"/>
                </a:lnTo>
                <a:lnTo>
                  <a:pt x="8925166" y="1453045"/>
                </a:lnTo>
                <a:lnTo>
                  <a:pt x="8933574" y="1435950"/>
                </a:lnTo>
                <a:close/>
              </a:path>
              <a:path w="10724515" h="1454150">
                <a:moveTo>
                  <a:pt x="9530588" y="1435823"/>
                </a:moveTo>
                <a:lnTo>
                  <a:pt x="6830301" y="210832"/>
                </a:lnTo>
                <a:lnTo>
                  <a:pt x="6832676" y="205587"/>
                </a:lnTo>
                <a:lnTo>
                  <a:pt x="6842112" y="184810"/>
                </a:lnTo>
                <a:lnTo>
                  <a:pt x="6756971" y="188023"/>
                </a:lnTo>
                <a:lnTo>
                  <a:pt x="6810629" y="254203"/>
                </a:lnTo>
                <a:lnTo>
                  <a:pt x="6822427" y="228180"/>
                </a:lnTo>
                <a:lnTo>
                  <a:pt x="9522714" y="1453172"/>
                </a:lnTo>
                <a:lnTo>
                  <a:pt x="9530588" y="1435823"/>
                </a:lnTo>
                <a:close/>
              </a:path>
              <a:path w="10724515" h="1454150">
                <a:moveTo>
                  <a:pt x="10127424" y="1435633"/>
                </a:moveTo>
                <a:lnTo>
                  <a:pt x="6798818" y="125882"/>
                </a:lnTo>
                <a:lnTo>
                  <a:pt x="6800647" y="121221"/>
                </a:lnTo>
                <a:lnTo>
                  <a:pt x="6809270" y="99288"/>
                </a:lnTo>
                <a:lnTo>
                  <a:pt x="6724421" y="106845"/>
                </a:lnTo>
                <a:lnTo>
                  <a:pt x="6781381" y="170205"/>
                </a:lnTo>
                <a:lnTo>
                  <a:pt x="6791833" y="143611"/>
                </a:lnTo>
                <a:lnTo>
                  <a:pt x="10120439" y="1453362"/>
                </a:lnTo>
                <a:lnTo>
                  <a:pt x="10127424" y="1435633"/>
                </a:lnTo>
                <a:close/>
              </a:path>
              <a:path w="10724515" h="1454150">
                <a:moveTo>
                  <a:pt x="10724477" y="1435544"/>
                </a:moveTo>
                <a:lnTo>
                  <a:pt x="6863880" y="26847"/>
                </a:lnTo>
                <a:lnTo>
                  <a:pt x="6865467" y="22491"/>
                </a:lnTo>
                <a:lnTo>
                  <a:pt x="6873684" y="0"/>
                </a:lnTo>
                <a:lnTo>
                  <a:pt x="6789039" y="9664"/>
                </a:lnTo>
                <a:lnTo>
                  <a:pt x="6847560" y="71577"/>
                </a:lnTo>
                <a:lnTo>
                  <a:pt x="6857352" y="44742"/>
                </a:lnTo>
                <a:lnTo>
                  <a:pt x="10717949" y="1453438"/>
                </a:lnTo>
                <a:lnTo>
                  <a:pt x="10724477" y="1435544"/>
                </a:lnTo>
                <a:close/>
              </a:path>
            </a:pathLst>
          </a:custGeom>
          <a:solidFill>
            <a:srgbClr val="666666"/>
          </a:solidFill>
        </p:spPr>
        <p:txBody>
          <a:bodyPr wrap="square" lIns="0" tIns="0" rIns="0" bIns="0" rtlCol="0"/>
          <a:lstStyle/>
          <a:p>
            <a:endParaRPr/>
          </a:p>
        </p:txBody>
      </p:sp>
      <p:sp>
        <p:nvSpPr>
          <p:cNvPr id="154" name="object 154"/>
          <p:cNvSpPr/>
          <p:nvPr/>
        </p:nvSpPr>
        <p:spPr>
          <a:xfrm>
            <a:off x="461345" y="5738700"/>
            <a:ext cx="11040110" cy="114300"/>
          </a:xfrm>
          <a:custGeom>
            <a:avLst/>
            <a:gdLst/>
            <a:ahLst/>
            <a:cxnLst/>
            <a:rect l="l" t="t" r="r" b="b"/>
            <a:pathLst>
              <a:path w="11040110" h="114300">
                <a:moveTo>
                  <a:pt x="10925223" y="76199"/>
                </a:moveTo>
                <a:lnTo>
                  <a:pt x="10925223" y="114300"/>
                </a:lnTo>
                <a:lnTo>
                  <a:pt x="11001423" y="76200"/>
                </a:lnTo>
                <a:lnTo>
                  <a:pt x="10925223" y="76199"/>
                </a:lnTo>
                <a:close/>
              </a:path>
              <a:path w="11040110" h="114300">
                <a:moveTo>
                  <a:pt x="10925223" y="38099"/>
                </a:moveTo>
                <a:lnTo>
                  <a:pt x="10925223" y="76199"/>
                </a:lnTo>
                <a:lnTo>
                  <a:pt x="10944286" y="76200"/>
                </a:lnTo>
                <a:lnTo>
                  <a:pt x="10944286" y="38100"/>
                </a:lnTo>
                <a:lnTo>
                  <a:pt x="10925223" y="38099"/>
                </a:lnTo>
                <a:close/>
              </a:path>
              <a:path w="11040110" h="114300">
                <a:moveTo>
                  <a:pt x="10925223" y="0"/>
                </a:moveTo>
                <a:lnTo>
                  <a:pt x="10925223" y="38099"/>
                </a:lnTo>
                <a:lnTo>
                  <a:pt x="10944286" y="38100"/>
                </a:lnTo>
                <a:lnTo>
                  <a:pt x="10944286" y="76200"/>
                </a:lnTo>
                <a:lnTo>
                  <a:pt x="11001425" y="76198"/>
                </a:lnTo>
                <a:lnTo>
                  <a:pt x="11039523" y="57150"/>
                </a:lnTo>
                <a:lnTo>
                  <a:pt x="10925223" y="0"/>
                </a:lnTo>
                <a:close/>
              </a:path>
              <a:path w="11040110" h="114300">
                <a:moveTo>
                  <a:pt x="0" y="38098"/>
                </a:moveTo>
                <a:lnTo>
                  <a:pt x="0" y="76198"/>
                </a:lnTo>
                <a:lnTo>
                  <a:pt x="10925223" y="76199"/>
                </a:lnTo>
                <a:lnTo>
                  <a:pt x="10925223" y="38099"/>
                </a:lnTo>
                <a:lnTo>
                  <a:pt x="0" y="38098"/>
                </a:lnTo>
                <a:close/>
              </a:path>
            </a:pathLst>
          </a:custGeom>
          <a:solidFill>
            <a:srgbClr val="44546A"/>
          </a:solidFill>
        </p:spPr>
        <p:txBody>
          <a:bodyPr wrap="square" lIns="0" tIns="0" rIns="0" bIns="0" rtlCol="0"/>
          <a:lstStyle/>
          <a:p>
            <a:endParaRPr/>
          </a:p>
        </p:txBody>
      </p:sp>
      <p:sp>
        <p:nvSpPr>
          <p:cNvPr id="155" name="object 155"/>
          <p:cNvSpPr/>
          <p:nvPr/>
        </p:nvSpPr>
        <p:spPr>
          <a:xfrm>
            <a:off x="461345" y="5974204"/>
            <a:ext cx="11040110" cy="114300"/>
          </a:xfrm>
          <a:custGeom>
            <a:avLst/>
            <a:gdLst/>
            <a:ahLst/>
            <a:cxnLst/>
            <a:rect l="l" t="t" r="r" b="b"/>
            <a:pathLst>
              <a:path w="11040110" h="114300">
                <a:moveTo>
                  <a:pt x="114300" y="0"/>
                </a:moveTo>
                <a:lnTo>
                  <a:pt x="0" y="57150"/>
                </a:lnTo>
                <a:lnTo>
                  <a:pt x="114300" y="114300"/>
                </a:lnTo>
                <a:lnTo>
                  <a:pt x="114300" y="76200"/>
                </a:lnTo>
                <a:lnTo>
                  <a:pt x="95237" y="76200"/>
                </a:lnTo>
                <a:lnTo>
                  <a:pt x="95237" y="38100"/>
                </a:lnTo>
                <a:lnTo>
                  <a:pt x="114300" y="38100"/>
                </a:lnTo>
                <a:lnTo>
                  <a:pt x="114300" y="0"/>
                </a:lnTo>
                <a:close/>
              </a:path>
              <a:path w="11040110" h="114300">
                <a:moveTo>
                  <a:pt x="114300" y="38100"/>
                </a:moveTo>
                <a:lnTo>
                  <a:pt x="114300" y="76200"/>
                </a:lnTo>
                <a:lnTo>
                  <a:pt x="11039523" y="76201"/>
                </a:lnTo>
                <a:lnTo>
                  <a:pt x="11039523" y="38101"/>
                </a:lnTo>
                <a:lnTo>
                  <a:pt x="114300" y="38100"/>
                </a:lnTo>
                <a:close/>
              </a:path>
              <a:path w="11040110" h="114300">
                <a:moveTo>
                  <a:pt x="95237" y="38100"/>
                </a:moveTo>
                <a:lnTo>
                  <a:pt x="95237" y="76200"/>
                </a:lnTo>
                <a:lnTo>
                  <a:pt x="114300" y="76200"/>
                </a:lnTo>
                <a:lnTo>
                  <a:pt x="114300" y="38100"/>
                </a:lnTo>
                <a:lnTo>
                  <a:pt x="95237" y="38100"/>
                </a:lnTo>
                <a:close/>
              </a:path>
              <a:path w="11040110" h="114300">
                <a:moveTo>
                  <a:pt x="114300" y="38100"/>
                </a:moveTo>
                <a:lnTo>
                  <a:pt x="95237" y="38100"/>
                </a:lnTo>
                <a:lnTo>
                  <a:pt x="114300" y="38100"/>
                </a:lnTo>
                <a:close/>
              </a:path>
            </a:pathLst>
          </a:custGeom>
          <a:solidFill>
            <a:srgbClr val="FF0000"/>
          </a:solidFill>
        </p:spPr>
        <p:txBody>
          <a:bodyPr wrap="square" lIns="0" tIns="0" rIns="0" bIns="0" rtlCol="0"/>
          <a:lstStyle/>
          <a:p>
            <a:endParaRPr/>
          </a:p>
        </p:txBody>
      </p:sp>
      <p:sp>
        <p:nvSpPr>
          <p:cNvPr id="156" name="object 156"/>
          <p:cNvSpPr txBox="1"/>
          <p:nvPr/>
        </p:nvSpPr>
        <p:spPr>
          <a:xfrm>
            <a:off x="8132350" y="181355"/>
            <a:ext cx="3929379" cy="939800"/>
          </a:xfrm>
          <a:prstGeom prst="rect">
            <a:avLst/>
          </a:prstGeom>
        </p:spPr>
        <p:txBody>
          <a:bodyPr vert="horz" wrap="square" lIns="0" tIns="12700" rIns="0" bIns="0" rtlCol="0">
            <a:spAutoFit/>
          </a:bodyPr>
          <a:lstStyle/>
          <a:p>
            <a:pPr marL="12700" marR="5080">
              <a:lnSpc>
                <a:spcPct val="100000"/>
              </a:lnSpc>
              <a:spcBef>
                <a:spcPts val="100"/>
              </a:spcBef>
            </a:pPr>
            <a:r>
              <a:rPr sz="2000" spc="-15" dirty="0">
                <a:latin typeface="Calibri"/>
                <a:cs typeface="Calibri"/>
              </a:rPr>
              <a:t>Forward</a:t>
            </a:r>
            <a:r>
              <a:rPr sz="2000" spc="-5" dirty="0">
                <a:latin typeface="Calibri"/>
                <a:cs typeface="Calibri"/>
              </a:rPr>
              <a:t> </a:t>
            </a:r>
            <a:r>
              <a:rPr sz="2000" spc="-10" dirty="0">
                <a:latin typeface="Calibri"/>
                <a:cs typeface="Calibri"/>
              </a:rPr>
              <a:t>through</a:t>
            </a:r>
            <a:r>
              <a:rPr sz="2000" spc="-5" dirty="0">
                <a:latin typeface="Calibri"/>
                <a:cs typeface="Calibri"/>
              </a:rPr>
              <a:t> </a:t>
            </a:r>
            <a:r>
              <a:rPr sz="2000" spc="-10" dirty="0">
                <a:latin typeface="Calibri"/>
                <a:cs typeface="Calibri"/>
              </a:rPr>
              <a:t>entire</a:t>
            </a:r>
            <a:r>
              <a:rPr sz="2000" dirty="0">
                <a:latin typeface="Calibri"/>
                <a:cs typeface="Calibri"/>
              </a:rPr>
              <a:t> </a:t>
            </a:r>
            <a:r>
              <a:rPr sz="2000" spc="-5" dirty="0">
                <a:latin typeface="Calibri"/>
                <a:cs typeface="Calibri"/>
              </a:rPr>
              <a:t>sequence</a:t>
            </a:r>
            <a:r>
              <a:rPr sz="2000" dirty="0">
                <a:latin typeface="Calibri"/>
                <a:cs typeface="Calibri"/>
              </a:rPr>
              <a:t> </a:t>
            </a:r>
            <a:r>
              <a:rPr sz="2000" spc="-10" dirty="0">
                <a:latin typeface="Calibri"/>
                <a:cs typeface="Calibri"/>
              </a:rPr>
              <a:t>to </a:t>
            </a:r>
            <a:r>
              <a:rPr sz="2000" spc="-5" dirty="0">
                <a:latin typeface="Calibri"/>
                <a:cs typeface="Calibri"/>
              </a:rPr>
              <a:t> </a:t>
            </a:r>
            <a:r>
              <a:rPr sz="2000" spc="-10" dirty="0">
                <a:latin typeface="Calibri"/>
                <a:cs typeface="Calibri"/>
              </a:rPr>
              <a:t>compute </a:t>
            </a:r>
            <a:r>
              <a:rPr sz="2000" dirty="0">
                <a:latin typeface="Calibri"/>
                <a:cs typeface="Calibri"/>
              </a:rPr>
              <a:t>loss, then </a:t>
            </a:r>
            <a:r>
              <a:rPr sz="2000" spc="-10" dirty="0">
                <a:latin typeface="Calibri"/>
                <a:cs typeface="Calibri"/>
              </a:rPr>
              <a:t>backward through </a:t>
            </a:r>
            <a:r>
              <a:rPr sz="2000" spc="-440" dirty="0">
                <a:latin typeface="Calibri"/>
                <a:cs typeface="Calibri"/>
              </a:rPr>
              <a:t> </a:t>
            </a:r>
            <a:r>
              <a:rPr sz="2000" spc="-10" dirty="0">
                <a:latin typeface="Calibri"/>
                <a:cs typeface="Calibri"/>
              </a:rPr>
              <a:t>entire</a:t>
            </a:r>
            <a:r>
              <a:rPr sz="2000" spc="-5" dirty="0">
                <a:latin typeface="Calibri"/>
                <a:cs typeface="Calibri"/>
              </a:rPr>
              <a:t> sequence </a:t>
            </a:r>
            <a:r>
              <a:rPr sz="2000" spc="-10" dirty="0">
                <a:latin typeface="Calibri"/>
                <a:cs typeface="Calibri"/>
              </a:rPr>
              <a:t>to compute</a:t>
            </a:r>
            <a:r>
              <a:rPr sz="2000" spc="-5" dirty="0">
                <a:latin typeface="Calibri"/>
                <a:cs typeface="Calibri"/>
              </a:rPr>
              <a:t> </a:t>
            </a:r>
            <a:r>
              <a:rPr sz="2000" spc="-10" dirty="0">
                <a:latin typeface="Calibri"/>
                <a:cs typeface="Calibri"/>
              </a:rPr>
              <a:t>gradient</a:t>
            </a:r>
            <a:endParaRPr sz="20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6388735" cy="635000"/>
          </a:xfrm>
          <a:prstGeom prst="rect">
            <a:avLst/>
          </a:prstGeom>
        </p:spPr>
        <p:txBody>
          <a:bodyPr vert="horz" wrap="square" lIns="0" tIns="12700" rIns="0" bIns="0" rtlCol="0">
            <a:spAutoFit/>
          </a:bodyPr>
          <a:lstStyle/>
          <a:p>
            <a:pPr marL="12700">
              <a:lnSpc>
                <a:spcPct val="100000"/>
              </a:lnSpc>
              <a:spcBef>
                <a:spcPts val="100"/>
              </a:spcBef>
            </a:pPr>
            <a:r>
              <a:rPr sz="4000" spc="-20" dirty="0"/>
              <a:t>Backpropagation</a:t>
            </a:r>
            <a:r>
              <a:rPr sz="4000" spc="-15" dirty="0"/>
              <a:t> Through</a:t>
            </a:r>
            <a:r>
              <a:rPr sz="4000" spc="-10" dirty="0"/>
              <a:t> </a:t>
            </a:r>
            <a:r>
              <a:rPr sz="4000" spc="-5" dirty="0"/>
              <a:t>Time</a:t>
            </a:r>
            <a:endParaRPr sz="4000"/>
          </a:p>
        </p:txBody>
      </p:sp>
      <p:grpSp>
        <p:nvGrpSpPr>
          <p:cNvPr id="3" name="object 3"/>
          <p:cNvGrpSpPr/>
          <p:nvPr/>
        </p:nvGrpSpPr>
        <p:grpSpPr>
          <a:xfrm>
            <a:off x="467480" y="2466802"/>
            <a:ext cx="11021695" cy="3175635"/>
            <a:chOff x="467480" y="2466802"/>
            <a:chExt cx="11021695" cy="3175635"/>
          </a:xfrm>
        </p:grpSpPr>
        <p:sp>
          <p:nvSpPr>
            <p:cNvPr id="4" name="object 4"/>
            <p:cNvSpPr/>
            <p:nvPr/>
          </p:nvSpPr>
          <p:spPr>
            <a:xfrm>
              <a:off x="472243"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5" name="object 5"/>
            <p:cNvSpPr/>
            <p:nvPr/>
          </p:nvSpPr>
          <p:spPr>
            <a:xfrm>
              <a:off x="47224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 name="object 6"/>
            <p:cNvSpPr/>
            <p:nvPr/>
          </p:nvSpPr>
          <p:spPr>
            <a:xfrm>
              <a:off x="472243"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7" name="object 7"/>
            <p:cNvSpPr/>
            <p:nvPr/>
          </p:nvSpPr>
          <p:spPr>
            <a:xfrm>
              <a:off x="47224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 name="object 8"/>
            <p:cNvSpPr/>
            <p:nvPr/>
          </p:nvSpPr>
          <p:spPr>
            <a:xfrm>
              <a:off x="580704" y="4475281"/>
              <a:ext cx="76200" cy="320675"/>
            </a:xfrm>
            <a:custGeom>
              <a:avLst/>
              <a:gdLst/>
              <a:ahLst/>
              <a:cxnLst/>
              <a:rect l="l" t="t" r="r" b="b"/>
              <a:pathLst>
                <a:path w="76200" h="320675">
                  <a:moveTo>
                    <a:pt x="47625" y="63499"/>
                  </a:moveTo>
                  <a:lnTo>
                    <a:pt x="28575" y="63499"/>
                  </a:lnTo>
                  <a:lnTo>
                    <a:pt x="28575" y="320316"/>
                  </a:lnTo>
                  <a:lnTo>
                    <a:pt x="47625" y="320316"/>
                  </a:lnTo>
                  <a:lnTo>
                    <a:pt x="47625" y="63499"/>
                  </a:lnTo>
                  <a:close/>
                </a:path>
                <a:path w="76200" h="320675">
                  <a:moveTo>
                    <a:pt x="38099" y="0"/>
                  </a:moveTo>
                  <a:lnTo>
                    <a:pt x="0" y="76199"/>
                  </a:lnTo>
                  <a:lnTo>
                    <a:pt x="28575" y="76199"/>
                  </a:lnTo>
                  <a:lnTo>
                    <a:pt x="28575" y="63499"/>
                  </a:lnTo>
                  <a:lnTo>
                    <a:pt x="69849" y="63499"/>
                  </a:lnTo>
                  <a:lnTo>
                    <a:pt x="38099" y="0"/>
                  </a:lnTo>
                  <a:close/>
                </a:path>
                <a:path w="76200" h="320675">
                  <a:moveTo>
                    <a:pt x="69849" y="63499"/>
                  </a:moveTo>
                  <a:lnTo>
                    <a:pt x="47625" y="63499"/>
                  </a:lnTo>
                  <a:lnTo>
                    <a:pt x="47625" y="76199"/>
                  </a:lnTo>
                  <a:lnTo>
                    <a:pt x="76200" y="76199"/>
                  </a:lnTo>
                  <a:lnTo>
                    <a:pt x="69849" y="63499"/>
                  </a:lnTo>
                  <a:close/>
                </a:path>
              </a:pathLst>
            </a:custGeom>
            <a:solidFill>
              <a:srgbClr val="666666"/>
            </a:solidFill>
          </p:spPr>
          <p:txBody>
            <a:bodyPr wrap="square" lIns="0" tIns="0" rIns="0" bIns="0" rtlCol="0"/>
            <a:lstStyle/>
            <a:p>
              <a:endParaRPr/>
            </a:p>
          </p:txBody>
        </p:sp>
        <p:sp>
          <p:nvSpPr>
            <p:cNvPr id="9" name="object 9"/>
            <p:cNvSpPr/>
            <p:nvPr/>
          </p:nvSpPr>
          <p:spPr>
            <a:xfrm>
              <a:off x="1069521"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0" name="object 10"/>
            <p:cNvSpPr/>
            <p:nvPr/>
          </p:nvSpPr>
          <p:spPr>
            <a:xfrm>
              <a:off x="1069521"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 name="object 11"/>
            <p:cNvSpPr/>
            <p:nvPr/>
          </p:nvSpPr>
          <p:spPr>
            <a:xfrm>
              <a:off x="1069521"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2" name="object 12"/>
            <p:cNvSpPr/>
            <p:nvPr/>
          </p:nvSpPr>
          <p:spPr>
            <a:xfrm>
              <a:off x="1069521"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 name="object 13"/>
            <p:cNvSpPr/>
            <p:nvPr/>
          </p:nvSpPr>
          <p:spPr>
            <a:xfrm>
              <a:off x="765365" y="4016374"/>
              <a:ext cx="488950" cy="779780"/>
            </a:xfrm>
            <a:custGeom>
              <a:avLst/>
              <a:gdLst/>
              <a:ahLst/>
              <a:cxnLst/>
              <a:rect l="l" t="t" r="r" b="b"/>
              <a:pathLst>
                <a:path w="488950"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8950" h="779779">
                  <a:moveTo>
                    <a:pt x="488810" y="535114"/>
                  </a:moveTo>
                  <a:lnTo>
                    <a:pt x="482460" y="522414"/>
                  </a:lnTo>
                  <a:lnTo>
                    <a:pt x="450710" y="458914"/>
                  </a:lnTo>
                  <a:lnTo>
                    <a:pt x="412610" y="535114"/>
                  </a:lnTo>
                  <a:lnTo>
                    <a:pt x="441185" y="535114"/>
                  </a:lnTo>
                  <a:lnTo>
                    <a:pt x="441185" y="779233"/>
                  </a:lnTo>
                  <a:lnTo>
                    <a:pt x="460235" y="779233"/>
                  </a:lnTo>
                  <a:lnTo>
                    <a:pt x="460235" y="535114"/>
                  </a:lnTo>
                  <a:lnTo>
                    <a:pt x="488810" y="535114"/>
                  </a:lnTo>
                  <a:close/>
                </a:path>
              </a:pathLst>
            </a:custGeom>
            <a:solidFill>
              <a:srgbClr val="666666"/>
            </a:solidFill>
          </p:spPr>
          <p:txBody>
            <a:bodyPr wrap="square" lIns="0" tIns="0" rIns="0" bIns="0" rtlCol="0"/>
            <a:lstStyle/>
            <a:p>
              <a:endParaRPr/>
            </a:p>
          </p:txBody>
        </p:sp>
        <p:sp>
          <p:nvSpPr>
            <p:cNvPr id="14" name="object 14"/>
            <p:cNvSpPr/>
            <p:nvPr/>
          </p:nvSpPr>
          <p:spPr>
            <a:xfrm>
              <a:off x="1666835"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5" name="object 15"/>
            <p:cNvSpPr/>
            <p:nvPr/>
          </p:nvSpPr>
          <p:spPr>
            <a:xfrm>
              <a:off x="1666835"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6" name="object 16"/>
            <p:cNvSpPr/>
            <p:nvPr/>
          </p:nvSpPr>
          <p:spPr>
            <a:xfrm>
              <a:off x="1666835"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7" name="object 17"/>
            <p:cNvSpPr/>
            <p:nvPr/>
          </p:nvSpPr>
          <p:spPr>
            <a:xfrm>
              <a:off x="1666835"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8" name="object 18"/>
            <p:cNvSpPr/>
            <p:nvPr/>
          </p:nvSpPr>
          <p:spPr>
            <a:xfrm>
              <a:off x="1362506"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9" name="object 19"/>
            <p:cNvSpPr/>
            <p:nvPr/>
          </p:nvSpPr>
          <p:spPr>
            <a:xfrm>
              <a:off x="2264115"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20" name="object 20"/>
            <p:cNvSpPr/>
            <p:nvPr/>
          </p:nvSpPr>
          <p:spPr>
            <a:xfrm>
              <a:off x="2264115"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1" name="object 21"/>
            <p:cNvSpPr/>
            <p:nvPr/>
          </p:nvSpPr>
          <p:spPr>
            <a:xfrm>
              <a:off x="2264115"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22" name="object 22"/>
            <p:cNvSpPr/>
            <p:nvPr/>
          </p:nvSpPr>
          <p:spPr>
            <a:xfrm>
              <a:off x="2264115"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3" name="object 23"/>
            <p:cNvSpPr/>
            <p:nvPr/>
          </p:nvSpPr>
          <p:spPr>
            <a:xfrm>
              <a:off x="1959787"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24" name="object 24"/>
            <p:cNvSpPr/>
            <p:nvPr/>
          </p:nvSpPr>
          <p:spPr>
            <a:xfrm>
              <a:off x="2861393" y="4795598"/>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25" name="object 25"/>
            <p:cNvSpPr/>
            <p:nvPr/>
          </p:nvSpPr>
          <p:spPr>
            <a:xfrm>
              <a:off x="2861393"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6" name="object 26"/>
            <p:cNvSpPr/>
            <p:nvPr/>
          </p:nvSpPr>
          <p:spPr>
            <a:xfrm>
              <a:off x="2861393" y="3633579"/>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27" name="object 27"/>
            <p:cNvSpPr/>
            <p:nvPr/>
          </p:nvSpPr>
          <p:spPr>
            <a:xfrm>
              <a:off x="2861393"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8" name="object 28"/>
            <p:cNvSpPr/>
            <p:nvPr/>
          </p:nvSpPr>
          <p:spPr>
            <a:xfrm>
              <a:off x="2557068"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29" name="object 29"/>
            <p:cNvSpPr/>
            <p:nvPr/>
          </p:nvSpPr>
          <p:spPr>
            <a:xfrm>
              <a:off x="3458673"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30" name="object 30"/>
            <p:cNvSpPr/>
            <p:nvPr/>
          </p:nvSpPr>
          <p:spPr>
            <a:xfrm>
              <a:off x="345867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1" name="object 31"/>
            <p:cNvSpPr/>
            <p:nvPr/>
          </p:nvSpPr>
          <p:spPr>
            <a:xfrm>
              <a:off x="3458673"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32" name="object 32"/>
            <p:cNvSpPr/>
            <p:nvPr/>
          </p:nvSpPr>
          <p:spPr>
            <a:xfrm>
              <a:off x="345867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3" name="object 33"/>
            <p:cNvSpPr/>
            <p:nvPr/>
          </p:nvSpPr>
          <p:spPr>
            <a:xfrm>
              <a:off x="315435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34" name="object 34"/>
            <p:cNvSpPr/>
            <p:nvPr/>
          </p:nvSpPr>
          <p:spPr>
            <a:xfrm>
              <a:off x="4055953"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35" name="object 35"/>
            <p:cNvSpPr/>
            <p:nvPr/>
          </p:nvSpPr>
          <p:spPr>
            <a:xfrm>
              <a:off x="405595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6" name="object 36"/>
            <p:cNvSpPr/>
            <p:nvPr/>
          </p:nvSpPr>
          <p:spPr>
            <a:xfrm>
              <a:off x="4055953"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37" name="object 37"/>
            <p:cNvSpPr/>
            <p:nvPr/>
          </p:nvSpPr>
          <p:spPr>
            <a:xfrm>
              <a:off x="405595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8" name="object 38"/>
            <p:cNvSpPr/>
            <p:nvPr/>
          </p:nvSpPr>
          <p:spPr>
            <a:xfrm>
              <a:off x="375163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39" name="object 39"/>
            <p:cNvSpPr/>
            <p:nvPr/>
          </p:nvSpPr>
          <p:spPr>
            <a:xfrm>
              <a:off x="472247"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0" name="object 40"/>
            <p:cNvSpPr/>
            <p:nvPr/>
          </p:nvSpPr>
          <p:spPr>
            <a:xfrm>
              <a:off x="472247"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1" name="object 41"/>
            <p:cNvSpPr/>
            <p:nvPr/>
          </p:nvSpPr>
          <p:spPr>
            <a:xfrm>
              <a:off x="580731" y="3312857"/>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2" name="object 42"/>
            <p:cNvSpPr/>
            <p:nvPr/>
          </p:nvSpPr>
          <p:spPr>
            <a:xfrm>
              <a:off x="1069526" y="2471564"/>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3" name="object 43"/>
            <p:cNvSpPr/>
            <p:nvPr/>
          </p:nvSpPr>
          <p:spPr>
            <a:xfrm>
              <a:off x="1069526"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4" name="object 44"/>
            <p:cNvSpPr/>
            <p:nvPr/>
          </p:nvSpPr>
          <p:spPr>
            <a:xfrm>
              <a:off x="1178010" y="3312857"/>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5" name="object 45"/>
            <p:cNvSpPr/>
            <p:nvPr/>
          </p:nvSpPr>
          <p:spPr>
            <a:xfrm>
              <a:off x="1666840"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6" name="object 46"/>
            <p:cNvSpPr/>
            <p:nvPr/>
          </p:nvSpPr>
          <p:spPr>
            <a:xfrm>
              <a:off x="1666840"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7" name="object 47"/>
            <p:cNvSpPr/>
            <p:nvPr/>
          </p:nvSpPr>
          <p:spPr>
            <a:xfrm>
              <a:off x="177532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48" name="object 48"/>
            <p:cNvSpPr/>
            <p:nvPr/>
          </p:nvSpPr>
          <p:spPr>
            <a:xfrm>
              <a:off x="2264120"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9" name="object 49"/>
            <p:cNvSpPr/>
            <p:nvPr/>
          </p:nvSpPr>
          <p:spPr>
            <a:xfrm>
              <a:off x="2264120"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0" name="object 50"/>
            <p:cNvSpPr/>
            <p:nvPr/>
          </p:nvSpPr>
          <p:spPr>
            <a:xfrm>
              <a:off x="237260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1" name="object 51"/>
            <p:cNvSpPr/>
            <p:nvPr/>
          </p:nvSpPr>
          <p:spPr>
            <a:xfrm>
              <a:off x="2861398"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2" name="object 52"/>
            <p:cNvSpPr/>
            <p:nvPr/>
          </p:nvSpPr>
          <p:spPr>
            <a:xfrm>
              <a:off x="2861398"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3" name="object 53"/>
            <p:cNvSpPr/>
            <p:nvPr/>
          </p:nvSpPr>
          <p:spPr>
            <a:xfrm>
              <a:off x="2969882" y="3312857"/>
              <a:ext cx="76200" cy="321310"/>
            </a:xfrm>
            <a:custGeom>
              <a:avLst/>
              <a:gdLst/>
              <a:ahLst/>
              <a:cxnLst/>
              <a:rect l="l" t="t" r="r" b="b"/>
              <a:pathLst>
                <a:path w="76200" h="321310">
                  <a:moveTo>
                    <a:pt x="47625" y="63500"/>
                  </a:moveTo>
                  <a:lnTo>
                    <a:pt x="28575" y="63500"/>
                  </a:lnTo>
                  <a:lnTo>
                    <a:pt x="28575" y="320715"/>
                  </a:lnTo>
                  <a:lnTo>
                    <a:pt x="47625"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4" name="object 54"/>
            <p:cNvSpPr/>
            <p:nvPr/>
          </p:nvSpPr>
          <p:spPr>
            <a:xfrm>
              <a:off x="3458679"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5" name="object 55"/>
            <p:cNvSpPr/>
            <p:nvPr/>
          </p:nvSpPr>
          <p:spPr>
            <a:xfrm>
              <a:off x="3458679"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6" name="object 56"/>
            <p:cNvSpPr/>
            <p:nvPr/>
          </p:nvSpPr>
          <p:spPr>
            <a:xfrm>
              <a:off x="356716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7" name="object 57"/>
            <p:cNvSpPr/>
            <p:nvPr/>
          </p:nvSpPr>
          <p:spPr>
            <a:xfrm>
              <a:off x="4055958"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58" name="object 58"/>
            <p:cNvSpPr/>
            <p:nvPr/>
          </p:nvSpPr>
          <p:spPr>
            <a:xfrm>
              <a:off x="4055958"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9" name="object 59"/>
            <p:cNvSpPr/>
            <p:nvPr/>
          </p:nvSpPr>
          <p:spPr>
            <a:xfrm>
              <a:off x="4164441" y="3312857"/>
              <a:ext cx="76200" cy="321310"/>
            </a:xfrm>
            <a:custGeom>
              <a:avLst/>
              <a:gdLst/>
              <a:ahLst/>
              <a:cxnLst/>
              <a:rect l="l" t="t" r="r" b="b"/>
              <a:pathLst>
                <a:path w="76200" h="321310">
                  <a:moveTo>
                    <a:pt x="47623" y="63500"/>
                  </a:moveTo>
                  <a:lnTo>
                    <a:pt x="28573" y="63500"/>
                  </a:lnTo>
                  <a:lnTo>
                    <a:pt x="28575" y="320715"/>
                  </a:lnTo>
                  <a:lnTo>
                    <a:pt x="47625" y="320715"/>
                  </a:lnTo>
                  <a:lnTo>
                    <a:pt x="47623" y="63500"/>
                  </a:lnTo>
                  <a:close/>
                </a:path>
                <a:path w="76200" h="321310">
                  <a:moveTo>
                    <a:pt x="38098" y="0"/>
                  </a:moveTo>
                  <a:lnTo>
                    <a:pt x="0" y="76200"/>
                  </a:lnTo>
                  <a:lnTo>
                    <a:pt x="28573" y="76200"/>
                  </a:lnTo>
                  <a:lnTo>
                    <a:pt x="28573" y="63500"/>
                  </a:lnTo>
                  <a:lnTo>
                    <a:pt x="69849" y="63500"/>
                  </a:lnTo>
                  <a:lnTo>
                    <a:pt x="38098" y="0"/>
                  </a:lnTo>
                  <a:close/>
                </a:path>
                <a:path w="76200" h="321310">
                  <a:moveTo>
                    <a:pt x="69849" y="63500"/>
                  </a:moveTo>
                  <a:lnTo>
                    <a:pt x="47623" y="63500"/>
                  </a:lnTo>
                  <a:lnTo>
                    <a:pt x="47623" y="76200"/>
                  </a:lnTo>
                  <a:lnTo>
                    <a:pt x="76200" y="76200"/>
                  </a:lnTo>
                  <a:lnTo>
                    <a:pt x="69849" y="63500"/>
                  </a:lnTo>
                  <a:close/>
                </a:path>
              </a:pathLst>
            </a:custGeom>
            <a:solidFill>
              <a:srgbClr val="666666"/>
            </a:solidFill>
          </p:spPr>
          <p:txBody>
            <a:bodyPr wrap="square" lIns="0" tIns="0" rIns="0" bIns="0" rtlCol="0"/>
            <a:lstStyle/>
            <a:p>
              <a:endParaRPr/>
            </a:p>
          </p:txBody>
        </p:sp>
        <p:sp>
          <p:nvSpPr>
            <p:cNvPr id="60" name="object 60"/>
            <p:cNvSpPr/>
            <p:nvPr/>
          </p:nvSpPr>
          <p:spPr>
            <a:xfrm>
              <a:off x="4620728"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61" name="object 61"/>
            <p:cNvSpPr/>
            <p:nvPr/>
          </p:nvSpPr>
          <p:spPr>
            <a:xfrm>
              <a:off x="4620728"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2" name="object 62"/>
            <p:cNvSpPr/>
            <p:nvPr/>
          </p:nvSpPr>
          <p:spPr>
            <a:xfrm>
              <a:off x="4620728"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63" name="object 63"/>
            <p:cNvSpPr/>
            <p:nvPr/>
          </p:nvSpPr>
          <p:spPr>
            <a:xfrm>
              <a:off x="4620728"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4" name="object 64"/>
            <p:cNvSpPr/>
            <p:nvPr/>
          </p:nvSpPr>
          <p:spPr>
            <a:xfrm>
              <a:off x="4729190" y="4475281"/>
              <a:ext cx="76200" cy="320675"/>
            </a:xfrm>
            <a:custGeom>
              <a:avLst/>
              <a:gdLst/>
              <a:ahLst/>
              <a:cxnLst/>
              <a:rect l="l" t="t" r="r" b="b"/>
              <a:pathLst>
                <a:path w="76200" h="320675">
                  <a:moveTo>
                    <a:pt x="47625" y="63499"/>
                  </a:moveTo>
                  <a:lnTo>
                    <a:pt x="28575" y="63499"/>
                  </a:lnTo>
                  <a:lnTo>
                    <a:pt x="28575" y="320316"/>
                  </a:lnTo>
                  <a:lnTo>
                    <a:pt x="47625" y="320316"/>
                  </a:lnTo>
                  <a:lnTo>
                    <a:pt x="47625" y="63499"/>
                  </a:lnTo>
                  <a:close/>
                </a:path>
                <a:path w="76200" h="320675">
                  <a:moveTo>
                    <a:pt x="38100" y="0"/>
                  </a:moveTo>
                  <a:lnTo>
                    <a:pt x="0" y="76199"/>
                  </a:lnTo>
                  <a:lnTo>
                    <a:pt x="28575" y="76199"/>
                  </a:lnTo>
                  <a:lnTo>
                    <a:pt x="28575" y="63499"/>
                  </a:lnTo>
                  <a:lnTo>
                    <a:pt x="69850" y="63499"/>
                  </a:lnTo>
                  <a:lnTo>
                    <a:pt x="38100" y="0"/>
                  </a:lnTo>
                  <a:close/>
                </a:path>
                <a:path w="76200" h="320675">
                  <a:moveTo>
                    <a:pt x="69850" y="63499"/>
                  </a:moveTo>
                  <a:lnTo>
                    <a:pt x="47625" y="63499"/>
                  </a:lnTo>
                  <a:lnTo>
                    <a:pt x="47625" y="76199"/>
                  </a:lnTo>
                  <a:lnTo>
                    <a:pt x="76200" y="76199"/>
                  </a:lnTo>
                  <a:lnTo>
                    <a:pt x="69850" y="63499"/>
                  </a:lnTo>
                  <a:close/>
                </a:path>
              </a:pathLst>
            </a:custGeom>
            <a:solidFill>
              <a:srgbClr val="666666"/>
            </a:solidFill>
          </p:spPr>
          <p:txBody>
            <a:bodyPr wrap="square" lIns="0" tIns="0" rIns="0" bIns="0" rtlCol="0"/>
            <a:lstStyle/>
            <a:p>
              <a:endParaRPr/>
            </a:p>
          </p:txBody>
        </p:sp>
        <p:sp>
          <p:nvSpPr>
            <p:cNvPr id="65" name="object 65"/>
            <p:cNvSpPr/>
            <p:nvPr/>
          </p:nvSpPr>
          <p:spPr>
            <a:xfrm>
              <a:off x="5218007"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66" name="object 66"/>
            <p:cNvSpPr/>
            <p:nvPr/>
          </p:nvSpPr>
          <p:spPr>
            <a:xfrm>
              <a:off x="5218007"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7" name="object 67"/>
            <p:cNvSpPr/>
            <p:nvPr/>
          </p:nvSpPr>
          <p:spPr>
            <a:xfrm>
              <a:off x="5218007"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68" name="object 68"/>
            <p:cNvSpPr/>
            <p:nvPr/>
          </p:nvSpPr>
          <p:spPr>
            <a:xfrm>
              <a:off x="5218007"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9" name="object 69"/>
            <p:cNvSpPr/>
            <p:nvPr/>
          </p:nvSpPr>
          <p:spPr>
            <a:xfrm>
              <a:off x="4913845" y="4016374"/>
              <a:ext cx="488950" cy="779780"/>
            </a:xfrm>
            <a:custGeom>
              <a:avLst/>
              <a:gdLst/>
              <a:ahLst/>
              <a:cxnLst/>
              <a:rect l="l" t="t" r="r" b="b"/>
              <a:pathLst>
                <a:path w="488950"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8950" h="779779">
                  <a:moveTo>
                    <a:pt x="488823" y="535114"/>
                  </a:moveTo>
                  <a:lnTo>
                    <a:pt x="482473" y="522414"/>
                  </a:lnTo>
                  <a:lnTo>
                    <a:pt x="450723" y="458914"/>
                  </a:lnTo>
                  <a:lnTo>
                    <a:pt x="412623" y="535114"/>
                  </a:lnTo>
                  <a:lnTo>
                    <a:pt x="441198" y="535114"/>
                  </a:lnTo>
                  <a:lnTo>
                    <a:pt x="441198" y="779233"/>
                  </a:lnTo>
                  <a:lnTo>
                    <a:pt x="460248" y="779233"/>
                  </a:lnTo>
                  <a:lnTo>
                    <a:pt x="460248" y="535114"/>
                  </a:lnTo>
                  <a:lnTo>
                    <a:pt x="488823" y="535114"/>
                  </a:lnTo>
                  <a:close/>
                </a:path>
              </a:pathLst>
            </a:custGeom>
            <a:solidFill>
              <a:srgbClr val="666666"/>
            </a:solidFill>
          </p:spPr>
          <p:txBody>
            <a:bodyPr wrap="square" lIns="0" tIns="0" rIns="0" bIns="0" rtlCol="0"/>
            <a:lstStyle/>
            <a:p>
              <a:endParaRPr/>
            </a:p>
          </p:txBody>
        </p:sp>
        <p:sp>
          <p:nvSpPr>
            <p:cNvPr id="70" name="object 70"/>
            <p:cNvSpPr/>
            <p:nvPr/>
          </p:nvSpPr>
          <p:spPr>
            <a:xfrm>
              <a:off x="5815322"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71" name="object 71"/>
            <p:cNvSpPr/>
            <p:nvPr/>
          </p:nvSpPr>
          <p:spPr>
            <a:xfrm>
              <a:off x="5815322"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2" name="object 72"/>
            <p:cNvSpPr/>
            <p:nvPr/>
          </p:nvSpPr>
          <p:spPr>
            <a:xfrm>
              <a:off x="5815322"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73" name="object 73"/>
            <p:cNvSpPr/>
            <p:nvPr/>
          </p:nvSpPr>
          <p:spPr>
            <a:xfrm>
              <a:off x="5815322"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4" name="object 74"/>
            <p:cNvSpPr/>
            <p:nvPr/>
          </p:nvSpPr>
          <p:spPr>
            <a:xfrm>
              <a:off x="551100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75" name="object 75"/>
            <p:cNvSpPr/>
            <p:nvPr/>
          </p:nvSpPr>
          <p:spPr>
            <a:xfrm>
              <a:off x="6412602"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76" name="object 76"/>
            <p:cNvSpPr/>
            <p:nvPr/>
          </p:nvSpPr>
          <p:spPr>
            <a:xfrm>
              <a:off x="6412602"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7" name="object 77"/>
            <p:cNvSpPr/>
            <p:nvPr/>
          </p:nvSpPr>
          <p:spPr>
            <a:xfrm>
              <a:off x="6412602"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78" name="object 78"/>
            <p:cNvSpPr/>
            <p:nvPr/>
          </p:nvSpPr>
          <p:spPr>
            <a:xfrm>
              <a:off x="6412602"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9" name="object 79"/>
            <p:cNvSpPr/>
            <p:nvPr/>
          </p:nvSpPr>
          <p:spPr>
            <a:xfrm>
              <a:off x="6108281"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80" name="object 80"/>
            <p:cNvSpPr/>
            <p:nvPr/>
          </p:nvSpPr>
          <p:spPr>
            <a:xfrm>
              <a:off x="7009879"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81" name="object 81"/>
            <p:cNvSpPr/>
            <p:nvPr/>
          </p:nvSpPr>
          <p:spPr>
            <a:xfrm>
              <a:off x="7009879"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2" name="object 82"/>
            <p:cNvSpPr/>
            <p:nvPr/>
          </p:nvSpPr>
          <p:spPr>
            <a:xfrm>
              <a:off x="7009879"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83" name="object 83"/>
            <p:cNvSpPr/>
            <p:nvPr/>
          </p:nvSpPr>
          <p:spPr>
            <a:xfrm>
              <a:off x="7009879"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4" name="object 84"/>
            <p:cNvSpPr/>
            <p:nvPr/>
          </p:nvSpPr>
          <p:spPr>
            <a:xfrm>
              <a:off x="6705549"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85" name="object 85"/>
            <p:cNvSpPr/>
            <p:nvPr/>
          </p:nvSpPr>
          <p:spPr>
            <a:xfrm>
              <a:off x="760716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86" name="object 86"/>
            <p:cNvSpPr/>
            <p:nvPr/>
          </p:nvSpPr>
          <p:spPr>
            <a:xfrm>
              <a:off x="760716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7" name="object 87"/>
            <p:cNvSpPr/>
            <p:nvPr/>
          </p:nvSpPr>
          <p:spPr>
            <a:xfrm>
              <a:off x="760716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88" name="object 88"/>
            <p:cNvSpPr/>
            <p:nvPr/>
          </p:nvSpPr>
          <p:spPr>
            <a:xfrm>
              <a:off x="760716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9" name="object 89"/>
            <p:cNvSpPr/>
            <p:nvPr/>
          </p:nvSpPr>
          <p:spPr>
            <a:xfrm>
              <a:off x="7302830"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90" name="object 90"/>
            <p:cNvSpPr/>
            <p:nvPr/>
          </p:nvSpPr>
          <p:spPr>
            <a:xfrm>
              <a:off x="820444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91" name="object 91"/>
            <p:cNvSpPr/>
            <p:nvPr/>
          </p:nvSpPr>
          <p:spPr>
            <a:xfrm>
              <a:off x="820444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2" name="object 92"/>
            <p:cNvSpPr/>
            <p:nvPr/>
          </p:nvSpPr>
          <p:spPr>
            <a:xfrm>
              <a:off x="820444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93" name="object 93"/>
            <p:cNvSpPr/>
            <p:nvPr/>
          </p:nvSpPr>
          <p:spPr>
            <a:xfrm>
              <a:off x="820444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4" name="object 94"/>
            <p:cNvSpPr/>
            <p:nvPr/>
          </p:nvSpPr>
          <p:spPr>
            <a:xfrm>
              <a:off x="7900111"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95" name="object 95"/>
            <p:cNvSpPr/>
            <p:nvPr/>
          </p:nvSpPr>
          <p:spPr>
            <a:xfrm>
              <a:off x="4620733"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96" name="object 96"/>
            <p:cNvSpPr/>
            <p:nvPr/>
          </p:nvSpPr>
          <p:spPr>
            <a:xfrm>
              <a:off x="462073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7" name="object 97"/>
            <p:cNvSpPr/>
            <p:nvPr/>
          </p:nvSpPr>
          <p:spPr>
            <a:xfrm>
              <a:off x="4729217"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98" name="object 98"/>
            <p:cNvSpPr/>
            <p:nvPr/>
          </p:nvSpPr>
          <p:spPr>
            <a:xfrm>
              <a:off x="5218013"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99" name="object 99"/>
            <p:cNvSpPr/>
            <p:nvPr/>
          </p:nvSpPr>
          <p:spPr>
            <a:xfrm>
              <a:off x="521801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0" name="object 100"/>
            <p:cNvSpPr/>
            <p:nvPr/>
          </p:nvSpPr>
          <p:spPr>
            <a:xfrm>
              <a:off x="5326495"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01" name="object 101"/>
            <p:cNvSpPr/>
            <p:nvPr/>
          </p:nvSpPr>
          <p:spPr>
            <a:xfrm>
              <a:off x="5815326"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102" name="object 102"/>
            <p:cNvSpPr/>
            <p:nvPr/>
          </p:nvSpPr>
          <p:spPr>
            <a:xfrm>
              <a:off x="5815326"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3" name="object 103"/>
            <p:cNvSpPr/>
            <p:nvPr/>
          </p:nvSpPr>
          <p:spPr>
            <a:xfrm>
              <a:off x="5923809"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04" name="object 104"/>
            <p:cNvSpPr/>
            <p:nvPr/>
          </p:nvSpPr>
          <p:spPr>
            <a:xfrm>
              <a:off x="6412606"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05" name="object 105"/>
            <p:cNvSpPr/>
            <p:nvPr/>
          </p:nvSpPr>
          <p:spPr>
            <a:xfrm>
              <a:off x="6412606"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6" name="object 106"/>
            <p:cNvSpPr/>
            <p:nvPr/>
          </p:nvSpPr>
          <p:spPr>
            <a:xfrm>
              <a:off x="6521089"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07" name="object 107"/>
            <p:cNvSpPr/>
            <p:nvPr/>
          </p:nvSpPr>
          <p:spPr>
            <a:xfrm>
              <a:off x="7009884"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108" name="object 108"/>
            <p:cNvSpPr/>
            <p:nvPr/>
          </p:nvSpPr>
          <p:spPr>
            <a:xfrm>
              <a:off x="7009884"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9" name="object 109"/>
            <p:cNvSpPr/>
            <p:nvPr/>
          </p:nvSpPr>
          <p:spPr>
            <a:xfrm>
              <a:off x="7118367"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10" name="object 110"/>
            <p:cNvSpPr/>
            <p:nvPr/>
          </p:nvSpPr>
          <p:spPr>
            <a:xfrm>
              <a:off x="7607165"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11" name="object 111"/>
            <p:cNvSpPr/>
            <p:nvPr/>
          </p:nvSpPr>
          <p:spPr>
            <a:xfrm>
              <a:off x="7607165"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2" name="object 112"/>
            <p:cNvSpPr/>
            <p:nvPr/>
          </p:nvSpPr>
          <p:spPr>
            <a:xfrm>
              <a:off x="7715647"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13" name="object 113"/>
            <p:cNvSpPr/>
            <p:nvPr/>
          </p:nvSpPr>
          <p:spPr>
            <a:xfrm>
              <a:off x="8204445"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14" name="object 114"/>
            <p:cNvSpPr/>
            <p:nvPr/>
          </p:nvSpPr>
          <p:spPr>
            <a:xfrm>
              <a:off x="8204445"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5" name="object 115"/>
            <p:cNvSpPr/>
            <p:nvPr/>
          </p:nvSpPr>
          <p:spPr>
            <a:xfrm>
              <a:off x="8312927"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16" name="object 116"/>
            <p:cNvSpPr/>
            <p:nvPr/>
          </p:nvSpPr>
          <p:spPr>
            <a:xfrm>
              <a:off x="880171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17" name="object 117"/>
            <p:cNvSpPr/>
            <p:nvPr/>
          </p:nvSpPr>
          <p:spPr>
            <a:xfrm>
              <a:off x="880171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8" name="object 118"/>
            <p:cNvSpPr/>
            <p:nvPr/>
          </p:nvSpPr>
          <p:spPr>
            <a:xfrm>
              <a:off x="880171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19" name="object 119"/>
            <p:cNvSpPr/>
            <p:nvPr/>
          </p:nvSpPr>
          <p:spPr>
            <a:xfrm>
              <a:off x="880171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0" name="object 120"/>
            <p:cNvSpPr/>
            <p:nvPr/>
          </p:nvSpPr>
          <p:spPr>
            <a:xfrm>
              <a:off x="8497379"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21" name="object 121"/>
            <p:cNvSpPr/>
            <p:nvPr/>
          </p:nvSpPr>
          <p:spPr>
            <a:xfrm>
              <a:off x="939899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22" name="object 122"/>
            <p:cNvSpPr/>
            <p:nvPr/>
          </p:nvSpPr>
          <p:spPr>
            <a:xfrm>
              <a:off x="939899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3" name="object 123"/>
            <p:cNvSpPr/>
            <p:nvPr/>
          </p:nvSpPr>
          <p:spPr>
            <a:xfrm>
              <a:off x="939899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24" name="object 124"/>
            <p:cNvSpPr/>
            <p:nvPr/>
          </p:nvSpPr>
          <p:spPr>
            <a:xfrm>
              <a:off x="939899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5" name="object 125"/>
            <p:cNvSpPr/>
            <p:nvPr/>
          </p:nvSpPr>
          <p:spPr>
            <a:xfrm>
              <a:off x="9094660"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26" name="object 126"/>
            <p:cNvSpPr/>
            <p:nvPr/>
          </p:nvSpPr>
          <p:spPr>
            <a:xfrm>
              <a:off x="9996269"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27" name="object 127"/>
            <p:cNvSpPr/>
            <p:nvPr/>
          </p:nvSpPr>
          <p:spPr>
            <a:xfrm>
              <a:off x="9996269"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8" name="object 128"/>
            <p:cNvSpPr/>
            <p:nvPr/>
          </p:nvSpPr>
          <p:spPr>
            <a:xfrm>
              <a:off x="9996269"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29" name="object 129"/>
            <p:cNvSpPr/>
            <p:nvPr/>
          </p:nvSpPr>
          <p:spPr>
            <a:xfrm>
              <a:off x="9996269"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0" name="object 130"/>
            <p:cNvSpPr/>
            <p:nvPr/>
          </p:nvSpPr>
          <p:spPr>
            <a:xfrm>
              <a:off x="9691942"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31" name="object 131"/>
            <p:cNvSpPr/>
            <p:nvPr/>
          </p:nvSpPr>
          <p:spPr>
            <a:xfrm>
              <a:off x="10593548"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32" name="object 132"/>
            <p:cNvSpPr/>
            <p:nvPr/>
          </p:nvSpPr>
          <p:spPr>
            <a:xfrm>
              <a:off x="10593548"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3" name="object 133"/>
            <p:cNvSpPr/>
            <p:nvPr/>
          </p:nvSpPr>
          <p:spPr>
            <a:xfrm>
              <a:off x="10593548"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34" name="object 134"/>
            <p:cNvSpPr/>
            <p:nvPr/>
          </p:nvSpPr>
          <p:spPr>
            <a:xfrm>
              <a:off x="10593548"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5" name="object 135"/>
            <p:cNvSpPr/>
            <p:nvPr/>
          </p:nvSpPr>
          <p:spPr>
            <a:xfrm>
              <a:off x="10289222"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75" y="535114"/>
                  </a:moveTo>
                  <a:lnTo>
                    <a:pt x="482625" y="522414"/>
                  </a:lnTo>
                  <a:lnTo>
                    <a:pt x="450875" y="458914"/>
                  </a:lnTo>
                  <a:lnTo>
                    <a:pt x="412775" y="535114"/>
                  </a:lnTo>
                  <a:lnTo>
                    <a:pt x="441350" y="535114"/>
                  </a:lnTo>
                  <a:lnTo>
                    <a:pt x="441363" y="779233"/>
                  </a:lnTo>
                  <a:lnTo>
                    <a:pt x="460413" y="779233"/>
                  </a:lnTo>
                  <a:lnTo>
                    <a:pt x="460400" y="535114"/>
                  </a:lnTo>
                  <a:lnTo>
                    <a:pt x="488975" y="535114"/>
                  </a:lnTo>
                  <a:close/>
                </a:path>
              </a:pathLst>
            </a:custGeom>
            <a:solidFill>
              <a:srgbClr val="666666"/>
            </a:solidFill>
          </p:spPr>
          <p:txBody>
            <a:bodyPr wrap="square" lIns="0" tIns="0" rIns="0" bIns="0" rtlCol="0"/>
            <a:lstStyle/>
            <a:p>
              <a:endParaRPr/>
            </a:p>
          </p:txBody>
        </p:sp>
        <p:sp>
          <p:nvSpPr>
            <p:cNvPr id="136" name="object 136"/>
            <p:cNvSpPr/>
            <p:nvPr/>
          </p:nvSpPr>
          <p:spPr>
            <a:xfrm>
              <a:off x="11190827"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37" name="object 137"/>
            <p:cNvSpPr/>
            <p:nvPr/>
          </p:nvSpPr>
          <p:spPr>
            <a:xfrm>
              <a:off x="11190827"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8" name="object 138"/>
            <p:cNvSpPr/>
            <p:nvPr/>
          </p:nvSpPr>
          <p:spPr>
            <a:xfrm>
              <a:off x="11190827"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39" name="object 139"/>
            <p:cNvSpPr/>
            <p:nvPr/>
          </p:nvSpPr>
          <p:spPr>
            <a:xfrm>
              <a:off x="11190827"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0" name="object 140"/>
            <p:cNvSpPr/>
            <p:nvPr/>
          </p:nvSpPr>
          <p:spPr>
            <a:xfrm>
              <a:off x="10886504"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141" name="object 141"/>
            <p:cNvSpPr/>
            <p:nvPr/>
          </p:nvSpPr>
          <p:spPr>
            <a:xfrm>
              <a:off x="8801715"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2" name="object 142"/>
            <p:cNvSpPr/>
            <p:nvPr/>
          </p:nvSpPr>
          <p:spPr>
            <a:xfrm>
              <a:off x="8801715"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3" name="object 143"/>
            <p:cNvSpPr/>
            <p:nvPr/>
          </p:nvSpPr>
          <p:spPr>
            <a:xfrm>
              <a:off x="9398994"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4" name="object 144"/>
            <p:cNvSpPr/>
            <p:nvPr/>
          </p:nvSpPr>
          <p:spPr>
            <a:xfrm>
              <a:off x="9398994"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5" name="object 145"/>
            <p:cNvSpPr/>
            <p:nvPr/>
          </p:nvSpPr>
          <p:spPr>
            <a:xfrm>
              <a:off x="9996274"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6" name="object 146"/>
            <p:cNvSpPr/>
            <p:nvPr/>
          </p:nvSpPr>
          <p:spPr>
            <a:xfrm>
              <a:off x="9996274"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7" name="object 147"/>
            <p:cNvSpPr/>
            <p:nvPr/>
          </p:nvSpPr>
          <p:spPr>
            <a:xfrm>
              <a:off x="10593553"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148" name="object 148"/>
            <p:cNvSpPr/>
            <p:nvPr/>
          </p:nvSpPr>
          <p:spPr>
            <a:xfrm>
              <a:off x="1059355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9" name="object 149"/>
            <p:cNvSpPr/>
            <p:nvPr/>
          </p:nvSpPr>
          <p:spPr>
            <a:xfrm>
              <a:off x="11190833"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50" name="object 150"/>
            <p:cNvSpPr/>
            <p:nvPr/>
          </p:nvSpPr>
          <p:spPr>
            <a:xfrm>
              <a:off x="1119083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51" name="object 151"/>
            <p:cNvSpPr/>
            <p:nvPr/>
          </p:nvSpPr>
          <p:spPr>
            <a:xfrm>
              <a:off x="4349076" y="3312858"/>
              <a:ext cx="7026909" cy="779780"/>
            </a:xfrm>
            <a:custGeom>
              <a:avLst/>
              <a:gdLst/>
              <a:ahLst/>
              <a:cxnLst/>
              <a:rect l="l" t="t" r="r" b="b"/>
              <a:pathLst>
                <a:path w="7026909" h="779779">
                  <a:moveTo>
                    <a:pt x="271526" y="741616"/>
                  </a:moveTo>
                  <a:lnTo>
                    <a:pt x="195326" y="703516"/>
                  </a:lnTo>
                  <a:lnTo>
                    <a:pt x="195326" y="732091"/>
                  </a:lnTo>
                  <a:lnTo>
                    <a:pt x="0" y="732091"/>
                  </a:lnTo>
                  <a:lnTo>
                    <a:pt x="0" y="751141"/>
                  </a:lnTo>
                  <a:lnTo>
                    <a:pt x="195326" y="751141"/>
                  </a:lnTo>
                  <a:lnTo>
                    <a:pt x="195326" y="779716"/>
                  </a:lnTo>
                  <a:lnTo>
                    <a:pt x="252476" y="751141"/>
                  </a:lnTo>
                  <a:lnTo>
                    <a:pt x="271526" y="741616"/>
                  </a:lnTo>
                  <a:close/>
                </a:path>
                <a:path w="7026909" h="779779">
                  <a:moveTo>
                    <a:pt x="4637316" y="76200"/>
                  </a:moveTo>
                  <a:lnTo>
                    <a:pt x="4630966" y="63500"/>
                  </a:lnTo>
                  <a:lnTo>
                    <a:pt x="4599216" y="0"/>
                  </a:lnTo>
                  <a:lnTo>
                    <a:pt x="4561116" y="76200"/>
                  </a:lnTo>
                  <a:lnTo>
                    <a:pt x="4589691" y="76200"/>
                  </a:lnTo>
                  <a:lnTo>
                    <a:pt x="4589691" y="320725"/>
                  </a:lnTo>
                  <a:lnTo>
                    <a:pt x="4608741" y="320725"/>
                  </a:lnTo>
                  <a:lnTo>
                    <a:pt x="4608741" y="76200"/>
                  </a:lnTo>
                  <a:lnTo>
                    <a:pt x="4637316" y="76200"/>
                  </a:lnTo>
                  <a:close/>
                </a:path>
                <a:path w="7026909" h="779779">
                  <a:moveTo>
                    <a:pt x="5234597" y="76200"/>
                  </a:moveTo>
                  <a:lnTo>
                    <a:pt x="5228247" y="63500"/>
                  </a:lnTo>
                  <a:lnTo>
                    <a:pt x="5196497" y="0"/>
                  </a:lnTo>
                  <a:lnTo>
                    <a:pt x="5158397" y="76200"/>
                  </a:lnTo>
                  <a:lnTo>
                    <a:pt x="5186972" y="76200"/>
                  </a:lnTo>
                  <a:lnTo>
                    <a:pt x="5186972" y="320725"/>
                  </a:lnTo>
                  <a:lnTo>
                    <a:pt x="5206022" y="320725"/>
                  </a:lnTo>
                  <a:lnTo>
                    <a:pt x="5206022" y="76200"/>
                  </a:lnTo>
                  <a:lnTo>
                    <a:pt x="5234597" y="76200"/>
                  </a:lnTo>
                  <a:close/>
                </a:path>
                <a:path w="7026909" h="779779">
                  <a:moveTo>
                    <a:pt x="5831878" y="76200"/>
                  </a:moveTo>
                  <a:lnTo>
                    <a:pt x="5825528" y="63500"/>
                  </a:lnTo>
                  <a:lnTo>
                    <a:pt x="5793778" y="0"/>
                  </a:lnTo>
                  <a:lnTo>
                    <a:pt x="5755678" y="76200"/>
                  </a:lnTo>
                  <a:lnTo>
                    <a:pt x="5784253" y="76200"/>
                  </a:lnTo>
                  <a:lnTo>
                    <a:pt x="5784253" y="320725"/>
                  </a:lnTo>
                  <a:lnTo>
                    <a:pt x="5803303" y="320725"/>
                  </a:lnTo>
                  <a:lnTo>
                    <a:pt x="5803303" y="76200"/>
                  </a:lnTo>
                  <a:lnTo>
                    <a:pt x="5831878" y="76200"/>
                  </a:lnTo>
                  <a:close/>
                </a:path>
                <a:path w="7026909" h="779779">
                  <a:moveTo>
                    <a:pt x="6429159" y="76200"/>
                  </a:moveTo>
                  <a:lnTo>
                    <a:pt x="6422809" y="63500"/>
                  </a:lnTo>
                  <a:lnTo>
                    <a:pt x="6391059" y="0"/>
                  </a:lnTo>
                  <a:lnTo>
                    <a:pt x="6352959" y="76200"/>
                  </a:lnTo>
                  <a:lnTo>
                    <a:pt x="6381534" y="76200"/>
                  </a:lnTo>
                  <a:lnTo>
                    <a:pt x="6381534" y="320725"/>
                  </a:lnTo>
                  <a:lnTo>
                    <a:pt x="6400584" y="320725"/>
                  </a:lnTo>
                  <a:lnTo>
                    <a:pt x="6400584" y="76200"/>
                  </a:lnTo>
                  <a:lnTo>
                    <a:pt x="6429159" y="76200"/>
                  </a:lnTo>
                  <a:close/>
                </a:path>
                <a:path w="7026909" h="779779">
                  <a:moveTo>
                    <a:pt x="7026427" y="76200"/>
                  </a:moveTo>
                  <a:lnTo>
                    <a:pt x="7020077" y="63500"/>
                  </a:lnTo>
                  <a:lnTo>
                    <a:pt x="6988327" y="0"/>
                  </a:lnTo>
                  <a:lnTo>
                    <a:pt x="6950227" y="76200"/>
                  </a:lnTo>
                  <a:lnTo>
                    <a:pt x="6978802" y="76200"/>
                  </a:lnTo>
                  <a:lnTo>
                    <a:pt x="6978815" y="320725"/>
                  </a:lnTo>
                  <a:lnTo>
                    <a:pt x="6997865" y="320725"/>
                  </a:lnTo>
                  <a:lnTo>
                    <a:pt x="6997852" y="76200"/>
                  </a:lnTo>
                  <a:lnTo>
                    <a:pt x="7026427" y="76200"/>
                  </a:lnTo>
                  <a:close/>
                </a:path>
              </a:pathLst>
            </a:custGeom>
            <a:solidFill>
              <a:srgbClr val="666666"/>
            </a:solidFill>
          </p:spPr>
          <p:txBody>
            <a:bodyPr wrap="square" lIns="0" tIns="0" rIns="0" bIns="0" rtlCol="0"/>
            <a:lstStyle/>
            <a:p>
              <a:endParaRPr/>
            </a:p>
          </p:txBody>
        </p:sp>
      </p:grpSp>
      <p:sp>
        <p:nvSpPr>
          <p:cNvPr id="152" name="object 152"/>
          <p:cNvSpPr txBox="1"/>
          <p:nvPr/>
        </p:nvSpPr>
        <p:spPr>
          <a:xfrm>
            <a:off x="5216306" y="1182551"/>
            <a:ext cx="2088514" cy="372745"/>
          </a:xfrm>
          <a:prstGeom prst="rect">
            <a:avLst/>
          </a:prstGeom>
          <a:solidFill>
            <a:srgbClr val="D9D2E9"/>
          </a:solidFill>
          <a:ln w="9525">
            <a:solidFill>
              <a:srgbClr val="44546A"/>
            </a:solidFill>
          </a:ln>
        </p:spPr>
        <p:txBody>
          <a:bodyPr vert="horz" wrap="square" lIns="0" tIns="0" rIns="0" bIns="0" rtlCol="0">
            <a:spAutoFit/>
          </a:bodyPr>
          <a:lstStyle/>
          <a:p>
            <a:pPr algn="ctr">
              <a:lnSpc>
                <a:spcPts val="2780"/>
              </a:lnSpc>
            </a:pPr>
            <a:r>
              <a:rPr sz="2500" spc="-5" dirty="0">
                <a:latin typeface="Calibri"/>
                <a:cs typeface="Calibri"/>
              </a:rPr>
              <a:t>Loss</a:t>
            </a:r>
            <a:endParaRPr sz="2500">
              <a:latin typeface="Calibri"/>
              <a:cs typeface="Calibri"/>
            </a:endParaRPr>
          </a:p>
        </p:txBody>
      </p:sp>
      <p:sp>
        <p:nvSpPr>
          <p:cNvPr id="153" name="object 153"/>
          <p:cNvSpPr/>
          <p:nvPr/>
        </p:nvSpPr>
        <p:spPr>
          <a:xfrm>
            <a:off x="616178" y="1027074"/>
            <a:ext cx="10724515" cy="1454150"/>
          </a:xfrm>
          <a:custGeom>
            <a:avLst/>
            <a:gdLst/>
            <a:ahLst/>
            <a:cxnLst/>
            <a:rect l="l" t="t" r="r" b="b"/>
            <a:pathLst>
              <a:path w="10724515" h="1454150">
                <a:moveTo>
                  <a:pt x="4393654" y="511543"/>
                </a:moveTo>
                <a:lnTo>
                  <a:pt x="4308487" y="509193"/>
                </a:lnTo>
                <a:lnTo>
                  <a:pt x="4320565" y="535089"/>
                </a:lnTo>
                <a:lnTo>
                  <a:pt x="2387752" y="1435862"/>
                </a:lnTo>
                <a:lnTo>
                  <a:pt x="2395804" y="1453134"/>
                </a:lnTo>
                <a:lnTo>
                  <a:pt x="4328604" y="552361"/>
                </a:lnTo>
                <a:lnTo>
                  <a:pt x="4340682" y="578256"/>
                </a:lnTo>
                <a:lnTo>
                  <a:pt x="4379214" y="529729"/>
                </a:lnTo>
                <a:lnTo>
                  <a:pt x="4393654" y="511543"/>
                </a:lnTo>
                <a:close/>
              </a:path>
              <a:path w="10724515" h="1454150">
                <a:moveTo>
                  <a:pt x="4426102" y="301193"/>
                </a:moveTo>
                <a:lnTo>
                  <a:pt x="4342193" y="286499"/>
                </a:lnTo>
                <a:lnTo>
                  <a:pt x="4350372" y="313880"/>
                </a:lnTo>
                <a:lnTo>
                  <a:pt x="597179" y="1435366"/>
                </a:lnTo>
                <a:lnTo>
                  <a:pt x="602627" y="1453616"/>
                </a:lnTo>
                <a:lnTo>
                  <a:pt x="4355820" y="332143"/>
                </a:lnTo>
                <a:lnTo>
                  <a:pt x="4364012" y="359511"/>
                </a:lnTo>
                <a:lnTo>
                  <a:pt x="4416463" y="310248"/>
                </a:lnTo>
                <a:lnTo>
                  <a:pt x="4426102" y="301193"/>
                </a:lnTo>
                <a:close/>
              </a:path>
              <a:path w="10724515" h="1454150">
                <a:moveTo>
                  <a:pt x="4442206" y="446760"/>
                </a:moveTo>
                <a:lnTo>
                  <a:pt x="4357471" y="437972"/>
                </a:lnTo>
                <a:lnTo>
                  <a:pt x="4367542" y="464718"/>
                </a:lnTo>
                <a:lnTo>
                  <a:pt x="1791144" y="1435582"/>
                </a:lnTo>
                <a:lnTo>
                  <a:pt x="1797862" y="1453413"/>
                </a:lnTo>
                <a:lnTo>
                  <a:pt x="4374261" y="482536"/>
                </a:lnTo>
                <a:lnTo>
                  <a:pt x="4384332" y="509282"/>
                </a:lnTo>
                <a:lnTo>
                  <a:pt x="4429734" y="460235"/>
                </a:lnTo>
                <a:lnTo>
                  <a:pt x="4442206" y="446760"/>
                </a:lnTo>
                <a:close/>
              </a:path>
              <a:path w="10724515" h="1454150">
                <a:moveTo>
                  <a:pt x="4507065" y="543928"/>
                </a:moveTo>
                <a:lnTo>
                  <a:pt x="4422089" y="550037"/>
                </a:lnTo>
                <a:lnTo>
                  <a:pt x="4436669" y="574624"/>
                </a:lnTo>
                <a:lnTo>
                  <a:pt x="2984195" y="1436306"/>
                </a:lnTo>
                <a:lnTo>
                  <a:pt x="2993923" y="1452689"/>
                </a:lnTo>
                <a:lnTo>
                  <a:pt x="4446384" y="591007"/>
                </a:lnTo>
                <a:lnTo>
                  <a:pt x="4460964" y="615581"/>
                </a:lnTo>
                <a:lnTo>
                  <a:pt x="4491482" y="568134"/>
                </a:lnTo>
                <a:lnTo>
                  <a:pt x="4507065" y="543928"/>
                </a:lnTo>
                <a:close/>
              </a:path>
              <a:path w="10724515" h="1454150">
                <a:moveTo>
                  <a:pt x="4555439" y="139230"/>
                </a:moveTo>
                <a:lnTo>
                  <a:pt x="4471695" y="123609"/>
                </a:lnTo>
                <a:lnTo>
                  <a:pt x="4479569" y="151079"/>
                </a:lnTo>
                <a:lnTo>
                  <a:pt x="0" y="1435341"/>
                </a:lnTo>
                <a:lnTo>
                  <a:pt x="5245" y="1453654"/>
                </a:lnTo>
                <a:lnTo>
                  <a:pt x="4484814" y="169392"/>
                </a:lnTo>
                <a:lnTo>
                  <a:pt x="4492688" y="196862"/>
                </a:lnTo>
                <a:lnTo>
                  <a:pt x="4546358" y="147574"/>
                </a:lnTo>
                <a:lnTo>
                  <a:pt x="4555439" y="139230"/>
                </a:lnTo>
                <a:close/>
              </a:path>
              <a:path w="10724515" h="1454150">
                <a:moveTo>
                  <a:pt x="4599927" y="341579"/>
                </a:moveTo>
                <a:lnTo>
                  <a:pt x="4515701" y="328841"/>
                </a:lnTo>
                <a:lnTo>
                  <a:pt x="4524502" y="356019"/>
                </a:lnTo>
                <a:lnTo>
                  <a:pt x="1194282" y="1435430"/>
                </a:lnTo>
                <a:lnTo>
                  <a:pt x="1200150" y="1453553"/>
                </a:lnTo>
                <a:lnTo>
                  <a:pt x="4530382" y="374142"/>
                </a:lnTo>
                <a:lnTo>
                  <a:pt x="4539196" y="401320"/>
                </a:lnTo>
                <a:lnTo>
                  <a:pt x="4589234" y="352107"/>
                </a:lnTo>
                <a:lnTo>
                  <a:pt x="4599927" y="341579"/>
                </a:lnTo>
                <a:close/>
              </a:path>
              <a:path w="10724515" h="1454150">
                <a:moveTo>
                  <a:pt x="4668850" y="560324"/>
                </a:moveTo>
                <a:lnTo>
                  <a:pt x="4585741" y="579018"/>
                </a:lnTo>
                <a:lnTo>
                  <a:pt x="4603813" y="601154"/>
                </a:lnTo>
                <a:lnTo>
                  <a:pt x="3580307" y="1437119"/>
                </a:lnTo>
                <a:lnTo>
                  <a:pt x="3592360" y="1451876"/>
                </a:lnTo>
                <a:lnTo>
                  <a:pt x="4615866" y="615911"/>
                </a:lnTo>
                <a:lnTo>
                  <a:pt x="4633938" y="638035"/>
                </a:lnTo>
                <a:lnTo>
                  <a:pt x="4654118" y="593115"/>
                </a:lnTo>
                <a:lnTo>
                  <a:pt x="4668850" y="560324"/>
                </a:lnTo>
                <a:close/>
              </a:path>
              <a:path w="10724515" h="1454150">
                <a:moveTo>
                  <a:pt x="4895316" y="576326"/>
                </a:moveTo>
                <a:lnTo>
                  <a:pt x="4816792" y="609384"/>
                </a:lnTo>
                <a:lnTo>
                  <a:pt x="4838497" y="627976"/>
                </a:lnTo>
                <a:lnTo>
                  <a:pt x="4143883" y="1438300"/>
                </a:lnTo>
                <a:lnTo>
                  <a:pt x="4158348" y="1450695"/>
                </a:lnTo>
                <a:lnTo>
                  <a:pt x="4852962" y="640372"/>
                </a:lnTo>
                <a:lnTo>
                  <a:pt x="4874653" y="658977"/>
                </a:lnTo>
                <a:lnTo>
                  <a:pt x="4884813" y="618337"/>
                </a:lnTo>
                <a:lnTo>
                  <a:pt x="4895316" y="576326"/>
                </a:lnTo>
                <a:close/>
              </a:path>
              <a:path w="10724515" h="1454150">
                <a:moveTo>
                  <a:pt x="5170970" y="677913"/>
                </a:moveTo>
                <a:lnTo>
                  <a:pt x="5170856" y="645375"/>
                </a:lnTo>
                <a:lnTo>
                  <a:pt x="5170678" y="592721"/>
                </a:lnTo>
                <a:lnTo>
                  <a:pt x="5102695" y="644067"/>
                </a:lnTo>
                <a:lnTo>
                  <a:pt x="5128298" y="656755"/>
                </a:lnTo>
                <a:lnTo>
                  <a:pt x="4739856" y="1440268"/>
                </a:lnTo>
                <a:lnTo>
                  <a:pt x="4756924" y="1448727"/>
                </a:lnTo>
                <a:lnTo>
                  <a:pt x="5145367" y="665226"/>
                </a:lnTo>
                <a:lnTo>
                  <a:pt x="5170970" y="677913"/>
                </a:lnTo>
                <a:close/>
              </a:path>
              <a:path w="10724515" h="1454150">
                <a:moveTo>
                  <a:pt x="5490273" y="608330"/>
                </a:moveTo>
                <a:lnTo>
                  <a:pt x="5483745" y="589724"/>
                </a:lnTo>
                <a:lnTo>
                  <a:pt x="5462079" y="527939"/>
                </a:lnTo>
                <a:lnTo>
                  <a:pt x="5414683" y="598728"/>
                </a:lnTo>
                <a:lnTo>
                  <a:pt x="5443029" y="602322"/>
                </a:lnTo>
                <a:lnTo>
                  <a:pt x="5336260" y="1443291"/>
                </a:lnTo>
                <a:lnTo>
                  <a:pt x="5355158" y="1445691"/>
                </a:lnTo>
                <a:lnTo>
                  <a:pt x="5461927" y="604723"/>
                </a:lnTo>
                <a:lnTo>
                  <a:pt x="5490273" y="608330"/>
                </a:lnTo>
                <a:close/>
              </a:path>
              <a:path w="10724515" h="1454150">
                <a:moveTo>
                  <a:pt x="5952414" y="1443164"/>
                </a:moveTo>
                <a:lnTo>
                  <a:pt x="5838291" y="634453"/>
                </a:lnTo>
                <a:lnTo>
                  <a:pt x="5866587" y="630453"/>
                </a:lnTo>
                <a:lnTo>
                  <a:pt x="5860669" y="621868"/>
                </a:lnTo>
                <a:lnTo>
                  <a:pt x="5818213" y="560324"/>
                </a:lnTo>
                <a:lnTo>
                  <a:pt x="5791136" y="641108"/>
                </a:lnTo>
                <a:lnTo>
                  <a:pt x="5819432" y="637108"/>
                </a:lnTo>
                <a:lnTo>
                  <a:pt x="5933554" y="1445831"/>
                </a:lnTo>
                <a:lnTo>
                  <a:pt x="5952414" y="1443164"/>
                </a:lnTo>
                <a:close/>
              </a:path>
              <a:path w="10724515" h="1454150">
                <a:moveTo>
                  <a:pt x="6548971" y="1440649"/>
                </a:moveTo>
                <a:lnTo>
                  <a:pt x="6181496" y="609765"/>
                </a:lnTo>
                <a:lnTo>
                  <a:pt x="6207633" y="598208"/>
                </a:lnTo>
                <a:lnTo>
                  <a:pt x="6141961" y="543928"/>
                </a:lnTo>
                <a:lnTo>
                  <a:pt x="6137948" y="629031"/>
                </a:lnTo>
                <a:lnTo>
                  <a:pt x="6164072" y="617474"/>
                </a:lnTo>
                <a:lnTo>
                  <a:pt x="6531546" y="1448346"/>
                </a:lnTo>
                <a:lnTo>
                  <a:pt x="6548971" y="1440649"/>
                </a:lnTo>
                <a:close/>
              </a:path>
              <a:path w="10724515" h="1454150">
                <a:moveTo>
                  <a:pt x="7145045" y="1438630"/>
                </a:moveTo>
                <a:lnTo>
                  <a:pt x="6487769" y="598093"/>
                </a:lnTo>
                <a:lnTo>
                  <a:pt x="6500558" y="588086"/>
                </a:lnTo>
                <a:lnTo>
                  <a:pt x="6510274" y="580491"/>
                </a:lnTo>
                <a:lnTo>
                  <a:pt x="6433325" y="543928"/>
                </a:lnTo>
                <a:lnTo>
                  <a:pt x="6450254" y="627430"/>
                </a:lnTo>
                <a:lnTo>
                  <a:pt x="6472758" y="609828"/>
                </a:lnTo>
                <a:lnTo>
                  <a:pt x="7130034" y="1450365"/>
                </a:lnTo>
                <a:lnTo>
                  <a:pt x="7145045" y="1438630"/>
                </a:lnTo>
                <a:close/>
              </a:path>
              <a:path w="10724515" h="1454150">
                <a:moveTo>
                  <a:pt x="7740523" y="1436865"/>
                </a:moveTo>
                <a:lnTo>
                  <a:pt x="6661861" y="630707"/>
                </a:lnTo>
                <a:lnTo>
                  <a:pt x="6667538" y="623100"/>
                </a:lnTo>
                <a:lnTo>
                  <a:pt x="6678968" y="607822"/>
                </a:lnTo>
                <a:lnTo>
                  <a:pt x="6595123" y="592721"/>
                </a:lnTo>
                <a:lnTo>
                  <a:pt x="6633350" y="668858"/>
                </a:lnTo>
                <a:lnTo>
                  <a:pt x="6650456" y="645960"/>
                </a:lnTo>
                <a:lnTo>
                  <a:pt x="7729118" y="1452130"/>
                </a:lnTo>
                <a:lnTo>
                  <a:pt x="7740523" y="1436865"/>
                </a:lnTo>
                <a:close/>
              </a:path>
              <a:path w="10724515" h="1454150">
                <a:moveTo>
                  <a:pt x="8336775" y="1436204"/>
                </a:moveTo>
                <a:lnTo>
                  <a:pt x="6779552" y="557098"/>
                </a:lnTo>
                <a:lnTo>
                  <a:pt x="6783083" y="550849"/>
                </a:lnTo>
                <a:lnTo>
                  <a:pt x="6793598" y="532218"/>
                </a:lnTo>
                <a:lnTo>
                  <a:pt x="6708521" y="527939"/>
                </a:lnTo>
                <a:lnTo>
                  <a:pt x="6756146" y="598576"/>
                </a:lnTo>
                <a:lnTo>
                  <a:pt x="6770192" y="573697"/>
                </a:lnTo>
                <a:lnTo>
                  <a:pt x="8327415" y="1452791"/>
                </a:lnTo>
                <a:lnTo>
                  <a:pt x="8336775" y="1436204"/>
                </a:lnTo>
                <a:close/>
              </a:path>
              <a:path w="10724515" h="1454150">
                <a:moveTo>
                  <a:pt x="8933574" y="1435950"/>
                </a:moveTo>
                <a:lnTo>
                  <a:pt x="6760934" y="366687"/>
                </a:lnTo>
                <a:lnTo>
                  <a:pt x="6763690" y="361073"/>
                </a:lnTo>
                <a:lnTo>
                  <a:pt x="6773545" y="341045"/>
                </a:lnTo>
                <a:lnTo>
                  <a:pt x="6688353" y="341579"/>
                </a:lnTo>
                <a:lnTo>
                  <a:pt x="6739903" y="409409"/>
                </a:lnTo>
                <a:lnTo>
                  <a:pt x="6752514" y="383781"/>
                </a:lnTo>
                <a:lnTo>
                  <a:pt x="8925166" y="1453045"/>
                </a:lnTo>
                <a:lnTo>
                  <a:pt x="8933574" y="1435950"/>
                </a:lnTo>
                <a:close/>
              </a:path>
              <a:path w="10724515" h="1454150">
                <a:moveTo>
                  <a:pt x="9530588" y="1435823"/>
                </a:moveTo>
                <a:lnTo>
                  <a:pt x="6830301" y="210832"/>
                </a:lnTo>
                <a:lnTo>
                  <a:pt x="6832676" y="205587"/>
                </a:lnTo>
                <a:lnTo>
                  <a:pt x="6842112" y="184810"/>
                </a:lnTo>
                <a:lnTo>
                  <a:pt x="6756971" y="188023"/>
                </a:lnTo>
                <a:lnTo>
                  <a:pt x="6810629" y="254203"/>
                </a:lnTo>
                <a:lnTo>
                  <a:pt x="6822427" y="228180"/>
                </a:lnTo>
                <a:lnTo>
                  <a:pt x="9522714" y="1453172"/>
                </a:lnTo>
                <a:lnTo>
                  <a:pt x="9530588" y="1435823"/>
                </a:lnTo>
                <a:close/>
              </a:path>
              <a:path w="10724515" h="1454150">
                <a:moveTo>
                  <a:pt x="10127424" y="1435633"/>
                </a:moveTo>
                <a:lnTo>
                  <a:pt x="6798818" y="125882"/>
                </a:lnTo>
                <a:lnTo>
                  <a:pt x="6800647" y="121221"/>
                </a:lnTo>
                <a:lnTo>
                  <a:pt x="6809270" y="99288"/>
                </a:lnTo>
                <a:lnTo>
                  <a:pt x="6724421" y="106845"/>
                </a:lnTo>
                <a:lnTo>
                  <a:pt x="6781381" y="170205"/>
                </a:lnTo>
                <a:lnTo>
                  <a:pt x="6791833" y="143611"/>
                </a:lnTo>
                <a:lnTo>
                  <a:pt x="10120439" y="1453362"/>
                </a:lnTo>
                <a:lnTo>
                  <a:pt x="10127424" y="1435633"/>
                </a:lnTo>
                <a:close/>
              </a:path>
              <a:path w="10724515" h="1454150">
                <a:moveTo>
                  <a:pt x="10724477" y="1435544"/>
                </a:moveTo>
                <a:lnTo>
                  <a:pt x="6863880" y="26847"/>
                </a:lnTo>
                <a:lnTo>
                  <a:pt x="6865467" y="22491"/>
                </a:lnTo>
                <a:lnTo>
                  <a:pt x="6873684" y="0"/>
                </a:lnTo>
                <a:lnTo>
                  <a:pt x="6789039" y="9664"/>
                </a:lnTo>
                <a:lnTo>
                  <a:pt x="6847560" y="71577"/>
                </a:lnTo>
                <a:lnTo>
                  <a:pt x="6857352" y="44742"/>
                </a:lnTo>
                <a:lnTo>
                  <a:pt x="10717949" y="1453438"/>
                </a:lnTo>
                <a:lnTo>
                  <a:pt x="10724477" y="1435544"/>
                </a:lnTo>
                <a:close/>
              </a:path>
            </a:pathLst>
          </a:custGeom>
          <a:solidFill>
            <a:srgbClr val="666666"/>
          </a:solidFill>
        </p:spPr>
        <p:txBody>
          <a:bodyPr wrap="square" lIns="0" tIns="0" rIns="0" bIns="0" rtlCol="0"/>
          <a:lstStyle/>
          <a:p>
            <a:endParaRPr/>
          </a:p>
        </p:txBody>
      </p:sp>
      <p:sp>
        <p:nvSpPr>
          <p:cNvPr id="154" name="object 154"/>
          <p:cNvSpPr/>
          <p:nvPr/>
        </p:nvSpPr>
        <p:spPr>
          <a:xfrm>
            <a:off x="461345" y="5738700"/>
            <a:ext cx="11040110" cy="114300"/>
          </a:xfrm>
          <a:custGeom>
            <a:avLst/>
            <a:gdLst/>
            <a:ahLst/>
            <a:cxnLst/>
            <a:rect l="l" t="t" r="r" b="b"/>
            <a:pathLst>
              <a:path w="11040110" h="114300">
                <a:moveTo>
                  <a:pt x="10925223" y="76199"/>
                </a:moveTo>
                <a:lnTo>
                  <a:pt x="10925223" y="114300"/>
                </a:lnTo>
                <a:lnTo>
                  <a:pt x="11001423" y="76200"/>
                </a:lnTo>
                <a:lnTo>
                  <a:pt x="10925223" y="76199"/>
                </a:lnTo>
                <a:close/>
              </a:path>
              <a:path w="11040110" h="114300">
                <a:moveTo>
                  <a:pt x="10925223" y="38099"/>
                </a:moveTo>
                <a:lnTo>
                  <a:pt x="10925223" y="76199"/>
                </a:lnTo>
                <a:lnTo>
                  <a:pt x="10944286" y="76200"/>
                </a:lnTo>
                <a:lnTo>
                  <a:pt x="10944286" y="38100"/>
                </a:lnTo>
                <a:lnTo>
                  <a:pt x="10925223" y="38099"/>
                </a:lnTo>
                <a:close/>
              </a:path>
              <a:path w="11040110" h="114300">
                <a:moveTo>
                  <a:pt x="10925223" y="0"/>
                </a:moveTo>
                <a:lnTo>
                  <a:pt x="10925223" y="38099"/>
                </a:lnTo>
                <a:lnTo>
                  <a:pt x="10944286" y="38100"/>
                </a:lnTo>
                <a:lnTo>
                  <a:pt x="10944286" y="76200"/>
                </a:lnTo>
                <a:lnTo>
                  <a:pt x="11001425" y="76198"/>
                </a:lnTo>
                <a:lnTo>
                  <a:pt x="11039523" y="57150"/>
                </a:lnTo>
                <a:lnTo>
                  <a:pt x="10925223" y="0"/>
                </a:lnTo>
                <a:close/>
              </a:path>
              <a:path w="11040110" h="114300">
                <a:moveTo>
                  <a:pt x="0" y="38098"/>
                </a:moveTo>
                <a:lnTo>
                  <a:pt x="0" y="76198"/>
                </a:lnTo>
                <a:lnTo>
                  <a:pt x="10925223" y="76199"/>
                </a:lnTo>
                <a:lnTo>
                  <a:pt x="10925223" y="38099"/>
                </a:lnTo>
                <a:lnTo>
                  <a:pt x="0" y="38098"/>
                </a:lnTo>
                <a:close/>
              </a:path>
            </a:pathLst>
          </a:custGeom>
          <a:solidFill>
            <a:srgbClr val="44546A"/>
          </a:solidFill>
        </p:spPr>
        <p:txBody>
          <a:bodyPr wrap="square" lIns="0" tIns="0" rIns="0" bIns="0" rtlCol="0"/>
          <a:lstStyle/>
          <a:p>
            <a:endParaRPr/>
          </a:p>
        </p:txBody>
      </p:sp>
      <p:sp>
        <p:nvSpPr>
          <p:cNvPr id="155" name="object 155"/>
          <p:cNvSpPr/>
          <p:nvPr/>
        </p:nvSpPr>
        <p:spPr>
          <a:xfrm>
            <a:off x="461345" y="5974204"/>
            <a:ext cx="11040110" cy="114300"/>
          </a:xfrm>
          <a:custGeom>
            <a:avLst/>
            <a:gdLst/>
            <a:ahLst/>
            <a:cxnLst/>
            <a:rect l="l" t="t" r="r" b="b"/>
            <a:pathLst>
              <a:path w="11040110" h="114300">
                <a:moveTo>
                  <a:pt x="114300" y="0"/>
                </a:moveTo>
                <a:lnTo>
                  <a:pt x="0" y="57150"/>
                </a:lnTo>
                <a:lnTo>
                  <a:pt x="114300" y="114300"/>
                </a:lnTo>
                <a:lnTo>
                  <a:pt x="114300" y="76200"/>
                </a:lnTo>
                <a:lnTo>
                  <a:pt x="95237" y="76200"/>
                </a:lnTo>
                <a:lnTo>
                  <a:pt x="95237" y="38100"/>
                </a:lnTo>
                <a:lnTo>
                  <a:pt x="114300" y="38100"/>
                </a:lnTo>
                <a:lnTo>
                  <a:pt x="114300" y="0"/>
                </a:lnTo>
                <a:close/>
              </a:path>
              <a:path w="11040110" h="114300">
                <a:moveTo>
                  <a:pt x="114300" y="38100"/>
                </a:moveTo>
                <a:lnTo>
                  <a:pt x="114300" y="76200"/>
                </a:lnTo>
                <a:lnTo>
                  <a:pt x="11039523" y="76201"/>
                </a:lnTo>
                <a:lnTo>
                  <a:pt x="11039523" y="38101"/>
                </a:lnTo>
                <a:lnTo>
                  <a:pt x="114300" y="38100"/>
                </a:lnTo>
                <a:close/>
              </a:path>
              <a:path w="11040110" h="114300">
                <a:moveTo>
                  <a:pt x="95237" y="38100"/>
                </a:moveTo>
                <a:lnTo>
                  <a:pt x="95237" y="76200"/>
                </a:lnTo>
                <a:lnTo>
                  <a:pt x="114300" y="76200"/>
                </a:lnTo>
                <a:lnTo>
                  <a:pt x="114300" y="38100"/>
                </a:lnTo>
                <a:lnTo>
                  <a:pt x="95237" y="38100"/>
                </a:lnTo>
                <a:close/>
              </a:path>
              <a:path w="11040110" h="114300">
                <a:moveTo>
                  <a:pt x="114300" y="38100"/>
                </a:moveTo>
                <a:lnTo>
                  <a:pt x="95237" y="38100"/>
                </a:lnTo>
                <a:lnTo>
                  <a:pt x="114300" y="38100"/>
                </a:lnTo>
                <a:close/>
              </a:path>
            </a:pathLst>
          </a:custGeom>
          <a:solidFill>
            <a:srgbClr val="FF0000"/>
          </a:solidFill>
        </p:spPr>
        <p:txBody>
          <a:bodyPr wrap="square" lIns="0" tIns="0" rIns="0" bIns="0" rtlCol="0"/>
          <a:lstStyle/>
          <a:p>
            <a:endParaRPr/>
          </a:p>
        </p:txBody>
      </p:sp>
      <p:sp>
        <p:nvSpPr>
          <p:cNvPr id="156" name="object 156"/>
          <p:cNvSpPr txBox="1"/>
          <p:nvPr/>
        </p:nvSpPr>
        <p:spPr>
          <a:xfrm>
            <a:off x="8132350" y="181355"/>
            <a:ext cx="3929379" cy="939800"/>
          </a:xfrm>
          <a:prstGeom prst="rect">
            <a:avLst/>
          </a:prstGeom>
        </p:spPr>
        <p:txBody>
          <a:bodyPr vert="horz" wrap="square" lIns="0" tIns="12700" rIns="0" bIns="0" rtlCol="0">
            <a:spAutoFit/>
          </a:bodyPr>
          <a:lstStyle/>
          <a:p>
            <a:pPr marL="12700" marR="5080">
              <a:lnSpc>
                <a:spcPct val="100000"/>
              </a:lnSpc>
              <a:spcBef>
                <a:spcPts val="100"/>
              </a:spcBef>
            </a:pPr>
            <a:r>
              <a:rPr sz="2000" spc="-15" dirty="0">
                <a:latin typeface="Calibri"/>
                <a:cs typeface="Calibri"/>
              </a:rPr>
              <a:t>Forward</a:t>
            </a:r>
            <a:r>
              <a:rPr sz="2000" spc="-5" dirty="0">
                <a:latin typeface="Calibri"/>
                <a:cs typeface="Calibri"/>
              </a:rPr>
              <a:t> </a:t>
            </a:r>
            <a:r>
              <a:rPr sz="2000" spc="-10" dirty="0">
                <a:latin typeface="Calibri"/>
                <a:cs typeface="Calibri"/>
              </a:rPr>
              <a:t>through</a:t>
            </a:r>
            <a:r>
              <a:rPr sz="2000" spc="-5" dirty="0">
                <a:latin typeface="Calibri"/>
                <a:cs typeface="Calibri"/>
              </a:rPr>
              <a:t> </a:t>
            </a:r>
            <a:r>
              <a:rPr sz="2000" spc="-10" dirty="0">
                <a:latin typeface="Calibri"/>
                <a:cs typeface="Calibri"/>
              </a:rPr>
              <a:t>entire</a:t>
            </a:r>
            <a:r>
              <a:rPr sz="2000" dirty="0">
                <a:latin typeface="Calibri"/>
                <a:cs typeface="Calibri"/>
              </a:rPr>
              <a:t> </a:t>
            </a:r>
            <a:r>
              <a:rPr sz="2000" spc="-5" dirty="0">
                <a:latin typeface="Calibri"/>
                <a:cs typeface="Calibri"/>
              </a:rPr>
              <a:t>sequence</a:t>
            </a:r>
            <a:r>
              <a:rPr sz="2000" dirty="0">
                <a:latin typeface="Calibri"/>
                <a:cs typeface="Calibri"/>
              </a:rPr>
              <a:t> </a:t>
            </a:r>
            <a:r>
              <a:rPr sz="2000" spc="-10" dirty="0">
                <a:latin typeface="Calibri"/>
                <a:cs typeface="Calibri"/>
              </a:rPr>
              <a:t>to </a:t>
            </a:r>
            <a:r>
              <a:rPr sz="2000" spc="-5" dirty="0">
                <a:latin typeface="Calibri"/>
                <a:cs typeface="Calibri"/>
              </a:rPr>
              <a:t> </a:t>
            </a:r>
            <a:r>
              <a:rPr sz="2000" spc="-10" dirty="0">
                <a:latin typeface="Calibri"/>
                <a:cs typeface="Calibri"/>
              </a:rPr>
              <a:t>compute </a:t>
            </a:r>
            <a:r>
              <a:rPr sz="2000" dirty="0">
                <a:latin typeface="Calibri"/>
                <a:cs typeface="Calibri"/>
              </a:rPr>
              <a:t>loss, then </a:t>
            </a:r>
            <a:r>
              <a:rPr sz="2000" spc="-10" dirty="0">
                <a:latin typeface="Calibri"/>
                <a:cs typeface="Calibri"/>
              </a:rPr>
              <a:t>backward through </a:t>
            </a:r>
            <a:r>
              <a:rPr sz="2000" spc="-440" dirty="0">
                <a:latin typeface="Calibri"/>
                <a:cs typeface="Calibri"/>
              </a:rPr>
              <a:t> </a:t>
            </a:r>
            <a:r>
              <a:rPr sz="2000" spc="-10" dirty="0">
                <a:latin typeface="Calibri"/>
                <a:cs typeface="Calibri"/>
              </a:rPr>
              <a:t>entire</a:t>
            </a:r>
            <a:r>
              <a:rPr sz="2000" spc="-5" dirty="0">
                <a:latin typeface="Calibri"/>
                <a:cs typeface="Calibri"/>
              </a:rPr>
              <a:t> sequence </a:t>
            </a:r>
            <a:r>
              <a:rPr sz="2000" spc="-10" dirty="0">
                <a:latin typeface="Calibri"/>
                <a:cs typeface="Calibri"/>
              </a:rPr>
              <a:t>to compute</a:t>
            </a:r>
            <a:r>
              <a:rPr sz="2000" spc="-5" dirty="0">
                <a:latin typeface="Calibri"/>
                <a:cs typeface="Calibri"/>
              </a:rPr>
              <a:t> </a:t>
            </a:r>
            <a:r>
              <a:rPr sz="2000" spc="-10" dirty="0">
                <a:latin typeface="Calibri"/>
                <a:cs typeface="Calibri"/>
              </a:rPr>
              <a:t>gradient</a:t>
            </a:r>
            <a:endParaRPr sz="2000">
              <a:latin typeface="Calibri"/>
              <a:cs typeface="Calibri"/>
            </a:endParaRPr>
          </a:p>
        </p:txBody>
      </p:sp>
      <p:sp>
        <p:nvSpPr>
          <p:cNvPr id="157" name="object 157"/>
          <p:cNvSpPr txBox="1"/>
          <p:nvPr/>
        </p:nvSpPr>
        <p:spPr>
          <a:xfrm>
            <a:off x="218157" y="1089659"/>
            <a:ext cx="2978785" cy="635000"/>
          </a:xfrm>
          <a:prstGeom prst="rect">
            <a:avLst/>
          </a:prstGeom>
        </p:spPr>
        <p:txBody>
          <a:bodyPr vert="horz" wrap="square" lIns="0" tIns="12700" rIns="0" bIns="0" rtlCol="0">
            <a:spAutoFit/>
          </a:bodyPr>
          <a:lstStyle/>
          <a:p>
            <a:pPr marL="12700" marR="5080">
              <a:lnSpc>
                <a:spcPct val="100000"/>
              </a:lnSpc>
              <a:spcBef>
                <a:spcPts val="100"/>
              </a:spcBef>
            </a:pPr>
            <a:r>
              <a:rPr sz="2000" spc="-5" dirty="0">
                <a:solidFill>
                  <a:srgbClr val="FF0000"/>
                </a:solidFill>
                <a:latin typeface="Calibri"/>
                <a:cs typeface="Calibri"/>
              </a:rPr>
              <a:t>Problem:</a:t>
            </a:r>
            <a:r>
              <a:rPr sz="2000" spc="-10" dirty="0">
                <a:solidFill>
                  <a:srgbClr val="FF0000"/>
                </a:solidFill>
                <a:latin typeface="Calibri"/>
                <a:cs typeface="Calibri"/>
              </a:rPr>
              <a:t> </a:t>
            </a:r>
            <a:r>
              <a:rPr sz="2000" spc="-45" dirty="0">
                <a:solidFill>
                  <a:srgbClr val="FF0000"/>
                </a:solidFill>
                <a:latin typeface="Calibri"/>
                <a:cs typeface="Calibri"/>
              </a:rPr>
              <a:t>Takes</a:t>
            </a:r>
            <a:r>
              <a:rPr sz="2000" spc="-5" dirty="0">
                <a:solidFill>
                  <a:srgbClr val="FF0000"/>
                </a:solidFill>
                <a:latin typeface="Calibri"/>
                <a:cs typeface="Calibri"/>
              </a:rPr>
              <a:t> </a:t>
            </a:r>
            <a:r>
              <a:rPr sz="2000" dirty="0">
                <a:solidFill>
                  <a:srgbClr val="FF0000"/>
                </a:solidFill>
                <a:latin typeface="Calibri"/>
                <a:cs typeface="Calibri"/>
              </a:rPr>
              <a:t>a</a:t>
            </a:r>
            <a:r>
              <a:rPr sz="2000" spc="-5" dirty="0">
                <a:solidFill>
                  <a:srgbClr val="FF0000"/>
                </a:solidFill>
                <a:latin typeface="Calibri"/>
                <a:cs typeface="Calibri"/>
              </a:rPr>
              <a:t> lot of </a:t>
            </a:r>
            <a:r>
              <a:rPr sz="2000" dirty="0">
                <a:solidFill>
                  <a:srgbClr val="FF0000"/>
                </a:solidFill>
                <a:latin typeface="Calibri"/>
                <a:cs typeface="Calibri"/>
              </a:rPr>
              <a:t> memory</a:t>
            </a:r>
            <a:r>
              <a:rPr sz="2000" spc="-20" dirty="0">
                <a:solidFill>
                  <a:srgbClr val="FF0000"/>
                </a:solidFill>
                <a:latin typeface="Calibri"/>
                <a:cs typeface="Calibri"/>
              </a:rPr>
              <a:t> for</a:t>
            </a:r>
            <a:r>
              <a:rPr sz="2000" spc="-10" dirty="0">
                <a:solidFill>
                  <a:srgbClr val="FF0000"/>
                </a:solidFill>
                <a:latin typeface="Calibri"/>
                <a:cs typeface="Calibri"/>
              </a:rPr>
              <a:t> </a:t>
            </a:r>
            <a:r>
              <a:rPr sz="2000" spc="-5" dirty="0">
                <a:solidFill>
                  <a:srgbClr val="FF0000"/>
                </a:solidFill>
                <a:latin typeface="Calibri"/>
                <a:cs typeface="Calibri"/>
              </a:rPr>
              <a:t>long</a:t>
            </a:r>
            <a:r>
              <a:rPr sz="2000" spc="-20" dirty="0">
                <a:solidFill>
                  <a:srgbClr val="FF0000"/>
                </a:solidFill>
                <a:latin typeface="Calibri"/>
                <a:cs typeface="Calibri"/>
              </a:rPr>
              <a:t> </a:t>
            </a:r>
            <a:r>
              <a:rPr sz="2000" spc="-5" dirty="0">
                <a:solidFill>
                  <a:srgbClr val="FF0000"/>
                </a:solidFill>
                <a:latin typeface="Calibri"/>
                <a:cs typeface="Calibri"/>
              </a:rPr>
              <a:t>sequences!</a:t>
            </a:r>
            <a:endParaRPr sz="2000">
              <a:latin typeface="Calibri"/>
              <a:cs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538210" cy="635000"/>
          </a:xfrm>
          <a:prstGeom prst="rect">
            <a:avLst/>
          </a:prstGeom>
        </p:spPr>
        <p:txBody>
          <a:bodyPr vert="horz" wrap="square" lIns="0" tIns="12700" rIns="0" bIns="0" rtlCol="0">
            <a:spAutoFit/>
          </a:bodyPr>
          <a:lstStyle/>
          <a:p>
            <a:pPr marL="12700">
              <a:lnSpc>
                <a:spcPct val="100000"/>
              </a:lnSpc>
              <a:spcBef>
                <a:spcPts val="100"/>
              </a:spcBef>
            </a:pPr>
            <a:r>
              <a:rPr sz="4000" spc="-50" dirty="0"/>
              <a:t>Truncated</a:t>
            </a:r>
            <a:r>
              <a:rPr sz="4000" spc="-5" dirty="0"/>
              <a:t> </a:t>
            </a:r>
            <a:r>
              <a:rPr sz="4000" spc="-20" dirty="0"/>
              <a:t>Backpropagation</a:t>
            </a:r>
            <a:r>
              <a:rPr sz="4000" dirty="0"/>
              <a:t> </a:t>
            </a:r>
            <a:r>
              <a:rPr sz="4000" spc="-15" dirty="0"/>
              <a:t>Through</a:t>
            </a:r>
            <a:r>
              <a:rPr sz="4000" dirty="0"/>
              <a:t> </a:t>
            </a:r>
            <a:r>
              <a:rPr sz="4000" spc="-5" dirty="0"/>
              <a:t>Time</a:t>
            </a:r>
            <a:endParaRPr sz="4000"/>
          </a:p>
        </p:txBody>
      </p:sp>
      <p:grpSp>
        <p:nvGrpSpPr>
          <p:cNvPr id="3" name="object 3"/>
          <p:cNvGrpSpPr/>
          <p:nvPr/>
        </p:nvGrpSpPr>
        <p:grpSpPr>
          <a:xfrm>
            <a:off x="467480" y="1360655"/>
            <a:ext cx="3886835" cy="4281805"/>
            <a:chOff x="467480" y="1360655"/>
            <a:chExt cx="3886835" cy="4281805"/>
          </a:xfrm>
        </p:grpSpPr>
        <p:sp>
          <p:nvSpPr>
            <p:cNvPr id="4" name="object 4"/>
            <p:cNvSpPr/>
            <p:nvPr/>
          </p:nvSpPr>
          <p:spPr>
            <a:xfrm>
              <a:off x="472243"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5" name="object 5"/>
            <p:cNvSpPr/>
            <p:nvPr/>
          </p:nvSpPr>
          <p:spPr>
            <a:xfrm>
              <a:off x="47224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 name="object 6"/>
            <p:cNvSpPr/>
            <p:nvPr/>
          </p:nvSpPr>
          <p:spPr>
            <a:xfrm>
              <a:off x="472243"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7" name="object 7"/>
            <p:cNvSpPr/>
            <p:nvPr/>
          </p:nvSpPr>
          <p:spPr>
            <a:xfrm>
              <a:off x="47224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 name="object 8"/>
            <p:cNvSpPr/>
            <p:nvPr/>
          </p:nvSpPr>
          <p:spPr>
            <a:xfrm>
              <a:off x="580704" y="4475281"/>
              <a:ext cx="76200" cy="320675"/>
            </a:xfrm>
            <a:custGeom>
              <a:avLst/>
              <a:gdLst/>
              <a:ahLst/>
              <a:cxnLst/>
              <a:rect l="l" t="t" r="r" b="b"/>
              <a:pathLst>
                <a:path w="76200" h="320675">
                  <a:moveTo>
                    <a:pt x="47625" y="63499"/>
                  </a:moveTo>
                  <a:lnTo>
                    <a:pt x="28575" y="63499"/>
                  </a:lnTo>
                  <a:lnTo>
                    <a:pt x="28575" y="320316"/>
                  </a:lnTo>
                  <a:lnTo>
                    <a:pt x="47625" y="320316"/>
                  </a:lnTo>
                  <a:lnTo>
                    <a:pt x="47625" y="63499"/>
                  </a:lnTo>
                  <a:close/>
                </a:path>
                <a:path w="76200" h="320675">
                  <a:moveTo>
                    <a:pt x="38099" y="0"/>
                  </a:moveTo>
                  <a:lnTo>
                    <a:pt x="0" y="76199"/>
                  </a:lnTo>
                  <a:lnTo>
                    <a:pt x="28575" y="76199"/>
                  </a:lnTo>
                  <a:lnTo>
                    <a:pt x="28575" y="63499"/>
                  </a:lnTo>
                  <a:lnTo>
                    <a:pt x="69849" y="63499"/>
                  </a:lnTo>
                  <a:lnTo>
                    <a:pt x="38099" y="0"/>
                  </a:lnTo>
                  <a:close/>
                </a:path>
                <a:path w="76200" h="320675">
                  <a:moveTo>
                    <a:pt x="69849" y="63499"/>
                  </a:moveTo>
                  <a:lnTo>
                    <a:pt x="47625" y="63499"/>
                  </a:lnTo>
                  <a:lnTo>
                    <a:pt x="47625" y="76199"/>
                  </a:lnTo>
                  <a:lnTo>
                    <a:pt x="76200" y="76199"/>
                  </a:lnTo>
                  <a:lnTo>
                    <a:pt x="69849" y="63499"/>
                  </a:lnTo>
                  <a:close/>
                </a:path>
              </a:pathLst>
            </a:custGeom>
            <a:solidFill>
              <a:srgbClr val="666666"/>
            </a:solidFill>
          </p:spPr>
          <p:txBody>
            <a:bodyPr wrap="square" lIns="0" tIns="0" rIns="0" bIns="0" rtlCol="0"/>
            <a:lstStyle/>
            <a:p>
              <a:endParaRPr/>
            </a:p>
          </p:txBody>
        </p:sp>
        <p:sp>
          <p:nvSpPr>
            <p:cNvPr id="9" name="object 9"/>
            <p:cNvSpPr/>
            <p:nvPr/>
          </p:nvSpPr>
          <p:spPr>
            <a:xfrm>
              <a:off x="1069521"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0" name="object 10"/>
            <p:cNvSpPr/>
            <p:nvPr/>
          </p:nvSpPr>
          <p:spPr>
            <a:xfrm>
              <a:off x="1069521"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 name="object 11"/>
            <p:cNvSpPr/>
            <p:nvPr/>
          </p:nvSpPr>
          <p:spPr>
            <a:xfrm>
              <a:off x="1069521"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2" name="object 12"/>
            <p:cNvSpPr/>
            <p:nvPr/>
          </p:nvSpPr>
          <p:spPr>
            <a:xfrm>
              <a:off x="1069521"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 name="object 13"/>
            <p:cNvSpPr/>
            <p:nvPr/>
          </p:nvSpPr>
          <p:spPr>
            <a:xfrm>
              <a:off x="765365" y="4016374"/>
              <a:ext cx="488950" cy="779780"/>
            </a:xfrm>
            <a:custGeom>
              <a:avLst/>
              <a:gdLst/>
              <a:ahLst/>
              <a:cxnLst/>
              <a:rect l="l" t="t" r="r" b="b"/>
              <a:pathLst>
                <a:path w="488950"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8950" h="779779">
                  <a:moveTo>
                    <a:pt x="488810" y="535114"/>
                  </a:moveTo>
                  <a:lnTo>
                    <a:pt x="482460" y="522414"/>
                  </a:lnTo>
                  <a:lnTo>
                    <a:pt x="450710" y="458914"/>
                  </a:lnTo>
                  <a:lnTo>
                    <a:pt x="412610" y="535114"/>
                  </a:lnTo>
                  <a:lnTo>
                    <a:pt x="441185" y="535114"/>
                  </a:lnTo>
                  <a:lnTo>
                    <a:pt x="441185" y="779233"/>
                  </a:lnTo>
                  <a:lnTo>
                    <a:pt x="460235" y="779233"/>
                  </a:lnTo>
                  <a:lnTo>
                    <a:pt x="460235" y="535114"/>
                  </a:lnTo>
                  <a:lnTo>
                    <a:pt x="488810" y="535114"/>
                  </a:lnTo>
                  <a:close/>
                </a:path>
              </a:pathLst>
            </a:custGeom>
            <a:solidFill>
              <a:srgbClr val="666666"/>
            </a:solidFill>
          </p:spPr>
          <p:txBody>
            <a:bodyPr wrap="square" lIns="0" tIns="0" rIns="0" bIns="0" rtlCol="0"/>
            <a:lstStyle/>
            <a:p>
              <a:endParaRPr/>
            </a:p>
          </p:txBody>
        </p:sp>
        <p:sp>
          <p:nvSpPr>
            <p:cNvPr id="14" name="object 14"/>
            <p:cNvSpPr/>
            <p:nvPr/>
          </p:nvSpPr>
          <p:spPr>
            <a:xfrm>
              <a:off x="1666835"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5" name="object 15"/>
            <p:cNvSpPr/>
            <p:nvPr/>
          </p:nvSpPr>
          <p:spPr>
            <a:xfrm>
              <a:off x="1666835"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6" name="object 16"/>
            <p:cNvSpPr/>
            <p:nvPr/>
          </p:nvSpPr>
          <p:spPr>
            <a:xfrm>
              <a:off x="1666835"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7" name="object 17"/>
            <p:cNvSpPr/>
            <p:nvPr/>
          </p:nvSpPr>
          <p:spPr>
            <a:xfrm>
              <a:off x="1666835"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8" name="object 18"/>
            <p:cNvSpPr/>
            <p:nvPr/>
          </p:nvSpPr>
          <p:spPr>
            <a:xfrm>
              <a:off x="1362506"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9" name="object 19"/>
            <p:cNvSpPr/>
            <p:nvPr/>
          </p:nvSpPr>
          <p:spPr>
            <a:xfrm>
              <a:off x="2264115"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20" name="object 20"/>
            <p:cNvSpPr/>
            <p:nvPr/>
          </p:nvSpPr>
          <p:spPr>
            <a:xfrm>
              <a:off x="2264115"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1" name="object 21"/>
            <p:cNvSpPr/>
            <p:nvPr/>
          </p:nvSpPr>
          <p:spPr>
            <a:xfrm>
              <a:off x="2264115"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22" name="object 22"/>
            <p:cNvSpPr/>
            <p:nvPr/>
          </p:nvSpPr>
          <p:spPr>
            <a:xfrm>
              <a:off x="2264115"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3" name="object 23"/>
            <p:cNvSpPr/>
            <p:nvPr/>
          </p:nvSpPr>
          <p:spPr>
            <a:xfrm>
              <a:off x="1959787"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24" name="object 24"/>
            <p:cNvSpPr/>
            <p:nvPr/>
          </p:nvSpPr>
          <p:spPr>
            <a:xfrm>
              <a:off x="2861393" y="4795598"/>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25" name="object 25"/>
            <p:cNvSpPr/>
            <p:nvPr/>
          </p:nvSpPr>
          <p:spPr>
            <a:xfrm>
              <a:off x="2861393"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6" name="object 26"/>
            <p:cNvSpPr/>
            <p:nvPr/>
          </p:nvSpPr>
          <p:spPr>
            <a:xfrm>
              <a:off x="2861393" y="3633579"/>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27" name="object 27"/>
            <p:cNvSpPr/>
            <p:nvPr/>
          </p:nvSpPr>
          <p:spPr>
            <a:xfrm>
              <a:off x="2861393"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8" name="object 28"/>
            <p:cNvSpPr/>
            <p:nvPr/>
          </p:nvSpPr>
          <p:spPr>
            <a:xfrm>
              <a:off x="2557068"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29" name="object 29"/>
            <p:cNvSpPr/>
            <p:nvPr/>
          </p:nvSpPr>
          <p:spPr>
            <a:xfrm>
              <a:off x="3458673"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30" name="object 30"/>
            <p:cNvSpPr/>
            <p:nvPr/>
          </p:nvSpPr>
          <p:spPr>
            <a:xfrm>
              <a:off x="345867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1" name="object 31"/>
            <p:cNvSpPr/>
            <p:nvPr/>
          </p:nvSpPr>
          <p:spPr>
            <a:xfrm>
              <a:off x="3458673"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32" name="object 32"/>
            <p:cNvSpPr/>
            <p:nvPr/>
          </p:nvSpPr>
          <p:spPr>
            <a:xfrm>
              <a:off x="345867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3" name="object 33"/>
            <p:cNvSpPr/>
            <p:nvPr/>
          </p:nvSpPr>
          <p:spPr>
            <a:xfrm>
              <a:off x="315435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34" name="object 34"/>
            <p:cNvSpPr/>
            <p:nvPr/>
          </p:nvSpPr>
          <p:spPr>
            <a:xfrm>
              <a:off x="4055953"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35" name="object 35"/>
            <p:cNvSpPr/>
            <p:nvPr/>
          </p:nvSpPr>
          <p:spPr>
            <a:xfrm>
              <a:off x="405595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6" name="object 36"/>
            <p:cNvSpPr/>
            <p:nvPr/>
          </p:nvSpPr>
          <p:spPr>
            <a:xfrm>
              <a:off x="4055953"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37" name="object 37"/>
            <p:cNvSpPr/>
            <p:nvPr/>
          </p:nvSpPr>
          <p:spPr>
            <a:xfrm>
              <a:off x="405595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8" name="object 38"/>
            <p:cNvSpPr/>
            <p:nvPr/>
          </p:nvSpPr>
          <p:spPr>
            <a:xfrm>
              <a:off x="375163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39" name="object 39"/>
            <p:cNvSpPr/>
            <p:nvPr/>
          </p:nvSpPr>
          <p:spPr>
            <a:xfrm>
              <a:off x="472247"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0" name="object 40"/>
            <p:cNvSpPr/>
            <p:nvPr/>
          </p:nvSpPr>
          <p:spPr>
            <a:xfrm>
              <a:off x="472247"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1" name="object 41"/>
            <p:cNvSpPr/>
            <p:nvPr/>
          </p:nvSpPr>
          <p:spPr>
            <a:xfrm>
              <a:off x="580731" y="3312857"/>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2" name="object 42"/>
            <p:cNvSpPr/>
            <p:nvPr/>
          </p:nvSpPr>
          <p:spPr>
            <a:xfrm>
              <a:off x="1069526" y="2471564"/>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3" name="object 43"/>
            <p:cNvSpPr/>
            <p:nvPr/>
          </p:nvSpPr>
          <p:spPr>
            <a:xfrm>
              <a:off x="1069526"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4" name="object 44"/>
            <p:cNvSpPr/>
            <p:nvPr/>
          </p:nvSpPr>
          <p:spPr>
            <a:xfrm>
              <a:off x="1178010" y="3312857"/>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5" name="object 45"/>
            <p:cNvSpPr/>
            <p:nvPr/>
          </p:nvSpPr>
          <p:spPr>
            <a:xfrm>
              <a:off x="1666840"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6" name="object 46"/>
            <p:cNvSpPr/>
            <p:nvPr/>
          </p:nvSpPr>
          <p:spPr>
            <a:xfrm>
              <a:off x="1666840"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7" name="object 47"/>
            <p:cNvSpPr/>
            <p:nvPr/>
          </p:nvSpPr>
          <p:spPr>
            <a:xfrm>
              <a:off x="177532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48" name="object 48"/>
            <p:cNvSpPr/>
            <p:nvPr/>
          </p:nvSpPr>
          <p:spPr>
            <a:xfrm>
              <a:off x="2264120"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9" name="object 49"/>
            <p:cNvSpPr/>
            <p:nvPr/>
          </p:nvSpPr>
          <p:spPr>
            <a:xfrm>
              <a:off x="2264120"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0" name="object 50"/>
            <p:cNvSpPr/>
            <p:nvPr/>
          </p:nvSpPr>
          <p:spPr>
            <a:xfrm>
              <a:off x="237260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1" name="object 51"/>
            <p:cNvSpPr/>
            <p:nvPr/>
          </p:nvSpPr>
          <p:spPr>
            <a:xfrm>
              <a:off x="2861398"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2" name="object 52"/>
            <p:cNvSpPr/>
            <p:nvPr/>
          </p:nvSpPr>
          <p:spPr>
            <a:xfrm>
              <a:off x="2861398"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3" name="object 53"/>
            <p:cNvSpPr/>
            <p:nvPr/>
          </p:nvSpPr>
          <p:spPr>
            <a:xfrm>
              <a:off x="2969882" y="3312857"/>
              <a:ext cx="76200" cy="321310"/>
            </a:xfrm>
            <a:custGeom>
              <a:avLst/>
              <a:gdLst/>
              <a:ahLst/>
              <a:cxnLst/>
              <a:rect l="l" t="t" r="r" b="b"/>
              <a:pathLst>
                <a:path w="76200" h="321310">
                  <a:moveTo>
                    <a:pt x="47625" y="63500"/>
                  </a:moveTo>
                  <a:lnTo>
                    <a:pt x="28575" y="63500"/>
                  </a:lnTo>
                  <a:lnTo>
                    <a:pt x="28575" y="320715"/>
                  </a:lnTo>
                  <a:lnTo>
                    <a:pt x="47625"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4" name="object 54"/>
            <p:cNvSpPr/>
            <p:nvPr/>
          </p:nvSpPr>
          <p:spPr>
            <a:xfrm>
              <a:off x="3458679"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5" name="object 55"/>
            <p:cNvSpPr/>
            <p:nvPr/>
          </p:nvSpPr>
          <p:spPr>
            <a:xfrm>
              <a:off x="3458679"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6" name="object 56"/>
            <p:cNvSpPr/>
            <p:nvPr/>
          </p:nvSpPr>
          <p:spPr>
            <a:xfrm>
              <a:off x="356716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7" name="object 57"/>
            <p:cNvSpPr/>
            <p:nvPr/>
          </p:nvSpPr>
          <p:spPr>
            <a:xfrm>
              <a:off x="4055958"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58" name="object 58"/>
            <p:cNvSpPr/>
            <p:nvPr/>
          </p:nvSpPr>
          <p:spPr>
            <a:xfrm>
              <a:off x="4055958"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9" name="object 59"/>
            <p:cNvSpPr/>
            <p:nvPr/>
          </p:nvSpPr>
          <p:spPr>
            <a:xfrm>
              <a:off x="611593" y="1360665"/>
              <a:ext cx="3700145" cy="2273300"/>
            </a:xfrm>
            <a:custGeom>
              <a:avLst/>
              <a:gdLst/>
              <a:ahLst/>
              <a:cxnLst/>
              <a:rect l="l" t="t" r="r" b="b"/>
              <a:pathLst>
                <a:path w="3700145" h="2273300">
                  <a:moveTo>
                    <a:pt x="966965" y="0"/>
                  </a:moveTo>
                  <a:lnTo>
                    <a:pt x="888314" y="32753"/>
                  </a:lnTo>
                  <a:lnTo>
                    <a:pt x="909942" y="51435"/>
                  </a:lnTo>
                  <a:lnTo>
                    <a:pt x="0" y="1104684"/>
                  </a:lnTo>
                  <a:lnTo>
                    <a:pt x="14414" y="1117130"/>
                  </a:lnTo>
                  <a:lnTo>
                    <a:pt x="924356" y="63881"/>
                  </a:lnTo>
                  <a:lnTo>
                    <a:pt x="945972" y="82562"/>
                  </a:lnTo>
                  <a:lnTo>
                    <a:pt x="956335" y="41821"/>
                  </a:lnTo>
                  <a:lnTo>
                    <a:pt x="966965" y="0"/>
                  </a:lnTo>
                  <a:close/>
                </a:path>
                <a:path w="3700145" h="2273300">
                  <a:moveTo>
                    <a:pt x="1089977" y="295351"/>
                  </a:moveTo>
                  <a:lnTo>
                    <a:pt x="1087983" y="265201"/>
                  </a:lnTo>
                  <a:lnTo>
                    <a:pt x="1084364" y="210337"/>
                  </a:lnTo>
                  <a:lnTo>
                    <a:pt x="1019721" y="265836"/>
                  </a:lnTo>
                  <a:lnTo>
                    <a:pt x="1046073" y="276910"/>
                  </a:lnTo>
                  <a:lnTo>
                    <a:pt x="697280" y="1107211"/>
                  </a:lnTo>
                  <a:lnTo>
                    <a:pt x="714844" y="1114590"/>
                  </a:lnTo>
                  <a:lnTo>
                    <a:pt x="1063637" y="284289"/>
                  </a:lnTo>
                  <a:lnTo>
                    <a:pt x="1089977" y="295351"/>
                  </a:lnTo>
                  <a:close/>
                </a:path>
                <a:path w="3700145" h="2273300">
                  <a:moveTo>
                    <a:pt x="1422361" y="273850"/>
                  </a:moveTo>
                  <a:lnTo>
                    <a:pt x="1415732" y="256641"/>
                  </a:lnTo>
                  <a:lnTo>
                    <a:pt x="1391754" y="194348"/>
                  </a:lnTo>
                  <a:lnTo>
                    <a:pt x="1346517" y="266534"/>
                  </a:lnTo>
                  <a:lnTo>
                    <a:pt x="1374965" y="269278"/>
                  </a:lnTo>
                  <a:lnTo>
                    <a:pt x="1293901" y="1109992"/>
                  </a:lnTo>
                  <a:lnTo>
                    <a:pt x="1312862" y="1111821"/>
                  </a:lnTo>
                  <a:lnTo>
                    <a:pt x="1393926" y="271106"/>
                  </a:lnTo>
                  <a:lnTo>
                    <a:pt x="1422361" y="273850"/>
                  </a:lnTo>
                  <a:close/>
                </a:path>
                <a:path w="3700145" h="2273300">
                  <a:moveTo>
                    <a:pt x="1991474" y="337743"/>
                  </a:moveTo>
                  <a:lnTo>
                    <a:pt x="1984832" y="321830"/>
                  </a:lnTo>
                  <a:lnTo>
                    <a:pt x="1958644" y="259130"/>
                  </a:lnTo>
                  <a:lnTo>
                    <a:pt x="1915452" y="332562"/>
                  </a:lnTo>
                  <a:lnTo>
                    <a:pt x="1943963" y="334505"/>
                  </a:lnTo>
                  <a:lnTo>
                    <a:pt x="1891157" y="1110259"/>
                  </a:lnTo>
                  <a:lnTo>
                    <a:pt x="1910156" y="1111554"/>
                  </a:lnTo>
                  <a:lnTo>
                    <a:pt x="1962962" y="335800"/>
                  </a:lnTo>
                  <a:lnTo>
                    <a:pt x="1991474" y="337743"/>
                  </a:lnTo>
                  <a:close/>
                </a:path>
                <a:path w="3700145" h="2273300">
                  <a:moveTo>
                    <a:pt x="2507424" y="1110005"/>
                  </a:moveTo>
                  <a:lnTo>
                    <a:pt x="2428189" y="269316"/>
                  </a:lnTo>
                  <a:lnTo>
                    <a:pt x="2456637" y="266636"/>
                  </a:lnTo>
                  <a:lnTo>
                    <a:pt x="2450427" y="256667"/>
                  </a:lnTo>
                  <a:lnTo>
                    <a:pt x="2411552" y="194348"/>
                  </a:lnTo>
                  <a:lnTo>
                    <a:pt x="2380780" y="273786"/>
                  </a:lnTo>
                  <a:lnTo>
                    <a:pt x="2409228" y="271106"/>
                  </a:lnTo>
                  <a:lnTo>
                    <a:pt x="2488450" y="1111796"/>
                  </a:lnTo>
                  <a:lnTo>
                    <a:pt x="2507424" y="1110005"/>
                  </a:lnTo>
                  <a:close/>
                </a:path>
                <a:path w="3700145" h="2273300">
                  <a:moveTo>
                    <a:pt x="3103956" y="1107122"/>
                  </a:moveTo>
                  <a:lnTo>
                    <a:pt x="2758325" y="308876"/>
                  </a:lnTo>
                  <a:lnTo>
                    <a:pt x="2784551" y="297522"/>
                  </a:lnTo>
                  <a:lnTo>
                    <a:pt x="2784195" y="297218"/>
                  </a:lnTo>
                  <a:lnTo>
                    <a:pt x="2719311" y="242735"/>
                  </a:lnTo>
                  <a:lnTo>
                    <a:pt x="2714625" y="327799"/>
                  </a:lnTo>
                  <a:lnTo>
                    <a:pt x="2740850" y="316445"/>
                  </a:lnTo>
                  <a:lnTo>
                    <a:pt x="3086468" y="1114691"/>
                  </a:lnTo>
                  <a:lnTo>
                    <a:pt x="3103956" y="1107122"/>
                  </a:lnTo>
                  <a:close/>
                </a:path>
                <a:path w="3700145" h="2273300">
                  <a:moveTo>
                    <a:pt x="3629037" y="2028393"/>
                  </a:moveTo>
                  <a:lnTo>
                    <a:pt x="3622687" y="2015693"/>
                  </a:lnTo>
                  <a:lnTo>
                    <a:pt x="3590937" y="1952193"/>
                  </a:lnTo>
                  <a:lnTo>
                    <a:pt x="3552837" y="2028393"/>
                  </a:lnTo>
                  <a:lnTo>
                    <a:pt x="3581412" y="2028393"/>
                  </a:lnTo>
                  <a:lnTo>
                    <a:pt x="3581412" y="2272919"/>
                  </a:lnTo>
                  <a:lnTo>
                    <a:pt x="3600462" y="2272919"/>
                  </a:lnTo>
                  <a:lnTo>
                    <a:pt x="3600462" y="2028393"/>
                  </a:lnTo>
                  <a:lnTo>
                    <a:pt x="3629037" y="2028393"/>
                  </a:lnTo>
                  <a:close/>
                </a:path>
                <a:path w="3700145" h="2273300">
                  <a:moveTo>
                    <a:pt x="3700119" y="1105204"/>
                  </a:moveTo>
                  <a:lnTo>
                    <a:pt x="3096336" y="298043"/>
                  </a:lnTo>
                  <a:lnTo>
                    <a:pt x="3109925" y="287870"/>
                  </a:lnTo>
                  <a:lnTo>
                    <a:pt x="3119221" y="280924"/>
                  </a:lnTo>
                  <a:lnTo>
                    <a:pt x="3043059" y="242735"/>
                  </a:lnTo>
                  <a:lnTo>
                    <a:pt x="3058198" y="326567"/>
                  </a:lnTo>
                  <a:lnTo>
                    <a:pt x="3081083" y="309460"/>
                  </a:lnTo>
                  <a:lnTo>
                    <a:pt x="3684867" y="1116609"/>
                  </a:lnTo>
                  <a:lnTo>
                    <a:pt x="3700119" y="1105204"/>
                  </a:lnTo>
                  <a:close/>
                </a:path>
              </a:pathLst>
            </a:custGeom>
            <a:solidFill>
              <a:srgbClr val="666666"/>
            </a:solidFill>
          </p:spPr>
          <p:txBody>
            <a:bodyPr wrap="square" lIns="0" tIns="0" rIns="0" bIns="0" rtlCol="0"/>
            <a:lstStyle/>
            <a:p>
              <a:endParaRPr/>
            </a:p>
          </p:txBody>
        </p:sp>
      </p:grpSp>
      <p:sp>
        <p:nvSpPr>
          <p:cNvPr id="60" name="object 60"/>
          <p:cNvSpPr txBox="1"/>
          <p:nvPr/>
        </p:nvSpPr>
        <p:spPr>
          <a:xfrm>
            <a:off x="1724384" y="1101506"/>
            <a:ext cx="2088514" cy="372745"/>
          </a:xfrm>
          <a:prstGeom prst="rect">
            <a:avLst/>
          </a:prstGeom>
          <a:solidFill>
            <a:srgbClr val="D9D2E9"/>
          </a:solidFill>
          <a:ln w="9525">
            <a:solidFill>
              <a:srgbClr val="44546A"/>
            </a:solidFill>
          </a:ln>
        </p:spPr>
        <p:txBody>
          <a:bodyPr vert="horz" wrap="square" lIns="0" tIns="0" rIns="0" bIns="0" rtlCol="0">
            <a:spAutoFit/>
          </a:bodyPr>
          <a:lstStyle/>
          <a:p>
            <a:pPr algn="ctr">
              <a:lnSpc>
                <a:spcPts val="2770"/>
              </a:lnSpc>
            </a:pPr>
            <a:r>
              <a:rPr sz="2500" spc="-5" dirty="0">
                <a:latin typeface="Calibri"/>
                <a:cs typeface="Calibri"/>
              </a:rPr>
              <a:t>Loss</a:t>
            </a:r>
            <a:endParaRPr sz="2500">
              <a:latin typeface="Calibri"/>
              <a:cs typeface="Calibri"/>
            </a:endParaRPr>
          </a:p>
        </p:txBody>
      </p:sp>
      <p:sp>
        <p:nvSpPr>
          <p:cNvPr id="61" name="object 61"/>
          <p:cNvSpPr/>
          <p:nvPr/>
        </p:nvSpPr>
        <p:spPr>
          <a:xfrm>
            <a:off x="461345" y="5738700"/>
            <a:ext cx="3869054" cy="114300"/>
          </a:xfrm>
          <a:custGeom>
            <a:avLst/>
            <a:gdLst/>
            <a:ahLst/>
            <a:cxnLst/>
            <a:rect l="l" t="t" r="r" b="b"/>
            <a:pathLst>
              <a:path w="3869054" h="114300">
                <a:moveTo>
                  <a:pt x="3754292" y="76199"/>
                </a:moveTo>
                <a:lnTo>
                  <a:pt x="3754292" y="114300"/>
                </a:lnTo>
                <a:lnTo>
                  <a:pt x="3830492" y="76200"/>
                </a:lnTo>
                <a:lnTo>
                  <a:pt x="3754292" y="76199"/>
                </a:lnTo>
                <a:close/>
              </a:path>
              <a:path w="3869054" h="114300">
                <a:moveTo>
                  <a:pt x="3754292" y="38099"/>
                </a:moveTo>
                <a:lnTo>
                  <a:pt x="3754292" y="76199"/>
                </a:lnTo>
                <a:lnTo>
                  <a:pt x="3773343" y="76200"/>
                </a:lnTo>
                <a:lnTo>
                  <a:pt x="3773343" y="38100"/>
                </a:lnTo>
                <a:lnTo>
                  <a:pt x="3754292" y="38099"/>
                </a:lnTo>
                <a:close/>
              </a:path>
              <a:path w="3869054" h="114300">
                <a:moveTo>
                  <a:pt x="3754292" y="0"/>
                </a:moveTo>
                <a:lnTo>
                  <a:pt x="3754292" y="38099"/>
                </a:lnTo>
                <a:lnTo>
                  <a:pt x="3773343" y="38100"/>
                </a:lnTo>
                <a:lnTo>
                  <a:pt x="3773343" y="76200"/>
                </a:lnTo>
                <a:lnTo>
                  <a:pt x="3830494" y="76198"/>
                </a:lnTo>
                <a:lnTo>
                  <a:pt x="3868592" y="57150"/>
                </a:lnTo>
                <a:lnTo>
                  <a:pt x="3754292" y="0"/>
                </a:lnTo>
                <a:close/>
              </a:path>
              <a:path w="3869054" h="114300">
                <a:moveTo>
                  <a:pt x="0" y="38098"/>
                </a:moveTo>
                <a:lnTo>
                  <a:pt x="0" y="76198"/>
                </a:lnTo>
                <a:lnTo>
                  <a:pt x="3754292" y="76199"/>
                </a:lnTo>
                <a:lnTo>
                  <a:pt x="3754292" y="38099"/>
                </a:lnTo>
                <a:lnTo>
                  <a:pt x="0" y="38098"/>
                </a:lnTo>
                <a:close/>
              </a:path>
            </a:pathLst>
          </a:custGeom>
          <a:solidFill>
            <a:srgbClr val="44546A"/>
          </a:solidFill>
        </p:spPr>
        <p:txBody>
          <a:bodyPr wrap="square" lIns="0" tIns="0" rIns="0" bIns="0" rtlCol="0"/>
          <a:lstStyle/>
          <a:p>
            <a:endParaRPr/>
          </a:p>
        </p:txBody>
      </p:sp>
      <p:sp>
        <p:nvSpPr>
          <p:cNvPr id="62" name="object 62"/>
          <p:cNvSpPr/>
          <p:nvPr/>
        </p:nvSpPr>
        <p:spPr>
          <a:xfrm>
            <a:off x="461345" y="5974205"/>
            <a:ext cx="3836670" cy="114300"/>
          </a:xfrm>
          <a:custGeom>
            <a:avLst/>
            <a:gdLst/>
            <a:ahLst/>
            <a:cxnLst/>
            <a:rect l="l" t="t" r="r" b="b"/>
            <a:pathLst>
              <a:path w="3836670" h="114300">
                <a:moveTo>
                  <a:pt x="114300" y="0"/>
                </a:moveTo>
                <a:lnTo>
                  <a:pt x="0" y="57149"/>
                </a:lnTo>
                <a:lnTo>
                  <a:pt x="114300" y="114299"/>
                </a:lnTo>
                <a:lnTo>
                  <a:pt x="114300" y="76200"/>
                </a:lnTo>
                <a:lnTo>
                  <a:pt x="95248" y="76199"/>
                </a:lnTo>
                <a:lnTo>
                  <a:pt x="95248" y="38099"/>
                </a:lnTo>
                <a:lnTo>
                  <a:pt x="114300" y="38099"/>
                </a:lnTo>
                <a:lnTo>
                  <a:pt x="114300" y="0"/>
                </a:lnTo>
                <a:close/>
              </a:path>
              <a:path w="3836670" h="114300">
                <a:moveTo>
                  <a:pt x="114300" y="38100"/>
                </a:moveTo>
                <a:lnTo>
                  <a:pt x="114300" y="76200"/>
                </a:lnTo>
                <a:lnTo>
                  <a:pt x="3836200" y="76200"/>
                </a:lnTo>
                <a:lnTo>
                  <a:pt x="3836200" y="38100"/>
                </a:lnTo>
                <a:lnTo>
                  <a:pt x="114300" y="38100"/>
                </a:lnTo>
                <a:close/>
              </a:path>
              <a:path w="3836670" h="114300">
                <a:moveTo>
                  <a:pt x="95248" y="38099"/>
                </a:moveTo>
                <a:lnTo>
                  <a:pt x="95248" y="76199"/>
                </a:lnTo>
                <a:lnTo>
                  <a:pt x="114300" y="76200"/>
                </a:lnTo>
                <a:lnTo>
                  <a:pt x="114300" y="38100"/>
                </a:lnTo>
                <a:lnTo>
                  <a:pt x="95248" y="38099"/>
                </a:lnTo>
                <a:close/>
              </a:path>
              <a:path w="3836670" h="114300">
                <a:moveTo>
                  <a:pt x="114300" y="38099"/>
                </a:moveTo>
                <a:lnTo>
                  <a:pt x="95248" y="38099"/>
                </a:lnTo>
                <a:lnTo>
                  <a:pt x="114300" y="38100"/>
                </a:lnTo>
                <a:close/>
              </a:path>
            </a:pathLst>
          </a:custGeom>
          <a:solidFill>
            <a:srgbClr val="FF0000"/>
          </a:solidFill>
        </p:spPr>
        <p:txBody>
          <a:bodyPr wrap="square" lIns="0" tIns="0" rIns="0" bIns="0" rtlCol="0"/>
          <a:lstStyle/>
          <a:p>
            <a:endParaRPr/>
          </a:p>
        </p:txBody>
      </p:sp>
      <p:sp>
        <p:nvSpPr>
          <p:cNvPr id="63" name="object 63"/>
          <p:cNvSpPr txBox="1"/>
          <p:nvPr/>
        </p:nvSpPr>
        <p:spPr>
          <a:xfrm>
            <a:off x="5850804" y="1803908"/>
            <a:ext cx="3999865" cy="2621872"/>
          </a:xfrm>
          <a:prstGeom prst="rect">
            <a:avLst/>
          </a:prstGeom>
        </p:spPr>
        <p:txBody>
          <a:bodyPr vert="horz" wrap="square" lIns="0" tIns="10795" rIns="0" bIns="0" rtlCol="0">
            <a:spAutoFit/>
          </a:bodyPr>
          <a:lstStyle/>
          <a:p>
            <a:pPr marL="12700" marR="5080">
              <a:lnSpc>
                <a:spcPct val="100400"/>
              </a:lnSpc>
              <a:spcBef>
                <a:spcPts val="85"/>
              </a:spcBef>
            </a:pPr>
            <a:r>
              <a:rPr sz="2400" spc="-5" dirty="0">
                <a:latin typeface="Calibri"/>
                <a:cs typeface="Calibri"/>
              </a:rPr>
              <a:t>Run </a:t>
            </a:r>
            <a:r>
              <a:rPr sz="2400" spc="-20" dirty="0">
                <a:latin typeface="Calibri"/>
                <a:cs typeface="Calibri"/>
              </a:rPr>
              <a:t>forward </a:t>
            </a:r>
            <a:r>
              <a:rPr sz="2400" dirty="0">
                <a:latin typeface="Calibri"/>
                <a:cs typeface="Calibri"/>
              </a:rPr>
              <a:t>and </a:t>
            </a:r>
            <a:r>
              <a:rPr sz="2400" spc="-10" dirty="0">
                <a:latin typeface="Calibri"/>
                <a:cs typeface="Calibri"/>
              </a:rPr>
              <a:t>backward </a:t>
            </a:r>
            <a:r>
              <a:rPr sz="2400" spc="-5" dirty="0">
                <a:latin typeface="Calibri"/>
                <a:cs typeface="Calibri"/>
              </a:rPr>
              <a:t> </a:t>
            </a:r>
            <a:r>
              <a:rPr sz="2400" b="1" spc="-10" dirty="0">
                <a:latin typeface="Calibri"/>
                <a:cs typeface="Calibri"/>
              </a:rPr>
              <a:t>through chunks </a:t>
            </a:r>
            <a:r>
              <a:rPr sz="2400" spc="-5" dirty="0">
                <a:latin typeface="Calibri"/>
                <a:cs typeface="Calibri"/>
              </a:rPr>
              <a:t>of the sequence </a:t>
            </a:r>
            <a:r>
              <a:rPr sz="2400" spc="-530" dirty="0">
                <a:latin typeface="Calibri"/>
                <a:cs typeface="Calibri"/>
              </a:rPr>
              <a:t> </a:t>
            </a:r>
            <a:r>
              <a:rPr sz="2400" spc="-15" dirty="0">
                <a:latin typeface="Calibri"/>
                <a:cs typeface="Calibri"/>
              </a:rPr>
              <a:t>instead</a:t>
            </a:r>
            <a:r>
              <a:rPr sz="2400" spc="-10" dirty="0">
                <a:latin typeface="Calibri"/>
                <a:cs typeface="Calibri"/>
              </a:rPr>
              <a:t> </a:t>
            </a:r>
            <a:r>
              <a:rPr sz="2400" spc="-5" dirty="0">
                <a:latin typeface="Calibri"/>
                <a:cs typeface="Calibri"/>
              </a:rPr>
              <a:t>of whole</a:t>
            </a:r>
            <a:r>
              <a:rPr sz="2400" spc="-20" dirty="0">
                <a:latin typeface="Calibri"/>
                <a:cs typeface="Calibri"/>
              </a:rPr>
              <a:t> </a:t>
            </a:r>
            <a:r>
              <a:rPr sz="2400" spc="-5" dirty="0">
                <a:latin typeface="Calibri"/>
                <a:cs typeface="Calibri"/>
              </a:rPr>
              <a:t>sequence</a:t>
            </a:r>
            <a:r>
              <a:rPr lang="en-US" sz="2400" spc="-5" dirty="0">
                <a:latin typeface="Calibri"/>
                <a:cs typeface="Calibri"/>
              </a:rPr>
              <a:t>;</a:t>
            </a:r>
          </a:p>
          <a:p>
            <a:pPr marL="12700" marR="5080">
              <a:lnSpc>
                <a:spcPct val="100400"/>
              </a:lnSpc>
              <a:spcBef>
                <a:spcPts val="85"/>
              </a:spcBef>
            </a:pPr>
            <a:endParaRPr lang="en-US" sz="2400" spc="-5" dirty="0">
              <a:latin typeface="Calibri"/>
              <a:cs typeface="Calibri"/>
            </a:endParaRPr>
          </a:p>
          <a:p>
            <a:pPr marL="12700" marR="5080">
              <a:lnSpc>
                <a:spcPct val="100400"/>
              </a:lnSpc>
              <a:spcBef>
                <a:spcPts val="85"/>
              </a:spcBef>
            </a:pPr>
            <a:r>
              <a:rPr lang="en-US" sz="2400" spc="-5" dirty="0">
                <a:latin typeface="Calibri"/>
                <a:cs typeface="Calibri"/>
              </a:rPr>
              <a:t>Saves memory but sacrifices accuracy.</a:t>
            </a:r>
            <a:endParaRPr sz="2400" dirty="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538210" cy="635000"/>
          </a:xfrm>
          <a:prstGeom prst="rect">
            <a:avLst/>
          </a:prstGeom>
        </p:spPr>
        <p:txBody>
          <a:bodyPr vert="horz" wrap="square" lIns="0" tIns="12700" rIns="0" bIns="0" rtlCol="0">
            <a:spAutoFit/>
          </a:bodyPr>
          <a:lstStyle/>
          <a:p>
            <a:pPr marL="12700">
              <a:lnSpc>
                <a:spcPct val="100000"/>
              </a:lnSpc>
              <a:spcBef>
                <a:spcPts val="100"/>
              </a:spcBef>
            </a:pPr>
            <a:r>
              <a:rPr sz="4000" spc="-50" dirty="0"/>
              <a:t>Truncated</a:t>
            </a:r>
            <a:r>
              <a:rPr sz="4000" spc="-5" dirty="0"/>
              <a:t> </a:t>
            </a:r>
            <a:r>
              <a:rPr sz="4000" spc="-20" dirty="0"/>
              <a:t>Backpropagation</a:t>
            </a:r>
            <a:r>
              <a:rPr sz="4000" dirty="0"/>
              <a:t> </a:t>
            </a:r>
            <a:r>
              <a:rPr sz="4000" spc="-15" dirty="0"/>
              <a:t>Through</a:t>
            </a:r>
            <a:r>
              <a:rPr sz="4000" dirty="0"/>
              <a:t> </a:t>
            </a:r>
            <a:r>
              <a:rPr sz="4000" spc="-5" dirty="0"/>
              <a:t>Time</a:t>
            </a:r>
            <a:endParaRPr sz="4000"/>
          </a:p>
        </p:txBody>
      </p:sp>
      <p:grpSp>
        <p:nvGrpSpPr>
          <p:cNvPr id="3" name="object 3"/>
          <p:cNvGrpSpPr/>
          <p:nvPr/>
        </p:nvGrpSpPr>
        <p:grpSpPr>
          <a:xfrm>
            <a:off x="467480" y="1555004"/>
            <a:ext cx="7737475" cy="4298315"/>
            <a:chOff x="467480" y="1555004"/>
            <a:chExt cx="7737475" cy="4298315"/>
          </a:xfrm>
        </p:grpSpPr>
        <p:sp>
          <p:nvSpPr>
            <p:cNvPr id="4" name="object 4"/>
            <p:cNvSpPr/>
            <p:nvPr/>
          </p:nvSpPr>
          <p:spPr>
            <a:xfrm>
              <a:off x="472243"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5" name="object 5"/>
            <p:cNvSpPr/>
            <p:nvPr/>
          </p:nvSpPr>
          <p:spPr>
            <a:xfrm>
              <a:off x="47224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 name="object 6"/>
            <p:cNvSpPr/>
            <p:nvPr/>
          </p:nvSpPr>
          <p:spPr>
            <a:xfrm>
              <a:off x="472243"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7" name="object 7"/>
            <p:cNvSpPr/>
            <p:nvPr/>
          </p:nvSpPr>
          <p:spPr>
            <a:xfrm>
              <a:off x="47224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 name="object 8"/>
            <p:cNvSpPr/>
            <p:nvPr/>
          </p:nvSpPr>
          <p:spPr>
            <a:xfrm>
              <a:off x="580704" y="4475281"/>
              <a:ext cx="76200" cy="320675"/>
            </a:xfrm>
            <a:custGeom>
              <a:avLst/>
              <a:gdLst/>
              <a:ahLst/>
              <a:cxnLst/>
              <a:rect l="l" t="t" r="r" b="b"/>
              <a:pathLst>
                <a:path w="76200" h="320675">
                  <a:moveTo>
                    <a:pt x="47625" y="63499"/>
                  </a:moveTo>
                  <a:lnTo>
                    <a:pt x="28575" y="63499"/>
                  </a:lnTo>
                  <a:lnTo>
                    <a:pt x="28575" y="320316"/>
                  </a:lnTo>
                  <a:lnTo>
                    <a:pt x="47625" y="320316"/>
                  </a:lnTo>
                  <a:lnTo>
                    <a:pt x="47625" y="63499"/>
                  </a:lnTo>
                  <a:close/>
                </a:path>
                <a:path w="76200" h="320675">
                  <a:moveTo>
                    <a:pt x="38099" y="0"/>
                  </a:moveTo>
                  <a:lnTo>
                    <a:pt x="0" y="76199"/>
                  </a:lnTo>
                  <a:lnTo>
                    <a:pt x="28575" y="76199"/>
                  </a:lnTo>
                  <a:lnTo>
                    <a:pt x="28575" y="63499"/>
                  </a:lnTo>
                  <a:lnTo>
                    <a:pt x="69849" y="63499"/>
                  </a:lnTo>
                  <a:lnTo>
                    <a:pt x="38099" y="0"/>
                  </a:lnTo>
                  <a:close/>
                </a:path>
                <a:path w="76200" h="320675">
                  <a:moveTo>
                    <a:pt x="69849" y="63499"/>
                  </a:moveTo>
                  <a:lnTo>
                    <a:pt x="47625" y="63499"/>
                  </a:lnTo>
                  <a:lnTo>
                    <a:pt x="47625" y="76199"/>
                  </a:lnTo>
                  <a:lnTo>
                    <a:pt x="76200" y="76199"/>
                  </a:lnTo>
                  <a:lnTo>
                    <a:pt x="69849" y="63499"/>
                  </a:lnTo>
                  <a:close/>
                </a:path>
              </a:pathLst>
            </a:custGeom>
            <a:solidFill>
              <a:srgbClr val="666666"/>
            </a:solidFill>
          </p:spPr>
          <p:txBody>
            <a:bodyPr wrap="square" lIns="0" tIns="0" rIns="0" bIns="0" rtlCol="0"/>
            <a:lstStyle/>
            <a:p>
              <a:endParaRPr/>
            </a:p>
          </p:txBody>
        </p:sp>
        <p:sp>
          <p:nvSpPr>
            <p:cNvPr id="9" name="object 9"/>
            <p:cNvSpPr/>
            <p:nvPr/>
          </p:nvSpPr>
          <p:spPr>
            <a:xfrm>
              <a:off x="1069521"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0" name="object 10"/>
            <p:cNvSpPr/>
            <p:nvPr/>
          </p:nvSpPr>
          <p:spPr>
            <a:xfrm>
              <a:off x="1069521"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 name="object 11"/>
            <p:cNvSpPr/>
            <p:nvPr/>
          </p:nvSpPr>
          <p:spPr>
            <a:xfrm>
              <a:off x="1069521"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2" name="object 12"/>
            <p:cNvSpPr/>
            <p:nvPr/>
          </p:nvSpPr>
          <p:spPr>
            <a:xfrm>
              <a:off x="1069521"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 name="object 13"/>
            <p:cNvSpPr/>
            <p:nvPr/>
          </p:nvSpPr>
          <p:spPr>
            <a:xfrm>
              <a:off x="765365" y="4016374"/>
              <a:ext cx="488950" cy="779780"/>
            </a:xfrm>
            <a:custGeom>
              <a:avLst/>
              <a:gdLst/>
              <a:ahLst/>
              <a:cxnLst/>
              <a:rect l="l" t="t" r="r" b="b"/>
              <a:pathLst>
                <a:path w="488950"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8950" h="779779">
                  <a:moveTo>
                    <a:pt x="488810" y="535114"/>
                  </a:moveTo>
                  <a:lnTo>
                    <a:pt x="482460" y="522414"/>
                  </a:lnTo>
                  <a:lnTo>
                    <a:pt x="450710" y="458914"/>
                  </a:lnTo>
                  <a:lnTo>
                    <a:pt x="412610" y="535114"/>
                  </a:lnTo>
                  <a:lnTo>
                    <a:pt x="441185" y="535114"/>
                  </a:lnTo>
                  <a:lnTo>
                    <a:pt x="441185" y="779233"/>
                  </a:lnTo>
                  <a:lnTo>
                    <a:pt x="460235" y="779233"/>
                  </a:lnTo>
                  <a:lnTo>
                    <a:pt x="460235" y="535114"/>
                  </a:lnTo>
                  <a:lnTo>
                    <a:pt x="488810" y="535114"/>
                  </a:lnTo>
                  <a:close/>
                </a:path>
              </a:pathLst>
            </a:custGeom>
            <a:solidFill>
              <a:srgbClr val="666666"/>
            </a:solidFill>
          </p:spPr>
          <p:txBody>
            <a:bodyPr wrap="square" lIns="0" tIns="0" rIns="0" bIns="0" rtlCol="0"/>
            <a:lstStyle/>
            <a:p>
              <a:endParaRPr/>
            </a:p>
          </p:txBody>
        </p:sp>
        <p:sp>
          <p:nvSpPr>
            <p:cNvPr id="14" name="object 14"/>
            <p:cNvSpPr/>
            <p:nvPr/>
          </p:nvSpPr>
          <p:spPr>
            <a:xfrm>
              <a:off x="1666835"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5" name="object 15"/>
            <p:cNvSpPr/>
            <p:nvPr/>
          </p:nvSpPr>
          <p:spPr>
            <a:xfrm>
              <a:off x="1666835"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6" name="object 16"/>
            <p:cNvSpPr/>
            <p:nvPr/>
          </p:nvSpPr>
          <p:spPr>
            <a:xfrm>
              <a:off x="1666835"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7" name="object 17"/>
            <p:cNvSpPr/>
            <p:nvPr/>
          </p:nvSpPr>
          <p:spPr>
            <a:xfrm>
              <a:off x="1666835"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8" name="object 18"/>
            <p:cNvSpPr/>
            <p:nvPr/>
          </p:nvSpPr>
          <p:spPr>
            <a:xfrm>
              <a:off x="1362506"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9" name="object 19"/>
            <p:cNvSpPr/>
            <p:nvPr/>
          </p:nvSpPr>
          <p:spPr>
            <a:xfrm>
              <a:off x="2264115"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20" name="object 20"/>
            <p:cNvSpPr/>
            <p:nvPr/>
          </p:nvSpPr>
          <p:spPr>
            <a:xfrm>
              <a:off x="2264115"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1" name="object 21"/>
            <p:cNvSpPr/>
            <p:nvPr/>
          </p:nvSpPr>
          <p:spPr>
            <a:xfrm>
              <a:off x="2264115"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22" name="object 22"/>
            <p:cNvSpPr/>
            <p:nvPr/>
          </p:nvSpPr>
          <p:spPr>
            <a:xfrm>
              <a:off x="2264115"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3" name="object 23"/>
            <p:cNvSpPr/>
            <p:nvPr/>
          </p:nvSpPr>
          <p:spPr>
            <a:xfrm>
              <a:off x="1959787"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24" name="object 24"/>
            <p:cNvSpPr/>
            <p:nvPr/>
          </p:nvSpPr>
          <p:spPr>
            <a:xfrm>
              <a:off x="2861393" y="4795598"/>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25" name="object 25"/>
            <p:cNvSpPr/>
            <p:nvPr/>
          </p:nvSpPr>
          <p:spPr>
            <a:xfrm>
              <a:off x="2861393"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6" name="object 26"/>
            <p:cNvSpPr/>
            <p:nvPr/>
          </p:nvSpPr>
          <p:spPr>
            <a:xfrm>
              <a:off x="2861393" y="3633579"/>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27" name="object 27"/>
            <p:cNvSpPr/>
            <p:nvPr/>
          </p:nvSpPr>
          <p:spPr>
            <a:xfrm>
              <a:off x="2861393"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8" name="object 28"/>
            <p:cNvSpPr/>
            <p:nvPr/>
          </p:nvSpPr>
          <p:spPr>
            <a:xfrm>
              <a:off x="2557068"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29" name="object 29"/>
            <p:cNvSpPr/>
            <p:nvPr/>
          </p:nvSpPr>
          <p:spPr>
            <a:xfrm>
              <a:off x="3458673"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30" name="object 30"/>
            <p:cNvSpPr/>
            <p:nvPr/>
          </p:nvSpPr>
          <p:spPr>
            <a:xfrm>
              <a:off x="345867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1" name="object 31"/>
            <p:cNvSpPr/>
            <p:nvPr/>
          </p:nvSpPr>
          <p:spPr>
            <a:xfrm>
              <a:off x="3458673"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32" name="object 32"/>
            <p:cNvSpPr/>
            <p:nvPr/>
          </p:nvSpPr>
          <p:spPr>
            <a:xfrm>
              <a:off x="345867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3" name="object 33"/>
            <p:cNvSpPr/>
            <p:nvPr/>
          </p:nvSpPr>
          <p:spPr>
            <a:xfrm>
              <a:off x="315435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34" name="object 34"/>
            <p:cNvSpPr/>
            <p:nvPr/>
          </p:nvSpPr>
          <p:spPr>
            <a:xfrm>
              <a:off x="4055953"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35" name="object 35"/>
            <p:cNvSpPr/>
            <p:nvPr/>
          </p:nvSpPr>
          <p:spPr>
            <a:xfrm>
              <a:off x="405595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6" name="object 36"/>
            <p:cNvSpPr/>
            <p:nvPr/>
          </p:nvSpPr>
          <p:spPr>
            <a:xfrm>
              <a:off x="4055953"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37" name="object 37"/>
            <p:cNvSpPr/>
            <p:nvPr/>
          </p:nvSpPr>
          <p:spPr>
            <a:xfrm>
              <a:off x="405595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8" name="object 38"/>
            <p:cNvSpPr/>
            <p:nvPr/>
          </p:nvSpPr>
          <p:spPr>
            <a:xfrm>
              <a:off x="375163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39" name="object 39"/>
            <p:cNvSpPr/>
            <p:nvPr/>
          </p:nvSpPr>
          <p:spPr>
            <a:xfrm>
              <a:off x="472247"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0" name="object 40"/>
            <p:cNvSpPr/>
            <p:nvPr/>
          </p:nvSpPr>
          <p:spPr>
            <a:xfrm>
              <a:off x="472247"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1" name="object 41"/>
            <p:cNvSpPr/>
            <p:nvPr/>
          </p:nvSpPr>
          <p:spPr>
            <a:xfrm>
              <a:off x="580731" y="3312857"/>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2" name="object 42"/>
            <p:cNvSpPr/>
            <p:nvPr/>
          </p:nvSpPr>
          <p:spPr>
            <a:xfrm>
              <a:off x="1069526" y="2471564"/>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3" name="object 43"/>
            <p:cNvSpPr/>
            <p:nvPr/>
          </p:nvSpPr>
          <p:spPr>
            <a:xfrm>
              <a:off x="1069526"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4" name="object 44"/>
            <p:cNvSpPr/>
            <p:nvPr/>
          </p:nvSpPr>
          <p:spPr>
            <a:xfrm>
              <a:off x="1178010" y="3312857"/>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5" name="object 45"/>
            <p:cNvSpPr/>
            <p:nvPr/>
          </p:nvSpPr>
          <p:spPr>
            <a:xfrm>
              <a:off x="1666840"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6" name="object 46"/>
            <p:cNvSpPr/>
            <p:nvPr/>
          </p:nvSpPr>
          <p:spPr>
            <a:xfrm>
              <a:off x="1666840"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7" name="object 47"/>
            <p:cNvSpPr/>
            <p:nvPr/>
          </p:nvSpPr>
          <p:spPr>
            <a:xfrm>
              <a:off x="177532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48" name="object 48"/>
            <p:cNvSpPr/>
            <p:nvPr/>
          </p:nvSpPr>
          <p:spPr>
            <a:xfrm>
              <a:off x="2264120"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9" name="object 49"/>
            <p:cNvSpPr/>
            <p:nvPr/>
          </p:nvSpPr>
          <p:spPr>
            <a:xfrm>
              <a:off x="2264120"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0" name="object 50"/>
            <p:cNvSpPr/>
            <p:nvPr/>
          </p:nvSpPr>
          <p:spPr>
            <a:xfrm>
              <a:off x="237260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1" name="object 51"/>
            <p:cNvSpPr/>
            <p:nvPr/>
          </p:nvSpPr>
          <p:spPr>
            <a:xfrm>
              <a:off x="2861398"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2" name="object 52"/>
            <p:cNvSpPr/>
            <p:nvPr/>
          </p:nvSpPr>
          <p:spPr>
            <a:xfrm>
              <a:off x="2861398"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3" name="object 53"/>
            <p:cNvSpPr/>
            <p:nvPr/>
          </p:nvSpPr>
          <p:spPr>
            <a:xfrm>
              <a:off x="2969882" y="3312857"/>
              <a:ext cx="76200" cy="321310"/>
            </a:xfrm>
            <a:custGeom>
              <a:avLst/>
              <a:gdLst/>
              <a:ahLst/>
              <a:cxnLst/>
              <a:rect l="l" t="t" r="r" b="b"/>
              <a:pathLst>
                <a:path w="76200" h="321310">
                  <a:moveTo>
                    <a:pt x="47625" y="63500"/>
                  </a:moveTo>
                  <a:lnTo>
                    <a:pt x="28575" y="63500"/>
                  </a:lnTo>
                  <a:lnTo>
                    <a:pt x="28575" y="320715"/>
                  </a:lnTo>
                  <a:lnTo>
                    <a:pt x="47625"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4" name="object 54"/>
            <p:cNvSpPr/>
            <p:nvPr/>
          </p:nvSpPr>
          <p:spPr>
            <a:xfrm>
              <a:off x="3458679"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5" name="object 55"/>
            <p:cNvSpPr/>
            <p:nvPr/>
          </p:nvSpPr>
          <p:spPr>
            <a:xfrm>
              <a:off x="3458679"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6" name="object 56"/>
            <p:cNvSpPr/>
            <p:nvPr/>
          </p:nvSpPr>
          <p:spPr>
            <a:xfrm>
              <a:off x="356716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7" name="object 57"/>
            <p:cNvSpPr/>
            <p:nvPr/>
          </p:nvSpPr>
          <p:spPr>
            <a:xfrm>
              <a:off x="4055958"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58" name="object 58"/>
            <p:cNvSpPr/>
            <p:nvPr/>
          </p:nvSpPr>
          <p:spPr>
            <a:xfrm>
              <a:off x="4055958"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9" name="object 59"/>
            <p:cNvSpPr/>
            <p:nvPr/>
          </p:nvSpPr>
          <p:spPr>
            <a:xfrm>
              <a:off x="4164431" y="1571002"/>
              <a:ext cx="991235" cy="2063114"/>
            </a:xfrm>
            <a:custGeom>
              <a:avLst/>
              <a:gdLst/>
              <a:ahLst/>
              <a:cxnLst/>
              <a:rect l="l" t="t" r="r" b="b"/>
              <a:pathLst>
                <a:path w="991235" h="2063114">
                  <a:moveTo>
                    <a:pt x="76200" y="1818055"/>
                  </a:moveTo>
                  <a:lnTo>
                    <a:pt x="69850" y="1805355"/>
                  </a:lnTo>
                  <a:lnTo>
                    <a:pt x="38100" y="1741855"/>
                  </a:lnTo>
                  <a:lnTo>
                    <a:pt x="0" y="1818055"/>
                  </a:lnTo>
                  <a:lnTo>
                    <a:pt x="28575" y="1818055"/>
                  </a:lnTo>
                  <a:lnTo>
                    <a:pt x="28575" y="2062581"/>
                  </a:lnTo>
                  <a:lnTo>
                    <a:pt x="47625" y="2062581"/>
                  </a:lnTo>
                  <a:lnTo>
                    <a:pt x="47625" y="1818055"/>
                  </a:lnTo>
                  <a:lnTo>
                    <a:pt x="76200" y="1818055"/>
                  </a:lnTo>
                  <a:close/>
                </a:path>
                <a:path w="991235" h="2063114">
                  <a:moveTo>
                    <a:pt x="990638" y="85013"/>
                  </a:moveTo>
                  <a:lnTo>
                    <a:pt x="988644" y="54864"/>
                  </a:lnTo>
                  <a:lnTo>
                    <a:pt x="985024" y="0"/>
                  </a:lnTo>
                  <a:lnTo>
                    <a:pt x="920394" y="55499"/>
                  </a:lnTo>
                  <a:lnTo>
                    <a:pt x="946734" y="66573"/>
                  </a:lnTo>
                  <a:lnTo>
                    <a:pt x="597941" y="896874"/>
                  </a:lnTo>
                  <a:lnTo>
                    <a:pt x="615505" y="904252"/>
                  </a:lnTo>
                  <a:lnTo>
                    <a:pt x="964298" y="73952"/>
                  </a:lnTo>
                  <a:lnTo>
                    <a:pt x="990638" y="85013"/>
                  </a:lnTo>
                  <a:close/>
                </a:path>
              </a:pathLst>
            </a:custGeom>
            <a:solidFill>
              <a:srgbClr val="666666"/>
            </a:solidFill>
          </p:spPr>
          <p:txBody>
            <a:bodyPr wrap="square" lIns="0" tIns="0" rIns="0" bIns="0" rtlCol="0"/>
            <a:lstStyle/>
            <a:p>
              <a:endParaRPr/>
            </a:p>
          </p:txBody>
        </p:sp>
        <p:sp>
          <p:nvSpPr>
            <p:cNvPr id="60" name="object 60"/>
            <p:cNvSpPr/>
            <p:nvPr/>
          </p:nvSpPr>
          <p:spPr>
            <a:xfrm>
              <a:off x="4620733"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61" name="object 61"/>
            <p:cNvSpPr/>
            <p:nvPr/>
          </p:nvSpPr>
          <p:spPr>
            <a:xfrm>
              <a:off x="462073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2" name="object 62"/>
            <p:cNvSpPr/>
            <p:nvPr/>
          </p:nvSpPr>
          <p:spPr>
            <a:xfrm>
              <a:off x="4620728"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63" name="object 63"/>
            <p:cNvSpPr/>
            <p:nvPr/>
          </p:nvSpPr>
          <p:spPr>
            <a:xfrm>
              <a:off x="4620728"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4" name="object 64"/>
            <p:cNvSpPr/>
            <p:nvPr/>
          </p:nvSpPr>
          <p:spPr>
            <a:xfrm>
              <a:off x="4620728"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65" name="object 65"/>
            <p:cNvSpPr/>
            <p:nvPr/>
          </p:nvSpPr>
          <p:spPr>
            <a:xfrm>
              <a:off x="4620728"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6" name="object 66"/>
            <p:cNvSpPr/>
            <p:nvPr/>
          </p:nvSpPr>
          <p:spPr>
            <a:xfrm>
              <a:off x="4729190" y="4475281"/>
              <a:ext cx="76200" cy="320675"/>
            </a:xfrm>
            <a:custGeom>
              <a:avLst/>
              <a:gdLst/>
              <a:ahLst/>
              <a:cxnLst/>
              <a:rect l="l" t="t" r="r" b="b"/>
              <a:pathLst>
                <a:path w="76200" h="320675">
                  <a:moveTo>
                    <a:pt x="47625" y="63499"/>
                  </a:moveTo>
                  <a:lnTo>
                    <a:pt x="28575" y="63499"/>
                  </a:lnTo>
                  <a:lnTo>
                    <a:pt x="28575" y="320316"/>
                  </a:lnTo>
                  <a:lnTo>
                    <a:pt x="47625" y="320316"/>
                  </a:lnTo>
                  <a:lnTo>
                    <a:pt x="47625" y="63499"/>
                  </a:lnTo>
                  <a:close/>
                </a:path>
                <a:path w="76200" h="320675">
                  <a:moveTo>
                    <a:pt x="38100" y="0"/>
                  </a:moveTo>
                  <a:lnTo>
                    <a:pt x="0" y="76199"/>
                  </a:lnTo>
                  <a:lnTo>
                    <a:pt x="28575" y="76199"/>
                  </a:lnTo>
                  <a:lnTo>
                    <a:pt x="28575" y="63499"/>
                  </a:lnTo>
                  <a:lnTo>
                    <a:pt x="69850" y="63499"/>
                  </a:lnTo>
                  <a:lnTo>
                    <a:pt x="38100" y="0"/>
                  </a:lnTo>
                  <a:close/>
                </a:path>
                <a:path w="76200" h="320675">
                  <a:moveTo>
                    <a:pt x="69850" y="63499"/>
                  </a:moveTo>
                  <a:lnTo>
                    <a:pt x="47625" y="63499"/>
                  </a:lnTo>
                  <a:lnTo>
                    <a:pt x="47625" y="76199"/>
                  </a:lnTo>
                  <a:lnTo>
                    <a:pt x="76200" y="76199"/>
                  </a:lnTo>
                  <a:lnTo>
                    <a:pt x="69850" y="63499"/>
                  </a:lnTo>
                  <a:close/>
                </a:path>
              </a:pathLst>
            </a:custGeom>
            <a:solidFill>
              <a:srgbClr val="666666"/>
            </a:solidFill>
          </p:spPr>
          <p:txBody>
            <a:bodyPr wrap="square" lIns="0" tIns="0" rIns="0" bIns="0" rtlCol="0"/>
            <a:lstStyle/>
            <a:p>
              <a:endParaRPr/>
            </a:p>
          </p:txBody>
        </p:sp>
        <p:sp>
          <p:nvSpPr>
            <p:cNvPr id="67" name="object 67"/>
            <p:cNvSpPr/>
            <p:nvPr/>
          </p:nvSpPr>
          <p:spPr>
            <a:xfrm>
              <a:off x="5218007"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68" name="object 68"/>
            <p:cNvSpPr/>
            <p:nvPr/>
          </p:nvSpPr>
          <p:spPr>
            <a:xfrm>
              <a:off x="5218007"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9" name="object 69"/>
            <p:cNvSpPr/>
            <p:nvPr/>
          </p:nvSpPr>
          <p:spPr>
            <a:xfrm>
              <a:off x="5218007"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70" name="object 70"/>
            <p:cNvSpPr/>
            <p:nvPr/>
          </p:nvSpPr>
          <p:spPr>
            <a:xfrm>
              <a:off x="5218007"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1" name="object 71"/>
            <p:cNvSpPr/>
            <p:nvPr/>
          </p:nvSpPr>
          <p:spPr>
            <a:xfrm>
              <a:off x="4913845" y="4016374"/>
              <a:ext cx="488950" cy="779780"/>
            </a:xfrm>
            <a:custGeom>
              <a:avLst/>
              <a:gdLst/>
              <a:ahLst/>
              <a:cxnLst/>
              <a:rect l="l" t="t" r="r" b="b"/>
              <a:pathLst>
                <a:path w="488950"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8950" h="779779">
                  <a:moveTo>
                    <a:pt x="488823" y="535114"/>
                  </a:moveTo>
                  <a:lnTo>
                    <a:pt x="482473" y="522414"/>
                  </a:lnTo>
                  <a:lnTo>
                    <a:pt x="450723" y="458914"/>
                  </a:lnTo>
                  <a:lnTo>
                    <a:pt x="412623" y="535114"/>
                  </a:lnTo>
                  <a:lnTo>
                    <a:pt x="441198" y="535114"/>
                  </a:lnTo>
                  <a:lnTo>
                    <a:pt x="441198" y="779233"/>
                  </a:lnTo>
                  <a:lnTo>
                    <a:pt x="460248" y="779233"/>
                  </a:lnTo>
                  <a:lnTo>
                    <a:pt x="460248" y="535114"/>
                  </a:lnTo>
                  <a:lnTo>
                    <a:pt x="488823" y="535114"/>
                  </a:lnTo>
                  <a:close/>
                </a:path>
              </a:pathLst>
            </a:custGeom>
            <a:solidFill>
              <a:srgbClr val="666666"/>
            </a:solidFill>
          </p:spPr>
          <p:txBody>
            <a:bodyPr wrap="square" lIns="0" tIns="0" rIns="0" bIns="0" rtlCol="0"/>
            <a:lstStyle/>
            <a:p>
              <a:endParaRPr/>
            </a:p>
          </p:txBody>
        </p:sp>
        <p:sp>
          <p:nvSpPr>
            <p:cNvPr id="72" name="object 72"/>
            <p:cNvSpPr/>
            <p:nvPr/>
          </p:nvSpPr>
          <p:spPr>
            <a:xfrm>
              <a:off x="5815322"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73" name="object 73"/>
            <p:cNvSpPr/>
            <p:nvPr/>
          </p:nvSpPr>
          <p:spPr>
            <a:xfrm>
              <a:off x="5815322"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4" name="object 74"/>
            <p:cNvSpPr/>
            <p:nvPr/>
          </p:nvSpPr>
          <p:spPr>
            <a:xfrm>
              <a:off x="5815322"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75" name="object 75"/>
            <p:cNvSpPr/>
            <p:nvPr/>
          </p:nvSpPr>
          <p:spPr>
            <a:xfrm>
              <a:off x="5815322"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6" name="object 76"/>
            <p:cNvSpPr/>
            <p:nvPr/>
          </p:nvSpPr>
          <p:spPr>
            <a:xfrm>
              <a:off x="551100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77" name="object 77"/>
            <p:cNvSpPr/>
            <p:nvPr/>
          </p:nvSpPr>
          <p:spPr>
            <a:xfrm>
              <a:off x="6412602"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78" name="object 78"/>
            <p:cNvSpPr/>
            <p:nvPr/>
          </p:nvSpPr>
          <p:spPr>
            <a:xfrm>
              <a:off x="6412602"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9" name="object 79"/>
            <p:cNvSpPr/>
            <p:nvPr/>
          </p:nvSpPr>
          <p:spPr>
            <a:xfrm>
              <a:off x="6412602"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80" name="object 80"/>
            <p:cNvSpPr/>
            <p:nvPr/>
          </p:nvSpPr>
          <p:spPr>
            <a:xfrm>
              <a:off x="6412602"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1" name="object 81"/>
            <p:cNvSpPr/>
            <p:nvPr/>
          </p:nvSpPr>
          <p:spPr>
            <a:xfrm>
              <a:off x="6108281"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82" name="object 82"/>
            <p:cNvSpPr/>
            <p:nvPr/>
          </p:nvSpPr>
          <p:spPr>
            <a:xfrm>
              <a:off x="7009879"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83" name="object 83"/>
            <p:cNvSpPr/>
            <p:nvPr/>
          </p:nvSpPr>
          <p:spPr>
            <a:xfrm>
              <a:off x="7009879"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4" name="object 84"/>
            <p:cNvSpPr/>
            <p:nvPr/>
          </p:nvSpPr>
          <p:spPr>
            <a:xfrm>
              <a:off x="7009879"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85" name="object 85"/>
            <p:cNvSpPr/>
            <p:nvPr/>
          </p:nvSpPr>
          <p:spPr>
            <a:xfrm>
              <a:off x="7009879"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6" name="object 86"/>
            <p:cNvSpPr/>
            <p:nvPr/>
          </p:nvSpPr>
          <p:spPr>
            <a:xfrm>
              <a:off x="6705549"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87" name="object 87"/>
            <p:cNvSpPr/>
            <p:nvPr/>
          </p:nvSpPr>
          <p:spPr>
            <a:xfrm>
              <a:off x="760716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88" name="object 88"/>
            <p:cNvSpPr/>
            <p:nvPr/>
          </p:nvSpPr>
          <p:spPr>
            <a:xfrm>
              <a:off x="760716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9" name="object 89"/>
            <p:cNvSpPr/>
            <p:nvPr/>
          </p:nvSpPr>
          <p:spPr>
            <a:xfrm>
              <a:off x="760716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90" name="object 90"/>
            <p:cNvSpPr/>
            <p:nvPr/>
          </p:nvSpPr>
          <p:spPr>
            <a:xfrm>
              <a:off x="760716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1" name="object 91"/>
            <p:cNvSpPr/>
            <p:nvPr/>
          </p:nvSpPr>
          <p:spPr>
            <a:xfrm>
              <a:off x="4729213" y="1555013"/>
              <a:ext cx="3475354" cy="3241040"/>
            </a:xfrm>
            <a:custGeom>
              <a:avLst/>
              <a:gdLst/>
              <a:ahLst/>
              <a:cxnLst/>
              <a:rect l="l" t="t" r="r" b="b"/>
              <a:pathLst>
                <a:path w="3475354" h="3241040">
                  <a:moveTo>
                    <a:pt x="76200" y="1834045"/>
                  </a:moveTo>
                  <a:lnTo>
                    <a:pt x="69850" y="1821345"/>
                  </a:lnTo>
                  <a:lnTo>
                    <a:pt x="38100" y="1757845"/>
                  </a:lnTo>
                  <a:lnTo>
                    <a:pt x="0" y="1834045"/>
                  </a:lnTo>
                  <a:lnTo>
                    <a:pt x="28575" y="1834045"/>
                  </a:lnTo>
                  <a:lnTo>
                    <a:pt x="28575" y="2078570"/>
                  </a:lnTo>
                  <a:lnTo>
                    <a:pt x="47625" y="2078570"/>
                  </a:lnTo>
                  <a:lnTo>
                    <a:pt x="47625" y="1834045"/>
                  </a:lnTo>
                  <a:lnTo>
                    <a:pt x="76200" y="1834045"/>
                  </a:lnTo>
                  <a:close/>
                </a:path>
                <a:path w="3475354" h="3241040">
                  <a:moveTo>
                    <a:pt x="758240" y="79502"/>
                  </a:moveTo>
                  <a:lnTo>
                    <a:pt x="751611" y="62293"/>
                  </a:lnTo>
                  <a:lnTo>
                    <a:pt x="727633" y="0"/>
                  </a:lnTo>
                  <a:lnTo>
                    <a:pt x="682396" y="72186"/>
                  </a:lnTo>
                  <a:lnTo>
                    <a:pt x="710844" y="74930"/>
                  </a:lnTo>
                  <a:lnTo>
                    <a:pt x="629780" y="915644"/>
                  </a:lnTo>
                  <a:lnTo>
                    <a:pt x="648741" y="917473"/>
                  </a:lnTo>
                  <a:lnTo>
                    <a:pt x="729805" y="76758"/>
                  </a:lnTo>
                  <a:lnTo>
                    <a:pt x="758240" y="79502"/>
                  </a:lnTo>
                  <a:close/>
                </a:path>
                <a:path w="3475354" h="3241040">
                  <a:moveTo>
                    <a:pt x="2877947" y="2499461"/>
                  </a:moveTo>
                  <a:lnTo>
                    <a:pt x="2801747" y="2461361"/>
                  </a:lnTo>
                  <a:lnTo>
                    <a:pt x="2801747" y="2489936"/>
                  </a:lnTo>
                  <a:lnTo>
                    <a:pt x="2573617" y="2489936"/>
                  </a:lnTo>
                  <a:lnTo>
                    <a:pt x="2573617" y="2508986"/>
                  </a:lnTo>
                  <a:lnTo>
                    <a:pt x="2801747" y="2508986"/>
                  </a:lnTo>
                  <a:lnTo>
                    <a:pt x="2801747" y="2537561"/>
                  </a:lnTo>
                  <a:lnTo>
                    <a:pt x="2858897" y="2508986"/>
                  </a:lnTo>
                  <a:lnTo>
                    <a:pt x="2877947" y="2499461"/>
                  </a:lnTo>
                  <a:close/>
                </a:path>
                <a:path w="3475354" h="3241040">
                  <a:moveTo>
                    <a:pt x="3062605" y="2996476"/>
                  </a:moveTo>
                  <a:lnTo>
                    <a:pt x="3056255" y="2983776"/>
                  </a:lnTo>
                  <a:lnTo>
                    <a:pt x="3024505" y="2920276"/>
                  </a:lnTo>
                  <a:lnTo>
                    <a:pt x="2986405" y="2996476"/>
                  </a:lnTo>
                  <a:lnTo>
                    <a:pt x="3014980" y="2996476"/>
                  </a:lnTo>
                  <a:lnTo>
                    <a:pt x="3014980" y="3240595"/>
                  </a:lnTo>
                  <a:lnTo>
                    <a:pt x="3034030" y="3240595"/>
                  </a:lnTo>
                  <a:lnTo>
                    <a:pt x="3034030" y="2996476"/>
                  </a:lnTo>
                  <a:lnTo>
                    <a:pt x="3062605" y="2996476"/>
                  </a:lnTo>
                  <a:close/>
                </a:path>
                <a:path w="3475354" h="3241040">
                  <a:moveTo>
                    <a:pt x="3475215" y="2499461"/>
                  </a:moveTo>
                  <a:lnTo>
                    <a:pt x="3399015" y="2461361"/>
                  </a:lnTo>
                  <a:lnTo>
                    <a:pt x="3399015" y="2489936"/>
                  </a:lnTo>
                  <a:lnTo>
                    <a:pt x="3170898" y="2489936"/>
                  </a:lnTo>
                  <a:lnTo>
                    <a:pt x="3170898" y="2508986"/>
                  </a:lnTo>
                  <a:lnTo>
                    <a:pt x="3399015" y="2508986"/>
                  </a:lnTo>
                  <a:lnTo>
                    <a:pt x="3399015" y="2537561"/>
                  </a:lnTo>
                  <a:lnTo>
                    <a:pt x="3456165" y="2508986"/>
                  </a:lnTo>
                  <a:lnTo>
                    <a:pt x="3475215" y="2499461"/>
                  </a:lnTo>
                  <a:close/>
                </a:path>
              </a:pathLst>
            </a:custGeom>
            <a:solidFill>
              <a:srgbClr val="666666"/>
            </a:solidFill>
          </p:spPr>
          <p:txBody>
            <a:bodyPr wrap="square" lIns="0" tIns="0" rIns="0" bIns="0" rtlCol="0"/>
            <a:lstStyle/>
            <a:p>
              <a:endParaRPr/>
            </a:p>
          </p:txBody>
        </p:sp>
        <p:sp>
          <p:nvSpPr>
            <p:cNvPr id="92" name="object 92"/>
            <p:cNvSpPr/>
            <p:nvPr/>
          </p:nvSpPr>
          <p:spPr>
            <a:xfrm>
              <a:off x="5218013"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93" name="object 93"/>
            <p:cNvSpPr/>
            <p:nvPr/>
          </p:nvSpPr>
          <p:spPr>
            <a:xfrm>
              <a:off x="521801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4" name="object 94"/>
            <p:cNvSpPr/>
            <p:nvPr/>
          </p:nvSpPr>
          <p:spPr>
            <a:xfrm>
              <a:off x="5326494" y="1619795"/>
              <a:ext cx="730250" cy="2014220"/>
            </a:xfrm>
            <a:custGeom>
              <a:avLst/>
              <a:gdLst/>
              <a:ahLst/>
              <a:cxnLst/>
              <a:rect l="l" t="t" r="r" b="b"/>
              <a:pathLst>
                <a:path w="730250" h="2014220">
                  <a:moveTo>
                    <a:pt x="76200" y="1769262"/>
                  </a:moveTo>
                  <a:lnTo>
                    <a:pt x="69850" y="1756562"/>
                  </a:lnTo>
                  <a:lnTo>
                    <a:pt x="38100" y="1693062"/>
                  </a:lnTo>
                  <a:lnTo>
                    <a:pt x="0" y="1769262"/>
                  </a:lnTo>
                  <a:lnTo>
                    <a:pt x="28575" y="1769262"/>
                  </a:lnTo>
                  <a:lnTo>
                    <a:pt x="28575" y="2013788"/>
                  </a:lnTo>
                  <a:lnTo>
                    <a:pt x="47625" y="2013788"/>
                  </a:lnTo>
                  <a:lnTo>
                    <a:pt x="47625" y="1769262"/>
                  </a:lnTo>
                  <a:lnTo>
                    <a:pt x="76200" y="1769262"/>
                  </a:lnTo>
                  <a:close/>
                </a:path>
                <a:path w="730250" h="2014220">
                  <a:moveTo>
                    <a:pt x="730072" y="78613"/>
                  </a:moveTo>
                  <a:lnTo>
                    <a:pt x="723430" y="62699"/>
                  </a:lnTo>
                  <a:lnTo>
                    <a:pt x="697242" y="0"/>
                  </a:lnTo>
                  <a:lnTo>
                    <a:pt x="654050" y="73431"/>
                  </a:lnTo>
                  <a:lnTo>
                    <a:pt x="682561" y="75374"/>
                  </a:lnTo>
                  <a:lnTo>
                    <a:pt x="629754" y="851128"/>
                  </a:lnTo>
                  <a:lnTo>
                    <a:pt x="648754" y="852424"/>
                  </a:lnTo>
                  <a:lnTo>
                    <a:pt x="701573" y="76669"/>
                  </a:lnTo>
                  <a:lnTo>
                    <a:pt x="730072" y="78613"/>
                  </a:lnTo>
                  <a:close/>
                </a:path>
              </a:pathLst>
            </a:custGeom>
            <a:solidFill>
              <a:srgbClr val="666666"/>
            </a:solidFill>
          </p:spPr>
          <p:txBody>
            <a:bodyPr wrap="square" lIns="0" tIns="0" rIns="0" bIns="0" rtlCol="0"/>
            <a:lstStyle/>
            <a:p>
              <a:endParaRPr/>
            </a:p>
          </p:txBody>
        </p:sp>
        <p:sp>
          <p:nvSpPr>
            <p:cNvPr id="95" name="object 95"/>
            <p:cNvSpPr/>
            <p:nvPr/>
          </p:nvSpPr>
          <p:spPr>
            <a:xfrm>
              <a:off x="5815326"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96" name="object 96"/>
            <p:cNvSpPr/>
            <p:nvPr/>
          </p:nvSpPr>
          <p:spPr>
            <a:xfrm>
              <a:off x="5815326"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7" name="object 97"/>
            <p:cNvSpPr/>
            <p:nvPr/>
          </p:nvSpPr>
          <p:spPr>
            <a:xfrm>
              <a:off x="5923800" y="1555013"/>
              <a:ext cx="648970" cy="2078989"/>
            </a:xfrm>
            <a:custGeom>
              <a:avLst/>
              <a:gdLst/>
              <a:ahLst/>
              <a:cxnLst/>
              <a:rect l="l" t="t" r="r" b="b"/>
              <a:pathLst>
                <a:path w="648970" h="2078989">
                  <a:moveTo>
                    <a:pt x="76200" y="1834045"/>
                  </a:moveTo>
                  <a:lnTo>
                    <a:pt x="69850" y="1821345"/>
                  </a:lnTo>
                  <a:lnTo>
                    <a:pt x="38100" y="1757845"/>
                  </a:lnTo>
                  <a:lnTo>
                    <a:pt x="0" y="1834045"/>
                  </a:lnTo>
                  <a:lnTo>
                    <a:pt x="28575" y="1834045"/>
                  </a:lnTo>
                  <a:lnTo>
                    <a:pt x="28575" y="2078570"/>
                  </a:lnTo>
                  <a:lnTo>
                    <a:pt x="47625" y="2078570"/>
                  </a:lnTo>
                  <a:lnTo>
                    <a:pt x="47625" y="1834045"/>
                  </a:lnTo>
                  <a:lnTo>
                    <a:pt x="76200" y="1834045"/>
                  </a:lnTo>
                  <a:close/>
                </a:path>
                <a:path w="648970" h="2078989">
                  <a:moveTo>
                    <a:pt x="648716" y="915657"/>
                  </a:moveTo>
                  <a:lnTo>
                    <a:pt x="569480" y="74968"/>
                  </a:lnTo>
                  <a:lnTo>
                    <a:pt x="597928" y="72288"/>
                  </a:lnTo>
                  <a:lnTo>
                    <a:pt x="591718" y="62318"/>
                  </a:lnTo>
                  <a:lnTo>
                    <a:pt x="552856" y="0"/>
                  </a:lnTo>
                  <a:lnTo>
                    <a:pt x="522071" y="79438"/>
                  </a:lnTo>
                  <a:lnTo>
                    <a:pt x="550519" y="76758"/>
                  </a:lnTo>
                  <a:lnTo>
                    <a:pt x="629742" y="917448"/>
                  </a:lnTo>
                  <a:lnTo>
                    <a:pt x="648716" y="915657"/>
                  </a:lnTo>
                  <a:close/>
                </a:path>
              </a:pathLst>
            </a:custGeom>
            <a:solidFill>
              <a:srgbClr val="666666"/>
            </a:solidFill>
          </p:spPr>
          <p:txBody>
            <a:bodyPr wrap="square" lIns="0" tIns="0" rIns="0" bIns="0" rtlCol="0"/>
            <a:lstStyle/>
            <a:p>
              <a:endParaRPr/>
            </a:p>
          </p:txBody>
        </p:sp>
        <p:sp>
          <p:nvSpPr>
            <p:cNvPr id="98" name="object 98"/>
            <p:cNvSpPr/>
            <p:nvPr/>
          </p:nvSpPr>
          <p:spPr>
            <a:xfrm>
              <a:off x="6412606"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99" name="object 99"/>
            <p:cNvSpPr/>
            <p:nvPr/>
          </p:nvSpPr>
          <p:spPr>
            <a:xfrm>
              <a:off x="6412606"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0" name="object 100"/>
            <p:cNvSpPr/>
            <p:nvPr/>
          </p:nvSpPr>
          <p:spPr>
            <a:xfrm>
              <a:off x="6521081" y="1603400"/>
              <a:ext cx="1244600" cy="2030730"/>
            </a:xfrm>
            <a:custGeom>
              <a:avLst/>
              <a:gdLst/>
              <a:ahLst/>
              <a:cxnLst/>
              <a:rect l="l" t="t" r="r" b="b"/>
              <a:pathLst>
                <a:path w="1244600" h="2030729">
                  <a:moveTo>
                    <a:pt x="76200" y="1785658"/>
                  </a:moveTo>
                  <a:lnTo>
                    <a:pt x="69850" y="1772958"/>
                  </a:lnTo>
                  <a:lnTo>
                    <a:pt x="38100" y="1709458"/>
                  </a:lnTo>
                  <a:lnTo>
                    <a:pt x="0" y="1785658"/>
                  </a:lnTo>
                  <a:lnTo>
                    <a:pt x="28575" y="1785658"/>
                  </a:lnTo>
                  <a:lnTo>
                    <a:pt x="28575" y="2030183"/>
                  </a:lnTo>
                  <a:lnTo>
                    <a:pt x="47625" y="2030183"/>
                  </a:lnTo>
                  <a:lnTo>
                    <a:pt x="47625" y="1785658"/>
                  </a:lnTo>
                  <a:lnTo>
                    <a:pt x="76200" y="1785658"/>
                  </a:lnTo>
                  <a:close/>
                </a:path>
                <a:path w="1244600" h="2030729">
                  <a:moveTo>
                    <a:pt x="647966" y="864387"/>
                  </a:moveTo>
                  <a:lnTo>
                    <a:pt x="302348" y="66141"/>
                  </a:lnTo>
                  <a:lnTo>
                    <a:pt x="328561" y="54787"/>
                  </a:lnTo>
                  <a:lnTo>
                    <a:pt x="328206" y="54483"/>
                  </a:lnTo>
                  <a:lnTo>
                    <a:pt x="263321" y="0"/>
                  </a:lnTo>
                  <a:lnTo>
                    <a:pt x="258635" y="85064"/>
                  </a:lnTo>
                  <a:lnTo>
                    <a:pt x="284861" y="73710"/>
                  </a:lnTo>
                  <a:lnTo>
                    <a:pt x="630491" y="871956"/>
                  </a:lnTo>
                  <a:lnTo>
                    <a:pt x="647966" y="864387"/>
                  </a:lnTo>
                  <a:close/>
                </a:path>
                <a:path w="1244600" h="2030729">
                  <a:moveTo>
                    <a:pt x="1244130" y="862469"/>
                  </a:moveTo>
                  <a:lnTo>
                    <a:pt x="640346" y="55308"/>
                  </a:lnTo>
                  <a:lnTo>
                    <a:pt x="653948" y="45135"/>
                  </a:lnTo>
                  <a:lnTo>
                    <a:pt x="663232" y="38188"/>
                  </a:lnTo>
                  <a:lnTo>
                    <a:pt x="587082" y="0"/>
                  </a:lnTo>
                  <a:lnTo>
                    <a:pt x="602208" y="83832"/>
                  </a:lnTo>
                  <a:lnTo>
                    <a:pt x="625094" y="66725"/>
                  </a:lnTo>
                  <a:lnTo>
                    <a:pt x="1228877" y="873874"/>
                  </a:lnTo>
                  <a:lnTo>
                    <a:pt x="1244130" y="862469"/>
                  </a:lnTo>
                  <a:close/>
                </a:path>
              </a:pathLst>
            </a:custGeom>
            <a:solidFill>
              <a:srgbClr val="666666"/>
            </a:solidFill>
          </p:spPr>
          <p:txBody>
            <a:bodyPr wrap="square" lIns="0" tIns="0" rIns="0" bIns="0" rtlCol="0"/>
            <a:lstStyle/>
            <a:p>
              <a:endParaRPr/>
            </a:p>
          </p:txBody>
        </p:sp>
        <p:sp>
          <p:nvSpPr>
            <p:cNvPr id="101" name="object 101"/>
            <p:cNvSpPr/>
            <p:nvPr/>
          </p:nvSpPr>
          <p:spPr>
            <a:xfrm>
              <a:off x="7009884"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102" name="object 102"/>
            <p:cNvSpPr/>
            <p:nvPr/>
          </p:nvSpPr>
          <p:spPr>
            <a:xfrm>
              <a:off x="7009884"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3" name="object 103"/>
            <p:cNvSpPr/>
            <p:nvPr/>
          </p:nvSpPr>
          <p:spPr>
            <a:xfrm>
              <a:off x="7607165"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04" name="object 104"/>
            <p:cNvSpPr/>
            <p:nvPr/>
          </p:nvSpPr>
          <p:spPr>
            <a:xfrm>
              <a:off x="7607165"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5" name="object 105"/>
            <p:cNvSpPr/>
            <p:nvPr/>
          </p:nvSpPr>
          <p:spPr>
            <a:xfrm>
              <a:off x="4349076" y="3312858"/>
              <a:ext cx="3442970" cy="779780"/>
            </a:xfrm>
            <a:custGeom>
              <a:avLst/>
              <a:gdLst/>
              <a:ahLst/>
              <a:cxnLst/>
              <a:rect l="l" t="t" r="r" b="b"/>
              <a:pathLst>
                <a:path w="3442970" h="779779">
                  <a:moveTo>
                    <a:pt x="271526" y="741616"/>
                  </a:moveTo>
                  <a:lnTo>
                    <a:pt x="195326" y="703516"/>
                  </a:lnTo>
                  <a:lnTo>
                    <a:pt x="195326" y="732091"/>
                  </a:lnTo>
                  <a:lnTo>
                    <a:pt x="0" y="732091"/>
                  </a:lnTo>
                  <a:lnTo>
                    <a:pt x="0" y="751141"/>
                  </a:lnTo>
                  <a:lnTo>
                    <a:pt x="195326" y="751141"/>
                  </a:lnTo>
                  <a:lnTo>
                    <a:pt x="195326" y="779716"/>
                  </a:lnTo>
                  <a:lnTo>
                    <a:pt x="252476" y="751141"/>
                  </a:lnTo>
                  <a:lnTo>
                    <a:pt x="271526" y="741616"/>
                  </a:lnTo>
                  <a:close/>
                </a:path>
                <a:path w="3442970" h="779779">
                  <a:moveTo>
                    <a:pt x="2845485" y="76200"/>
                  </a:moveTo>
                  <a:lnTo>
                    <a:pt x="2839135" y="63500"/>
                  </a:lnTo>
                  <a:lnTo>
                    <a:pt x="2807385" y="0"/>
                  </a:lnTo>
                  <a:lnTo>
                    <a:pt x="2769285" y="76200"/>
                  </a:lnTo>
                  <a:lnTo>
                    <a:pt x="2797860" y="76200"/>
                  </a:lnTo>
                  <a:lnTo>
                    <a:pt x="2797860" y="320725"/>
                  </a:lnTo>
                  <a:lnTo>
                    <a:pt x="2816910" y="320725"/>
                  </a:lnTo>
                  <a:lnTo>
                    <a:pt x="2816910" y="76200"/>
                  </a:lnTo>
                  <a:lnTo>
                    <a:pt x="2845485" y="76200"/>
                  </a:lnTo>
                  <a:close/>
                </a:path>
                <a:path w="3442970" h="779779">
                  <a:moveTo>
                    <a:pt x="3442766" y="76200"/>
                  </a:moveTo>
                  <a:lnTo>
                    <a:pt x="3436416" y="63500"/>
                  </a:lnTo>
                  <a:lnTo>
                    <a:pt x="3404666" y="0"/>
                  </a:lnTo>
                  <a:lnTo>
                    <a:pt x="3366566" y="76200"/>
                  </a:lnTo>
                  <a:lnTo>
                    <a:pt x="3395141" y="76200"/>
                  </a:lnTo>
                  <a:lnTo>
                    <a:pt x="3395141" y="320725"/>
                  </a:lnTo>
                  <a:lnTo>
                    <a:pt x="3414191" y="320725"/>
                  </a:lnTo>
                  <a:lnTo>
                    <a:pt x="3414191" y="76200"/>
                  </a:lnTo>
                  <a:lnTo>
                    <a:pt x="3442766" y="76200"/>
                  </a:lnTo>
                  <a:close/>
                </a:path>
              </a:pathLst>
            </a:custGeom>
            <a:solidFill>
              <a:srgbClr val="666666"/>
            </a:solidFill>
          </p:spPr>
          <p:txBody>
            <a:bodyPr wrap="square" lIns="0" tIns="0" rIns="0" bIns="0" rtlCol="0"/>
            <a:lstStyle/>
            <a:p>
              <a:endParaRPr/>
            </a:p>
          </p:txBody>
        </p:sp>
        <p:sp>
          <p:nvSpPr>
            <p:cNvPr id="106" name="object 106"/>
            <p:cNvSpPr/>
            <p:nvPr/>
          </p:nvSpPr>
          <p:spPr>
            <a:xfrm>
              <a:off x="4484630" y="5738701"/>
              <a:ext cx="3617595" cy="114300"/>
            </a:xfrm>
            <a:custGeom>
              <a:avLst/>
              <a:gdLst/>
              <a:ahLst/>
              <a:cxnLst/>
              <a:rect l="l" t="t" r="r" b="b"/>
              <a:pathLst>
                <a:path w="3617595" h="114300">
                  <a:moveTo>
                    <a:pt x="3502757" y="76199"/>
                  </a:moveTo>
                  <a:lnTo>
                    <a:pt x="3502757" y="114300"/>
                  </a:lnTo>
                  <a:lnTo>
                    <a:pt x="3578957" y="76200"/>
                  </a:lnTo>
                  <a:lnTo>
                    <a:pt x="3502757" y="76199"/>
                  </a:lnTo>
                  <a:close/>
                </a:path>
                <a:path w="3617595" h="114300">
                  <a:moveTo>
                    <a:pt x="3502757" y="38099"/>
                  </a:moveTo>
                  <a:lnTo>
                    <a:pt x="3502757" y="76199"/>
                  </a:lnTo>
                  <a:lnTo>
                    <a:pt x="3521809" y="76200"/>
                  </a:lnTo>
                  <a:lnTo>
                    <a:pt x="3521809" y="38100"/>
                  </a:lnTo>
                  <a:lnTo>
                    <a:pt x="3502757" y="38099"/>
                  </a:lnTo>
                  <a:close/>
                </a:path>
                <a:path w="3617595" h="114300">
                  <a:moveTo>
                    <a:pt x="3502757" y="0"/>
                  </a:moveTo>
                  <a:lnTo>
                    <a:pt x="3502757" y="38099"/>
                  </a:lnTo>
                  <a:lnTo>
                    <a:pt x="3521809" y="38100"/>
                  </a:lnTo>
                  <a:lnTo>
                    <a:pt x="3521809" y="76200"/>
                  </a:lnTo>
                  <a:lnTo>
                    <a:pt x="3578959" y="76198"/>
                  </a:lnTo>
                  <a:lnTo>
                    <a:pt x="3617057" y="57150"/>
                  </a:lnTo>
                  <a:lnTo>
                    <a:pt x="3502757" y="0"/>
                  </a:lnTo>
                  <a:close/>
                </a:path>
                <a:path w="3617595" h="114300">
                  <a:moveTo>
                    <a:pt x="0" y="38098"/>
                  </a:moveTo>
                  <a:lnTo>
                    <a:pt x="0" y="76198"/>
                  </a:lnTo>
                  <a:lnTo>
                    <a:pt x="3502757" y="76199"/>
                  </a:lnTo>
                  <a:lnTo>
                    <a:pt x="3502757" y="38099"/>
                  </a:lnTo>
                  <a:lnTo>
                    <a:pt x="0" y="38098"/>
                  </a:lnTo>
                  <a:close/>
                </a:path>
              </a:pathLst>
            </a:custGeom>
            <a:solidFill>
              <a:srgbClr val="44546A"/>
            </a:solidFill>
          </p:spPr>
          <p:txBody>
            <a:bodyPr wrap="square" lIns="0" tIns="0" rIns="0" bIns="0" rtlCol="0"/>
            <a:lstStyle/>
            <a:p>
              <a:endParaRPr/>
            </a:p>
          </p:txBody>
        </p:sp>
        <p:sp>
          <p:nvSpPr>
            <p:cNvPr id="107" name="object 107"/>
            <p:cNvSpPr/>
            <p:nvPr/>
          </p:nvSpPr>
          <p:spPr>
            <a:xfrm>
              <a:off x="4491896" y="2267069"/>
              <a:ext cx="3512820" cy="3431540"/>
            </a:xfrm>
            <a:custGeom>
              <a:avLst/>
              <a:gdLst/>
              <a:ahLst/>
              <a:cxnLst/>
              <a:rect l="l" t="t" r="r" b="b"/>
              <a:pathLst>
                <a:path w="3512820" h="3431540">
                  <a:moveTo>
                    <a:pt x="0" y="0"/>
                  </a:moveTo>
                  <a:lnTo>
                    <a:pt x="3512685" y="0"/>
                  </a:lnTo>
                  <a:lnTo>
                    <a:pt x="3512685" y="3431506"/>
                  </a:lnTo>
                  <a:lnTo>
                    <a:pt x="0" y="3431506"/>
                  </a:lnTo>
                  <a:lnTo>
                    <a:pt x="0" y="0"/>
                  </a:lnTo>
                  <a:close/>
                </a:path>
              </a:pathLst>
            </a:custGeom>
            <a:ln w="28575">
              <a:solidFill>
                <a:srgbClr val="B7B7B7"/>
              </a:solidFill>
            </a:ln>
          </p:spPr>
          <p:txBody>
            <a:bodyPr wrap="square" lIns="0" tIns="0" rIns="0" bIns="0" rtlCol="0"/>
            <a:lstStyle/>
            <a:p>
              <a:endParaRPr/>
            </a:p>
          </p:txBody>
        </p:sp>
      </p:grpSp>
      <p:sp>
        <p:nvSpPr>
          <p:cNvPr id="108" name="object 108"/>
          <p:cNvSpPr txBox="1"/>
          <p:nvPr/>
        </p:nvSpPr>
        <p:spPr>
          <a:xfrm>
            <a:off x="5177883" y="1101506"/>
            <a:ext cx="2088514" cy="372745"/>
          </a:xfrm>
          <a:prstGeom prst="rect">
            <a:avLst/>
          </a:prstGeom>
          <a:solidFill>
            <a:srgbClr val="D9D2E9"/>
          </a:solidFill>
          <a:ln w="9525">
            <a:solidFill>
              <a:srgbClr val="44546A"/>
            </a:solidFill>
          </a:ln>
        </p:spPr>
        <p:txBody>
          <a:bodyPr vert="horz" wrap="square" lIns="0" tIns="0" rIns="0" bIns="0" rtlCol="0">
            <a:spAutoFit/>
          </a:bodyPr>
          <a:lstStyle/>
          <a:p>
            <a:pPr algn="ctr">
              <a:lnSpc>
                <a:spcPts val="2770"/>
              </a:lnSpc>
            </a:pPr>
            <a:r>
              <a:rPr sz="2500" spc="-5" dirty="0">
                <a:latin typeface="Calibri"/>
                <a:cs typeface="Calibri"/>
              </a:rPr>
              <a:t>Loss</a:t>
            </a:r>
            <a:endParaRPr sz="2500">
              <a:latin typeface="Calibri"/>
              <a:cs typeface="Calibri"/>
            </a:endParaRPr>
          </a:p>
        </p:txBody>
      </p:sp>
      <p:sp>
        <p:nvSpPr>
          <p:cNvPr id="109" name="object 109"/>
          <p:cNvSpPr/>
          <p:nvPr/>
        </p:nvSpPr>
        <p:spPr>
          <a:xfrm>
            <a:off x="461345" y="5738700"/>
            <a:ext cx="3869054" cy="114300"/>
          </a:xfrm>
          <a:custGeom>
            <a:avLst/>
            <a:gdLst/>
            <a:ahLst/>
            <a:cxnLst/>
            <a:rect l="l" t="t" r="r" b="b"/>
            <a:pathLst>
              <a:path w="3869054" h="114300">
                <a:moveTo>
                  <a:pt x="3754292" y="76199"/>
                </a:moveTo>
                <a:lnTo>
                  <a:pt x="3754292" y="114300"/>
                </a:lnTo>
                <a:lnTo>
                  <a:pt x="3830492" y="76200"/>
                </a:lnTo>
                <a:lnTo>
                  <a:pt x="3754292" y="76199"/>
                </a:lnTo>
                <a:close/>
              </a:path>
              <a:path w="3869054" h="114300">
                <a:moveTo>
                  <a:pt x="3754292" y="38099"/>
                </a:moveTo>
                <a:lnTo>
                  <a:pt x="3754292" y="76199"/>
                </a:lnTo>
                <a:lnTo>
                  <a:pt x="3773343" y="76200"/>
                </a:lnTo>
                <a:lnTo>
                  <a:pt x="3773343" y="38100"/>
                </a:lnTo>
                <a:lnTo>
                  <a:pt x="3754292" y="38099"/>
                </a:lnTo>
                <a:close/>
              </a:path>
              <a:path w="3869054" h="114300">
                <a:moveTo>
                  <a:pt x="3754292" y="0"/>
                </a:moveTo>
                <a:lnTo>
                  <a:pt x="3754292" y="38099"/>
                </a:lnTo>
                <a:lnTo>
                  <a:pt x="3773343" y="38100"/>
                </a:lnTo>
                <a:lnTo>
                  <a:pt x="3773343" y="76200"/>
                </a:lnTo>
                <a:lnTo>
                  <a:pt x="3830494" y="76198"/>
                </a:lnTo>
                <a:lnTo>
                  <a:pt x="3868592" y="57150"/>
                </a:lnTo>
                <a:lnTo>
                  <a:pt x="3754292" y="0"/>
                </a:lnTo>
                <a:close/>
              </a:path>
              <a:path w="3869054" h="114300">
                <a:moveTo>
                  <a:pt x="0" y="38098"/>
                </a:moveTo>
                <a:lnTo>
                  <a:pt x="0" y="76198"/>
                </a:lnTo>
                <a:lnTo>
                  <a:pt x="3754292" y="76199"/>
                </a:lnTo>
                <a:lnTo>
                  <a:pt x="3754292" y="38099"/>
                </a:lnTo>
                <a:lnTo>
                  <a:pt x="0" y="38098"/>
                </a:lnTo>
                <a:close/>
              </a:path>
            </a:pathLst>
          </a:custGeom>
          <a:solidFill>
            <a:srgbClr val="44546A"/>
          </a:solidFill>
        </p:spPr>
        <p:txBody>
          <a:bodyPr wrap="square" lIns="0" tIns="0" rIns="0" bIns="0" rtlCol="0"/>
          <a:lstStyle/>
          <a:p>
            <a:endParaRPr/>
          </a:p>
        </p:txBody>
      </p:sp>
      <p:sp>
        <p:nvSpPr>
          <p:cNvPr id="110" name="object 110"/>
          <p:cNvSpPr/>
          <p:nvPr/>
        </p:nvSpPr>
        <p:spPr>
          <a:xfrm>
            <a:off x="4219566" y="5974205"/>
            <a:ext cx="3836670" cy="114300"/>
          </a:xfrm>
          <a:custGeom>
            <a:avLst/>
            <a:gdLst/>
            <a:ahLst/>
            <a:cxnLst/>
            <a:rect l="l" t="t" r="r" b="b"/>
            <a:pathLst>
              <a:path w="3836670" h="114300">
                <a:moveTo>
                  <a:pt x="114300" y="0"/>
                </a:moveTo>
                <a:lnTo>
                  <a:pt x="0" y="57149"/>
                </a:lnTo>
                <a:lnTo>
                  <a:pt x="114300" y="114299"/>
                </a:lnTo>
                <a:lnTo>
                  <a:pt x="114300" y="76200"/>
                </a:lnTo>
                <a:lnTo>
                  <a:pt x="95250" y="76199"/>
                </a:lnTo>
                <a:lnTo>
                  <a:pt x="95250" y="38099"/>
                </a:lnTo>
                <a:lnTo>
                  <a:pt x="114300" y="38099"/>
                </a:lnTo>
                <a:lnTo>
                  <a:pt x="114300" y="0"/>
                </a:lnTo>
                <a:close/>
              </a:path>
              <a:path w="3836670" h="114300">
                <a:moveTo>
                  <a:pt x="114300" y="38100"/>
                </a:moveTo>
                <a:lnTo>
                  <a:pt x="114300" y="76200"/>
                </a:lnTo>
                <a:lnTo>
                  <a:pt x="3836201" y="76200"/>
                </a:lnTo>
                <a:lnTo>
                  <a:pt x="3836201" y="38100"/>
                </a:lnTo>
                <a:lnTo>
                  <a:pt x="114300" y="38100"/>
                </a:lnTo>
                <a:close/>
              </a:path>
              <a:path w="3836670" h="114300">
                <a:moveTo>
                  <a:pt x="95250" y="38099"/>
                </a:moveTo>
                <a:lnTo>
                  <a:pt x="95250" y="76199"/>
                </a:lnTo>
                <a:lnTo>
                  <a:pt x="114300" y="76200"/>
                </a:lnTo>
                <a:lnTo>
                  <a:pt x="114300" y="38100"/>
                </a:lnTo>
                <a:lnTo>
                  <a:pt x="95250" y="38099"/>
                </a:lnTo>
                <a:close/>
              </a:path>
              <a:path w="3836670" h="114300">
                <a:moveTo>
                  <a:pt x="114300" y="38099"/>
                </a:moveTo>
                <a:lnTo>
                  <a:pt x="95250" y="38099"/>
                </a:lnTo>
                <a:lnTo>
                  <a:pt x="114300" y="38100"/>
                </a:lnTo>
                <a:close/>
              </a:path>
            </a:pathLst>
          </a:custGeom>
          <a:solidFill>
            <a:srgbClr val="FF0000"/>
          </a:solidFill>
        </p:spPr>
        <p:txBody>
          <a:bodyPr wrap="square" lIns="0" tIns="0" rIns="0" bIns="0" rtlCol="0"/>
          <a:lstStyle/>
          <a:p>
            <a:endParaRPr/>
          </a:p>
        </p:txBody>
      </p:sp>
      <p:sp>
        <p:nvSpPr>
          <p:cNvPr id="111" name="object 111"/>
          <p:cNvSpPr txBox="1"/>
          <p:nvPr/>
        </p:nvSpPr>
        <p:spPr>
          <a:xfrm>
            <a:off x="8597022" y="2102611"/>
            <a:ext cx="3143885" cy="1863725"/>
          </a:xfrm>
          <a:prstGeom prst="rect">
            <a:avLst/>
          </a:prstGeom>
        </p:spPr>
        <p:txBody>
          <a:bodyPr vert="horz" wrap="square" lIns="0" tIns="10160" rIns="0" bIns="0" rtlCol="0">
            <a:spAutoFit/>
          </a:bodyPr>
          <a:lstStyle/>
          <a:p>
            <a:pPr marL="12700" marR="5080">
              <a:lnSpc>
                <a:spcPct val="100600"/>
              </a:lnSpc>
              <a:spcBef>
                <a:spcPts val="80"/>
              </a:spcBef>
            </a:pPr>
            <a:r>
              <a:rPr sz="2400" dirty="0">
                <a:latin typeface="Calibri"/>
                <a:cs typeface="Calibri"/>
              </a:rPr>
              <a:t>Carry </a:t>
            </a:r>
            <a:r>
              <a:rPr sz="2400" spc="-5" dirty="0">
                <a:latin typeface="Calibri"/>
                <a:cs typeface="Calibri"/>
              </a:rPr>
              <a:t>hidden </a:t>
            </a:r>
            <a:r>
              <a:rPr sz="2400" spc="-25" dirty="0">
                <a:latin typeface="Calibri"/>
                <a:cs typeface="Calibri"/>
              </a:rPr>
              <a:t>states </a:t>
            </a:r>
            <a:r>
              <a:rPr sz="2400" spc="-20" dirty="0">
                <a:latin typeface="Calibri"/>
                <a:cs typeface="Calibri"/>
              </a:rPr>
              <a:t> forward </a:t>
            </a:r>
            <a:r>
              <a:rPr sz="2400" spc="-5" dirty="0">
                <a:latin typeface="Calibri"/>
                <a:cs typeface="Calibri"/>
              </a:rPr>
              <a:t>in time </a:t>
            </a:r>
            <a:r>
              <a:rPr sz="2400" spc="-45" dirty="0">
                <a:latin typeface="Calibri"/>
                <a:cs typeface="Calibri"/>
              </a:rPr>
              <a:t>forever, </a:t>
            </a:r>
            <a:r>
              <a:rPr sz="2400" spc="-40" dirty="0">
                <a:latin typeface="Calibri"/>
                <a:cs typeface="Calibri"/>
              </a:rPr>
              <a:t> </a:t>
            </a:r>
            <a:r>
              <a:rPr sz="2400" dirty="0">
                <a:latin typeface="Calibri"/>
                <a:cs typeface="Calibri"/>
              </a:rPr>
              <a:t>but </a:t>
            </a:r>
            <a:r>
              <a:rPr sz="2400" spc="-5" dirty="0">
                <a:latin typeface="Calibri"/>
                <a:cs typeface="Calibri"/>
              </a:rPr>
              <a:t>only </a:t>
            </a:r>
            <a:r>
              <a:rPr sz="2400" spc="-15" dirty="0">
                <a:latin typeface="Calibri"/>
                <a:cs typeface="Calibri"/>
              </a:rPr>
              <a:t>backpropagate </a:t>
            </a:r>
            <a:r>
              <a:rPr sz="2400" spc="-10" dirty="0">
                <a:latin typeface="Calibri"/>
                <a:cs typeface="Calibri"/>
              </a:rPr>
              <a:t> </a:t>
            </a:r>
            <a:r>
              <a:rPr sz="2400" spc="-20" dirty="0">
                <a:latin typeface="Calibri"/>
                <a:cs typeface="Calibri"/>
              </a:rPr>
              <a:t>for</a:t>
            </a:r>
            <a:r>
              <a:rPr sz="2400" spc="-30" dirty="0">
                <a:latin typeface="Calibri"/>
                <a:cs typeface="Calibri"/>
              </a:rPr>
              <a:t> </a:t>
            </a:r>
            <a:r>
              <a:rPr sz="2400" spc="-5" dirty="0">
                <a:latin typeface="Calibri"/>
                <a:cs typeface="Calibri"/>
              </a:rPr>
              <a:t>some</a:t>
            </a:r>
            <a:r>
              <a:rPr sz="2400" spc="-35" dirty="0">
                <a:latin typeface="Calibri"/>
                <a:cs typeface="Calibri"/>
              </a:rPr>
              <a:t> </a:t>
            </a:r>
            <a:r>
              <a:rPr sz="2400" spc="-5" dirty="0">
                <a:latin typeface="Calibri"/>
                <a:cs typeface="Calibri"/>
              </a:rPr>
              <a:t>smaller</a:t>
            </a:r>
            <a:r>
              <a:rPr sz="2400" spc="-30" dirty="0">
                <a:latin typeface="Calibri"/>
                <a:cs typeface="Calibri"/>
              </a:rPr>
              <a:t> </a:t>
            </a:r>
            <a:r>
              <a:rPr sz="2400" spc="-5" dirty="0">
                <a:latin typeface="Calibri"/>
                <a:cs typeface="Calibri"/>
              </a:rPr>
              <a:t>number </a:t>
            </a:r>
            <a:r>
              <a:rPr sz="2400" spc="-530" dirty="0">
                <a:latin typeface="Calibri"/>
                <a:cs typeface="Calibri"/>
              </a:rPr>
              <a:t> </a:t>
            </a:r>
            <a:r>
              <a:rPr sz="2400" spc="-5" dirty="0">
                <a:latin typeface="Calibri"/>
                <a:cs typeface="Calibri"/>
              </a:rPr>
              <a:t>of</a:t>
            </a:r>
            <a:r>
              <a:rPr sz="2400" spc="-10" dirty="0">
                <a:latin typeface="Calibri"/>
                <a:cs typeface="Calibri"/>
              </a:rPr>
              <a:t> </a:t>
            </a:r>
            <a:r>
              <a:rPr sz="2400" spc="-20" dirty="0">
                <a:latin typeface="Calibri"/>
                <a:cs typeface="Calibri"/>
              </a:rPr>
              <a:t>steps</a:t>
            </a:r>
            <a:endParaRPr sz="2400">
              <a:latin typeface="Calibri"/>
              <a:cs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538210" cy="635000"/>
          </a:xfrm>
          <a:prstGeom prst="rect">
            <a:avLst/>
          </a:prstGeom>
        </p:spPr>
        <p:txBody>
          <a:bodyPr vert="horz" wrap="square" lIns="0" tIns="12700" rIns="0" bIns="0" rtlCol="0">
            <a:spAutoFit/>
          </a:bodyPr>
          <a:lstStyle/>
          <a:p>
            <a:pPr marL="12700">
              <a:lnSpc>
                <a:spcPct val="100000"/>
              </a:lnSpc>
              <a:spcBef>
                <a:spcPts val="100"/>
              </a:spcBef>
            </a:pPr>
            <a:r>
              <a:rPr sz="4000" spc="-50" dirty="0"/>
              <a:t>Truncated</a:t>
            </a:r>
            <a:r>
              <a:rPr sz="4000" spc="-5" dirty="0"/>
              <a:t> </a:t>
            </a:r>
            <a:r>
              <a:rPr sz="4000" spc="-20" dirty="0"/>
              <a:t>Backpropagation</a:t>
            </a:r>
            <a:r>
              <a:rPr sz="4000" dirty="0"/>
              <a:t> </a:t>
            </a:r>
            <a:r>
              <a:rPr sz="4000" spc="-15" dirty="0"/>
              <a:t>Through</a:t>
            </a:r>
            <a:r>
              <a:rPr sz="4000" dirty="0"/>
              <a:t> </a:t>
            </a:r>
            <a:r>
              <a:rPr sz="4000" spc="-5" dirty="0"/>
              <a:t>Time</a:t>
            </a:r>
            <a:endParaRPr sz="4000"/>
          </a:p>
        </p:txBody>
      </p:sp>
      <p:grpSp>
        <p:nvGrpSpPr>
          <p:cNvPr id="3" name="object 3"/>
          <p:cNvGrpSpPr/>
          <p:nvPr/>
        </p:nvGrpSpPr>
        <p:grpSpPr>
          <a:xfrm>
            <a:off x="467480" y="1555004"/>
            <a:ext cx="11189335" cy="4298315"/>
            <a:chOff x="467480" y="1555004"/>
            <a:chExt cx="11189335" cy="4298315"/>
          </a:xfrm>
        </p:grpSpPr>
        <p:sp>
          <p:nvSpPr>
            <p:cNvPr id="4" name="object 4"/>
            <p:cNvSpPr/>
            <p:nvPr/>
          </p:nvSpPr>
          <p:spPr>
            <a:xfrm>
              <a:off x="472243"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5" name="object 5"/>
            <p:cNvSpPr/>
            <p:nvPr/>
          </p:nvSpPr>
          <p:spPr>
            <a:xfrm>
              <a:off x="47224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 name="object 6"/>
            <p:cNvSpPr/>
            <p:nvPr/>
          </p:nvSpPr>
          <p:spPr>
            <a:xfrm>
              <a:off x="472243"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7" name="object 7"/>
            <p:cNvSpPr/>
            <p:nvPr/>
          </p:nvSpPr>
          <p:spPr>
            <a:xfrm>
              <a:off x="47224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 name="object 8"/>
            <p:cNvSpPr/>
            <p:nvPr/>
          </p:nvSpPr>
          <p:spPr>
            <a:xfrm>
              <a:off x="580704" y="4475281"/>
              <a:ext cx="76200" cy="320675"/>
            </a:xfrm>
            <a:custGeom>
              <a:avLst/>
              <a:gdLst/>
              <a:ahLst/>
              <a:cxnLst/>
              <a:rect l="l" t="t" r="r" b="b"/>
              <a:pathLst>
                <a:path w="76200" h="320675">
                  <a:moveTo>
                    <a:pt x="47625" y="63499"/>
                  </a:moveTo>
                  <a:lnTo>
                    <a:pt x="28575" y="63499"/>
                  </a:lnTo>
                  <a:lnTo>
                    <a:pt x="28575" y="320316"/>
                  </a:lnTo>
                  <a:lnTo>
                    <a:pt x="47625" y="320316"/>
                  </a:lnTo>
                  <a:lnTo>
                    <a:pt x="47625" y="63499"/>
                  </a:lnTo>
                  <a:close/>
                </a:path>
                <a:path w="76200" h="320675">
                  <a:moveTo>
                    <a:pt x="38099" y="0"/>
                  </a:moveTo>
                  <a:lnTo>
                    <a:pt x="0" y="76199"/>
                  </a:lnTo>
                  <a:lnTo>
                    <a:pt x="28575" y="76199"/>
                  </a:lnTo>
                  <a:lnTo>
                    <a:pt x="28575" y="63499"/>
                  </a:lnTo>
                  <a:lnTo>
                    <a:pt x="69849" y="63499"/>
                  </a:lnTo>
                  <a:lnTo>
                    <a:pt x="38099" y="0"/>
                  </a:lnTo>
                  <a:close/>
                </a:path>
                <a:path w="76200" h="320675">
                  <a:moveTo>
                    <a:pt x="69849" y="63499"/>
                  </a:moveTo>
                  <a:lnTo>
                    <a:pt x="47625" y="63499"/>
                  </a:lnTo>
                  <a:lnTo>
                    <a:pt x="47625" y="76199"/>
                  </a:lnTo>
                  <a:lnTo>
                    <a:pt x="76200" y="76199"/>
                  </a:lnTo>
                  <a:lnTo>
                    <a:pt x="69849" y="63499"/>
                  </a:lnTo>
                  <a:close/>
                </a:path>
              </a:pathLst>
            </a:custGeom>
            <a:solidFill>
              <a:srgbClr val="666666"/>
            </a:solidFill>
          </p:spPr>
          <p:txBody>
            <a:bodyPr wrap="square" lIns="0" tIns="0" rIns="0" bIns="0" rtlCol="0"/>
            <a:lstStyle/>
            <a:p>
              <a:endParaRPr/>
            </a:p>
          </p:txBody>
        </p:sp>
        <p:sp>
          <p:nvSpPr>
            <p:cNvPr id="9" name="object 9"/>
            <p:cNvSpPr/>
            <p:nvPr/>
          </p:nvSpPr>
          <p:spPr>
            <a:xfrm>
              <a:off x="1069521"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0" name="object 10"/>
            <p:cNvSpPr/>
            <p:nvPr/>
          </p:nvSpPr>
          <p:spPr>
            <a:xfrm>
              <a:off x="1069521"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 name="object 11"/>
            <p:cNvSpPr/>
            <p:nvPr/>
          </p:nvSpPr>
          <p:spPr>
            <a:xfrm>
              <a:off x="1069521"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2" name="object 12"/>
            <p:cNvSpPr/>
            <p:nvPr/>
          </p:nvSpPr>
          <p:spPr>
            <a:xfrm>
              <a:off x="1069521"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 name="object 13"/>
            <p:cNvSpPr/>
            <p:nvPr/>
          </p:nvSpPr>
          <p:spPr>
            <a:xfrm>
              <a:off x="765365" y="4016374"/>
              <a:ext cx="488950" cy="779780"/>
            </a:xfrm>
            <a:custGeom>
              <a:avLst/>
              <a:gdLst/>
              <a:ahLst/>
              <a:cxnLst/>
              <a:rect l="l" t="t" r="r" b="b"/>
              <a:pathLst>
                <a:path w="488950"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8950" h="779779">
                  <a:moveTo>
                    <a:pt x="488810" y="535114"/>
                  </a:moveTo>
                  <a:lnTo>
                    <a:pt x="482460" y="522414"/>
                  </a:lnTo>
                  <a:lnTo>
                    <a:pt x="450710" y="458914"/>
                  </a:lnTo>
                  <a:lnTo>
                    <a:pt x="412610" y="535114"/>
                  </a:lnTo>
                  <a:lnTo>
                    <a:pt x="441185" y="535114"/>
                  </a:lnTo>
                  <a:lnTo>
                    <a:pt x="441185" y="779233"/>
                  </a:lnTo>
                  <a:lnTo>
                    <a:pt x="460235" y="779233"/>
                  </a:lnTo>
                  <a:lnTo>
                    <a:pt x="460235" y="535114"/>
                  </a:lnTo>
                  <a:lnTo>
                    <a:pt x="488810" y="535114"/>
                  </a:lnTo>
                  <a:close/>
                </a:path>
              </a:pathLst>
            </a:custGeom>
            <a:solidFill>
              <a:srgbClr val="666666"/>
            </a:solidFill>
          </p:spPr>
          <p:txBody>
            <a:bodyPr wrap="square" lIns="0" tIns="0" rIns="0" bIns="0" rtlCol="0"/>
            <a:lstStyle/>
            <a:p>
              <a:endParaRPr/>
            </a:p>
          </p:txBody>
        </p:sp>
        <p:sp>
          <p:nvSpPr>
            <p:cNvPr id="14" name="object 14"/>
            <p:cNvSpPr/>
            <p:nvPr/>
          </p:nvSpPr>
          <p:spPr>
            <a:xfrm>
              <a:off x="1666835"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5" name="object 15"/>
            <p:cNvSpPr/>
            <p:nvPr/>
          </p:nvSpPr>
          <p:spPr>
            <a:xfrm>
              <a:off x="1666835"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6" name="object 16"/>
            <p:cNvSpPr/>
            <p:nvPr/>
          </p:nvSpPr>
          <p:spPr>
            <a:xfrm>
              <a:off x="1666835"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7" name="object 17"/>
            <p:cNvSpPr/>
            <p:nvPr/>
          </p:nvSpPr>
          <p:spPr>
            <a:xfrm>
              <a:off x="1666835"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8" name="object 18"/>
            <p:cNvSpPr/>
            <p:nvPr/>
          </p:nvSpPr>
          <p:spPr>
            <a:xfrm>
              <a:off x="1362506"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9" name="object 19"/>
            <p:cNvSpPr/>
            <p:nvPr/>
          </p:nvSpPr>
          <p:spPr>
            <a:xfrm>
              <a:off x="2264115" y="4795598"/>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20" name="object 20"/>
            <p:cNvSpPr/>
            <p:nvPr/>
          </p:nvSpPr>
          <p:spPr>
            <a:xfrm>
              <a:off x="2264115"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1" name="object 21"/>
            <p:cNvSpPr/>
            <p:nvPr/>
          </p:nvSpPr>
          <p:spPr>
            <a:xfrm>
              <a:off x="2264115" y="3633579"/>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22" name="object 22"/>
            <p:cNvSpPr/>
            <p:nvPr/>
          </p:nvSpPr>
          <p:spPr>
            <a:xfrm>
              <a:off x="2264115"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3" name="object 23"/>
            <p:cNvSpPr/>
            <p:nvPr/>
          </p:nvSpPr>
          <p:spPr>
            <a:xfrm>
              <a:off x="1959787"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24" name="object 24"/>
            <p:cNvSpPr/>
            <p:nvPr/>
          </p:nvSpPr>
          <p:spPr>
            <a:xfrm>
              <a:off x="2861393" y="4795598"/>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25" name="object 25"/>
            <p:cNvSpPr/>
            <p:nvPr/>
          </p:nvSpPr>
          <p:spPr>
            <a:xfrm>
              <a:off x="2861393" y="4795598"/>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6" name="object 26"/>
            <p:cNvSpPr/>
            <p:nvPr/>
          </p:nvSpPr>
          <p:spPr>
            <a:xfrm>
              <a:off x="2861393" y="3633579"/>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27" name="object 27"/>
            <p:cNvSpPr/>
            <p:nvPr/>
          </p:nvSpPr>
          <p:spPr>
            <a:xfrm>
              <a:off x="2861393" y="3633579"/>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8" name="object 28"/>
            <p:cNvSpPr/>
            <p:nvPr/>
          </p:nvSpPr>
          <p:spPr>
            <a:xfrm>
              <a:off x="2557068"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29" name="object 29"/>
            <p:cNvSpPr/>
            <p:nvPr/>
          </p:nvSpPr>
          <p:spPr>
            <a:xfrm>
              <a:off x="3458673"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30" name="object 30"/>
            <p:cNvSpPr/>
            <p:nvPr/>
          </p:nvSpPr>
          <p:spPr>
            <a:xfrm>
              <a:off x="345867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1" name="object 31"/>
            <p:cNvSpPr/>
            <p:nvPr/>
          </p:nvSpPr>
          <p:spPr>
            <a:xfrm>
              <a:off x="3458673"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32" name="object 32"/>
            <p:cNvSpPr/>
            <p:nvPr/>
          </p:nvSpPr>
          <p:spPr>
            <a:xfrm>
              <a:off x="345867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3" name="object 33"/>
            <p:cNvSpPr/>
            <p:nvPr/>
          </p:nvSpPr>
          <p:spPr>
            <a:xfrm>
              <a:off x="315435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34" name="object 34"/>
            <p:cNvSpPr/>
            <p:nvPr/>
          </p:nvSpPr>
          <p:spPr>
            <a:xfrm>
              <a:off x="4055953"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35" name="object 35"/>
            <p:cNvSpPr/>
            <p:nvPr/>
          </p:nvSpPr>
          <p:spPr>
            <a:xfrm>
              <a:off x="4055953"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6" name="object 36"/>
            <p:cNvSpPr/>
            <p:nvPr/>
          </p:nvSpPr>
          <p:spPr>
            <a:xfrm>
              <a:off x="4055953"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37" name="object 37"/>
            <p:cNvSpPr/>
            <p:nvPr/>
          </p:nvSpPr>
          <p:spPr>
            <a:xfrm>
              <a:off x="4055953"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8" name="object 38"/>
            <p:cNvSpPr/>
            <p:nvPr/>
          </p:nvSpPr>
          <p:spPr>
            <a:xfrm>
              <a:off x="375163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39" name="object 39"/>
            <p:cNvSpPr/>
            <p:nvPr/>
          </p:nvSpPr>
          <p:spPr>
            <a:xfrm>
              <a:off x="472247"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0" name="object 40"/>
            <p:cNvSpPr/>
            <p:nvPr/>
          </p:nvSpPr>
          <p:spPr>
            <a:xfrm>
              <a:off x="472247"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1" name="object 41"/>
            <p:cNvSpPr/>
            <p:nvPr/>
          </p:nvSpPr>
          <p:spPr>
            <a:xfrm>
              <a:off x="580731" y="3312857"/>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2" name="object 42"/>
            <p:cNvSpPr/>
            <p:nvPr/>
          </p:nvSpPr>
          <p:spPr>
            <a:xfrm>
              <a:off x="1069526" y="2471564"/>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3" name="object 43"/>
            <p:cNvSpPr/>
            <p:nvPr/>
          </p:nvSpPr>
          <p:spPr>
            <a:xfrm>
              <a:off x="1069526"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4" name="object 44"/>
            <p:cNvSpPr/>
            <p:nvPr/>
          </p:nvSpPr>
          <p:spPr>
            <a:xfrm>
              <a:off x="1178010" y="3312857"/>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5" name="object 45"/>
            <p:cNvSpPr/>
            <p:nvPr/>
          </p:nvSpPr>
          <p:spPr>
            <a:xfrm>
              <a:off x="1666840"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6" name="object 46"/>
            <p:cNvSpPr/>
            <p:nvPr/>
          </p:nvSpPr>
          <p:spPr>
            <a:xfrm>
              <a:off x="1666840"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7" name="object 47"/>
            <p:cNvSpPr/>
            <p:nvPr/>
          </p:nvSpPr>
          <p:spPr>
            <a:xfrm>
              <a:off x="177532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48" name="object 48"/>
            <p:cNvSpPr/>
            <p:nvPr/>
          </p:nvSpPr>
          <p:spPr>
            <a:xfrm>
              <a:off x="2264120"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9" name="object 49"/>
            <p:cNvSpPr/>
            <p:nvPr/>
          </p:nvSpPr>
          <p:spPr>
            <a:xfrm>
              <a:off x="2264120"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0" name="object 50"/>
            <p:cNvSpPr/>
            <p:nvPr/>
          </p:nvSpPr>
          <p:spPr>
            <a:xfrm>
              <a:off x="237260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1" name="object 51"/>
            <p:cNvSpPr/>
            <p:nvPr/>
          </p:nvSpPr>
          <p:spPr>
            <a:xfrm>
              <a:off x="2861398" y="2471564"/>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2" name="object 52"/>
            <p:cNvSpPr/>
            <p:nvPr/>
          </p:nvSpPr>
          <p:spPr>
            <a:xfrm>
              <a:off x="2861398" y="2471564"/>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3" name="object 53"/>
            <p:cNvSpPr/>
            <p:nvPr/>
          </p:nvSpPr>
          <p:spPr>
            <a:xfrm>
              <a:off x="2969882" y="3312857"/>
              <a:ext cx="76200" cy="321310"/>
            </a:xfrm>
            <a:custGeom>
              <a:avLst/>
              <a:gdLst/>
              <a:ahLst/>
              <a:cxnLst/>
              <a:rect l="l" t="t" r="r" b="b"/>
              <a:pathLst>
                <a:path w="76200" h="321310">
                  <a:moveTo>
                    <a:pt x="47625" y="63500"/>
                  </a:moveTo>
                  <a:lnTo>
                    <a:pt x="28575" y="63500"/>
                  </a:lnTo>
                  <a:lnTo>
                    <a:pt x="28575" y="320715"/>
                  </a:lnTo>
                  <a:lnTo>
                    <a:pt x="47625"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4" name="object 54"/>
            <p:cNvSpPr/>
            <p:nvPr/>
          </p:nvSpPr>
          <p:spPr>
            <a:xfrm>
              <a:off x="3458679"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5" name="object 55"/>
            <p:cNvSpPr/>
            <p:nvPr/>
          </p:nvSpPr>
          <p:spPr>
            <a:xfrm>
              <a:off x="3458679"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6" name="object 56"/>
            <p:cNvSpPr/>
            <p:nvPr/>
          </p:nvSpPr>
          <p:spPr>
            <a:xfrm>
              <a:off x="3567162"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7" name="object 57"/>
            <p:cNvSpPr/>
            <p:nvPr/>
          </p:nvSpPr>
          <p:spPr>
            <a:xfrm>
              <a:off x="4055958"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58" name="object 58"/>
            <p:cNvSpPr/>
            <p:nvPr/>
          </p:nvSpPr>
          <p:spPr>
            <a:xfrm>
              <a:off x="4055958"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9" name="object 59"/>
            <p:cNvSpPr/>
            <p:nvPr/>
          </p:nvSpPr>
          <p:spPr>
            <a:xfrm>
              <a:off x="4164441" y="3312857"/>
              <a:ext cx="76200" cy="321310"/>
            </a:xfrm>
            <a:custGeom>
              <a:avLst/>
              <a:gdLst/>
              <a:ahLst/>
              <a:cxnLst/>
              <a:rect l="l" t="t" r="r" b="b"/>
              <a:pathLst>
                <a:path w="76200" h="321310">
                  <a:moveTo>
                    <a:pt x="47623" y="63500"/>
                  </a:moveTo>
                  <a:lnTo>
                    <a:pt x="28573" y="63500"/>
                  </a:lnTo>
                  <a:lnTo>
                    <a:pt x="28575" y="320715"/>
                  </a:lnTo>
                  <a:lnTo>
                    <a:pt x="47625" y="320715"/>
                  </a:lnTo>
                  <a:lnTo>
                    <a:pt x="47623" y="63500"/>
                  </a:lnTo>
                  <a:close/>
                </a:path>
                <a:path w="76200" h="321310">
                  <a:moveTo>
                    <a:pt x="38098" y="0"/>
                  </a:moveTo>
                  <a:lnTo>
                    <a:pt x="0" y="76200"/>
                  </a:lnTo>
                  <a:lnTo>
                    <a:pt x="28573" y="76200"/>
                  </a:lnTo>
                  <a:lnTo>
                    <a:pt x="28573" y="63500"/>
                  </a:lnTo>
                  <a:lnTo>
                    <a:pt x="69849" y="63500"/>
                  </a:lnTo>
                  <a:lnTo>
                    <a:pt x="38098" y="0"/>
                  </a:lnTo>
                  <a:close/>
                </a:path>
                <a:path w="76200" h="321310">
                  <a:moveTo>
                    <a:pt x="69849" y="63500"/>
                  </a:moveTo>
                  <a:lnTo>
                    <a:pt x="47623" y="63500"/>
                  </a:lnTo>
                  <a:lnTo>
                    <a:pt x="47623" y="76200"/>
                  </a:lnTo>
                  <a:lnTo>
                    <a:pt x="76200" y="76200"/>
                  </a:lnTo>
                  <a:lnTo>
                    <a:pt x="69849" y="63500"/>
                  </a:lnTo>
                  <a:close/>
                </a:path>
              </a:pathLst>
            </a:custGeom>
            <a:solidFill>
              <a:srgbClr val="666666"/>
            </a:solidFill>
          </p:spPr>
          <p:txBody>
            <a:bodyPr wrap="square" lIns="0" tIns="0" rIns="0" bIns="0" rtlCol="0"/>
            <a:lstStyle/>
            <a:p>
              <a:endParaRPr/>
            </a:p>
          </p:txBody>
        </p:sp>
        <p:sp>
          <p:nvSpPr>
            <p:cNvPr id="60" name="object 60"/>
            <p:cNvSpPr/>
            <p:nvPr/>
          </p:nvSpPr>
          <p:spPr>
            <a:xfrm>
              <a:off x="4620728"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61" name="object 61"/>
            <p:cNvSpPr/>
            <p:nvPr/>
          </p:nvSpPr>
          <p:spPr>
            <a:xfrm>
              <a:off x="4620728"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2" name="object 62"/>
            <p:cNvSpPr/>
            <p:nvPr/>
          </p:nvSpPr>
          <p:spPr>
            <a:xfrm>
              <a:off x="4620728"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63" name="object 63"/>
            <p:cNvSpPr/>
            <p:nvPr/>
          </p:nvSpPr>
          <p:spPr>
            <a:xfrm>
              <a:off x="4620728"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4" name="object 64"/>
            <p:cNvSpPr/>
            <p:nvPr/>
          </p:nvSpPr>
          <p:spPr>
            <a:xfrm>
              <a:off x="4729190" y="4475281"/>
              <a:ext cx="76200" cy="320675"/>
            </a:xfrm>
            <a:custGeom>
              <a:avLst/>
              <a:gdLst/>
              <a:ahLst/>
              <a:cxnLst/>
              <a:rect l="l" t="t" r="r" b="b"/>
              <a:pathLst>
                <a:path w="76200" h="320675">
                  <a:moveTo>
                    <a:pt x="47625" y="63499"/>
                  </a:moveTo>
                  <a:lnTo>
                    <a:pt x="28575" y="63499"/>
                  </a:lnTo>
                  <a:lnTo>
                    <a:pt x="28575" y="320316"/>
                  </a:lnTo>
                  <a:lnTo>
                    <a:pt x="47625" y="320316"/>
                  </a:lnTo>
                  <a:lnTo>
                    <a:pt x="47625" y="63499"/>
                  </a:lnTo>
                  <a:close/>
                </a:path>
                <a:path w="76200" h="320675">
                  <a:moveTo>
                    <a:pt x="38100" y="0"/>
                  </a:moveTo>
                  <a:lnTo>
                    <a:pt x="0" y="76199"/>
                  </a:lnTo>
                  <a:lnTo>
                    <a:pt x="28575" y="76199"/>
                  </a:lnTo>
                  <a:lnTo>
                    <a:pt x="28575" y="63499"/>
                  </a:lnTo>
                  <a:lnTo>
                    <a:pt x="69850" y="63499"/>
                  </a:lnTo>
                  <a:lnTo>
                    <a:pt x="38100" y="0"/>
                  </a:lnTo>
                  <a:close/>
                </a:path>
                <a:path w="76200" h="320675">
                  <a:moveTo>
                    <a:pt x="69850" y="63499"/>
                  </a:moveTo>
                  <a:lnTo>
                    <a:pt x="47625" y="63499"/>
                  </a:lnTo>
                  <a:lnTo>
                    <a:pt x="47625" y="76199"/>
                  </a:lnTo>
                  <a:lnTo>
                    <a:pt x="76200" y="76199"/>
                  </a:lnTo>
                  <a:lnTo>
                    <a:pt x="69850" y="63499"/>
                  </a:lnTo>
                  <a:close/>
                </a:path>
              </a:pathLst>
            </a:custGeom>
            <a:solidFill>
              <a:srgbClr val="666666"/>
            </a:solidFill>
          </p:spPr>
          <p:txBody>
            <a:bodyPr wrap="square" lIns="0" tIns="0" rIns="0" bIns="0" rtlCol="0"/>
            <a:lstStyle/>
            <a:p>
              <a:endParaRPr/>
            </a:p>
          </p:txBody>
        </p:sp>
        <p:sp>
          <p:nvSpPr>
            <p:cNvPr id="65" name="object 65"/>
            <p:cNvSpPr/>
            <p:nvPr/>
          </p:nvSpPr>
          <p:spPr>
            <a:xfrm>
              <a:off x="5218007"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66" name="object 66"/>
            <p:cNvSpPr/>
            <p:nvPr/>
          </p:nvSpPr>
          <p:spPr>
            <a:xfrm>
              <a:off x="5218007"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7" name="object 67"/>
            <p:cNvSpPr/>
            <p:nvPr/>
          </p:nvSpPr>
          <p:spPr>
            <a:xfrm>
              <a:off x="5218007"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68" name="object 68"/>
            <p:cNvSpPr/>
            <p:nvPr/>
          </p:nvSpPr>
          <p:spPr>
            <a:xfrm>
              <a:off x="5218007"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9" name="object 69"/>
            <p:cNvSpPr/>
            <p:nvPr/>
          </p:nvSpPr>
          <p:spPr>
            <a:xfrm>
              <a:off x="4913845" y="4016374"/>
              <a:ext cx="488950" cy="779780"/>
            </a:xfrm>
            <a:custGeom>
              <a:avLst/>
              <a:gdLst/>
              <a:ahLst/>
              <a:cxnLst/>
              <a:rect l="l" t="t" r="r" b="b"/>
              <a:pathLst>
                <a:path w="488950"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8950" h="779779">
                  <a:moveTo>
                    <a:pt x="488823" y="535114"/>
                  </a:moveTo>
                  <a:lnTo>
                    <a:pt x="482473" y="522414"/>
                  </a:lnTo>
                  <a:lnTo>
                    <a:pt x="450723" y="458914"/>
                  </a:lnTo>
                  <a:lnTo>
                    <a:pt x="412623" y="535114"/>
                  </a:lnTo>
                  <a:lnTo>
                    <a:pt x="441198" y="535114"/>
                  </a:lnTo>
                  <a:lnTo>
                    <a:pt x="441198" y="779233"/>
                  </a:lnTo>
                  <a:lnTo>
                    <a:pt x="460248" y="779233"/>
                  </a:lnTo>
                  <a:lnTo>
                    <a:pt x="460248" y="535114"/>
                  </a:lnTo>
                  <a:lnTo>
                    <a:pt x="488823" y="535114"/>
                  </a:lnTo>
                  <a:close/>
                </a:path>
              </a:pathLst>
            </a:custGeom>
            <a:solidFill>
              <a:srgbClr val="666666"/>
            </a:solidFill>
          </p:spPr>
          <p:txBody>
            <a:bodyPr wrap="square" lIns="0" tIns="0" rIns="0" bIns="0" rtlCol="0"/>
            <a:lstStyle/>
            <a:p>
              <a:endParaRPr/>
            </a:p>
          </p:txBody>
        </p:sp>
        <p:sp>
          <p:nvSpPr>
            <p:cNvPr id="70" name="object 70"/>
            <p:cNvSpPr/>
            <p:nvPr/>
          </p:nvSpPr>
          <p:spPr>
            <a:xfrm>
              <a:off x="5815322"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71" name="object 71"/>
            <p:cNvSpPr/>
            <p:nvPr/>
          </p:nvSpPr>
          <p:spPr>
            <a:xfrm>
              <a:off x="5815322"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2" name="object 72"/>
            <p:cNvSpPr/>
            <p:nvPr/>
          </p:nvSpPr>
          <p:spPr>
            <a:xfrm>
              <a:off x="5815322"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73" name="object 73"/>
            <p:cNvSpPr/>
            <p:nvPr/>
          </p:nvSpPr>
          <p:spPr>
            <a:xfrm>
              <a:off x="5815322"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4" name="object 74"/>
            <p:cNvSpPr/>
            <p:nvPr/>
          </p:nvSpPr>
          <p:spPr>
            <a:xfrm>
              <a:off x="5511000" y="4016374"/>
              <a:ext cx="489584" cy="779780"/>
            </a:xfrm>
            <a:custGeom>
              <a:avLst/>
              <a:gdLst/>
              <a:ahLst/>
              <a:cxnLst/>
              <a:rect l="l" t="t" r="r" b="b"/>
              <a:pathLst>
                <a:path w="489585"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5"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75" name="object 75"/>
            <p:cNvSpPr/>
            <p:nvPr/>
          </p:nvSpPr>
          <p:spPr>
            <a:xfrm>
              <a:off x="6412602"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76" name="object 76"/>
            <p:cNvSpPr/>
            <p:nvPr/>
          </p:nvSpPr>
          <p:spPr>
            <a:xfrm>
              <a:off x="6412602"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7" name="object 77"/>
            <p:cNvSpPr/>
            <p:nvPr/>
          </p:nvSpPr>
          <p:spPr>
            <a:xfrm>
              <a:off x="6412602"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78" name="object 78"/>
            <p:cNvSpPr/>
            <p:nvPr/>
          </p:nvSpPr>
          <p:spPr>
            <a:xfrm>
              <a:off x="6412602"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9" name="object 79"/>
            <p:cNvSpPr/>
            <p:nvPr/>
          </p:nvSpPr>
          <p:spPr>
            <a:xfrm>
              <a:off x="6108281"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75" y="535114"/>
                  </a:moveTo>
                  <a:lnTo>
                    <a:pt x="482625" y="522414"/>
                  </a:lnTo>
                  <a:lnTo>
                    <a:pt x="450875" y="458914"/>
                  </a:lnTo>
                  <a:lnTo>
                    <a:pt x="412775" y="535114"/>
                  </a:lnTo>
                  <a:lnTo>
                    <a:pt x="441350" y="535114"/>
                  </a:lnTo>
                  <a:lnTo>
                    <a:pt x="441350" y="779233"/>
                  </a:lnTo>
                  <a:lnTo>
                    <a:pt x="460400" y="779233"/>
                  </a:lnTo>
                  <a:lnTo>
                    <a:pt x="460400" y="535114"/>
                  </a:lnTo>
                  <a:lnTo>
                    <a:pt x="488975" y="535114"/>
                  </a:lnTo>
                  <a:close/>
                </a:path>
              </a:pathLst>
            </a:custGeom>
            <a:solidFill>
              <a:srgbClr val="666666"/>
            </a:solidFill>
          </p:spPr>
          <p:txBody>
            <a:bodyPr wrap="square" lIns="0" tIns="0" rIns="0" bIns="0" rtlCol="0"/>
            <a:lstStyle/>
            <a:p>
              <a:endParaRPr/>
            </a:p>
          </p:txBody>
        </p:sp>
        <p:sp>
          <p:nvSpPr>
            <p:cNvPr id="80" name="object 80"/>
            <p:cNvSpPr/>
            <p:nvPr/>
          </p:nvSpPr>
          <p:spPr>
            <a:xfrm>
              <a:off x="7009879"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81" name="object 81"/>
            <p:cNvSpPr/>
            <p:nvPr/>
          </p:nvSpPr>
          <p:spPr>
            <a:xfrm>
              <a:off x="7009879"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2" name="object 82"/>
            <p:cNvSpPr/>
            <p:nvPr/>
          </p:nvSpPr>
          <p:spPr>
            <a:xfrm>
              <a:off x="7009879"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83" name="object 83"/>
            <p:cNvSpPr/>
            <p:nvPr/>
          </p:nvSpPr>
          <p:spPr>
            <a:xfrm>
              <a:off x="7009879"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4" name="object 84"/>
            <p:cNvSpPr/>
            <p:nvPr/>
          </p:nvSpPr>
          <p:spPr>
            <a:xfrm>
              <a:off x="6705549"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85" name="object 85"/>
            <p:cNvSpPr/>
            <p:nvPr/>
          </p:nvSpPr>
          <p:spPr>
            <a:xfrm>
              <a:off x="760716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86" name="object 86"/>
            <p:cNvSpPr/>
            <p:nvPr/>
          </p:nvSpPr>
          <p:spPr>
            <a:xfrm>
              <a:off x="760716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7" name="object 87"/>
            <p:cNvSpPr/>
            <p:nvPr/>
          </p:nvSpPr>
          <p:spPr>
            <a:xfrm>
              <a:off x="760716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88" name="object 88"/>
            <p:cNvSpPr/>
            <p:nvPr/>
          </p:nvSpPr>
          <p:spPr>
            <a:xfrm>
              <a:off x="760716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9" name="object 89"/>
            <p:cNvSpPr/>
            <p:nvPr/>
          </p:nvSpPr>
          <p:spPr>
            <a:xfrm>
              <a:off x="7302830" y="4016374"/>
              <a:ext cx="901700" cy="779780"/>
            </a:xfrm>
            <a:custGeom>
              <a:avLst/>
              <a:gdLst/>
              <a:ahLst/>
              <a:cxnLst/>
              <a:rect l="l" t="t" r="r" b="b"/>
              <a:pathLst>
                <a:path w="901700"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901700"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 w="901700" h="779779">
                  <a:moveTo>
                    <a:pt x="901598" y="38100"/>
                  </a:moveTo>
                  <a:lnTo>
                    <a:pt x="825398" y="0"/>
                  </a:lnTo>
                  <a:lnTo>
                    <a:pt x="825398" y="28575"/>
                  </a:lnTo>
                  <a:lnTo>
                    <a:pt x="597281" y="28575"/>
                  </a:lnTo>
                  <a:lnTo>
                    <a:pt x="597281" y="47625"/>
                  </a:lnTo>
                  <a:lnTo>
                    <a:pt x="825398" y="47625"/>
                  </a:lnTo>
                  <a:lnTo>
                    <a:pt x="825398" y="76200"/>
                  </a:lnTo>
                  <a:lnTo>
                    <a:pt x="882548" y="47625"/>
                  </a:lnTo>
                  <a:lnTo>
                    <a:pt x="901598" y="38100"/>
                  </a:lnTo>
                  <a:close/>
                </a:path>
              </a:pathLst>
            </a:custGeom>
            <a:solidFill>
              <a:srgbClr val="666666"/>
            </a:solidFill>
          </p:spPr>
          <p:txBody>
            <a:bodyPr wrap="square" lIns="0" tIns="0" rIns="0" bIns="0" rtlCol="0"/>
            <a:lstStyle/>
            <a:p>
              <a:endParaRPr/>
            </a:p>
          </p:txBody>
        </p:sp>
        <p:sp>
          <p:nvSpPr>
            <p:cNvPr id="90" name="object 90"/>
            <p:cNvSpPr/>
            <p:nvPr/>
          </p:nvSpPr>
          <p:spPr>
            <a:xfrm>
              <a:off x="4620733"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91" name="object 91"/>
            <p:cNvSpPr/>
            <p:nvPr/>
          </p:nvSpPr>
          <p:spPr>
            <a:xfrm>
              <a:off x="462073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2" name="object 92"/>
            <p:cNvSpPr/>
            <p:nvPr/>
          </p:nvSpPr>
          <p:spPr>
            <a:xfrm>
              <a:off x="4729217"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93" name="object 93"/>
            <p:cNvSpPr/>
            <p:nvPr/>
          </p:nvSpPr>
          <p:spPr>
            <a:xfrm>
              <a:off x="5218013"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94" name="object 94"/>
            <p:cNvSpPr/>
            <p:nvPr/>
          </p:nvSpPr>
          <p:spPr>
            <a:xfrm>
              <a:off x="521801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5" name="object 95"/>
            <p:cNvSpPr/>
            <p:nvPr/>
          </p:nvSpPr>
          <p:spPr>
            <a:xfrm>
              <a:off x="5326495"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96" name="object 96"/>
            <p:cNvSpPr/>
            <p:nvPr/>
          </p:nvSpPr>
          <p:spPr>
            <a:xfrm>
              <a:off x="5815326"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97" name="object 97"/>
            <p:cNvSpPr/>
            <p:nvPr/>
          </p:nvSpPr>
          <p:spPr>
            <a:xfrm>
              <a:off x="5815326"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8" name="object 98"/>
            <p:cNvSpPr/>
            <p:nvPr/>
          </p:nvSpPr>
          <p:spPr>
            <a:xfrm>
              <a:off x="5923809"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99" name="object 99"/>
            <p:cNvSpPr/>
            <p:nvPr/>
          </p:nvSpPr>
          <p:spPr>
            <a:xfrm>
              <a:off x="6412606"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00" name="object 100"/>
            <p:cNvSpPr/>
            <p:nvPr/>
          </p:nvSpPr>
          <p:spPr>
            <a:xfrm>
              <a:off x="6412606"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1" name="object 101"/>
            <p:cNvSpPr/>
            <p:nvPr/>
          </p:nvSpPr>
          <p:spPr>
            <a:xfrm>
              <a:off x="6521089"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02" name="object 102"/>
            <p:cNvSpPr/>
            <p:nvPr/>
          </p:nvSpPr>
          <p:spPr>
            <a:xfrm>
              <a:off x="7009884"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103" name="object 103"/>
            <p:cNvSpPr/>
            <p:nvPr/>
          </p:nvSpPr>
          <p:spPr>
            <a:xfrm>
              <a:off x="7009884"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4" name="object 104"/>
            <p:cNvSpPr/>
            <p:nvPr/>
          </p:nvSpPr>
          <p:spPr>
            <a:xfrm>
              <a:off x="7118367"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05" name="object 105"/>
            <p:cNvSpPr/>
            <p:nvPr/>
          </p:nvSpPr>
          <p:spPr>
            <a:xfrm>
              <a:off x="7607165"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06" name="object 106"/>
            <p:cNvSpPr/>
            <p:nvPr/>
          </p:nvSpPr>
          <p:spPr>
            <a:xfrm>
              <a:off x="7607165"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7" name="object 107"/>
            <p:cNvSpPr/>
            <p:nvPr/>
          </p:nvSpPr>
          <p:spPr>
            <a:xfrm>
              <a:off x="4349076" y="3312858"/>
              <a:ext cx="3442970" cy="779780"/>
            </a:xfrm>
            <a:custGeom>
              <a:avLst/>
              <a:gdLst/>
              <a:ahLst/>
              <a:cxnLst/>
              <a:rect l="l" t="t" r="r" b="b"/>
              <a:pathLst>
                <a:path w="3442970" h="779779">
                  <a:moveTo>
                    <a:pt x="271526" y="741616"/>
                  </a:moveTo>
                  <a:lnTo>
                    <a:pt x="195326" y="703516"/>
                  </a:lnTo>
                  <a:lnTo>
                    <a:pt x="195326" y="732091"/>
                  </a:lnTo>
                  <a:lnTo>
                    <a:pt x="0" y="732091"/>
                  </a:lnTo>
                  <a:lnTo>
                    <a:pt x="0" y="751141"/>
                  </a:lnTo>
                  <a:lnTo>
                    <a:pt x="195326" y="751141"/>
                  </a:lnTo>
                  <a:lnTo>
                    <a:pt x="195326" y="779716"/>
                  </a:lnTo>
                  <a:lnTo>
                    <a:pt x="252476" y="751141"/>
                  </a:lnTo>
                  <a:lnTo>
                    <a:pt x="271526" y="741616"/>
                  </a:lnTo>
                  <a:close/>
                </a:path>
                <a:path w="3442970" h="779779">
                  <a:moveTo>
                    <a:pt x="3442766" y="76200"/>
                  </a:moveTo>
                  <a:lnTo>
                    <a:pt x="3436416" y="63500"/>
                  </a:lnTo>
                  <a:lnTo>
                    <a:pt x="3404666" y="0"/>
                  </a:lnTo>
                  <a:lnTo>
                    <a:pt x="3366566" y="76200"/>
                  </a:lnTo>
                  <a:lnTo>
                    <a:pt x="3395141" y="76200"/>
                  </a:lnTo>
                  <a:lnTo>
                    <a:pt x="3395141" y="320725"/>
                  </a:lnTo>
                  <a:lnTo>
                    <a:pt x="3414191" y="320725"/>
                  </a:lnTo>
                  <a:lnTo>
                    <a:pt x="3414191" y="76200"/>
                  </a:lnTo>
                  <a:lnTo>
                    <a:pt x="3442766" y="76200"/>
                  </a:lnTo>
                  <a:close/>
                </a:path>
              </a:pathLst>
            </a:custGeom>
            <a:solidFill>
              <a:srgbClr val="666666"/>
            </a:solidFill>
          </p:spPr>
          <p:txBody>
            <a:bodyPr wrap="square" lIns="0" tIns="0" rIns="0" bIns="0" rtlCol="0"/>
            <a:lstStyle/>
            <a:p>
              <a:endParaRPr/>
            </a:p>
          </p:txBody>
        </p:sp>
        <p:sp>
          <p:nvSpPr>
            <p:cNvPr id="108" name="object 108"/>
            <p:cNvSpPr/>
            <p:nvPr/>
          </p:nvSpPr>
          <p:spPr>
            <a:xfrm>
              <a:off x="820444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09" name="object 109"/>
            <p:cNvSpPr/>
            <p:nvPr/>
          </p:nvSpPr>
          <p:spPr>
            <a:xfrm>
              <a:off x="820444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0" name="object 110"/>
            <p:cNvSpPr/>
            <p:nvPr/>
          </p:nvSpPr>
          <p:spPr>
            <a:xfrm>
              <a:off x="820444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11" name="object 111"/>
            <p:cNvSpPr/>
            <p:nvPr/>
          </p:nvSpPr>
          <p:spPr>
            <a:xfrm>
              <a:off x="820444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2" name="object 112"/>
            <p:cNvSpPr/>
            <p:nvPr/>
          </p:nvSpPr>
          <p:spPr>
            <a:xfrm>
              <a:off x="7900111" y="1571002"/>
              <a:ext cx="810260" cy="3225165"/>
            </a:xfrm>
            <a:custGeom>
              <a:avLst/>
              <a:gdLst/>
              <a:ahLst/>
              <a:cxnLst/>
              <a:rect l="l" t="t" r="r" b="b"/>
              <a:pathLst>
                <a:path w="810259" h="3225165">
                  <a:moveTo>
                    <a:pt x="304317" y="2483472"/>
                  </a:moveTo>
                  <a:lnTo>
                    <a:pt x="228117" y="2445372"/>
                  </a:lnTo>
                  <a:lnTo>
                    <a:pt x="228117" y="2473947"/>
                  </a:lnTo>
                  <a:lnTo>
                    <a:pt x="0" y="2473947"/>
                  </a:lnTo>
                  <a:lnTo>
                    <a:pt x="0" y="2492997"/>
                  </a:lnTo>
                  <a:lnTo>
                    <a:pt x="228117" y="2492997"/>
                  </a:lnTo>
                  <a:lnTo>
                    <a:pt x="228117" y="2521572"/>
                  </a:lnTo>
                  <a:lnTo>
                    <a:pt x="285267" y="2492997"/>
                  </a:lnTo>
                  <a:lnTo>
                    <a:pt x="304317" y="2483472"/>
                  </a:lnTo>
                  <a:close/>
                </a:path>
                <a:path w="810259" h="3225165">
                  <a:moveTo>
                    <a:pt x="488988" y="2980486"/>
                  </a:moveTo>
                  <a:lnTo>
                    <a:pt x="482638" y="2967786"/>
                  </a:lnTo>
                  <a:lnTo>
                    <a:pt x="450888" y="2904286"/>
                  </a:lnTo>
                  <a:lnTo>
                    <a:pt x="412788" y="2980486"/>
                  </a:lnTo>
                  <a:lnTo>
                    <a:pt x="441363" y="2980486"/>
                  </a:lnTo>
                  <a:lnTo>
                    <a:pt x="441363" y="3224606"/>
                  </a:lnTo>
                  <a:lnTo>
                    <a:pt x="460413" y="3224606"/>
                  </a:lnTo>
                  <a:lnTo>
                    <a:pt x="460413" y="2980486"/>
                  </a:lnTo>
                  <a:lnTo>
                    <a:pt x="488988" y="2980486"/>
                  </a:lnTo>
                  <a:close/>
                </a:path>
                <a:path w="810259" h="3225165">
                  <a:moveTo>
                    <a:pt x="810031" y="85013"/>
                  </a:moveTo>
                  <a:lnTo>
                    <a:pt x="808050" y="54864"/>
                  </a:lnTo>
                  <a:lnTo>
                    <a:pt x="804418" y="0"/>
                  </a:lnTo>
                  <a:lnTo>
                    <a:pt x="739787" y="55499"/>
                  </a:lnTo>
                  <a:lnTo>
                    <a:pt x="766127" y="66573"/>
                  </a:lnTo>
                  <a:lnTo>
                    <a:pt x="417334" y="896874"/>
                  </a:lnTo>
                  <a:lnTo>
                    <a:pt x="434898" y="904252"/>
                  </a:lnTo>
                  <a:lnTo>
                    <a:pt x="783691" y="73952"/>
                  </a:lnTo>
                  <a:lnTo>
                    <a:pt x="810031" y="85013"/>
                  </a:lnTo>
                  <a:close/>
                </a:path>
              </a:pathLst>
            </a:custGeom>
            <a:solidFill>
              <a:srgbClr val="666666"/>
            </a:solidFill>
          </p:spPr>
          <p:txBody>
            <a:bodyPr wrap="square" lIns="0" tIns="0" rIns="0" bIns="0" rtlCol="0"/>
            <a:lstStyle/>
            <a:p>
              <a:endParaRPr/>
            </a:p>
          </p:txBody>
        </p:sp>
        <p:sp>
          <p:nvSpPr>
            <p:cNvPr id="113" name="object 113"/>
            <p:cNvSpPr/>
            <p:nvPr/>
          </p:nvSpPr>
          <p:spPr>
            <a:xfrm>
              <a:off x="8204445"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14" name="object 114"/>
            <p:cNvSpPr/>
            <p:nvPr/>
          </p:nvSpPr>
          <p:spPr>
            <a:xfrm>
              <a:off x="8204445"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5" name="object 115"/>
            <p:cNvSpPr/>
            <p:nvPr/>
          </p:nvSpPr>
          <p:spPr>
            <a:xfrm>
              <a:off x="8312927" y="3312857"/>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16" name="object 116"/>
            <p:cNvSpPr/>
            <p:nvPr/>
          </p:nvSpPr>
          <p:spPr>
            <a:xfrm>
              <a:off x="880171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17" name="object 117"/>
            <p:cNvSpPr/>
            <p:nvPr/>
          </p:nvSpPr>
          <p:spPr>
            <a:xfrm>
              <a:off x="880171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8" name="object 118"/>
            <p:cNvSpPr/>
            <p:nvPr/>
          </p:nvSpPr>
          <p:spPr>
            <a:xfrm>
              <a:off x="880171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19" name="object 119"/>
            <p:cNvSpPr/>
            <p:nvPr/>
          </p:nvSpPr>
          <p:spPr>
            <a:xfrm>
              <a:off x="880171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0" name="object 120"/>
            <p:cNvSpPr/>
            <p:nvPr/>
          </p:nvSpPr>
          <p:spPr>
            <a:xfrm>
              <a:off x="8497379"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21" name="object 121"/>
            <p:cNvSpPr/>
            <p:nvPr/>
          </p:nvSpPr>
          <p:spPr>
            <a:xfrm>
              <a:off x="9398990"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22" name="object 122"/>
            <p:cNvSpPr/>
            <p:nvPr/>
          </p:nvSpPr>
          <p:spPr>
            <a:xfrm>
              <a:off x="9398990"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3" name="object 123"/>
            <p:cNvSpPr/>
            <p:nvPr/>
          </p:nvSpPr>
          <p:spPr>
            <a:xfrm>
              <a:off x="9398990"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24" name="object 124"/>
            <p:cNvSpPr/>
            <p:nvPr/>
          </p:nvSpPr>
          <p:spPr>
            <a:xfrm>
              <a:off x="9398990"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5" name="object 125"/>
            <p:cNvSpPr/>
            <p:nvPr/>
          </p:nvSpPr>
          <p:spPr>
            <a:xfrm>
              <a:off x="9094660" y="4016374"/>
              <a:ext cx="489584" cy="779780"/>
            </a:xfrm>
            <a:custGeom>
              <a:avLst/>
              <a:gdLst/>
              <a:ahLst/>
              <a:cxnLst/>
              <a:rect l="l" t="t" r="r" b="b"/>
              <a:pathLst>
                <a:path w="489584" h="779779">
                  <a:moveTo>
                    <a:pt x="304330" y="38100"/>
                  </a:moveTo>
                  <a:lnTo>
                    <a:pt x="228130" y="0"/>
                  </a:lnTo>
                  <a:lnTo>
                    <a:pt x="228130" y="28575"/>
                  </a:lnTo>
                  <a:lnTo>
                    <a:pt x="0" y="28575"/>
                  </a:lnTo>
                  <a:lnTo>
                    <a:pt x="0" y="47625"/>
                  </a:lnTo>
                  <a:lnTo>
                    <a:pt x="228130" y="47625"/>
                  </a:lnTo>
                  <a:lnTo>
                    <a:pt x="228130" y="76200"/>
                  </a:lnTo>
                  <a:lnTo>
                    <a:pt x="285280" y="47625"/>
                  </a:lnTo>
                  <a:lnTo>
                    <a:pt x="304330"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26" name="object 126"/>
            <p:cNvSpPr/>
            <p:nvPr/>
          </p:nvSpPr>
          <p:spPr>
            <a:xfrm>
              <a:off x="9996269"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27" name="object 127"/>
            <p:cNvSpPr/>
            <p:nvPr/>
          </p:nvSpPr>
          <p:spPr>
            <a:xfrm>
              <a:off x="9996269"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8" name="object 128"/>
            <p:cNvSpPr/>
            <p:nvPr/>
          </p:nvSpPr>
          <p:spPr>
            <a:xfrm>
              <a:off x="9996269"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29" name="object 129"/>
            <p:cNvSpPr/>
            <p:nvPr/>
          </p:nvSpPr>
          <p:spPr>
            <a:xfrm>
              <a:off x="9996269"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0" name="object 130"/>
            <p:cNvSpPr/>
            <p:nvPr/>
          </p:nvSpPr>
          <p:spPr>
            <a:xfrm>
              <a:off x="9691942"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88" y="535114"/>
                  </a:moveTo>
                  <a:lnTo>
                    <a:pt x="482638" y="522414"/>
                  </a:lnTo>
                  <a:lnTo>
                    <a:pt x="450888" y="458914"/>
                  </a:lnTo>
                  <a:lnTo>
                    <a:pt x="412788" y="535114"/>
                  </a:lnTo>
                  <a:lnTo>
                    <a:pt x="441363" y="535114"/>
                  </a:lnTo>
                  <a:lnTo>
                    <a:pt x="441363" y="779233"/>
                  </a:lnTo>
                  <a:lnTo>
                    <a:pt x="460413" y="779233"/>
                  </a:lnTo>
                  <a:lnTo>
                    <a:pt x="460413" y="535114"/>
                  </a:lnTo>
                  <a:lnTo>
                    <a:pt x="488988" y="535114"/>
                  </a:lnTo>
                  <a:close/>
                </a:path>
              </a:pathLst>
            </a:custGeom>
            <a:solidFill>
              <a:srgbClr val="666666"/>
            </a:solidFill>
          </p:spPr>
          <p:txBody>
            <a:bodyPr wrap="square" lIns="0" tIns="0" rIns="0" bIns="0" rtlCol="0"/>
            <a:lstStyle/>
            <a:p>
              <a:endParaRPr/>
            </a:p>
          </p:txBody>
        </p:sp>
        <p:sp>
          <p:nvSpPr>
            <p:cNvPr id="131" name="object 131"/>
            <p:cNvSpPr/>
            <p:nvPr/>
          </p:nvSpPr>
          <p:spPr>
            <a:xfrm>
              <a:off x="10593548" y="4795598"/>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F4CCCC"/>
            </a:solidFill>
          </p:spPr>
          <p:txBody>
            <a:bodyPr wrap="square" lIns="0" tIns="0" rIns="0" bIns="0" rtlCol="0"/>
            <a:lstStyle/>
            <a:p>
              <a:endParaRPr/>
            </a:p>
          </p:txBody>
        </p:sp>
        <p:sp>
          <p:nvSpPr>
            <p:cNvPr id="132" name="object 132"/>
            <p:cNvSpPr/>
            <p:nvPr/>
          </p:nvSpPr>
          <p:spPr>
            <a:xfrm>
              <a:off x="10593548"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3" name="object 133"/>
            <p:cNvSpPr/>
            <p:nvPr/>
          </p:nvSpPr>
          <p:spPr>
            <a:xfrm>
              <a:off x="10593548" y="3633579"/>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34" name="object 134"/>
            <p:cNvSpPr/>
            <p:nvPr/>
          </p:nvSpPr>
          <p:spPr>
            <a:xfrm>
              <a:off x="10593548"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5" name="object 135"/>
            <p:cNvSpPr/>
            <p:nvPr/>
          </p:nvSpPr>
          <p:spPr>
            <a:xfrm>
              <a:off x="10289222" y="4016374"/>
              <a:ext cx="489584" cy="779780"/>
            </a:xfrm>
            <a:custGeom>
              <a:avLst/>
              <a:gdLst/>
              <a:ahLst/>
              <a:cxnLst/>
              <a:rect l="l" t="t" r="r" b="b"/>
              <a:pathLst>
                <a:path w="489584" h="779779">
                  <a:moveTo>
                    <a:pt x="304317" y="38100"/>
                  </a:moveTo>
                  <a:lnTo>
                    <a:pt x="228117" y="0"/>
                  </a:lnTo>
                  <a:lnTo>
                    <a:pt x="228117" y="28575"/>
                  </a:lnTo>
                  <a:lnTo>
                    <a:pt x="0" y="28575"/>
                  </a:lnTo>
                  <a:lnTo>
                    <a:pt x="0" y="47625"/>
                  </a:lnTo>
                  <a:lnTo>
                    <a:pt x="228117" y="47625"/>
                  </a:lnTo>
                  <a:lnTo>
                    <a:pt x="228117" y="76200"/>
                  </a:lnTo>
                  <a:lnTo>
                    <a:pt x="285267" y="47625"/>
                  </a:lnTo>
                  <a:lnTo>
                    <a:pt x="304317" y="38100"/>
                  </a:lnTo>
                  <a:close/>
                </a:path>
                <a:path w="489584" h="779779">
                  <a:moveTo>
                    <a:pt x="488975" y="535114"/>
                  </a:moveTo>
                  <a:lnTo>
                    <a:pt x="482625" y="522414"/>
                  </a:lnTo>
                  <a:lnTo>
                    <a:pt x="450875" y="458914"/>
                  </a:lnTo>
                  <a:lnTo>
                    <a:pt x="412775" y="535114"/>
                  </a:lnTo>
                  <a:lnTo>
                    <a:pt x="441350" y="535114"/>
                  </a:lnTo>
                  <a:lnTo>
                    <a:pt x="441363" y="779233"/>
                  </a:lnTo>
                  <a:lnTo>
                    <a:pt x="460413" y="779233"/>
                  </a:lnTo>
                  <a:lnTo>
                    <a:pt x="460400" y="535114"/>
                  </a:lnTo>
                  <a:lnTo>
                    <a:pt x="488975" y="535114"/>
                  </a:lnTo>
                  <a:close/>
                </a:path>
              </a:pathLst>
            </a:custGeom>
            <a:solidFill>
              <a:srgbClr val="666666"/>
            </a:solidFill>
          </p:spPr>
          <p:txBody>
            <a:bodyPr wrap="square" lIns="0" tIns="0" rIns="0" bIns="0" rtlCol="0"/>
            <a:lstStyle/>
            <a:p>
              <a:endParaRPr/>
            </a:p>
          </p:txBody>
        </p:sp>
        <p:sp>
          <p:nvSpPr>
            <p:cNvPr id="136" name="object 136"/>
            <p:cNvSpPr/>
            <p:nvPr/>
          </p:nvSpPr>
          <p:spPr>
            <a:xfrm>
              <a:off x="11190827" y="4795598"/>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F4CCCC"/>
            </a:solidFill>
          </p:spPr>
          <p:txBody>
            <a:bodyPr wrap="square" lIns="0" tIns="0" rIns="0" bIns="0" rtlCol="0"/>
            <a:lstStyle/>
            <a:p>
              <a:endParaRPr/>
            </a:p>
          </p:txBody>
        </p:sp>
        <p:sp>
          <p:nvSpPr>
            <p:cNvPr id="137" name="object 137"/>
            <p:cNvSpPr/>
            <p:nvPr/>
          </p:nvSpPr>
          <p:spPr>
            <a:xfrm>
              <a:off x="11190827" y="4795598"/>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8" name="object 138"/>
            <p:cNvSpPr/>
            <p:nvPr/>
          </p:nvSpPr>
          <p:spPr>
            <a:xfrm>
              <a:off x="11190827" y="3633579"/>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39" name="object 139"/>
            <p:cNvSpPr/>
            <p:nvPr/>
          </p:nvSpPr>
          <p:spPr>
            <a:xfrm>
              <a:off x="11190827" y="3633579"/>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0" name="object 140"/>
            <p:cNvSpPr/>
            <p:nvPr/>
          </p:nvSpPr>
          <p:spPr>
            <a:xfrm>
              <a:off x="8914067" y="1555013"/>
              <a:ext cx="2461895" cy="3241040"/>
            </a:xfrm>
            <a:custGeom>
              <a:avLst/>
              <a:gdLst/>
              <a:ahLst/>
              <a:cxnLst/>
              <a:rect l="l" t="t" r="r" b="b"/>
              <a:pathLst>
                <a:path w="2461895" h="3241040">
                  <a:moveTo>
                    <a:pt x="128460" y="79502"/>
                  </a:moveTo>
                  <a:lnTo>
                    <a:pt x="121843" y="62293"/>
                  </a:lnTo>
                  <a:lnTo>
                    <a:pt x="97853" y="0"/>
                  </a:lnTo>
                  <a:lnTo>
                    <a:pt x="52616" y="72186"/>
                  </a:lnTo>
                  <a:lnTo>
                    <a:pt x="81064" y="74930"/>
                  </a:lnTo>
                  <a:lnTo>
                    <a:pt x="0" y="915644"/>
                  </a:lnTo>
                  <a:lnTo>
                    <a:pt x="18961" y="917473"/>
                  </a:lnTo>
                  <a:lnTo>
                    <a:pt x="100025" y="76758"/>
                  </a:lnTo>
                  <a:lnTo>
                    <a:pt x="128460" y="79502"/>
                  </a:lnTo>
                  <a:close/>
                </a:path>
                <a:path w="2461895" h="3241040">
                  <a:moveTo>
                    <a:pt x="2276754" y="2499461"/>
                  </a:moveTo>
                  <a:lnTo>
                    <a:pt x="2200554" y="2461361"/>
                  </a:lnTo>
                  <a:lnTo>
                    <a:pt x="2200554" y="2489936"/>
                  </a:lnTo>
                  <a:lnTo>
                    <a:pt x="1972437" y="2489936"/>
                  </a:lnTo>
                  <a:lnTo>
                    <a:pt x="1972437" y="2508986"/>
                  </a:lnTo>
                  <a:lnTo>
                    <a:pt x="2200554" y="2508986"/>
                  </a:lnTo>
                  <a:lnTo>
                    <a:pt x="2200554" y="2537561"/>
                  </a:lnTo>
                  <a:lnTo>
                    <a:pt x="2257704" y="2508986"/>
                  </a:lnTo>
                  <a:lnTo>
                    <a:pt x="2276754" y="2499461"/>
                  </a:lnTo>
                  <a:close/>
                </a:path>
                <a:path w="2461895" h="3241040">
                  <a:moveTo>
                    <a:pt x="2461412" y="2996476"/>
                  </a:moveTo>
                  <a:lnTo>
                    <a:pt x="2455062" y="2983776"/>
                  </a:lnTo>
                  <a:lnTo>
                    <a:pt x="2423312" y="2920276"/>
                  </a:lnTo>
                  <a:lnTo>
                    <a:pt x="2385212" y="2996476"/>
                  </a:lnTo>
                  <a:lnTo>
                    <a:pt x="2413787" y="2996476"/>
                  </a:lnTo>
                  <a:lnTo>
                    <a:pt x="2413787" y="3240595"/>
                  </a:lnTo>
                  <a:lnTo>
                    <a:pt x="2432837" y="3240595"/>
                  </a:lnTo>
                  <a:lnTo>
                    <a:pt x="2432837" y="2996476"/>
                  </a:lnTo>
                  <a:lnTo>
                    <a:pt x="2461412" y="2996476"/>
                  </a:lnTo>
                  <a:close/>
                </a:path>
              </a:pathLst>
            </a:custGeom>
            <a:solidFill>
              <a:srgbClr val="666666"/>
            </a:solidFill>
          </p:spPr>
          <p:txBody>
            <a:bodyPr wrap="square" lIns="0" tIns="0" rIns="0" bIns="0" rtlCol="0"/>
            <a:lstStyle/>
            <a:p>
              <a:endParaRPr/>
            </a:p>
          </p:txBody>
        </p:sp>
        <p:sp>
          <p:nvSpPr>
            <p:cNvPr id="141" name="object 141"/>
            <p:cNvSpPr/>
            <p:nvPr/>
          </p:nvSpPr>
          <p:spPr>
            <a:xfrm>
              <a:off x="8801715"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2" name="object 142"/>
            <p:cNvSpPr/>
            <p:nvPr/>
          </p:nvSpPr>
          <p:spPr>
            <a:xfrm>
              <a:off x="8801715"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3" name="object 143"/>
            <p:cNvSpPr/>
            <p:nvPr/>
          </p:nvSpPr>
          <p:spPr>
            <a:xfrm>
              <a:off x="9511326" y="1619787"/>
              <a:ext cx="100330" cy="852805"/>
            </a:xfrm>
            <a:custGeom>
              <a:avLst/>
              <a:gdLst/>
              <a:ahLst/>
              <a:cxnLst/>
              <a:rect l="l" t="t" r="r" b="b"/>
              <a:pathLst>
                <a:path w="100329" h="852805">
                  <a:moveTo>
                    <a:pt x="52808" y="75377"/>
                  </a:moveTo>
                  <a:lnTo>
                    <a:pt x="0" y="851131"/>
                  </a:lnTo>
                  <a:lnTo>
                    <a:pt x="19005" y="852425"/>
                  </a:lnTo>
                  <a:lnTo>
                    <a:pt x="71814" y="76670"/>
                  </a:lnTo>
                  <a:lnTo>
                    <a:pt x="52808" y="75377"/>
                  </a:lnTo>
                  <a:close/>
                </a:path>
                <a:path w="100329" h="852805">
                  <a:moveTo>
                    <a:pt x="93679" y="62706"/>
                  </a:moveTo>
                  <a:lnTo>
                    <a:pt x="53671" y="62706"/>
                  </a:lnTo>
                  <a:lnTo>
                    <a:pt x="72677" y="64000"/>
                  </a:lnTo>
                  <a:lnTo>
                    <a:pt x="71814" y="76670"/>
                  </a:lnTo>
                  <a:lnTo>
                    <a:pt x="100323" y="78611"/>
                  </a:lnTo>
                  <a:lnTo>
                    <a:pt x="93679" y="62706"/>
                  </a:lnTo>
                  <a:close/>
                </a:path>
                <a:path w="100329" h="852805">
                  <a:moveTo>
                    <a:pt x="53671" y="62706"/>
                  </a:moveTo>
                  <a:lnTo>
                    <a:pt x="52808" y="75377"/>
                  </a:lnTo>
                  <a:lnTo>
                    <a:pt x="71814" y="76670"/>
                  </a:lnTo>
                  <a:lnTo>
                    <a:pt x="72677" y="64000"/>
                  </a:lnTo>
                  <a:lnTo>
                    <a:pt x="53671" y="62706"/>
                  </a:lnTo>
                  <a:close/>
                </a:path>
                <a:path w="100329" h="852805">
                  <a:moveTo>
                    <a:pt x="67487" y="0"/>
                  </a:moveTo>
                  <a:lnTo>
                    <a:pt x="24300" y="73436"/>
                  </a:lnTo>
                  <a:lnTo>
                    <a:pt x="52808" y="75377"/>
                  </a:lnTo>
                  <a:lnTo>
                    <a:pt x="53671" y="62706"/>
                  </a:lnTo>
                  <a:lnTo>
                    <a:pt x="93679" y="62706"/>
                  </a:lnTo>
                  <a:lnTo>
                    <a:pt x="67487" y="0"/>
                  </a:lnTo>
                  <a:close/>
                </a:path>
              </a:pathLst>
            </a:custGeom>
            <a:solidFill>
              <a:srgbClr val="666666"/>
            </a:solidFill>
          </p:spPr>
          <p:txBody>
            <a:bodyPr wrap="square" lIns="0" tIns="0" rIns="0" bIns="0" rtlCol="0"/>
            <a:lstStyle/>
            <a:p>
              <a:endParaRPr/>
            </a:p>
          </p:txBody>
        </p:sp>
        <p:sp>
          <p:nvSpPr>
            <p:cNvPr id="144" name="object 144"/>
            <p:cNvSpPr/>
            <p:nvPr/>
          </p:nvSpPr>
          <p:spPr>
            <a:xfrm>
              <a:off x="9398994"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5" name="object 145"/>
            <p:cNvSpPr/>
            <p:nvPr/>
          </p:nvSpPr>
          <p:spPr>
            <a:xfrm>
              <a:off x="9398994"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6" name="object 146"/>
            <p:cNvSpPr/>
            <p:nvPr/>
          </p:nvSpPr>
          <p:spPr>
            <a:xfrm>
              <a:off x="10000949" y="1555004"/>
              <a:ext cx="127000" cy="917575"/>
            </a:xfrm>
            <a:custGeom>
              <a:avLst/>
              <a:gdLst/>
              <a:ahLst/>
              <a:cxnLst/>
              <a:rect l="l" t="t" r="r" b="b"/>
              <a:pathLst>
                <a:path w="127000" h="917575">
                  <a:moveTo>
                    <a:pt x="47414" y="74969"/>
                  </a:moveTo>
                  <a:lnTo>
                    <a:pt x="28448" y="76757"/>
                  </a:lnTo>
                  <a:lnTo>
                    <a:pt x="107676" y="917454"/>
                  </a:lnTo>
                  <a:lnTo>
                    <a:pt x="126643" y="915666"/>
                  </a:lnTo>
                  <a:lnTo>
                    <a:pt x="47414" y="74969"/>
                  </a:lnTo>
                  <a:close/>
                </a:path>
                <a:path w="127000" h="917575">
                  <a:moveTo>
                    <a:pt x="30782" y="0"/>
                  </a:moveTo>
                  <a:lnTo>
                    <a:pt x="0" y="79438"/>
                  </a:lnTo>
                  <a:lnTo>
                    <a:pt x="28448" y="76757"/>
                  </a:lnTo>
                  <a:lnTo>
                    <a:pt x="27256" y="64113"/>
                  </a:lnTo>
                  <a:lnTo>
                    <a:pt x="46222" y="62326"/>
                  </a:lnTo>
                  <a:lnTo>
                    <a:pt x="69650" y="62326"/>
                  </a:lnTo>
                  <a:lnTo>
                    <a:pt x="30782" y="0"/>
                  </a:lnTo>
                  <a:close/>
                </a:path>
                <a:path w="127000" h="917575">
                  <a:moveTo>
                    <a:pt x="46222" y="62326"/>
                  </a:moveTo>
                  <a:lnTo>
                    <a:pt x="27256" y="64113"/>
                  </a:lnTo>
                  <a:lnTo>
                    <a:pt x="28448" y="76757"/>
                  </a:lnTo>
                  <a:lnTo>
                    <a:pt x="47414" y="74969"/>
                  </a:lnTo>
                  <a:lnTo>
                    <a:pt x="46222" y="62326"/>
                  </a:lnTo>
                  <a:close/>
                </a:path>
                <a:path w="127000" h="917575">
                  <a:moveTo>
                    <a:pt x="69650" y="62326"/>
                  </a:moveTo>
                  <a:lnTo>
                    <a:pt x="46222" y="62326"/>
                  </a:lnTo>
                  <a:lnTo>
                    <a:pt x="47414" y="74969"/>
                  </a:lnTo>
                  <a:lnTo>
                    <a:pt x="75863" y="72288"/>
                  </a:lnTo>
                  <a:lnTo>
                    <a:pt x="69650" y="62326"/>
                  </a:lnTo>
                  <a:close/>
                </a:path>
              </a:pathLst>
            </a:custGeom>
            <a:solidFill>
              <a:srgbClr val="666666"/>
            </a:solidFill>
          </p:spPr>
          <p:txBody>
            <a:bodyPr wrap="square" lIns="0" tIns="0" rIns="0" bIns="0" rtlCol="0"/>
            <a:lstStyle/>
            <a:p>
              <a:endParaRPr/>
            </a:p>
          </p:txBody>
        </p:sp>
        <p:sp>
          <p:nvSpPr>
            <p:cNvPr id="147" name="object 147"/>
            <p:cNvSpPr/>
            <p:nvPr/>
          </p:nvSpPr>
          <p:spPr>
            <a:xfrm>
              <a:off x="9996274"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8" name="object 148"/>
            <p:cNvSpPr/>
            <p:nvPr/>
          </p:nvSpPr>
          <p:spPr>
            <a:xfrm>
              <a:off x="10334790" y="1603400"/>
              <a:ext cx="985519" cy="874394"/>
            </a:xfrm>
            <a:custGeom>
              <a:avLst/>
              <a:gdLst/>
              <a:ahLst/>
              <a:cxnLst/>
              <a:rect l="l" t="t" r="r" b="b"/>
              <a:pathLst>
                <a:path w="985520" h="874394">
                  <a:moveTo>
                    <a:pt x="389331" y="864387"/>
                  </a:moveTo>
                  <a:lnTo>
                    <a:pt x="43713" y="66141"/>
                  </a:lnTo>
                  <a:lnTo>
                    <a:pt x="69926" y="54787"/>
                  </a:lnTo>
                  <a:lnTo>
                    <a:pt x="69570" y="54483"/>
                  </a:lnTo>
                  <a:lnTo>
                    <a:pt x="4686" y="0"/>
                  </a:lnTo>
                  <a:lnTo>
                    <a:pt x="0" y="85064"/>
                  </a:lnTo>
                  <a:lnTo>
                    <a:pt x="26225" y="73710"/>
                  </a:lnTo>
                  <a:lnTo>
                    <a:pt x="371856" y="871956"/>
                  </a:lnTo>
                  <a:lnTo>
                    <a:pt x="389331" y="864387"/>
                  </a:lnTo>
                  <a:close/>
                </a:path>
                <a:path w="985520" h="874394">
                  <a:moveTo>
                    <a:pt x="985494" y="862469"/>
                  </a:moveTo>
                  <a:lnTo>
                    <a:pt x="381711" y="55308"/>
                  </a:lnTo>
                  <a:lnTo>
                    <a:pt x="395312" y="45135"/>
                  </a:lnTo>
                  <a:lnTo>
                    <a:pt x="404596" y="38188"/>
                  </a:lnTo>
                  <a:lnTo>
                    <a:pt x="328447" y="0"/>
                  </a:lnTo>
                  <a:lnTo>
                    <a:pt x="343573" y="83832"/>
                  </a:lnTo>
                  <a:lnTo>
                    <a:pt x="366458" y="66725"/>
                  </a:lnTo>
                  <a:lnTo>
                    <a:pt x="970241" y="873874"/>
                  </a:lnTo>
                  <a:lnTo>
                    <a:pt x="985494" y="862469"/>
                  </a:lnTo>
                  <a:close/>
                </a:path>
              </a:pathLst>
            </a:custGeom>
            <a:solidFill>
              <a:srgbClr val="666666"/>
            </a:solidFill>
          </p:spPr>
          <p:txBody>
            <a:bodyPr wrap="square" lIns="0" tIns="0" rIns="0" bIns="0" rtlCol="0"/>
            <a:lstStyle/>
            <a:p>
              <a:endParaRPr/>
            </a:p>
          </p:txBody>
        </p:sp>
        <p:sp>
          <p:nvSpPr>
            <p:cNvPr id="149" name="object 149"/>
            <p:cNvSpPr/>
            <p:nvPr/>
          </p:nvSpPr>
          <p:spPr>
            <a:xfrm>
              <a:off x="9996274"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50" name="object 150"/>
            <p:cNvSpPr/>
            <p:nvPr/>
          </p:nvSpPr>
          <p:spPr>
            <a:xfrm>
              <a:off x="10593553" y="2471564"/>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151" name="object 151"/>
            <p:cNvSpPr/>
            <p:nvPr/>
          </p:nvSpPr>
          <p:spPr>
            <a:xfrm>
              <a:off x="1059355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52" name="object 152"/>
            <p:cNvSpPr/>
            <p:nvPr/>
          </p:nvSpPr>
          <p:spPr>
            <a:xfrm>
              <a:off x="11190833" y="2471564"/>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53" name="object 153"/>
            <p:cNvSpPr/>
            <p:nvPr/>
          </p:nvSpPr>
          <p:spPr>
            <a:xfrm>
              <a:off x="11190833" y="2471564"/>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54" name="object 154"/>
            <p:cNvSpPr/>
            <p:nvPr/>
          </p:nvSpPr>
          <p:spPr>
            <a:xfrm>
              <a:off x="8910193" y="3312858"/>
              <a:ext cx="2465705" cy="321310"/>
            </a:xfrm>
            <a:custGeom>
              <a:avLst/>
              <a:gdLst/>
              <a:ahLst/>
              <a:cxnLst/>
              <a:rect l="l" t="t" r="r" b="b"/>
              <a:pathLst>
                <a:path w="2465704" h="321310">
                  <a:moveTo>
                    <a:pt x="76200" y="76200"/>
                  </a:moveTo>
                  <a:lnTo>
                    <a:pt x="69850" y="63500"/>
                  </a:lnTo>
                  <a:lnTo>
                    <a:pt x="38100" y="0"/>
                  </a:lnTo>
                  <a:lnTo>
                    <a:pt x="0" y="76200"/>
                  </a:lnTo>
                  <a:lnTo>
                    <a:pt x="28575" y="76200"/>
                  </a:lnTo>
                  <a:lnTo>
                    <a:pt x="28575" y="320725"/>
                  </a:lnTo>
                  <a:lnTo>
                    <a:pt x="47625" y="320725"/>
                  </a:lnTo>
                  <a:lnTo>
                    <a:pt x="47625" y="76200"/>
                  </a:lnTo>
                  <a:lnTo>
                    <a:pt x="76200" y="76200"/>
                  </a:lnTo>
                  <a:close/>
                </a:path>
                <a:path w="2465704" h="321310">
                  <a:moveTo>
                    <a:pt x="673481" y="76200"/>
                  </a:moveTo>
                  <a:lnTo>
                    <a:pt x="667131" y="63500"/>
                  </a:lnTo>
                  <a:lnTo>
                    <a:pt x="635381" y="0"/>
                  </a:lnTo>
                  <a:lnTo>
                    <a:pt x="597281" y="76200"/>
                  </a:lnTo>
                  <a:lnTo>
                    <a:pt x="625856" y="76200"/>
                  </a:lnTo>
                  <a:lnTo>
                    <a:pt x="625856" y="320725"/>
                  </a:lnTo>
                  <a:lnTo>
                    <a:pt x="644906" y="320725"/>
                  </a:lnTo>
                  <a:lnTo>
                    <a:pt x="644906" y="76200"/>
                  </a:lnTo>
                  <a:lnTo>
                    <a:pt x="673481" y="76200"/>
                  </a:lnTo>
                  <a:close/>
                </a:path>
                <a:path w="2465704" h="321310">
                  <a:moveTo>
                    <a:pt x="1270762" y="76200"/>
                  </a:moveTo>
                  <a:lnTo>
                    <a:pt x="1264412" y="63500"/>
                  </a:lnTo>
                  <a:lnTo>
                    <a:pt x="1232662" y="0"/>
                  </a:lnTo>
                  <a:lnTo>
                    <a:pt x="1194562" y="76200"/>
                  </a:lnTo>
                  <a:lnTo>
                    <a:pt x="1223137" y="76200"/>
                  </a:lnTo>
                  <a:lnTo>
                    <a:pt x="1223137" y="320725"/>
                  </a:lnTo>
                  <a:lnTo>
                    <a:pt x="1242187" y="320725"/>
                  </a:lnTo>
                  <a:lnTo>
                    <a:pt x="1242187" y="76200"/>
                  </a:lnTo>
                  <a:lnTo>
                    <a:pt x="1270762" y="76200"/>
                  </a:lnTo>
                  <a:close/>
                </a:path>
                <a:path w="2465704" h="321310">
                  <a:moveTo>
                    <a:pt x="1868043" y="76200"/>
                  </a:moveTo>
                  <a:lnTo>
                    <a:pt x="1861693" y="63500"/>
                  </a:lnTo>
                  <a:lnTo>
                    <a:pt x="1829943" y="0"/>
                  </a:lnTo>
                  <a:lnTo>
                    <a:pt x="1791843" y="76200"/>
                  </a:lnTo>
                  <a:lnTo>
                    <a:pt x="1820418" y="76200"/>
                  </a:lnTo>
                  <a:lnTo>
                    <a:pt x="1820418" y="320725"/>
                  </a:lnTo>
                  <a:lnTo>
                    <a:pt x="1839468" y="320725"/>
                  </a:lnTo>
                  <a:lnTo>
                    <a:pt x="1839468" y="76200"/>
                  </a:lnTo>
                  <a:lnTo>
                    <a:pt x="1868043" y="76200"/>
                  </a:lnTo>
                  <a:close/>
                </a:path>
                <a:path w="2465704" h="321310">
                  <a:moveTo>
                    <a:pt x="2465311" y="76200"/>
                  </a:moveTo>
                  <a:lnTo>
                    <a:pt x="2458961" y="63500"/>
                  </a:lnTo>
                  <a:lnTo>
                    <a:pt x="2427211" y="0"/>
                  </a:lnTo>
                  <a:lnTo>
                    <a:pt x="2389111" y="76200"/>
                  </a:lnTo>
                  <a:lnTo>
                    <a:pt x="2417686" y="76200"/>
                  </a:lnTo>
                  <a:lnTo>
                    <a:pt x="2417699" y="320725"/>
                  </a:lnTo>
                  <a:lnTo>
                    <a:pt x="2436749" y="320725"/>
                  </a:lnTo>
                  <a:lnTo>
                    <a:pt x="2436736" y="76200"/>
                  </a:lnTo>
                  <a:lnTo>
                    <a:pt x="2465311" y="76200"/>
                  </a:lnTo>
                  <a:close/>
                </a:path>
              </a:pathLst>
            </a:custGeom>
            <a:solidFill>
              <a:srgbClr val="666666"/>
            </a:solidFill>
          </p:spPr>
          <p:txBody>
            <a:bodyPr wrap="square" lIns="0" tIns="0" rIns="0" bIns="0" rtlCol="0"/>
            <a:lstStyle/>
            <a:p>
              <a:endParaRPr/>
            </a:p>
          </p:txBody>
        </p:sp>
        <p:sp>
          <p:nvSpPr>
            <p:cNvPr id="155" name="object 155"/>
            <p:cNvSpPr/>
            <p:nvPr/>
          </p:nvSpPr>
          <p:spPr>
            <a:xfrm>
              <a:off x="8039704" y="5738701"/>
              <a:ext cx="3617595" cy="114300"/>
            </a:xfrm>
            <a:custGeom>
              <a:avLst/>
              <a:gdLst/>
              <a:ahLst/>
              <a:cxnLst/>
              <a:rect l="l" t="t" r="r" b="b"/>
              <a:pathLst>
                <a:path w="3617595" h="114300">
                  <a:moveTo>
                    <a:pt x="3502757" y="76199"/>
                  </a:moveTo>
                  <a:lnTo>
                    <a:pt x="3502757" y="114300"/>
                  </a:lnTo>
                  <a:lnTo>
                    <a:pt x="3578957" y="76200"/>
                  </a:lnTo>
                  <a:lnTo>
                    <a:pt x="3502757" y="76199"/>
                  </a:lnTo>
                  <a:close/>
                </a:path>
                <a:path w="3617595" h="114300">
                  <a:moveTo>
                    <a:pt x="3502757" y="38099"/>
                  </a:moveTo>
                  <a:lnTo>
                    <a:pt x="3502757" y="76199"/>
                  </a:lnTo>
                  <a:lnTo>
                    <a:pt x="3521809" y="76200"/>
                  </a:lnTo>
                  <a:lnTo>
                    <a:pt x="3521809" y="38100"/>
                  </a:lnTo>
                  <a:lnTo>
                    <a:pt x="3502757" y="38099"/>
                  </a:lnTo>
                  <a:close/>
                </a:path>
                <a:path w="3617595" h="114300">
                  <a:moveTo>
                    <a:pt x="3502757" y="0"/>
                  </a:moveTo>
                  <a:lnTo>
                    <a:pt x="3502757" y="38099"/>
                  </a:lnTo>
                  <a:lnTo>
                    <a:pt x="3521809" y="38100"/>
                  </a:lnTo>
                  <a:lnTo>
                    <a:pt x="3521809" y="76200"/>
                  </a:lnTo>
                  <a:lnTo>
                    <a:pt x="3578959" y="76198"/>
                  </a:lnTo>
                  <a:lnTo>
                    <a:pt x="3617057" y="57150"/>
                  </a:lnTo>
                  <a:lnTo>
                    <a:pt x="3502757" y="0"/>
                  </a:lnTo>
                  <a:close/>
                </a:path>
                <a:path w="3617595" h="114300">
                  <a:moveTo>
                    <a:pt x="0" y="38098"/>
                  </a:moveTo>
                  <a:lnTo>
                    <a:pt x="0" y="76198"/>
                  </a:lnTo>
                  <a:lnTo>
                    <a:pt x="3502757" y="76199"/>
                  </a:lnTo>
                  <a:lnTo>
                    <a:pt x="3502757" y="38099"/>
                  </a:lnTo>
                  <a:lnTo>
                    <a:pt x="0" y="38098"/>
                  </a:lnTo>
                  <a:close/>
                </a:path>
              </a:pathLst>
            </a:custGeom>
            <a:solidFill>
              <a:srgbClr val="44546A"/>
            </a:solidFill>
          </p:spPr>
          <p:txBody>
            <a:bodyPr wrap="square" lIns="0" tIns="0" rIns="0" bIns="0" rtlCol="0"/>
            <a:lstStyle/>
            <a:p>
              <a:endParaRPr/>
            </a:p>
          </p:txBody>
        </p:sp>
        <p:sp>
          <p:nvSpPr>
            <p:cNvPr id="156" name="object 156"/>
            <p:cNvSpPr/>
            <p:nvPr/>
          </p:nvSpPr>
          <p:spPr>
            <a:xfrm>
              <a:off x="8046969" y="2267069"/>
              <a:ext cx="3512820" cy="3431540"/>
            </a:xfrm>
            <a:custGeom>
              <a:avLst/>
              <a:gdLst/>
              <a:ahLst/>
              <a:cxnLst/>
              <a:rect l="l" t="t" r="r" b="b"/>
              <a:pathLst>
                <a:path w="3512820" h="3431540">
                  <a:moveTo>
                    <a:pt x="0" y="0"/>
                  </a:moveTo>
                  <a:lnTo>
                    <a:pt x="3512685" y="0"/>
                  </a:lnTo>
                  <a:lnTo>
                    <a:pt x="3512685" y="3431506"/>
                  </a:lnTo>
                  <a:lnTo>
                    <a:pt x="0" y="3431506"/>
                  </a:lnTo>
                  <a:lnTo>
                    <a:pt x="0" y="0"/>
                  </a:lnTo>
                  <a:close/>
                </a:path>
              </a:pathLst>
            </a:custGeom>
            <a:ln w="28575">
              <a:solidFill>
                <a:srgbClr val="B7B7B7"/>
              </a:solidFill>
            </a:ln>
          </p:spPr>
          <p:txBody>
            <a:bodyPr wrap="square" lIns="0" tIns="0" rIns="0" bIns="0" rtlCol="0"/>
            <a:lstStyle/>
            <a:p>
              <a:endParaRPr/>
            </a:p>
          </p:txBody>
        </p:sp>
      </p:grpSp>
      <p:sp>
        <p:nvSpPr>
          <p:cNvPr id="157" name="object 157"/>
          <p:cNvSpPr txBox="1"/>
          <p:nvPr/>
        </p:nvSpPr>
        <p:spPr>
          <a:xfrm>
            <a:off x="8732958" y="1101506"/>
            <a:ext cx="2088514" cy="372745"/>
          </a:xfrm>
          <a:prstGeom prst="rect">
            <a:avLst/>
          </a:prstGeom>
          <a:solidFill>
            <a:srgbClr val="D9D2E9"/>
          </a:solidFill>
          <a:ln w="9525">
            <a:solidFill>
              <a:srgbClr val="44546A"/>
            </a:solidFill>
          </a:ln>
        </p:spPr>
        <p:txBody>
          <a:bodyPr vert="horz" wrap="square" lIns="0" tIns="0" rIns="0" bIns="0" rtlCol="0">
            <a:spAutoFit/>
          </a:bodyPr>
          <a:lstStyle/>
          <a:p>
            <a:pPr algn="ctr">
              <a:lnSpc>
                <a:spcPts val="2770"/>
              </a:lnSpc>
            </a:pPr>
            <a:r>
              <a:rPr sz="2500" spc="-5" dirty="0">
                <a:latin typeface="Calibri"/>
                <a:cs typeface="Calibri"/>
              </a:rPr>
              <a:t>Loss</a:t>
            </a:r>
            <a:endParaRPr sz="2500">
              <a:latin typeface="Calibri"/>
              <a:cs typeface="Calibri"/>
            </a:endParaRPr>
          </a:p>
        </p:txBody>
      </p:sp>
      <p:sp>
        <p:nvSpPr>
          <p:cNvPr id="158" name="object 158"/>
          <p:cNvSpPr/>
          <p:nvPr/>
        </p:nvSpPr>
        <p:spPr>
          <a:xfrm>
            <a:off x="461345" y="5738700"/>
            <a:ext cx="3869054" cy="114300"/>
          </a:xfrm>
          <a:custGeom>
            <a:avLst/>
            <a:gdLst/>
            <a:ahLst/>
            <a:cxnLst/>
            <a:rect l="l" t="t" r="r" b="b"/>
            <a:pathLst>
              <a:path w="3869054" h="114300">
                <a:moveTo>
                  <a:pt x="3754292" y="76199"/>
                </a:moveTo>
                <a:lnTo>
                  <a:pt x="3754292" y="114300"/>
                </a:lnTo>
                <a:lnTo>
                  <a:pt x="3830492" y="76200"/>
                </a:lnTo>
                <a:lnTo>
                  <a:pt x="3754292" y="76199"/>
                </a:lnTo>
                <a:close/>
              </a:path>
              <a:path w="3869054" h="114300">
                <a:moveTo>
                  <a:pt x="3754292" y="38099"/>
                </a:moveTo>
                <a:lnTo>
                  <a:pt x="3754292" y="76199"/>
                </a:lnTo>
                <a:lnTo>
                  <a:pt x="3773343" y="76200"/>
                </a:lnTo>
                <a:lnTo>
                  <a:pt x="3773343" y="38100"/>
                </a:lnTo>
                <a:lnTo>
                  <a:pt x="3754292" y="38099"/>
                </a:lnTo>
                <a:close/>
              </a:path>
              <a:path w="3869054" h="114300">
                <a:moveTo>
                  <a:pt x="3754292" y="0"/>
                </a:moveTo>
                <a:lnTo>
                  <a:pt x="3754292" y="38099"/>
                </a:lnTo>
                <a:lnTo>
                  <a:pt x="3773343" y="38100"/>
                </a:lnTo>
                <a:lnTo>
                  <a:pt x="3773343" y="76200"/>
                </a:lnTo>
                <a:lnTo>
                  <a:pt x="3830494" y="76198"/>
                </a:lnTo>
                <a:lnTo>
                  <a:pt x="3868592" y="57150"/>
                </a:lnTo>
                <a:lnTo>
                  <a:pt x="3754292" y="0"/>
                </a:lnTo>
                <a:close/>
              </a:path>
              <a:path w="3869054" h="114300">
                <a:moveTo>
                  <a:pt x="0" y="38098"/>
                </a:moveTo>
                <a:lnTo>
                  <a:pt x="0" y="76198"/>
                </a:lnTo>
                <a:lnTo>
                  <a:pt x="3754292" y="76199"/>
                </a:lnTo>
                <a:lnTo>
                  <a:pt x="3754292" y="38099"/>
                </a:lnTo>
                <a:lnTo>
                  <a:pt x="0" y="38098"/>
                </a:lnTo>
                <a:close/>
              </a:path>
            </a:pathLst>
          </a:custGeom>
          <a:solidFill>
            <a:srgbClr val="44546A"/>
          </a:solidFill>
        </p:spPr>
        <p:txBody>
          <a:bodyPr wrap="square" lIns="0" tIns="0" rIns="0" bIns="0" rtlCol="0"/>
          <a:lstStyle/>
          <a:p>
            <a:endParaRPr/>
          </a:p>
        </p:txBody>
      </p:sp>
      <p:sp>
        <p:nvSpPr>
          <p:cNvPr id="159" name="object 159"/>
          <p:cNvSpPr/>
          <p:nvPr/>
        </p:nvSpPr>
        <p:spPr>
          <a:xfrm>
            <a:off x="4484631" y="5738700"/>
            <a:ext cx="3423285" cy="114300"/>
          </a:xfrm>
          <a:custGeom>
            <a:avLst/>
            <a:gdLst/>
            <a:ahLst/>
            <a:cxnLst/>
            <a:rect l="l" t="t" r="r" b="b"/>
            <a:pathLst>
              <a:path w="3423284" h="114300">
                <a:moveTo>
                  <a:pt x="3308408" y="76199"/>
                </a:moveTo>
                <a:lnTo>
                  <a:pt x="3308408" y="114300"/>
                </a:lnTo>
                <a:lnTo>
                  <a:pt x="3384608" y="76200"/>
                </a:lnTo>
                <a:lnTo>
                  <a:pt x="3308408" y="76199"/>
                </a:lnTo>
                <a:close/>
              </a:path>
              <a:path w="3423284" h="114300">
                <a:moveTo>
                  <a:pt x="3308408" y="38099"/>
                </a:moveTo>
                <a:lnTo>
                  <a:pt x="3308408" y="76199"/>
                </a:lnTo>
                <a:lnTo>
                  <a:pt x="3327459" y="76200"/>
                </a:lnTo>
                <a:lnTo>
                  <a:pt x="3327459" y="38100"/>
                </a:lnTo>
                <a:lnTo>
                  <a:pt x="3308408" y="38099"/>
                </a:lnTo>
                <a:close/>
              </a:path>
              <a:path w="3423284" h="114300">
                <a:moveTo>
                  <a:pt x="3308408" y="0"/>
                </a:moveTo>
                <a:lnTo>
                  <a:pt x="3308408" y="38099"/>
                </a:lnTo>
                <a:lnTo>
                  <a:pt x="3327459" y="38100"/>
                </a:lnTo>
                <a:lnTo>
                  <a:pt x="3327459" y="76200"/>
                </a:lnTo>
                <a:lnTo>
                  <a:pt x="3384610" y="76198"/>
                </a:lnTo>
                <a:lnTo>
                  <a:pt x="3422708" y="57150"/>
                </a:lnTo>
                <a:lnTo>
                  <a:pt x="3308408" y="0"/>
                </a:lnTo>
                <a:close/>
              </a:path>
              <a:path w="3423284" h="114300">
                <a:moveTo>
                  <a:pt x="0" y="38098"/>
                </a:moveTo>
                <a:lnTo>
                  <a:pt x="0" y="76198"/>
                </a:lnTo>
                <a:lnTo>
                  <a:pt x="3308408" y="76199"/>
                </a:lnTo>
                <a:lnTo>
                  <a:pt x="3308408" y="38099"/>
                </a:lnTo>
                <a:lnTo>
                  <a:pt x="0" y="38098"/>
                </a:lnTo>
                <a:close/>
              </a:path>
            </a:pathLst>
          </a:custGeom>
          <a:solidFill>
            <a:srgbClr val="44546A"/>
          </a:solidFill>
        </p:spPr>
        <p:txBody>
          <a:bodyPr wrap="square" lIns="0" tIns="0" rIns="0" bIns="0" rtlCol="0"/>
          <a:lstStyle/>
          <a:p>
            <a:endParaRPr/>
          </a:p>
        </p:txBody>
      </p:sp>
      <p:sp>
        <p:nvSpPr>
          <p:cNvPr id="160" name="object 160"/>
          <p:cNvSpPr/>
          <p:nvPr/>
        </p:nvSpPr>
        <p:spPr>
          <a:xfrm>
            <a:off x="7774641" y="5974205"/>
            <a:ext cx="3836670" cy="114300"/>
          </a:xfrm>
          <a:custGeom>
            <a:avLst/>
            <a:gdLst/>
            <a:ahLst/>
            <a:cxnLst/>
            <a:rect l="l" t="t" r="r" b="b"/>
            <a:pathLst>
              <a:path w="3836670" h="114300">
                <a:moveTo>
                  <a:pt x="114300" y="0"/>
                </a:moveTo>
                <a:lnTo>
                  <a:pt x="0" y="57149"/>
                </a:lnTo>
                <a:lnTo>
                  <a:pt x="114300" y="114299"/>
                </a:lnTo>
                <a:lnTo>
                  <a:pt x="114300" y="76200"/>
                </a:lnTo>
                <a:lnTo>
                  <a:pt x="95248" y="76199"/>
                </a:lnTo>
                <a:lnTo>
                  <a:pt x="95248" y="38099"/>
                </a:lnTo>
                <a:lnTo>
                  <a:pt x="114300" y="38099"/>
                </a:lnTo>
                <a:lnTo>
                  <a:pt x="114300" y="0"/>
                </a:lnTo>
                <a:close/>
              </a:path>
              <a:path w="3836670" h="114300">
                <a:moveTo>
                  <a:pt x="114300" y="38100"/>
                </a:moveTo>
                <a:lnTo>
                  <a:pt x="114300" y="76200"/>
                </a:lnTo>
                <a:lnTo>
                  <a:pt x="3836200" y="76200"/>
                </a:lnTo>
                <a:lnTo>
                  <a:pt x="3836200" y="38100"/>
                </a:lnTo>
                <a:lnTo>
                  <a:pt x="114300" y="38100"/>
                </a:lnTo>
                <a:close/>
              </a:path>
              <a:path w="3836670" h="114300">
                <a:moveTo>
                  <a:pt x="95248" y="38099"/>
                </a:moveTo>
                <a:lnTo>
                  <a:pt x="95248" y="76199"/>
                </a:lnTo>
                <a:lnTo>
                  <a:pt x="114300" y="76200"/>
                </a:lnTo>
                <a:lnTo>
                  <a:pt x="114300" y="38100"/>
                </a:lnTo>
                <a:lnTo>
                  <a:pt x="95248" y="38099"/>
                </a:lnTo>
                <a:close/>
              </a:path>
              <a:path w="3836670" h="114300">
                <a:moveTo>
                  <a:pt x="114300" y="38099"/>
                </a:moveTo>
                <a:lnTo>
                  <a:pt x="95248" y="38099"/>
                </a:lnTo>
                <a:lnTo>
                  <a:pt x="114300" y="38100"/>
                </a:lnTo>
                <a:close/>
              </a:path>
            </a:pathLst>
          </a:custGeom>
          <a:solidFill>
            <a:srgbClr val="FF0000"/>
          </a:solidFill>
        </p:spPr>
        <p:txBody>
          <a:bodyPr wrap="square" lIns="0" tIns="0" rIns="0" bIns="0" rtlCol="0"/>
          <a:lstStyle/>
          <a:p>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7456170" cy="635000"/>
          </a:xfrm>
          <a:prstGeom prst="rect">
            <a:avLst/>
          </a:prstGeom>
        </p:spPr>
        <p:txBody>
          <a:bodyPr vert="horz" wrap="square" lIns="0" tIns="12700" rIns="0" bIns="0" rtlCol="0">
            <a:spAutoFit/>
          </a:bodyPr>
          <a:lstStyle/>
          <a:p>
            <a:pPr marL="12700">
              <a:lnSpc>
                <a:spcPct val="100000"/>
              </a:lnSpc>
              <a:spcBef>
                <a:spcPts val="100"/>
              </a:spcBef>
            </a:pPr>
            <a:r>
              <a:rPr sz="4000" spc="-15" dirty="0"/>
              <a:t>min-char-rnn.py:</a:t>
            </a:r>
            <a:r>
              <a:rPr sz="4000" spc="-25" dirty="0"/>
              <a:t> </a:t>
            </a:r>
            <a:r>
              <a:rPr sz="4000" spc="-5" dirty="0"/>
              <a:t>112</a:t>
            </a:r>
            <a:r>
              <a:rPr sz="4000" spc="-20" dirty="0"/>
              <a:t> </a:t>
            </a:r>
            <a:r>
              <a:rPr sz="4000" spc="-5" dirty="0"/>
              <a:t>lines</a:t>
            </a:r>
            <a:r>
              <a:rPr sz="4000" spc="-20" dirty="0"/>
              <a:t> </a:t>
            </a:r>
            <a:r>
              <a:rPr sz="4000" dirty="0"/>
              <a:t>of</a:t>
            </a:r>
            <a:r>
              <a:rPr sz="4000" spc="-10" dirty="0"/>
              <a:t> </a:t>
            </a:r>
            <a:r>
              <a:rPr sz="4000" spc="-5" dirty="0"/>
              <a:t>Python</a:t>
            </a:r>
            <a:endParaRPr sz="4000"/>
          </a:p>
        </p:txBody>
      </p:sp>
      <p:pic>
        <p:nvPicPr>
          <p:cNvPr id="3" name="object 3"/>
          <p:cNvPicPr/>
          <p:nvPr/>
        </p:nvPicPr>
        <p:blipFill>
          <a:blip r:embed="rId3" cstate="print"/>
          <a:stretch>
            <a:fillRect/>
          </a:stretch>
        </p:blipFill>
        <p:spPr>
          <a:xfrm>
            <a:off x="2145792" y="1048511"/>
            <a:ext cx="2843784" cy="4867656"/>
          </a:xfrm>
          <a:prstGeom prst="rect">
            <a:avLst/>
          </a:prstGeom>
        </p:spPr>
      </p:pic>
      <p:sp>
        <p:nvSpPr>
          <p:cNvPr id="4" name="object 4"/>
          <p:cNvSpPr txBox="1"/>
          <p:nvPr/>
        </p:nvSpPr>
        <p:spPr>
          <a:xfrm>
            <a:off x="5752616" y="5470144"/>
            <a:ext cx="3888104" cy="787400"/>
          </a:xfrm>
          <a:prstGeom prst="rect">
            <a:avLst/>
          </a:prstGeom>
        </p:spPr>
        <p:txBody>
          <a:bodyPr vert="horz" wrap="square" lIns="0" tIns="12700" rIns="0" bIns="0" rtlCol="0">
            <a:spAutoFit/>
          </a:bodyPr>
          <a:lstStyle/>
          <a:p>
            <a:pPr marL="12700" marR="5080">
              <a:lnSpc>
                <a:spcPct val="100000"/>
              </a:lnSpc>
              <a:spcBef>
                <a:spcPts val="100"/>
              </a:spcBef>
            </a:pPr>
            <a:r>
              <a:rPr sz="2500" spc="-15" dirty="0">
                <a:latin typeface="Calibri"/>
                <a:cs typeface="Calibri"/>
              </a:rPr>
              <a:t>(</a:t>
            </a:r>
            <a:r>
              <a:rPr sz="2500" u="heavy" spc="-15" dirty="0">
                <a:solidFill>
                  <a:srgbClr val="0563C1"/>
                </a:solidFill>
                <a:uFill>
                  <a:solidFill>
                    <a:srgbClr val="0563C1"/>
                  </a:solidFill>
                </a:uFill>
                <a:latin typeface="Calibri"/>
                <a:cs typeface="Calibri"/>
              </a:rPr>
              <a:t>https://gist.github.com/karp </a:t>
            </a:r>
            <a:r>
              <a:rPr sz="2500" spc="-10" dirty="0">
                <a:solidFill>
                  <a:srgbClr val="0563C1"/>
                </a:solidFill>
                <a:latin typeface="Calibri"/>
                <a:cs typeface="Calibri"/>
              </a:rPr>
              <a:t> </a:t>
            </a:r>
            <a:r>
              <a:rPr sz="2500" u="heavy" spc="-35" dirty="0">
                <a:solidFill>
                  <a:srgbClr val="0563C1"/>
                </a:solidFill>
                <a:uFill>
                  <a:solidFill>
                    <a:srgbClr val="0563C1"/>
                  </a:solidFill>
                </a:uFill>
                <a:latin typeface="Calibri"/>
                <a:cs typeface="Calibri"/>
              </a:rPr>
              <a:t>a</a:t>
            </a:r>
            <a:r>
              <a:rPr sz="2500" u="heavy" dirty="0">
                <a:solidFill>
                  <a:srgbClr val="0563C1"/>
                </a:solidFill>
                <a:uFill>
                  <a:solidFill>
                    <a:srgbClr val="0563C1"/>
                  </a:solidFill>
                </a:uFill>
                <a:latin typeface="Calibri"/>
                <a:cs typeface="Calibri"/>
              </a:rPr>
              <a:t>t</a:t>
            </a:r>
            <a:r>
              <a:rPr sz="2500" u="heavy" spc="-50" dirty="0">
                <a:solidFill>
                  <a:srgbClr val="0563C1"/>
                </a:solidFill>
                <a:uFill>
                  <a:solidFill>
                    <a:srgbClr val="0563C1"/>
                  </a:solidFill>
                </a:uFill>
                <a:latin typeface="Calibri"/>
                <a:cs typeface="Calibri"/>
              </a:rPr>
              <a:t>h</a:t>
            </a:r>
            <a:r>
              <a:rPr sz="2500" u="heavy" spc="-10" dirty="0">
                <a:solidFill>
                  <a:srgbClr val="0563C1"/>
                </a:solidFill>
                <a:uFill>
                  <a:solidFill>
                    <a:srgbClr val="0563C1"/>
                  </a:solidFill>
                </a:uFill>
                <a:latin typeface="Calibri"/>
                <a:cs typeface="Calibri"/>
              </a:rPr>
              <a:t>y</a:t>
            </a:r>
            <a:r>
              <a:rPr sz="2500" u="heavy" spc="-5" dirty="0">
                <a:solidFill>
                  <a:srgbClr val="0563C1"/>
                </a:solidFill>
                <a:uFill>
                  <a:solidFill>
                    <a:srgbClr val="0563C1"/>
                  </a:solidFill>
                </a:uFill>
                <a:latin typeface="Calibri"/>
                <a:cs typeface="Calibri"/>
              </a:rPr>
              <a:t>/d</a:t>
            </a:r>
            <a:r>
              <a:rPr sz="2500" u="heavy" spc="-10" dirty="0">
                <a:solidFill>
                  <a:srgbClr val="0563C1"/>
                </a:solidFill>
                <a:uFill>
                  <a:solidFill>
                    <a:srgbClr val="0563C1"/>
                  </a:solidFill>
                </a:uFill>
                <a:latin typeface="Calibri"/>
                <a:cs typeface="Calibri"/>
              </a:rPr>
              <a:t>4</a:t>
            </a:r>
            <a:r>
              <a:rPr sz="2500" u="heavy" spc="-5" dirty="0">
                <a:solidFill>
                  <a:srgbClr val="0563C1"/>
                </a:solidFill>
                <a:uFill>
                  <a:solidFill>
                    <a:srgbClr val="0563C1"/>
                  </a:solidFill>
                </a:uFill>
                <a:latin typeface="Calibri"/>
                <a:cs typeface="Calibri"/>
              </a:rPr>
              <a:t>d</a:t>
            </a:r>
            <a:r>
              <a:rPr sz="2500" u="heavy" spc="-10" dirty="0">
                <a:solidFill>
                  <a:srgbClr val="0563C1"/>
                </a:solidFill>
                <a:uFill>
                  <a:solidFill>
                    <a:srgbClr val="0563C1"/>
                  </a:solidFill>
                </a:uFill>
                <a:latin typeface="Calibri"/>
                <a:cs typeface="Calibri"/>
              </a:rPr>
              <a:t>ee</a:t>
            </a:r>
            <a:r>
              <a:rPr sz="2500" u="heavy" spc="-5" dirty="0">
                <a:solidFill>
                  <a:srgbClr val="0563C1"/>
                </a:solidFill>
                <a:uFill>
                  <a:solidFill>
                    <a:srgbClr val="0563C1"/>
                  </a:solidFill>
                </a:uFill>
                <a:latin typeface="Calibri"/>
                <a:cs typeface="Calibri"/>
              </a:rPr>
              <a:t>566867f</a:t>
            </a:r>
            <a:r>
              <a:rPr sz="2500" u="heavy" spc="-10" dirty="0">
                <a:solidFill>
                  <a:srgbClr val="0563C1"/>
                </a:solidFill>
                <a:uFill>
                  <a:solidFill>
                    <a:srgbClr val="0563C1"/>
                  </a:solidFill>
                </a:uFill>
                <a:latin typeface="Calibri"/>
                <a:cs typeface="Calibri"/>
              </a:rPr>
              <a:t>8</a:t>
            </a:r>
            <a:r>
              <a:rPr sz="2500" u="heavy" spc="-5" dirty="0">
                <a:solidFill>
                  <a:srgbClr val="0563C1"/>
                </a:solidFill>
                <a:uFill>
                  <a:solidFill>
                    <a:srgbClr val="0563C1"/>
                  </a:solidFill>
                </a:uFill>
                <a:latin typeface="Calibri"/>
                <a:cs typeface="Calibri"/>
              </a:rPr>
              <a:t>291f</a:t>
            </a:r>
            <a:r>
              <a:rPr sz="2500" u="heavy" spc="-10" dirty="0">
                <a:solidFill>
                  <a:srgbClr val="0563C1"/>
                </a:solidFill>
                <a:uFill>
                  <a:solidFill>
                    <a:srgbClr val="0563C1"/>
                  </a:solidFill>
                </a:uFill>
                <a:latin typeface="Calibri"/>
                <a:cs typeface="Calibri"/>
              </a:rPr>
              <a:t>0</a:t>
            </a:r>
            <a:r>
              <a:rPr sz="2500" u="heavy" spc="-5" dirty="0">
                <a:solidFill>
                  <a:srgbClr val="0563C1"/>
                </a:solidFill>
                <a:uFill>
                  <a:solidFill>
                    <a:srgbClr val="0563C1"/>
                  </a:solidFill>
                </a:uFill>
                <a:latin typeface="Calibri"/>
                <a:cs typeface="Calibri"/>
              </a:rPr>
              <a:t>86</a:t>
            </a:r>
            <a:r>
              <a:rPr sz="2500" dirty="0">
                <a:latin typeface="Calibri"/>
                <a:cs typeface="Calibri"/>
              </a:rPr>
              <a:t>)</a:t>
            </a:r>
            <a:endParaRPr sz="2500">
              <a:latin typeface="Calibri"/>
              <a:cs typeface="Calibri"/>
            </a:endParaRPr>
          </a:p>
        </p:txBody>
      </p:sp>
      <p:pic>
        <p:nvPicPr>
          <p:cNvPr id="5" name="object 5"/>
          <p:cNvPicPr/>
          <p:nvPr/>
        </p:nvPicPr>
        <p:blipFill>
          <a:blip r:embed="rId4" cstate="print"/>
          <a:stretch>
            <a:fillRect/>
          </a:stretch>
        </p:blipFill>
        <p:spPr>
          <a:xfrm>
            <a:off x="5861303" y="1048511"/>
            <a:ext cx="3041904" cy="4379976"/>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539208" y="3778441"/>
            <a:ext cx="530860" cy="1157605"/>
          </a:xfrm>
          <a:prstGeom prst="rect">
            <a:avLst/>
          </a:prstGeom>
          <a:solidFill>
            <a:srgbClr val="F4CCCC"/>
          </a:solidFill>
          <a:ln w="9525">
            <a:solidFill>
              <a:srgbClr val="000000"/>
            </a:solidFill>
          </a:ln>
        </p:spPr>
        <p:txBody>
          <a:bodyPr vert="horz" wrap="square" lIns="0" tIns="4445" rIns="0" bIns="0" rtlCol="0">
            <a:spAutoFit/>
          </a:bodyPr>
          <a:lstStyle/>
          <a:p>
            <a:pPr>
              <a:lnSpc>
                <a:spcPct val="100000"/>
              </a:lnSpc>
              <a:spcBef>
                <a:spcPts val="35"/>
              </a:spcBef>
            </a:pPr>
            <a:endParaRPr sz="2500">
              <a:latin typeface="Times New Roman"/>
              <a:cs typeface="Times New Roman"/>
            </a:endParaRPr>
          </a:p>
          <a:p>
            <a:pPr algn="ctr">
              <a:lnSpc>
                <a:spcPct val="100000"/>
              </a:lnSpc>
            </a:pPr>
            <a:r>
              <a:rPr sz="2400" dirty="0">
                <a:latin typeface="Calibri"/>
                <a:cs typeface="Calibri"/>
              </a:rPr>
              <a:t>x</a:t>
            </a:r>
            <a:endParaRPr sz="2400">
              <a:latin typeface="Calibri"/>
              <a:cs typeface="Calibri"/>
            </a:endParaRPr>
          </a:p>
        </p:txBody>
      </p:sp>
      <p:sp>
        <p:nvSpPr>
          <p:cNvPr id="3" name="object 3"/>
          <p:cNvSpPr txBox="1"/>
          <p:nvPr/>
        </p:nvSpPr>
        <p:spPr>
          <a:xfrm>
            <a:off x="8151510" y="2485246"/>
            <a:ext cx="1306195" cy="830580"/>
          </a:xfrm>
          <a:prstGeom prst="rect">
            <a:avLst/>
          </a:prstGeom>
          <a:solidFill>
            <a:srgbClr val="38761D"/>
          </a:solidFill>
        </p:spPr>
        <p:txBody>
          <a:bodyPr vert="horz" wrap="square" lIns="0" tIns="205740" rIns="0" bIns="0" rtlCol="0">
            <a:spAutoFit/>
          </a:bodyPr>
          <a:lstStyle/>
          <a:p>
            <a:pPr marL="373380">
              <a:lnSpc>
                <a:spcPct val="100000"/>
              </a:lnSpc>
              <a:spcBef>
                <a:spcPts val="1620"/>
              </a:spcBef>
            </a:pPr>
            <a:r>
              <a:rPr sz="2400" spc="-5" dirty="0">
                <a:solidFill>
                  <a:srgbClr val="FFFFFF"/>
                </a:solidFill>
                <a:latin typeface="Calibri"/>
                <a:cs typeface="Calibri"/>
              </a:rPr>
              <a:t>RNN</a:t>
            </a:r>
            <a:endParaRPr sz="2400">
              <a:latin typeface="Calibri"/>
              <a:cs typeface="Calibri"/>
            </a:endParaRPr>
          </a:p>
        </p:txBody>
      </p:sp>
      <p:sp>
        <p:nvSpPr>
          <p:cNvPr id="4" name="object 4"/>
          <p:cNvSpPr txBox="1"/>
          <p:nvPr/>
        </p:nvSpPr>
        <p:spPr>
          <a:xfrm>
            <a:off x="8539208" y="887328"/>
            <a:ext cx="530860" cy="1157605"/>
          </a:xfrm>
          <a:prstGeom prst="rect">
            <a:avLst/>
          </a:prstGeom>
          <a:solidFill>
            <a:srgbClr val="C9DAF8"/>
          </a:solidFill>
          <a:ln w="9525">
            <a:solidFill>
              <a:srgbClr val="000000"/>
            </a:solidFill>
          </a:ln>
        </p:spPr>
        <p:txBody>
          <a:bodyPr vert="horz" wrap="square" lIns="0" tIns="6350" rIns="0" bIns="0" rtlCol="0">
            <a:spAutoFit/>
          </a:bodyPr>
          <a:lstStyle/>
          <a:p>
            <a:pPr>
              <a:lnSpc>
                <a:spcPct val="100000"/>
              </a:lnSpc>
              <a:spcBef>
                <a:spcPts val="50"/>
              </a:spcBef>
            </a:pPr>
            <a:endParaRPr sz="2500">
              <a:latin typeface="Times New Roman"/>
              <a:cs typeface="Times New Roman"/>
            </a:endParaRPr>
          </a:p>
          <a:p>
            <a:pPr algn="ctr">
              <a:lnSpc>
                <a:spcPct val="100000"/>
              </a:lnSpc>
            </a:pPr>
            <a:r>
              <a:rPr sz="2400" dirty="0">
                <a:latin typeface="Calibri"/>
                <a:cs typeface="Calibri"/>
              </a:rPr>
              <a:t>y</a:t>
            </a:r>
            <a:endParaRPr sz="2400">
              <a:latin typeface="Calibri"/>
              <a:cs typeface="Calibri"/>
            </a:endParaRPr>
          </a:p>
        </p:txBody>
      </p:sp>
      <p:sp>
        <p:nvSpPr>
          <p:cNvPr id="5" name="object 5"/>
          <p:cNvSpPr/>
          <p:nvPr/>
        </p:nvSpPr>
        <p:spPr>
          <a:xfrm>
            <a:off x="8766439" y="2044561"/>
            <a:ext cx="76200" cy="440690"/>
          </a:xfrm>
          <a:custGeom>
            <a:avLst/>
            <a:gdLst/>
            <a:ahLst/>
            <a:cxnLst/>
            <a:rect l="l" t="t" r="r" b="b"/>
            <a:pathLst>
              <a:path w="76200" h="440689">
                <a:moveTo>
                  <a:pt x="47625" y="76199"/>
                </a:moveTo>
                <a:lnTo>
                  <a:pt x="28575" y="76199"/>
                </a:lnTo>
                <a:lnTo>
                  <a:pt x="28576" y="440684"/>
                </a:lnTo>
                <a:lnTo>
                  <a:pt x="47626" y="440684"/>
                </a:lnTo>
                <a:lnTo>
                  <a:pt x="47625" y="76199"/>
                </a:lnTo>
                <a:close/>
              </a:path>
              <a:path w="76200" h="440689">
                <a:moveTo>
                  <a:pt x="38100" y="0"/>
                </a:moveTo>
                <a:lnTo>
                  <a:pt x="0" y="76200"/>
                </a:lnTo>
                <a:lnTo>
                  <a:pt x="28575" y="76199"/>
                </a:lnTo>
                <a:lnTo>
                  <a:pt x="28575" y="63500"/>
                </a:lnTo>
                <a:lnTo>
                  <a:pt x="69850" y="63500"/>
                </a:lnTo>
                <a:lnTo>
                  <a:pt x="38100" y="0"/>
                </a:lnTo>
                <a:close/>
              </a:path>
              <a:path w="76200" h="440689">
                <a:moveTo>
                  <a:pt x="47625" y="63500"/>
                </a:moveTo>
                <a:lnTo>
                  <a:pt x="28575" y="63500"/>
                </a:lnTo>
                <a:lnTo>
                  <a:pt x="28575" y="76199"/>
                </a:lnTo>
                <a:lnTo>
                  <a:pt x="47625" y="76199"/>
                </a:lnTo>
                <a:lnTo>
                  <a:pt x="47625" y="63500"/>
                </a:lnTo>
                <a:close/>
              </a:path>
              <a:path w="76200" h="440689">
                <a:moveTo>
                  <a:pt x="69850" y="63500"/>
                </a:moveTo>
                <a:lnTo>
                  <a:pt x="47625" y="63500"/>
                </a:lnTo>
                <a:lnTo>
                  <a:pt x="47625" y="76199"/>
                </a:lnTo>
                <a:lnTo>
                  <a:pt x="76200" y="76198"/>
                </a:lnTo>
                <a:lnTo>
                  <a:pt x="69850" y="63500"/>
                </a:lnTo>
                <a:close/>
              </a:path>
            </a:pathLst>
          </a:custGeom>
          <a:solidFill>
            <a:srgbClr val="000000"/>
          </a:solidFill>
        </p:spPr>
        <p:txBody>
          <a:bodyPr wrap="square" lIns="0" tIns="0" rIns="0" bIns="0" rtlCol="0"/>
          <a:lstStyle/>
          <a:p>
            <a:endParaRPr/>
          </a:p>
        </p:txBody>
      </p:sp>
      <p:sp>
        <p:nvSpPr>
          <p:cNvPr id="6" name="object 6"/>
          <p:cNvSpPr/>
          <p:nvPr/>
        </p:nvSpPr>
        <p:spPr>
          <a:xfrm>
            <a:off x="8766439" y="3315763"/>
            <a:ext cx="76200" cy="462915"/>
          </a:xfrm>
          <a:custGeom>
            <a:avLst/>
            <a:gdLst/>
            <a:ahLst/>
            <a:cxnLst/>
            <a:rect l="l" t="t" r="r" b="b"/>
            <a:pathLst>
              <a:path w="76200" h="462914">
                <a:moveTo>
                  <a:pt x="47625" y="63500"/>
                </a:moveTo>
                <a:lnTo>
                  <a:pt x="28575" y="63500"/>
                </a:lnTo>
                <a:lnTo>
                  <a:pt x="28576" y="462678"/>
                </a:lnTo>
                <a:lnTo>
                  <a:pt x="47626" y="462678"/>
                </a:lnTo>
                <a:lnTo>
                  <a:pt x="47625" y="63500"/>
                </a:lnTo>
                <a:close/>
              </a:path>
              <a:path w="76200" h="462914">
                <a:moveTo>
                  <a:pt x="38100" y="0"/>
                </a:moveTo>
                <a:lnTo>
                  <a:pt x="0" y="76200"/>
                </a:lnTo>
                <a:lnTo>
                  <a:pt x="28575" y="76200"/>
                </a:lnTo>
                <a:lnTo>
                  <a:pt x="28575" y="63500"/>
                </a:lnTo>
                <a:lnTo>
                  <a:pt x="69850" y="63500"/>
                </a:lnTo>
                <a:lnTo>
                  <a:pt x="38100" y="0"/>
                </a:lnTo>
                <a:close/>
              </a:path>
              <a:path w="76200" h="462914">
                <a:moveTo>
                  <a:pt x="69850" y="63500"/>
                </a:moveTo>
                <a:lnTo>
                  <a:pt x="47625" y="63500"/>
                </a:lnTo>
                <a:lnTo>
                  <a:pt x="47625" y="76200"/>
                </a:lnTo>
                <a:lnTo>
                  <a:pt x="76200" y="76200"/>
                </a:lnTo>
                <a:lnTo>
                  <a:pt x="69850" y="63500"/>
                </a:lnTo>
                <a:close/>
              </a:path>
            </a:pathLst>
          </a:custGeom>
          <a:solidFill>
            <a:srgbClr val="000000"/>
          </a:solidFill>
        </p:spPr>
        <p:txBody>
          <a:bodyPr wrap="square" lIns="0" tIns="0" rIns="0" bIns="0" rtlCol="0"/>
          <a:lstStyle/>
          <a:p>
            <a:endParaRPr/>
          </a:p>
        </p:txBody>
      </p:sp>
      <p:sp>
        <p:nvSpPr>
          <p:cNvPr id="7" name="object 7"/>
          <p:cNvSpPr/>
          <p:nvPr/>
        </p:nvSpPr>
        <p:spPr>
          <a:xfrm>
            <a:off x="9431073" y="2686312"/>
            <a:ext cx="699770" cy="404495"/>
          </a:xfrm>
          <a:custGeom>
            <a:avLst/>
            <a:gdLst/>
            <a:ahLst/>
            <a:cxnLst/>
            <a:rect l="l" t="t" r="r" b="b"/>
            <a:pathLst>
              <a:path w="699770" h="404494">
                <a:moveTo>
                  <a:pt x="67783" y="329097"/>
                </a:moveTo>
                <a:lnTo>
                  <a:pt x="0" y="380706"/>
                </a:lnTo>
                <a:lnTo>
                  <a:pt x="81956" y="403967"/>
                </a:lnTo>
                <a:lnTo>
                  <a:pt x="77091" y="378265"/>
                </a:lnTo>
                <a:lnTo>
                  <a:pt x="64100" y="378265"/>
                </a:lnTo>
                <a:lnTo>
                  <a:pt x="60683" y="359524"/>
                </a:lnTo>
                <a:lnTo>
                  <a:pt x="73114" y="357257"/>
                </a:lnTo>
                <a:lnTo>
                  <a:pt x="67783" y="329097"/>
                </a:lnTo>
                <a:close/>
              </a:path>
              <a:path w="699770" h="404494">
                <a:moveTo>
                  <a:pt x="73114" y="357257"/>
                </a:moveTo>
                <a:lnTo>
                  <a:pt x="60683" y="359524"/>
                </a:lnTo>
                <a:lnTo>
                  <a:pt x="64100" y="378265"/>
                </a:lnTo>
                <a:lnTo>
                  <a:pt x="76657" y="375975"/>
                </a:lnTo>
                <a:lnTo>
                  <a:pt x="73114" y="357257"/>
                </a:lnTo>
                <a:close/>
              </a:path>
              <a:path w="699770" h="404494">
                <a:moveTo>
                  <a:pt x="76657" y="375975"/>
                </a:moveTo>
                <a:lnTo>
                  <a:pt x="64100" y="378265"/>
                </a:lnTo>
                <a:lnTo>
                  <a:pt x="77091" y="378265"/>
                </a:lnTo>
                <a:lnTo>
                  <a:pt x="76657" y="375975"/>
                </a:lnTo>
                <a:close/>
              </a:path>
              <a:path w="699770" h="404494">
                <a:moveTo>
                  <a:pt x="675843" y="224887"/>
                </a:moveTo>
                <a:lnTo>
                  <a:pt x="630610" y="246867"/>
                </a:lnTo>
                <a:lnTo>
                  <a:pt x="593215" y="258574"/>
                </a:lnTo>
                <a:lnTo>
                  <a:pt x="548303" y="270299"/>
                </a:lnTo>
                <a:lnTo>
                  <a:pt x="497486" y="281899"/>
                </a:lnTo>
                <a:lnTo>
                  <a:pt x="442273" y="293278"/>
                </a:lnTo>
                <a:lnTo>
                  <a:pt x="384276" y="304327"/>
                </a:lnTo>
                <a:lnTo>
                  <a:pt x="324951" y="314973"/>
                </a:lnTo>
                <a:lnTo>
                  <a:pt x="81719" y="355688"/>
                </a:lnTo>
                <a:lnTo>
                  <a:pt x="73114" y="357257"/>
                </a:lnTo>
                <a:lnTo>
                  <a:pt x="76657" y="375975"/>
                </a:lnTo>
                <a:lnTo>
                  <a:pt x="84882" y="374474"/>
                </a:lnTo>
                <a:lnTo>
                  <a:pt x="328315" y="333724"/>
                </a:lnTo>
                <a:lnTo>
                  <a:pt x="387842" y="323041"/>
                </a:lnTo>
                <a:lnTo>
                  <a:pt x="446119" y="311936"/>
                </a:lnTo>
                <a:lnTo>
                  <a:pt x="501613" y="300497"/>
                </a:lnTo>
                <a:lnTo>
                  <a:pt x="552949" y="288773"/>
                </a:lnTo>
                <a:lnTo>
                  <a:pt x="598647" y="276833"/>
                </a:lnTo>
                <a:lnTo>
                  <a:pt x="637334" y="264692"/>
                </a:lnTo>
                <a:lnTo>
                  <a:pt x="679747" y="245601"/>
                </a:lnTo>
                <a:lnTo>
                  <a:pt x="697757" y="225667"/>
                </a:lnTo>
                <a:lnTo>
                  <a:pt x="675153" y="225667"/>
                </a:lnTo>
                <a:lnTo>
                  <a:pt x="675843" y="224887"/>
                </a:lnTo>
                <a:close/>
              </a:path>
              <a:path w="699770" h="404494">
                <a:moveTo>
                  <a:pt x="676685" y="224275"/>
                </a:moveTo>
                <a:lnTo>
                  <a:pt x="675843" y="224887"/>
                </a:lnTo>
                <a:lnTo>
                  <a:pt x="675153" y="225667"/>
                </a:lnTo>
                <a:lnTo>
                  <a:pt x="676685" y="224275"/>
                </a:lnTo>
                <a:close/>
              </a:path>
              <a:path w="699770" h="404494">
                <a:moveTo>
                  <a:pt x="698254" y="224275"/>
                </a:moveTo>
                <a:lnTo>
                  <a:pt x="676685" y="224275"/>
                </a:lnTo>
                <a:lnTo>
                  <a:pt x="675153" y="225667"/>
                </a:lnTo>
                <a:lnTo>
                  <a:pt x="697757" y="225667"/>
                </a:lnTo>
                <a:lnTo>
                  <a:pt x="698254" y="224275"/>
                </a:lnTo>
                <a:close/>
              </a:path>
              <a:path w="699770" h="404494">
                <a:moveTo>
                  <a:pt x="679138" y="221163"/>
                </a:moveTo>
                <a:lnTo>
                  <a:pt x="675843" y="224887"/>
                </a:lnTo>
                <a:lnTo>
                  <a:pt x="676685" y="224275"/>
                </a:lnTo>
                <a:lnTo>
                  <a:pt x="698254" y="224275"/>
                </a:lnTo>
                <a:lnTo>
                  <a:pt x="698746" y="222896"/>
                </a:lnTo>
                <a:lnTo>
                  <a:pt x="678520" y="222896"/>
                </a:lnTo>
                <a:lnTo>
                  <a:pt x="679138" y="221163"/>
                </a:lnTo>
                <a:close/>
              </a:path>
              <a:path w="699770" h="404494">
                <a:moveTo>
                  <a:pt x="679882" y="220322"/>
                </a:moveTo>
                <a:lnTo>
                  <a:pt x="679138" y="221163"/>
                </a:lnTo>
                <a:lnTo>
                  <a:pt x="678520" y="222896"/>
                </a:lnTo>
                <a:lnTo>
                  <a:pt x="679921" y="220524"/>
                </a:lnTo>
                <a:lnTo>
                  <a:pt x="679882" y="220322"/>
                </a:lnTo>
                <a:close/>
              </a:path>
              <a:path w="699770" h="404494">
                <a:moveTo>
                  <a:pt x="679921" y="220524"/>
                </a:moveTo>
                <a:lnTo>
                  <a:pt x="678520" y="222896"/>
                </a:lnTo>
                <a:lnTo>
                  <a:pt x="698746" y="222896"/>
                </a:lnTo>
                <a:lnTo>
                  <a:pt x="699040" y="222072"/>
                </a:lnTo>
                <a:lnTo>
                  <a:pt x="680220" y="222072"/>
                </a:lnTo>
                <a:lnTo>
                  <a:pt x="679921" y="220524"/>
                </a:lnTo>
                <a:close/>
              </a:path>
              <a:path w="699770" h="404494">
                <a:moveTo>
                  <a:pt x="680394" y="219784"/>
                </a:moveTo>
                <a:lnTo>
                  <a:pt x="680156" y="220126"/>
                </a:lnTo>
                <a:lnTo>
                  <a:pt x="680045" y="221163"/>
                </a:lnTo>
                <a:lnTo>
                  <a:pt x="680220" y="222072"/>
                </a:lnTo>
                <a:lnTo>
                  <a:pt x="680394" y="219784"/>
                </a:lnTo>
                <a:close/>
              </a:path>
              <a:path w="699770" h="404494">
                <a:moveTo>
                  <a:pt x="680418" y="219479"/>
                </a:moveTo>
                <a:lnTo>
                  <a:pt x="680220" y="222072"/>
                </a:lnTo>
                <a:lnTo>
                  <a:pt x="699040" y="222072"/>
                </a:lnTo>
                <a:lnTo>
                  <a:pt x="699117" y="221857"/>
                </a:lnTo>
                <a:lnTo>
                  <a:pt x="699233" y="220322"/>
                </a:lnTo>
                <a:lnTo>
                  <a:pt x="699160" y="219673"/>
                </a:lnTo>
                <a:lnTo>
                  <a:pt x="680549" y="219673"/>
                </a:lnTo>
                <a:lnTo>
                  <a:pt x="680418" y="219479"/>
                </a:lnTo>
                <a:close/>
              </a:path>
              <a:path w="699770" h="404494">
                <a:moveTo>
                  <a:pt x="679726" y="219516"/>
                </a:moveTo>
                <a:lnTo>
                  <a:pt x="679138" y="221163"/>
                </a:lnTo>
                <a:lnTo>
                  <a:pt x="679882" y="220322"/>
                </a:lnTo>
                <a:lnTo>
                  <a:pt x="679726" y="219516"/>
                </a:lnTo>
                <a:close/>
              </a:path>
              <a:path w="699770" h="404494">
                <a:moveTo>
                  <a:pt x="680358" y="219784"/>
                </a:moveTo>
                <a:lnTo>
                  <a:pt x="679882" y="220322"/>
                </a:lnTo>
                <a:lnTo>
                  <a:pt x="679921" y="220524"/>
                </a:lnTo>
                <a:lnTo>
                  <a:pt x="680358" y="219784"/>
                </a:lnTo>
                <a:close/>
              </a:path>
              <a:path w="699770" h="404494">
                <a:moveTo>
                  <a:pt x="679972" y="218826"/>
                </a:moveTo>
                <a:lnTo>
                  <a:pt x="679776" y="219375"/>
                </a:lnTo>
                <a:lnTo>
                  <a:pt x="679756" y="219673"/>
                </a:lnTo>
                <a:lnTo>
                  <a:pt x="679882" y="220322"/>
                </a:lnTo>
                <a:lnTo>
                  <a:pt x="680358" y="219784"/>
                </a:lnTo>
                <a:lnTo>
                  <a:pt x="680347" y="219375"/>
                </a:lnTo>
                <a:lnTo>
                  <a:pt x="679972" y="218826"/>
                </a:lnTo>
                <a:close/>
              </a:path>
              <a:path w="699770" h="404494">
                <a:moveTo>
                  <a:pt x="680425" y="219375"/>
                </a:moveTo>
                <a:lnTo>
                  <a:pt x="680442" y="219516"/>
                </a:lnTo>
                <a:lnTo>
                  <a:pt x="680549" y="219673"/>
                </a:lnTo>
                <a:lnTo>
                  <a:pt x="680425" y="219375"/>
                </a:lnTo>
                <a:close/>
              </a:path>
              <a:path w="699770" h="404494">
                <a:moveTo>
                  <a:pt x="698655" y="217062"/>
                </a:moveTo>
                <a:lnTo>
                  <a:pt x="680601" y="217062"/>
                </a:lnTo>
                <a:lnTo>
                  <a:pt x="680549" y="219673"/>
                </a:lnTo>
                <a:lnTo>
                  <a:pt x="699160" y="219673"/>
                </a:lnTo>
                <a:lnTo>
                  <a:pt x="698655" y="217062"/>
                </a:lnTo>
                <a:close/>
              </a:path>
              <a:path w="699770" h="404494">
                <a:moveTo>
                  <a:pt x="679442" y="218047"/>
                </a:moveTo>
                <a:lnTo>
                  <a:pt x="679726" y="219516"/>
                </a:lnTo>
                <a:lnTo>
                  <a:pt x="679972" y="218826"/>
                </a:lnTo>
                <a:lnTo>
                  <a:pt x="679442" y="218047"/>
                </a:lnTo>
                <a:close/>
              </a:path>
              <a:path w="699770" h="404494">
                <a:moveTo>
                  <a:pt x="680076" y="218535"/>
                </a:moveTo>
                <a:lnTo>
                  <a:pt x="679972" y="218826"/>
                </a:lnTo>
                <a:lnTo>
                  <a:pt x="680418" y="219479"/>
                </a:lnTo>
                <a:lnTo>
                  <a:pt x="680076" y="218535"/>
                </a:lnTo>
                <a:close/>
              </a:path>
              <a:path w="699770" h="404494">
                <a:moveTo>
                  <a:pt x="680601" y="217062"/>
                </a:moveTo>
                <a:lnTo>
                  <a:pt x="680250" y="218047"/>
                </a:lnTo>
                <a:lnTo>
                  <a:pt x="680196" y="218826"/>
                </a:lnTo>
                <a:lnTo>
                  <a:pt x="680425" y="219375"/>
                </a:lnTo>
                <a:lnTo>
                  <a:pt x="680601" y="217062"/>
                </a:lnTo>
                <a:close/>
              </a:path>
              <a:path w="699770" h="404494">
                <a:moveTo>
                  <a:pt x="679069" y="216118"/>
                </a:moveTo>
                <a:lnTo>
                  <a:pt x="679442" y="218047"/>
                </a:lnTo>
                <a:lnTo>
                  <a:pt x="679972" y="218826"/>
                </a:lnTo>
                <a:lnTo>
                  <a:pt x="680076" y="218535"/>
                </a:lnTo>
                <a:lnTo>
                  <a:pt x="679069" y="216118"/>
                </a:lnTo>
                <a:close/>
              </a:path>
              <a:path w="699770" h="404494">
                <a:moveTo>
                  <a:pt x="698472" y="216118"/>
                </a:moveTo>
                <a:lnTo>
                  <a:pt x="679069" y="216118"/>
                </a:lnTo>
                <a:lnTo>
                  <a:pt x="680076" y="218535"/>
                </a:lnTo>
                <a:lnTo>
                  <a:pt x="680601" y="217062"/>
                </a:lnTo>
                <a:lnTo>
                  <a:pt x="698655" y="217062"/>
                </a:lnTo>
                <a:lnTo>
                  <a:pt x="698472" y="216118"/>
                </a:lnTo>
                <a:close/>
              </a:path>
              <a:path w="699770" h="404494">
                <a:moveTo>
                  <a:pt x="676906" y="214326"/>
                </a:moveTo>
                <a:lnTo>
                  <a:pt x="679442" y="218047"/>
                </a:lnTo>
                <a:lnTo>
                  <a:pt x="679069" y="216118"/>
                </a:lnTo>
                <a:lnTo>
                  <a:pt x="698472" y="216118"/>
                </a:lnTo>
                <a:lnTo>
                  <a:pt x="698281" y="215130"/>
                </a:lnTo>
                <a:lnTo>
                  <a:pt x="677773" y="215130"/>
                </a:lnTo>
                <a:lnTo>
                  <a:pt x="676906" y="214326"/>
                </a:lnTo>
                <a:close/>
              </a:path>
              <a:path w="699770" h="404494">
                <a:moveTo>
                  <a:pt x="676300" y="213437"/>
                </a:moveTo>
                <a:lnTo>
                  <a:pt x="676906" y="214326"/>
                </a:lnTo>
                <a:lnTo>
                  <a:pt x="677773" y="215130"/>
                </a:lnTo>
                <a:lnTo>
                  <a:pt x="676300" y="213437"/>
                </a:lnTo>
                <a:close/>
              </a:path>
              <a:path w="699770" h="404494">
                <a:moveTo>
                  <a:pt x="697953" y="213437"/>
                </a:moveTo>
                <a:lnTo>
                  <a:pt x="676300" y="213437"/>
                </a:lnTo>
                <a:lnTo>
                  <a:pt x="677773" y="215130"/>
                </a:lnTo>
                <a:lnTo>
                  <a:pt x="698281" y="215130"/>
                </a:lnTo>
                <a:lnTo>
                  <a:pt x="697953" y="213437"/>
                </a:lnTo>
                <a:close/>
              </a:path>
              <a:path w="699770" h="404494">
                <a:moveTo>
                  <a:pt x="32108" y="0"/>
                </a:moveTo>
                <a:lnTo>
                  <a:pt x="68717" y="30180"/>
                </a:lnTo>
                <a:lnTo>
                  <a:pt x="400141" y="113880"/>
                </a:lnTo>
                <a:lnTo>
                  <a:pt x="456087" y="129221"/>
                </a:lnTo>
                <a:lnTo>
                  <a:pt x="509173" y="144669"/>
                </a:lnTo>
                <a:lnTo>
                  <a:pt x="557848" y="160007"/>
                </a:lnTo>
                <a:lnTo>
                  <a:pt x="600699" y="175052"/>
                </a:lnTo>
                <a:lnTo>
                  <a:pt x="636131" y="189553"/>
                </a:lnTo>
                <a:lnTo>
                  <a:pt x="671653" y="209458"/>
                </a:lnTo>
                <a:lnTo>
                  <a:pt x="676906" y="214326"/>
                </a:lnTo>
                <a:lnTo>
                  <a:pt x="676300" y="213437"/>
                </a:lnTo>
                <a:lnTo>
                  <a:pt x="697953" y="213437"/>
                </a:lnTo>
                <a:lnTo>
                  <a:pt x="697525" y="211226"/>
                </a:lnTo>
                <a:lnTo>
                  <a:pt x="658813" y="179337"/>
                </a:lnTo>
                <a:lnTo>
                  <a:pt x="607194" y="157143"/>
                </a:lnTo>
                <a:lnTo>
                  <a:pt x="563695" y="141876"/>
                </a:lnTo>
                <a:lnTo>
                  <a:pt x="514496" y="126378"/>
                </a:lnTo>
                <a:lnTo>
                  <a:pt x="461124" y="110849"/>
                </a:lnTo>
                <a:lnTo>
                  <a:pt x="404973" y="95454"/>
                </a:lnTo>
                <a:lnTo>
                  <a:pt x="73672" y="11785"/>
                </a:lnTo>
                <a:lnTo>
                  <a:pt x="57533" y="7438"/>
                </a:lnTo>
                <a:lnTo>
                  <a:pt x="43699" y="3526"/>
                </a:lnTo>
                <a:lnTo>
                  <a:pt x="32108" y="0"/>
                </a:lnTo>
                <a:close/>
              </a:path>
            </a:pathLst>
          </a:custGeom>
          <a:solidFill>
            <a:srgbClr val="000000"/>
          </a:solidFill>
        </p:spPr>
        <p:txBody>
          <a:bodyPr wrap="square" lIns="0" tIns="0" rIns="0" bIns="0" rtlCol="0"/>
          <a:lstStyle/>
          <a:p>
            <a:endParaRPr/>
          </a:p>
        </p:txBody>
      </p:sp>
      <p:sp>
        <p:nvSpPr>
          <p:cNvPr id="8" name="object 8"/>
          <p:cNvSpPr/>
          <p:nvPr/>
        </p:nvSpPr>
        <p:spPr>
          <a:xfrm>
            <a:off x="6125870" y="2873436"/>
            <a:ext cx="763270" cy="76200"/>
          </a:xfrm>
          <a:custGeom>
            <a:avLst/>
            <a:gdLst/>
            <a:ahLst/>
            <a:cxnLst/>
            <a:rect l="l" t="t" r="r" b="b"/>
            <a:pathLst>
              <a:path w="763270" h="76200">
                <a:moveTo>
                  <a:pt x="686801" y="47624"/>
                </a:moveTo>
                <a:lnTo>
                  <a:pt x="686800" y="76200"/>
                </a:lnTo>
                <a:lnTo>
                  <a:pt x="743950" y="47625"/>
                </a:lnTo>
                <a:lnTo>
                  <a:pt x="686801" y="47624"/>
                </a:lnTo>
                <a:close/>
              </a:path>
              <a:path w="763270" h="76200">
                <a:moveTo>
                  <a:pt x="686801" y="28574"/>
                </a:moveTo>
                <a:lnTo>
                  <a:pt x="686801" y="47624"/>
                </a:lnTo>
                <a:lnTo>
                  <a:pt x="699502" y="47625"/>
                </a:lnTo>
                <a:lnTo>
                  <a:pt x="699502" y="28575"/>
                </a:lnTo>
                <a:lnTo>
                  <a:pt x="686801" y="28574"/>
                </a:lnTo>
                <a:close/>
              </a:path>
              <a:path w="763270" h="76200">
                <a:moveTo>
                  <a:pt x="686802" y="0"/>
                </a:moveTo>
                <a:lnTo>
                  <a:pt x="686801" y="28574"/>
                </a:lnTo>
                <a:lnTo>
                  <a:pt x="699502" y="28575"/>
                </a:lnTo>
                <a:lnTo>
                  <a:pt x="699502" y="47625"/>
                </a:lnTo>
                <a:lnTo>
                  <a:pt x="743953" y="47623"/>
                </a:lnTo>
                <a:lnTo>
                  <a:pt x="763000" y="38100"/>
                </a:lnTo>
                <a:lnTo>
                  <a:pt x="686802" y="0"/>
                </a:lnTo>
                <a:close/>
              </a:path>
              <a:path w="763270" h="76200">
                <a:moveTo>
                  <a:pt x="0" y="28573"/>
                </a:moveTo>
                <a:lnTo>
                  <a:pt x="0" y="47623"/>
                </a:lnTo>
                <a:lnTo>
                  <a:pt x="686801" y="47624"/>
                </a:lnTo>
                <a:lnTo>
                  <a:pt x="686801" y="28574"/>
                </a:lnTo>
                <a:lnTo>
                  <a:pt x="0" y="28573"/>
                </a:lnTo>
                <a:close/>
              </a:path>
            </a:pathLst>
          </a:custGeom>
          <a:solidFill>
            <a:srgbClr val="000000"/>
          </a:solidFill>
        </p:spPr>
        <p:txBody>
          <a:bodyPr wrap="square" lIns="0" tIns="0" rIns="0" bIns="0" rtlCol="0"/>
          <a:lstStyle/>
          <a:p>
            <a:endParaRPr/>
          </a:p>
        </p:txBody>
      </p:sp>
      <p:pic>
        <p:nvPicPr>
          <p:cNvPr id="9" name="object 9"/>
          <p:cNvPicPr/>
          <p:nvPr/>
        </p:nvPicPr>
        <p:blipFill>
          <a:blip r:embed="rId3" cstate="print"/>
          <a:stretch>
            <a:fillRect/>
          </a:stretch>
        </p:blipFill>
        <p:spPr>
          <a:xfrm>
            <a:off x="1362455" y="515112"/>
            <a:ext cx="3169920" cy="1097279"/>
          </a:xfrm>
          <a:prstGeom prst="rect">
            <a:avLst/>
          </a:prstGeom>
        </p:spPr>
      </p:pic>
      <p:pic>
        <p:nvPicPr>
          <p:cNvPr id="10" name="object 10"/>
          <p:cNvPicPr/>
          <p:nvPr/>
        </p:nvPicPr>
        <p:blipFill>
          <a:blip r:embed="rId4" cstate="print"/>
          <a:stretch>
            <a:fillRect/>
          </a:stretch>
        </p:blipFill>
        <p:spPr>
          <a:xfrm>
            <a:off x="1837944" y="1850135"/>
            <a:ext cx="2316479" cy="383133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05000" y="179831"/>
            <a:ext cx="9433560" cy="862584"/>
          </a:xfrm>
          <a:prstGeom prst="rect">
            <a:avLst/>
          </a:prstGeom>
        </p:spPr>
      </p:pic>
      <p:sp>
        <p:nvSpPr>
          <p:cNvPr id="3" name="object 3"/>
          <p:cNvSpPr txBox="1">
            <a:spLocks noGrp="1"/>
          </p:cNvSpPr>
          <p:nvPr>
            <p:ph type="title"/>
          </p:nvPr>
        </p:nvSpPr>
        <p:spPr>
          <a:xfrm>
            <a:off x="387894" y="398779"/>
            <a:ext cx="901700" cy="391160"/>
          </a:xfrm>
          <a:prstGeom prst="rect">
            <a:avLst/>
          </a:prstGeom>
        </p:spPr>
        <p:txBody>
          <a:bodyPr vert="horz" wrap="square" lIns="0" tIns="12700" rIns="0" bIns="0" rtlCol="0">
            <a:spAutoFit/>
          </a:bodyPr>
          <a:lstStyle/>
          <a:p>
            <a:pPr marL="12700">
              <a:lnSpc>
                <a:spcPct val="100000"/>
              </a:lnSpc>
              <a:spcBef>
                <a:spcPts val="100"/>
              </a:spcBef>
            </a:pPr>
            <a:r>
              <a:rPr sz="2400" b="0" spc="-15" dirty="0">
                <a:latin typeface="Calibri"/>
                <a:cs typeface="Calibri"/>
              </a:rPr>
              <a:t>at</a:t>
            </a:r>
            <a:r>
              <a:rPr sz="2400" b="0" spc="-90" dirty="0">
                <a:latin typeface="Calibri"/>
                <a:cs typeface="Calibri"/>
              </a:rPr>
              <a:t> </a:t>
            </a:r>
            <a:r>
              <a:rPr sz="2400" b="0" spc="-15" dirty="0">
                <a:latin typeface="Calibri"/>
                <a:cs typeface="Calibri"/>
              </a:rPr>
              <a:t>first:</a:t>
            </a:r>
            <a:endParaRPr sz="24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5000" y="179831"/>
            <a:ext cx="9537700" cy="2539365"/>
            <a:chOff x="1905000" y="179831"/>
            <a:chExt cx="9537700" cy="2539365"/>
          </a:xfrm>
        </p:grpSpPr>
        <p:pic>
          <p:nvPicPr>
            <p:cNvPr id="3" name="object 3"/>
            <p:cNvPicPr/>
            <p:nvPr/>
          </p:nvPicPr>
          <p:blipFill>
            <a:blip r:embed="rId3" cstate="print"/>
            <a:stretch>
              <a:fillRect/>
            </a:stretch>
          </p:blipFill>
          <p:spPr>
            <a:xfrm>
              <a:off x="1905000" y="179831"/>
              <a:ext cx="9433560" cy="862584"/>
            </a:xfrm>
            <a:prstGeom prst="rect">
              <a:avLst/>
            </a:prstGeom>
          </p:spPr>
        </p:pic>
        <p:pic>
          <p:nvPicPr>
            <p:cNvPr id="4" name="object 4"/>
            <p:cNvPicPr/>
            <p:nvPr/>
          </p:nvPicPr>
          <p:blipFill>
            <a:blip r:embed="rId4" cstate="print"/>
            <a:stretch>
              <a:fillRect/>
            </a:stretch>
          </p:blipFill>
          <p:spPr>
            <a:xfrm>
              <a:off x="2017776" y="1408176"/>
              <a:ext cx="9424416" cy="1310639"/>
            </a:xfrm>
            <a:prstGeom prst="rect">
              <a:avLst/>
            </a:prstGeom>
          </p:spPr>
        </p:pic>
        <p:sp>
          <p:nvSpPr>
            <p:cNvPr id="5" name="object 5"/>
            <p:cNvSpPr/>
            <p:nvPr/>
          </p:nvSpPr>
          <p:spPr>
            <a:xfrm>
              <a:off x="6344008" y="1015530"/>
              <a:ext cx="76200" cy="431800"/>
            </a:xfrm>
            <a:custGeom>
              <a:avLst/>
              <a:gdLst/>
              <a:ahLst/>
              <a:cxnLst/>
              <a:rect l="l" t="t" r="r" b="b"/>
              <a:pathLst>
                <a:path w="76200" h="431800">
                  <a:moveTo>
                    <a:pt x="33337" y="355287"/>
                  </a:moveTo>
                  <a:lnTo>
                    <a:pt x="0" y="355287"/>
                  </a:lnTo>
                  <a:lnTo>
                    <a:pt x="38101" y="431487"/>
                  </a:lnTo>
                  <a:lnTo>
                    <a:pt x="69850" y="367987"/>
                  </a:lnTo>
                  <a:lnTo>
                    <a:pt x="33337" y="367987"/>
                  </a:lnTo>
                  <a:lnTo>
                    <a:pt x="33337" y="355287"/>
                  </a:lnTo>
                  <a:close/>
                </a:path>
                <a:path w="76200" h="431800">
                  <a:moveTo>
                    <a:pt x="42862" y="0"/>
                  </a:moveTo>
                  <a:lnTo>
                    <a:pt x="33337" y="0"/>
                  </a:lnTo>
                  <a:lnTo>
                    <a:pt x="33337" y="367987"/>
                  </a:lnTo>
                  <a:lnTo>
                    <a:pt x="42862" y="367987"/>
                  </a:lnTo>
                  <a:lnTo>
                    <a:pt x="42862" y="0"/>
                  </a:lnTo>
                  <a:close/>
                </a:path>
                <a:path w="76200" h="431800">
                  <a:moveTo>
                    <a:pt x="76200" y="355287"/>
                  </a:moveTo>
                  <a:lnTo>
                    <a:pt x="42862" y="355287"/>
                  </a:lnTo>
                  <a:lnTo>
                    <a:pt x="42862" y="367987"/>
                  </a:lnTo>
                  <a:lnTo>
                    <a:pt x="69850" y="367987"/>
                  </a:lnTo>
                  <a:lnTo>
                    <a:pt x="76200" y="355287"/>
                  </a:lnTo>
                  <a:close/>
                </a:path>
              </a:pathLst>
            </a:custGeom>
            <a:solidFill>
              <a:srgbClr val="595959"/>
            </a:solidFill>
          </p:spPr>
          <p:txBody>
            <a:bodyPr wrap="square" lIns="0" tIns="0" rIns="0" bIns="0" rtlCol="0"/>
            <a:lstStyle/>
            <a:p>
              <a:endParaRPr/>
            </a:p>
          </p:txBody>
        </p:sp>
      </p:grpSp>
      <p:sp>
        <p:nvSpPr>
          <p:cNvPr id="6" name="object 6"/>
          <p:cNvSpPr txBox="1"/>
          <p:nvPr/>
        </p:nvSpPr>
        <p:spPr>
          <a:xfrm>
            <a:off x="6824751" y="987044"/>
            <a:ext cx="1329690"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libri"/>
                <a:cs typeface="Calibri"/>
              </a:rPr>
              <a:t>train</a:t>
            </a:r>
            <a:r>
              <a:rPr sz="2400" spc="-65" dirty="0">
                <a:latin typeface="Calibri"/>
                <a:cs typeface="Calibri"/>
              </a:rPr>
              <a:t> </a:t>
            </a:r>
            <a:r>
              <a:rPr sz="2400" spc="-15" dirty="0">
                <a:latin typeface="Calibri"/>
                <a:cs typeface="Calibri"/>
              </a:rPr>
              <a:t>more</a:t>
            </a:r>
            <a:endParaRPr sz="2400">
              <a:latin typeface="Calibri"/>
              <a:cs typeface="Calibri"/>
            </a:endParaRPr>
          </a:p>
        </p:txBody>
      </p:sp>
      <p:sp>
        <p:nvSpPr>
          <p:cNvPr id="7" name="object 7"/>
          <p:cNvSpPr txBox="1">
            <a:spLocks noGrp="1"/>
          </p:cNvSpPr>
          <p:nvPr>
            <p:ph type="title"/>
          </p:nvPr>
        </p:nvSpPr>
        <p:spPr>
          <a:xfrm>
            <a:off x="387894" y="398779"/>
            <a:ext cx="901700" cy="391160"/>
          </a:xfrm>
          <a:prstGeom prst="rect">
            <a:avLst/>
          </a:prstGeom>
        </p:spPr>
        <p:txBody>
          <a:bodyPr vert="horz" wrap="square" lIns="0" tIns="12700" rIns="0" bIns="0" rtlCol="0">
            <a:spAutoFit/>
          </a:bodyPr>
          <a:lstStyle/>
          <a:p>
            <a:pPr marL="12700">
              <a:lnSpc>
                <a:spcPct val="100000"/>
              </a:lnSpc>
              <a:spcBef>
                <a:spcPts val="100"/>
              </a:spcBef>
            </a:pPr>
            <a:r>
              <a:rPr sz="2400" b="0" spc="-15" dirty="0">
                <a:latin typeface="Calibri"/>
                <a:cs typeface="Calibri"/>
              </a:rPr>
              <a:t>at</a:t>
            </a:r>
            <a:r>
              <a:rPr sz="2400" b="0" spc="-90" dirty="0">
                <a:latin typeface="Calibri"/>
                <a:cs typeface="Calibri"/>
              </a:rPr>
              <a:t> </a:t>
            </a:r>
            <a:r>
              <a:rPr sz="2400" b="0" spc="-15" dirty="0">
                <a:latin typeface="Calibri"/>
                <a:cs typeface="Calibri"/>
              </a:rPr>
              <a:t>first:</a:t>
            </a:r>
            <a:endParaRPr sz="24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5000" y="179831"/>
            <a:ext cx="9537700" cy="2539365"/>
            <a:chOff x="1905000" y="179831"/>
            <a:chExt cx="9537700" cy="2539365"/>
          </a:xfrm>
        </p:grpSpPr>
        <p:pic>
          <p:nvPicPr>
            <p:cNvPr id="3" name="object 3"/>
            <p:cNvPicPr/>
            <p:nvPr/>
          </p:nvPicPr>
          <p:blipFill>
            <a:blip r:embed="rId3" cstate="print"/>
            <a:stretch>
              <a:fillRect/>
            </a:stretch>
          </p:blipFill>
          <p:spPr>
            <a:xfrm>
              <a:off x="1905000" y="179831"/>
              <a:ext cx="9433560" cy="862584"/>
            </a:xfrm>
            <a:prstGeom prst="rect">
              <a:avLst/>
            </a:prstGeom>
          </p:spPr>
        </p:pic>
        <p:pic>
          <p:nvPicPr>
            <p:cNvPr id="4" name="object 4"/>
            <p:cNvPicPr/>
            <p:nvPr/>
          </p:nvPicPr>
          <p:blipFill>
            <a:blip r:embed="rId4" cstate="print"/>
            <a:stretch>
              <a:fillRect/>
            </a:stretch>
          </p:blipFill>
          <p:spPr>
            <a:xfrm>
              <a:off x="2017776" y="1408176"/>
              <a:ext cx="9424416" cy="1310639"/>
            </a:xfrm>
            <a:prstGeom prst="rect">
              <a:avLst/>
            </a:prstGeom>
          </p:spPr>
        </p:pic>
        <p:sp>
          <p:nvSpPr>
            <p:cNvPr id="5" name="object 5"/>
            <p:cNvSpPr/>
            <p:nvPr/>
          </p:nvSpPr>
          <p:spPr>
            <a:xfrm>
              <a:off x="6344008" y="1015530"/>
              <a:ext cx="76200" cy="431800"/>
            </a:xfrm>
            <a:custGeom>
              <a:avLst/>
              <a:gdLst/>
              <a:ahLst/>
              <a:cxnLst/>
              <a:rect l="l" t="t" r="r" b="b"/>
              <a:pathLst>
                <a:path w="76200" h="431800">
                  <a:moveTo>
                    <a:pt x="33337" y="355287"/>
                  </a:moveTo>
                  <a:lnTo>
                    <a:pt x="0" y="355287"/>
                  </a:lnTo>
                  <a:lnTo>
                    <a:pt x="38101" y="431487"/>
                  </a:lnTo>
                  <a:lnTo>
                    <a:pt x="69850" y="367987"/>
                  </a:lnTo>
                  <a:lnTo>
                    <a:pt x="33337" y="367987"/>
                  </a:lnTo>
                  <a:lnTo>
                    <a:pt x="33337" y="355287"/>
                  </a:lnTo>
                  <a:close/>
                </a:path>
                <a:path w="76200" h="431800">
                  <a:moveTo>
                    <a:pt x="42862" y="0"/>
                  </a:moveTo>
                  <a:lnTo>
                    <a:pt x="33337" y="0"/>
                  </a:lnTo>
                  <a:lnTo>
                    <a:pt x="33337" y="367987"/>
                  </a:lnTo>
                  <a:lnTo>
                    <a:pt x="42862" y="367987"/>
                  </a:lnTo>
                  <a:lnTo>
                    <a:pt x="42862" y="0"/>
                  </a:lnTo>
                  <a:close/>
                </a:path>
                <a:path w="76200" h="431800">
                  <a:moveTo>
                    <a:pt x="76200" y="355287"/>
                  </a:moveTo>
                  <a:lnTo>
                    <a:pt x="42862" y="355287"/>
                  </a:lnTo>
                  <a:lnTo>
                    <a:pt x="42862" y="367987"/>
                  </a:lnTo>
                  <a:lnTo>
                    <a:pt x="69850" y="367987"/>
                  </a:lnTo>
                  <a:lnTo>
                    <a:pt x="76200" y="355287"/>
                  </a:lnTo>
                  <a:close/>
                </a:path>
              </a:pathLst>
            </a:custGeom>
            <a:solidFill>
              <a:srgbClr val="595959"/>
            </a:solidFill>
          </p:spPr>
          <p:txBody>
            <a:bodyPr wrap="square" lIns="0" tIns="0" rIns="0" bIns="0" rtlCol="0"/>
            <a:lstStyle/>
            <a:p>
              <a:endParaRPr/>
            </a:p>
          </p:txBody>
        </p:sp>
      </p:grpSp>
      <p:sp>
        <p:nvSpPr>
          <p:cNvPr id="6" name="object 6"/>
          <p:cNvSpPr/>
          <p:nvPr/>
        </p:nvSpPr>
        <p:spPr>
          <a:xfrm>
            <a:off x="6344008" y="2825418"/>
            <a:ext cx="76200" cy="431800"/>
          </a:xfrm>
          <a:custGeom>
            <a:avLst/>
            <a:gdLst/>
            <a:ahLst/>
            <a:cxnLst/>
            <a:rect l="l" t="t" r="r" b="b"/>
            <a:pathLst>
              <a:path w="76200" h="431800">
                <a:moveTo>
                  <a:pt x="33337" y="355287"/>
                </a:moveTo>
                <a:lnTo>
                  <a:pt x="0" y="355287"/>
                </a:lnTo>
                <a:lnTo>
                  <a:pt x="38101" y="431487"/>
                </a:lnTo>
                <a:lnTo>
                  <a:pt x="69850" y="367987"/>
                </a:lnTo>
                <a:lnTo>
                  <a:pt x="33337" y="367987"/>
                </a:lnTo>
                <a:lnTo>
                  <a:pt x="33337" y="355287"/>
                </a:lnTo>
                <a:close/>
              </a:path>
              <a:path w="76200" h="431800">
                <a:moveTo>
                  <a:pt x="42862" y="0"/>
                </a:moveTo>
                <a:lnTo>
                  <a:pt x="33337" y="0"/>
                </a:lnTo>
                <a:lnTo>
                  <a:pt x="33337" y="367987"/>
                </a:lnTo>
                <a:lnTo>
                  <a:pt x="42862" y="367987"/>
                </a:lnTo>
                <a:lnTo>
                  <a:pt x="42862" y="0"/>
                </a:lnTo>
                <a:close/>
              </a:path>
              <a:path w="76200" h="431800">
                <a:moveTo>
                  <a:pt x="76200" y="355287"/>
                </a:moveTo>
                <a:lnTo>
                  <a:pt x="42862" y="355287"/>
                </a:lnTo>
                <a:lnTo>
                  <a:pt x="42862" y="367987"/>
                </a:lnTo>
                <a:lnTo>
                  <a:pt x="69850" y="367987"/>
                </a:lnTo>
                <a:lnTo>
                  <a:pt x="76200" y="355287"/>
                </a:lnTo>
                <a:close/>
              </a:path>
            </a:pathLst>
          </a:custGeom>
          <a:solidFill>
            <a:srgbClr val="595959"/>
          </a:solidFill>
        </p:spPr>
        <p:txBody>
          <a:bodyPr wrap="square" lIns="0" tIns="0" rIns="0" bIns="0" rtlCol="0"/>
          <a:lstStyle/>
          <a:p>
            <a:endParaRPr/>
          </a:p>
        </p:txBody>
      </p:sp>
      <p:sp>
        <p:nvSpPr>
          <p:cNvPr id="7" name="object 7"/>
          <p:cNvSpPr txBox="1"/>
          <p:nvPr/>
        </p:nvSpPr>
        <p:spPr>
          <a:xfrm>
            <a:off x="6824751" y="987044"/>
            <a:ext cx="1329690"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libri"/>
                <a:cs typeface="Calibri"/>
              </a:rPr>
              <a:t>train</a:t>
            </a:r>
            <a:r>
              <a:rPr sz="2400" spc="-65" dirty="0">
                <a:latin typeface="Calibri"/>
                <a:cs typeface="Calibri"/>
              </a:rPr>
              <a:t> </a:t>
            </a:r>
            <a:r>
              <a:rPr sz="2400" spc="-15" dirty="0">
                <a:latin typeface="Calibri"/>
                <a:cs typeface="Calibri"/>
              </a:rPr>
              <a:t>more</a:t>
            </a:r>
            <a:endParaRPr sz="2400">
              <a:latin typeface="Calibri"/>
              <a:cs typeface="Calibri"/>
            </a:endParaRPr>
          </a:p>
        </p:txBody>
      </p:sp>
      <p:sp>
        <p:nvSpPr>
          <p:cNvPr id="8" name="object 8"/>
          <p:cNvSpPr txBox="1"/>
          <p:nvPr/>
        </p:nvSpPr>
        <p:spPr>
          <a:xfrm>
            <a:off x="6829417" y="2870708"/>
            <a:ext cx="1329690"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libri"/>
                <a:cs typeface="Calibri"/>
              </a:rPr>
              <a:t>train</a:t>
            </a:r>
            <a:r>
              <a:rPr sz="2400" spc="-65" dirty="0">
                <a:latin typeface="Calibri"/>
                <a:cs typeface="Calibri"/>
              </a:rPr>
              <a:t> </a:t>
            </a:r>
            <a:r>
              <a:rPr sz="2400" spc="-15" dirty="0">
                <a:latin typeface="Calibri"/>
                <a:cs typeface="Calibri"/>
              </a:rPr>
              <a:t>more</a:t>
            </a:r>
            <a:endParaRPr sz="2400">
              <a:latin typeface="Calibri"/>
              <a:cs typeface="Calibri"/>
            </a:endParaRPr>
          </a:p>
        </p:txBody>
      </p:sp>
      <p:pic>
        <p:nvPicPr>
          <p:cNvPr id="9" name="object 9"/>
          <p:cNvPicPr/>
          <p:nvPr/>
        </p:nvPicPr>
        <p:blipFill>
          <a:blip r:embed="rId5" cstate="print"/>
          <a:stretch>
            <a:fillRect/>
          </a:stretch>
        </p:blipFill>
        <p:spPr>
          <a:xfrm>
            <a:off x="2036064" y="3331464"/>
            <a:ext cx="9387840" cy="1060704"/>
          </a:xfrm>
          <a:prstGeom prst="rect">
            <a:avLst/>
          </a:prstGeom>
        </p:spPr>
      </p:pic>
      <p:sp>
        <p:nvSpPr>
          <p:cNvPr id="10" name="object 10"/>
          <p:cNvSpPr txBox="1">
            <a:spLocks noGrp="1"/>
          </p:cNvSpPr>
          <p:nvPr>
            <p:ph type="title"/>
          </p:nvPr>
        </p:nvSpPr>
        <p:spPr>
          <a:xfrm>
            <a:off x="387894" y="398779"/>
            <a:ext cx="901700" cy="391160"/>
          </a:xfrm>
          <a:prstGeom prst="rect">
            <a:avLst/>
          </a:prstGeom>
        </p:spPr>
        <p:txBody>
          <a:bodyPr vert="horz" wrap="square" lIns="0" tIns="12700" rIns="0" bIns="0" rtlCol="0">
            <a:spAutoFit/>
          </a:bodyPr>
          <a:lstStyle/>
          <a:p>
            <a:pPr marL="12700">
              <a:lnSpc>
                <a:spcPct val="100000"/>
              </a:lnSpc>
              <a:spcBef>
                <a:spcPts val="100"/>
              </a:spcBef>
            </a:pPr>
            <a:r>
              <a:rPr sz="2400" b="0" spc="-15" dirty="0">
                <a:latin typeface="Calibri"/>
                <a:cs typeface="Calibri"/>
              </a:rPr>
              <a:t>at</a:t>
            </a:r>
            <a:r>
              <a:rPr sz="2400" b="0" spc="-90" dirty="0">
                <a:latin typeface="Calibri"/>
                <a:cs typeface="Calibri"/>
              </a:rPr>
              <a:t> </a:t>
            </a:r>
            <a:r>
              <a:rPr sz="2400" b="0" spc="-15" dirty="0">
                <a:latin typeface="Calibri"/>
                <a:cs typeface="Calibri"/>
              </a:rPr>
              <a:t>first:</a:t>
            </a:r>
            <a:endParaRPr sz="24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9653905" cy="635000"/>
          </a:xfrm>
          <a:prstGeom prst="rect">
            <a:avLst/>
          </a:prstGeom>
        </p:spPr>
        <p:txBody>
          <a:bodyPr vert="horz" wrap="square" lIns="0" tIns="12700" rIns="0" bIns="0" rtlCol="0">
            <a:spAutoFit/>
          </a:bodyPr>
          <a:lstStyle/>
          <a:p>
            <a:pPr marL="12700">
              <a:lnSpc>
                <a:spcPct val="100000"/>
              </a:lnSpc>
              <a:spcBef>
                <a:spcPts val="100"/>
              </a:spcBef>
            </a:pPr>
            <a:r>
              <a:rPr sz="4000" spc="-25" dirty="0"/>
              <a:t>Recurrent </a:t>
            </a:r>
            <a:r>
              <a:rPr sz="4000" spc="-20" dirty="0"/>
              <a:t>Neural</a:t>
            </a:r>
            <a:r>
              <a:rPr sz="4000" spc="-10" dirty="0"/>
              <a:t> </a:t>
            </a:r>
            <a:r>
              <a:rPr sz="4000" spc="-15" dirty="0"/>
              <a:t>Networks:</a:t>
            </a:r>
            <a:r>
              <a:rPr sz="4000" spc="-20" dirty="0"/>
              <a:t> Process</a:t>
            </a:r>
            <a:r>
              <a:rPr sz="4000" spc="-15" dirty="0"/>
              <a:t> </a:t>
            </a:r>
            <a:r>
              <a:rPr sz="4000" spc="-5" dirty="0"/>
              <a:t>Sequences</a:t>
            </a:r>
            <a:endParaRPr sz="4000"/>
          </a:p>
        </p:txBody>
      </p:sp>
      <p:grpSp>
        <p:nvGrpSpPr>
          <p:cNvPr id="3" name="object 3"/>
          <p:cNvGrpSpPr/>
          <p:nvPr/>
        </p:nvGrpSpPr>
        <p:grpSpPr>
          <a:xfrm>
            <a:off x="265175" y="1533144"/>
            <a:ext cx="5882640" cy="4168140"/>
            <a:chOff x="265175" y="1533144"/>
            <a:chExt cx="5882640" cy="4168140"/>
          </a:xfrm>
        </p:grpSpPr>
        <p:pic>
          <p:nvPicPr>
            <p:cNvPr id="4" name="object 4"/>
            <p:cNvPicPr/>
            <p:nvPr/>
          </p:nvPicPr>
          <p:blipFill>
            <a:blip r:embed="rId3" cstate="print"/>
            <a:stretch>
              <a:fillRect/>
            </a:stretch>
          </p:blipFill>
          <p:spPr>
            <a:xfrm>
              <a:off x="265175" y="1533144"/>
              <a:ext cx="5882640" cy="3639311"/>
            </a:xfrm>
            <a:prstGeom prst="rect">
              <a:avLst/>
            </a:prstGeom>
          </p:spPr>
        </p:pic>
        <p:sp>
          <p:nvSpPr>
            <p:cNvPr id="5" name="object 5"/>
            <p:cNvSpPr/>
            <p:nvPr/>
          </p:nvSpPr>
          <p:spPr>
            <a:xfrm>
              <a:off x="5104886" y="5171874"/>
              <a:ext cx="499109" cy="528955"/>
            </a:xfrm>
            <a:custGeom>
              <a:avLst/>
              <a:gdLst/>
              <a:ahLst/>
              <a:cxnLst/>
              <a:rect l="l" t="t" r="r" b="b"/>
              <a:pathLst>
                <a:path w="499110" h="528954">
                  <a:moveTo>
                    <a:pt x="59161" y="48959"/>
                  </a:moveTo>
                  <a:lnTo>
                    <a:pt x="45288" y="62016"/>
                  </a:lnTo>
                  <a:lnTo>
                    <a:pt x="484649" y="528830"/>
                  </a:lnTo>
                  <a:lnTo>
                    <a:pt x="498521" y="515774"/>
                  </a:lnTo>
                  <a:lnTo>
                    <a:pt x="59161" y="48959"/>
                  </a:lnTo>
                  <a:close/>
                </a:path>
                <a:path w="499110" h="528954">
                  <a:moveTo>
                    <a:pt x="0" y="0"/>
                  </a:moveTo>
                  <a:lnTo>
                    <a:pt x="24480" y="81601"/>
                  </a:lnTo>
                  <a:lnTo>
                    <a:pt x="45288" y="62016"/>
                  </a:lnTo>
                  <a:lnTo>
                    <a:pt x="36584" y="52768"/>
                  </a:lnTo>
                  <a:lnTo>
                    <a:pt x="50457" y="39711"/>
                  </a:lnTo>
                  <a:lnTo>
                    <a:pt x="68987" y="39711"/>
                  </a:lnTo>
                  <a:lnTo>
                    <a:pt x="79969" y="29375"/>
                  </a:lnTo>
                  <a:lnTo>
                    <a:pt x="0" y="0"/>
                  </a:lnTo>
                  <a:close/>
                </a:path>
                <a:path w="499110" h="528954">
                  <a:moveTo>
                    <a:pt x="50457" y="39711"/>
                  </a:moveTo>
                  <a:lnTo>
                    <a:pt x="36584" y="52768"/>
                  </a:lnTo>
                  <a:lnTo>
                    <a:pt x="45288" y="62016"/>
                  </a:lnTo>
                  <a:lnTo>
                    <a:pt x="59161" y="48959"/>
                  </a:lnTo>
                  <a:lnTo>
                    <a:pt x="50457" y="39711"/>
                  </a:lnTo>
                  <a:close/>
                </a:path>
                <a:path w="499110" h="528954">
                  <a:moveTo>
                    <a:pt x="68987" y="39711"/>
                  </a:moveTo>
                  <a:lnTo>
                    <a:pt x="50457" y="39711"/>
                  </a:lnTo>
                  <a:lnTo>
                    <a:pt x="59161" y="48959"/>
                  </a:lnTo>
                  <a:lnTo>
                    <a:pt x="68987" y="39711"/>
                  </a:lnTo>
                  <a:close/>
                </a:path>
              </a:pathLst>
            </a:custGeom>
            <a:solidFill>
              <a:srgbClr val="666666"/>
            </a:solidFill>
          </p:spPr>
          <p:txBody>
            <a:bodyPr wrap="square" lIns="0" tIns="0" rIns="0" bIns="0" rtlCol="0"/>
            <a:lstStyle/>
            <a:p>
              <a:endParaRPr/>
            </a:p>
          </p:txBody>
        </p:sp>
      </p:grpSp>
      <p:sp>
        <p:nvSpPr>
          <p:cNvPr id="6" name="object 6"/>
          <p:cNvSpPr txBox="1"/>
          <p:nvPr/>
        </p:nvSpPr>
        <p:spPr>
          <a:xfrm>
            <a:off x="5705640" y="5254244"/>
            <a:ext cx="3466465" cy="7600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e.g.</a:t>
            </a:r>
            <a:r>
              <a:rPr sz="2400" spc="-35" dirty="0">
                <a:latin typeface="Calibri"/>
                <a:cs typeface="Calibri"/>
              </a:rPr>
              <a:t> </a:t>
            </a:r>
            <a:r>
              <a:rPr sz="2400" b="1" spc="-5" dirty="0">
                <a:latin typeface="Calibri"/>
                <a:cs typeface="Calibri"/>
              </a:rPr>
              <a:t>Video</a:t>
            </a:r>
            <a:r>
              <a:rPr sz="2400" b="1" spc="-30" dirty="0">
                <a:latin typeface="Calibri"/>
                <a:cs typeface="Calibri"/>
              </a:rPr>
              <a:t> </a:t>
            </a:r>
            <a:r>
              <a:rPr sz="2400" b="1" spc="-5" dirty="0">
                <a:latin typeface="Calibri"/>
                <a:cs typeface="Calibri"/>
              </a:rPr>
              <a:t>classification:</a:t>
            </a:r>
            <a:endParaRPr sz="2400">
              <a:latin typeface="Calibri"/>
              <a:cs typeface="Calibri"/>
            </a:endParaRPr>
          </a:p>
          <a:p>
            <a:pPr marL="12700">
              <a:lnSpc>
                <a:spcPct val="100000"/>
              </a:lnSpc>
              <a:spcBef>
                <a:spcPts val="25"/>
              </a:spcBef>
            </a:pPr>
            <a:r>
              <a:rPr sz="2400" spc="-5" dirty="0">
                <a:latin typeface="Calibri"/>
                <a:cs typeface="Calibri"/>
              </a:rPr>
              <a:t>Sequence</a:t>
            </a:r>
            <a:r>
              <a:rPr sz="2400" spc="-30" dirty="0">
                <a:latin typeface="Calibri"/>
                <a:cs typeface="Calibri"/>
              </a:rPr>
              <a:t> </a:t>
            </a:r>
            <a:r>
              <a:rPr sz="2400" spc="-5" dirty="0">
                <a:latin typeface="Calibri"/>
                <a:cs typeface="Calibri"/>
              </a:rPr>
              <a:t>of</a:t>
            </a:r>
            <a:r>
              <a:rPr sz="2400" spc="-15" dirty="0">
                <a:latin typeface="Calibri"/>
                <a:cs typeface="Calibri"/>
              </a:rPr>
              <a:t> </a:t>
            </a:r>
            <a:r>
              <a:rPr sz="2400" spc="-10" dirty="0">
                <a:latin typeface="Calibri"/>
                <a:cs typeface="Calibri"/>
              </a:rPr>
              <a:t>images</a:t>
            </a:r>
            <a:r>
              <a:rPr sz="2400" spc="-20" dirty="0">
                <a:latin typeface="Calibri"/>
                <a:cs typeface="Calibri"/>
              </a:rPr>
              <a:t> </a:t>
            </a:r>
            <a:r>
              <a:rPr sz="2400" dirty="0">
                <a:latin typeface="Calibri"/>
                <a:cs typeface="Calibri"/>
              </a:rPr>
              <a:t>-&gt;</a:t>
            </a:r>
            <a:r>
              <a:rPr sz="2400" spc="-20" dirty="0">
                <a:latin typeface="Calibri"/>
                <a:cs typeface="Calibri"/>
              </a:rPr>
              <a:t> </a:t>
            </a:r>
            <a:r>
              <a:rPr sz="2400" spc="-5" dirty="0">
                <a:latin typeface="Calibri"/>
                <a:cs typeface="Calibri"/>
              </a:rPr>
              <a:t>label</a:t>
            </a:r>
            <a:endParaRPr sz="240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05000" y="179831"/>
            <a:ext cx="9537700" cy="2539365"/>
            <a:chOff x="1905000" y="179831"/>
            <a:chExt cx="9537700" cy="2539365"/>
          </a:xfrm>
        </p:grpSpPr>
        <p:pic>
          <p:nvPicPr>
            <p:cNvPr id="3" name="object 3"/>
            <p:cNvPicPr/>
            <p:nvPr/>
          </p:nvPicPr>
          <p:blipFill>
            <a:blip r:embed="rId3" cstate="print"/>
            <a:stretch>
              <a:fillRect/>
            </a:stretch>
          </p:blipFill>
          <p:spPr>
            <a:xfrm>
              <a:off x="1905000" y="179831"/>
              <a:ext cx="9433560" cy="862584"/>
            </a:xfrm>
            <a:prstGeom prst="rect">
              <a:avLst/>
            </a:prstGeom>
          </p:spPr>
        </p:pic>
        <p:pic>
          <p:nvPicPr>
            <p:cNvPr id="4" name="object 4"/>
            <p:cNvPicPr/>
            <p:nvPr/>
          </p:nvPicPr>
          <p:blipFill>
            <a:blip r:embed="rId4" cstate="print"/>
            <a:stretch>
              <a:fillRect/>
            </a:stretch>
          </p:blipFill>
          <p:spPr>
            <a:xfrm>
              <a:off x="2017776" y="1408176"/>
              <a:ext cx="9424416" cy="1310639"/>
            </a:xfrm>
            <a:prstGeom prst="rect">
              <a:avLst/>
            </a:prstGeom>
          </p:spPr>
        </p:pic>
        <p:sp>
          <p:nvSpPr>
            <p:cNvPr id="5" name="object 5"/>
            <p:cNvSpPr/>
            <p:nvPr/>
          </p:nvSpPr>
          <p:spPr>
            <a:xfrm>
              <a:off x="6344008" y="1015530"/>
              <a:ext cx="76200" cy="431800"/>
            </a:xfrm>
            <a:custGeom>
              <a:avLst/>
              <a:gdLst/>
              <a:ahLst/>
              <a:cxnLst/>
              <a:rect l="l" t="t" r="r" b="b"/>
              <a:pathLst>
                <a:path w="76200" h="431800">
                  <a:moveTo>
                    <a:pt x="33337" y="355287"/>
                  </a:moveTo>
                  <a:lnTo>
                    <a:pt x="0" y="355287"/>
                  </a:lnTo>
                  <a:lnTo>
                    <a:pt x="38101" y="431487"/>
                  </a:lnTo>
                  <a:lnTo>
                    <a:pt x="69850" y="367987"/>
                  </a:lnTo>
                  <a:lnTo>
                    <a:pt x="33337" y="367987"/>
                  </a:lnTo>
                  <a:lnTo>
                    <a:pt x="33337" y="355287"/>
                  </a:lnTo>
                  <a:close/>
                </a:path>
                <a:path w="76200" h="431800">
                  <a:moveTo>
                    <a:pt x="42862" y="0"/>
                  </a:moveTo>
                  <a:lnTo>
                    <a:pt x="33337" y="0"/>
                  </a:lnTo>
                  <a:lnTo>
                    <a:pt x="33337" y="367987"/>
                  </a:lnTo>
                  <a:lnTo>
                    <a:pt x="42862" y="367987"/>
                  </a:lnTo>
                  <a:lnTo>
                    <a:pt x="42862" y="0"/>
                  </a:lnTo>
                  <a:close/>
                </a:path>
                <a:path w="76200" h="431800">
                  <a:moveTo>
                    <a:pt x="76200" y="355287"/>
                  </a:moveTo>
                  <a:lnTo>
                    <a:pt x="42862" y="355287"/>
                  </a:lnTo>
                  <a:lnTo>
                    <a:pt x="42862" y="367987"/>
                  </a:lnTo>
                  <a:lnTo>
                    <a:pt x="69850" y="367987"/>
                  </a:lnTo>
                  <a:lnTo>
                    <a:pt x="76200" y="355287"/>
                  </a:lnTo>
                  <a:close/>
                </a:path>
              </a:pathLst>
            </a:custGeom>
            <a:solidFill>
              <a:srgbClr val="595959"/>
            </a:solidFill>
          </p:spPr>
          <p:txBody>
            <a:bodyPr wrap="square" lIns="0" tIns="0" rIns="0" bIns="0" rtlCol="0"/>
            <a:lstStyle/>
            <a:p>
              <a:endParaRPr/>
            </a:p>
          </p:txBody>
        </p:sp>
      </p:grpSp>
      <p:sp>
        <p:nvSpPr>
          <p:cNvPr id="6" name="object 6"/>
          <p:cNvSpPr/>
          <p:nvPr/>
        </p:nvSpPr>
        <p:spPr>
          <a:xfrm>
            <a:off x="6344008" y="2825418"/>
            <a:ext cx="76200" cy="431800"/>
          </a:xfrm>
          <a:custGeom>
            <a:avLst/>
            <a:gdLst/>
            <a:ahLst/>
            <a:cxnLst/>
            <a:rect l="l" t="t" r="r" b="b"/>
            <a:pathLst>
              <a:path w="76200" h="431800">
                <a:moveTo>
                  <a:pt x="33337" y="355287"/>
                </a:moveTo>
                <a:lnTo>
                  <a:pt x="0" y="355287"/>
                </a:lnTo>
                <a:lnTo>
                  <a:pt x="38101" y="431487"/>
                </a:lnTo>
                <a:lnTo>
                  <a:pt x="69850" y="367987"/>
                </a:lnTo>
                <a:lnTo>
                  <a:pt x="33337" y="367987"/>
                </a:lnTo>
                <a:lnTo>
                  <a:pt x="33337" y="355287"/>
                </a:lnTo>
                <a:close/>
              </a:path>
              <a:path w="76200" h="431800">
                <a:moveTo>
                  <a:pt x="42862" y="0"/>
                </a:moveTo>
                <a:lnTo>
                  <a:pt x="33337" y="0"/>
                </a:lnTo>
                <a:lnTo>
                  <a:pt x="33337" y="367987"/>
                </a:lnTo>
                <a:lnTo>
                  <a:pt x="42862" y="367987"/>
                </a:lnTo>
                <a:lnTo>
                  <a:pt x="42862" y="0"/>
                </a:lnTo>
                <a:close/>
              </a:path>
              <a:path w="76200" h="431800">
                <a:moveTo>
                  <a:pt x="76200" y="355287"/>
                </a:moveTo>
                <a:lnTo>
                  <a:pt x="42862" y="355287"/>
                </a:lnTo>
                <a:lnTo>
                  <a:pt x="42862" y="367987"/>
                </a:lnTo>
                <a:lnTo>
                  <a:pt x="69850" y="367987"/>
                </a:lnTo>
                <a:lnTo>
                  <a:pt x="76200" y="355287"/>
                </a:lnTo>
                <a:close/>
              </a:path>
            </a:pathLst>
          </a:custGeom>
          <a:solidFill>
            <a:srgbClr val="595959"/>
          </a:solidFill>
        </p:spPr>
        <p:txBody>
          <a:bodyPr wrap="square" lIns="0" tIns="0" rIns="0" bIns="0" rtlCol="0"/>
          <a:lstStyle/>
          <a:p>
            <a:endParaRPr/>
          </a:p>
        </p:txBody>
      </p:sp>
      <p:sp>
        <p:nvSpPr>
          <p:cNvPr id="7" name="object 7"/>
          <p:cNvSpPr txBox="1"/>
          <p:nvPr/>
        </p:nvSpPr>
        <p:spPr>
          <a:xfrm>
            <a:off x="6824751" y="987044"/>
            <a:ext cx="1329690"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libri"/>
                <a:cs typeface="Calibri"/>
              </a:rPr>
              <a:t>train</a:t>
            </a:r>
            <a:r>
              <a:rPr sz="2400" spc="-65" dirty="0">
                <a:latin typeface="Calibri"/>
                <a:cs typeface="Calibri"/>
              </a:rPr>
              <a:t> </a:t>
            </a:r>
            <a:r>
              <a:rPr sz="2400" spc="-15" dirty="0">
                <a:latin typeface="Calibri"/>
                <a:cs typeface="Calibri"/>
              </a:rPr>
              <a:t>more</a:t>
            </a:r>
            <a:endParaRPr sz="2400">
              <a:latin typeface="Calibri"/>
              <a:cs typeface="Calibri"/>
            </a:endParaRPr>
          </a:p>
        </p:txBody>
      </p:sp>
      <p:sp>
        <p:nvSpPr>
          <p:cNvPr id="8" name="object 8"/>
          <p:cNvSpPr txBox="1"/>
          <p:nvPr/>
        </p:nvSpPr>
        <p:spPr>
          <a:xfrm>
            <a:off x="6829417" y="2870708"/>
            <a:ext cx="1329690"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libri"/>
                <a:cs typeface="Calibri"/>
              </a:rPr>
              <a:t>train</a:t>
            </a:r>
            <a:r>
              <a:rPr sz="2400" spc="-65" dirty="0">
                <a:latin typeface="Calibri"/>
                <a:cs typeface="Calibri"/>
              </a:rPr>
              <a:t> </a:t>
            </a:r>
            <a:r>
              <a:rPr sz="2400" spc="-15" dirty="0">
                <a:latin typeface="Calibri"/>
                <a:cs typeface="Calibri"/>
              </a:rPr>
              <a:t>more</a:t>
            </a:r>
            <a:endParaRPr sz="2400">
              <a:latin typeface="Calibri"/>
              <a:cs typeface="Calibri"/>
            </a:endParaRPr>
          </a:p>
        </p:txBody>
      </p:sp>
      <p:pic>
        <p:nvPicPr>
          <p:cNvPr id="9" name="object 9"/>
          <p:cNvPicPr/>
          <p:nvPr/>
        </p:nvPicPr>
        <p:blipFill>
          <a:blip r:embed="rId5" cstate="print"/>
          <a:stretch>
            <a:fillRect/>
          </a:stretch>
        </p:blipFill>
        <p:spPr>
          <a:xfrm>
            <a:off x="2036064" y="3331464"/>
            <a:ext cx="9387840" cy="1060704"/>
          </a:xfrm>
          <a:prstGeom prst="rect">
            <a:avLst/>
          </a:prstGeom>
        </p:spPr>
      </p:pic>
      <p:sp>
        <p:nvSpPr>
          <p:cNvPr id="10" name="object 10"/>
          <p:cNvSpPr/>
          <p:nvPr/>
        </p:nvSpPr>
        <p:spPr>
          <a:xfrm>
            <a:off x="6304278" y="4477884"/>
            <a:ext cx="76200" cy="431800"/>
          </a:xfrm>
          <a:custGeom>
            <a:avLst/>
            <a:gdLst/>
            <a:ahLst/>
            <a:cxnLst/>
            <a:rect l="l" t="t" r="r" b="b"/>
            <a:pathLst>
              <a:path w="76200" h="431800">
                <a:moveTo>
                  <a:pt x="33337" y="355287"/>
                </a:moveTo>
                <a:lnTo>
                  <a:pt x="0" y="355287"/>
                </a:lnTo>
                <a:lnTo>
                  <a:pt x="38100" y="431487"/>
                </a:lnTo>
                <a:lnTo>
                  <a:pt x="69850" y="367987"/>
                </a:lnTo>
                <a:lnTo>
                  <a:pt x="33337" y="367987"/>
                </a:lnTo>
                <a:lnTo>
                  <a:pt x="33337" y="355287"/>
                </a:lnTo>
                <a:close/>
              </a:path>
              <a:path w="76200" h="431800">
                <a:moveTo>
                  <a:pt x="42862" y="0"/>
                </a:moveTo>
                <a:lnTo>
                  <a:pt x="33337" y="0"/>
                </a:lnTo>
                <a:lnTo>
                  <a:pt x="33337" y="367987"/>
                </a:lnTo>
                <a:lnTo>
                  <a:pt x="42862" y="367987"/>
                </a:lnTo>
                <a:lnTo>
                  <a:pt x="42862" y="0"/>
                </a:lnTo>
                <a:close/>
              </a:path>
              <a:path w="76200" h="431800">
                <a:moveTo>
                  <a:pt x="76200" y="355287"/>
                </a:moveTo>
                <a:lnTo>
                  <a:pt x="42862" y="355287"/>
                </a:lnTo>
                <a:lnTo>
                  <a:pt x="42862" y="367987"/>
                </a:lnTo>
                <a:lnTo>
                  <a:pt x="69850" y="367987"/>
                </a:lnTo>
                <a:lnTo>
                  <a:pt x="76200" y="355287"/>
                </a:lnTo>
                <a:close/>
              </a:path>
            </a:pathLst>
          </a:custGeom>
          <a:solidFill>
            <a:srgbClr val="595959"/>
          </a:solidFill>
        </p:spPr>
        <p:txBody>
          <a:bodyPr wrap="square" lIns="0" tIns="0" rIns="0" bIns="0" rtlCol="0"/>
          <a:lstStyle/>
          <a:p>
            <a:endParaRPr/>
          </a:p>
        </p:txBody>
      </p:sp>
      <p:pic>
        <p:nvPicPr>
          <p:cNvPr id="11" name="object 11"/>
          <p:cNvPicPr/>
          <p:nvPr/>
        </p:nvPicPr>
        <p:blipFill>
          <a:blip r:embed="rId6" cstate="print"/>
          <a:stretch>
            <a:fillRect/>
          </a:stretch>
        </p:blipFill>
        <p:spPr>
          <a:xfrm>
            <a:off x="1917192" y="4995671"/>
            <a:ext cx="9412224" cy="1082040"/>
          </a:xfrm>
          <a:prstGeom prst="rect">
            <a:avLst/>
          </a:prstGeom>
        </p:spPr>
      </p:pic>
      <p:sp>
        <p:nvSpPr>
          <p:cNvPr id="12" name="object 12"/>
          <p:cNvSpPr txBox="1"/>
          <p:nvPr/>
        </p:nvSpPr>
        <p:spPr>
          <a:xfrm>
            <a:off x="6877956" y="4501388"/>
            <a:ext cx="1329690" cy="391160"/>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libri"/>
                <a:cs typeface="Calibri"/>
              </a:rPr>
              <a:t>train</a:t>
            </a:r>
            <a:r>
              <a:rPr sz="2400" spc="-65" dirty="0">
                <a:latin typeface="Calibri"/>
                <a:cs typeface="Calibri"/>
              </a:rPr>
              <a:t> </a:t>
            </a:r>
            <a:r>
              <a:rPr sz="2400" spc="-15" dirty="0">
                <a:latin typeface="Calibri"/>
                <a:cs typeface="Calibri"/>
              </a:rPr>
              <a:t>more</a:t>
            </a:r>
            <a:endParaRPr sz="2400">
              <a:latin typeface="Calibri"/>
              <a:cs typeface="Calibri"/>
            </a:endParaRPr>
          </a:p>
        </p:txBody>
      </p:sp>
      <p:sp>
        <p:nvSpPr>
          <p:cNvPr id="13" name="object 13"/>
          <p:cNvSpPr txBox="1">
            <a:spLocks noGrp="1"/>
          </p:cNvSpPr>
          <p:nvPr>
            <p:ph type="title"/>
          </p:nvPr>
        </p:nvSpPr>
        <p:spPr>
          <a:xfrm>
            <a:off x="387894" y="398779"/>
            <a:ext cx="901700" cy="391160"/>
          </a:xfrm>
          <a:prstGeom prst="rect">
            <a:avLst/>
          </a:prstGeom>
        </p:spPr>
        <p:txBody>
          <a:bodyPr vert="horz" wrap="square" lIns="0" tIns="12700" rIns="0" bIns="0" rtlCol="0">
            <a:spAutoFit/>
          </a:bodyPr>
          <a:lstStyle/>
          <a:p>
            <a:pPr marL="12700">
              <a:lnSpc>
                <a:spcPct val="100000"/>
              </a:lnSpc>
              <a:spcBef>
                <a:spcPts val="100"/>
              </a:spcBef>
            </a:pPr>
            <a:r>
              <a:rPr sz="2400" b="0" spc="-15" dirty="0">
                <a:latin typeface="Calibri"/>
                <a:cs typeface="Calibri"/>
              </a:rPr>
              <a:t>at</a:t>
            </a:r>
            <a:r>
              <a:rPr sz="2400" b="0" spc="-90" dirty="0">
                <a:latin typeface="Calibri"/>
                <a:cs typeface="Calibri"/>
              </a:rPr>
              <a:t> </a:t>
            </a:r>
            <a:r>
              <a:rPr sz="2400" b="0" spc="-15" dirty="0">
                <a:latin typeface="Calibri"/>
                <a:cs typeface="Calibri"/>
              </a:rPr>
              <a:t>first:</a:t>
            </a:r>
            <a:endParaRPr sz="24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81000" y="207263"/>
            <a:ext cx="5513832" cy="5964935"/>
          </a:xfrm>
          <a:prstGeom prst="rect">
            <a:avLst/>
          </a:prstGeom>
        </p:spPr>
      </p:pic>
      <p:pic>
        <p:nvPicPr>
          <p:cNvPr id="3" name="object 3"/>
          <p:cNvPicPr/>
          <p:nvPr/>
        </p:nvPicPr>
        <p:blipFill>
          <a:blip r:embed="rId4" cstate="print"/>
          <a:stretch>
            <a:fillRect/>
          </a:stretch>
        </p:blipFill>
        <p:spPr>
          <a:xfrm>
            <a:off x="6150864" y="210311"/>
            <a:ext cx="5718047" cy="469087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51435">
              <a:lnSpc>
                <a:spcPct val="100000"/>
              </a:lnSpc>
              <a:spcBef>
                <a:spcPts val="100"/>
              </a:spcBef>
            </a:pPr>
            <a:r>
              <a:rPr spc="-5" dirty="0"/>
              <a:t>The </a:t>
            </a:r>
            <a:r>
              <a:rPr spc="-20" dirty="0"/>
              <a:t>Stacks</a:t>
            </a:r>
            <a:r>
              <a:rPr spc="-5" dirty="0"/>
              <a:t> </a:t>
            </a:r>
            <a:r>
              <a:rPr spc="-20" dirty="0"/>
              <a:t>Project:</a:t>
            </a:r>
            <a:r>
              <a:rPr spc="5" dirty="0"/>
              <a:t> </a:t>
            </a:r>
            <a:r>
              <a:rPr spc="-10" dirty="0"/>
              <a:t>Open-Source</a:t>
            </a:r>
            <a:r>
              <a:rPr spc="-5" dirty="0"/>
              <a:t> </a:t>
            </a:r>
            <a:r>
              <a:rPr spc="-15" dirty="0"/>
              <a:t>Algebraic</a:t>
            </a:r>
            <a:r>
              <a:rPr spc="-5" dirty="0"/>
              <a:t> Geometry</a:t>
            </a:r>
            <a:r>
              <a:rPr dirty="0"/>
              <a:t> </a:t>
            </a:r>
            <a:r>
              <a:rPr spc="-50" dirty="0"/>
              <a:t>Textbook</a:t>
            </a:r>
          </a:p>
        </p:txBody>
      </p:sp>
      <p:grpSp>
        <p:nvGrpSpPr>
          <p:cNvPr id="3" name="object 3"/>
          <p:cNvGrpSpPr/>
          <p:nvPr/>
        </p:nvGrpSpPr>
        <p:grpSpPr>
          <a:xfrm>
            <a:off x="1315811" y="1167527"/>
            <a:ext cx="9934575" cy="4050665"/>
            <a:chOff x="1315811" y="1167527"/>
            <a:chExt cx="9934575" cy="4050665"/>
          </a:xfrm>
        </p:grpSpPr>
        <p:pic>
          <p:nvPicPr>
            <p:cNvPr id="4" name="object 4"/>
            <p:cNvPicPr/>
            <p:nvPr/>
          </p:nvPicPr>
          <p:blipFill>
            <a:blip r:embed="rId3" cstate="print"/>
            <a:stretch>
              <a:fillRect/>
            </a:stretch>
          </p:blipFill>
          <p:spPr>
            <a:xfrm>
              <a:off x="1411224" y="1240535"/>
              <a:ext cx="9686544" cy="3968496"/>
            </a:xfrm>
            <a:prstGeom prst="rect">
              <a:avLst/>
            </a:prstGeom>
          </p:spPr>
        </p:pic>
        <p:sp>
          <p:nvSpPr>
            <p:cNvPr id="5" name="object 5"/>
            <p:cNvSpPr/>
            <p:nvPr/>
          </p:nvSpPr>
          <p:spPr>
            <a:xfrm>
              <a:off x="1320574" y="1172290"/>
              <a:ext cx="9925050" cy="4041140"/>
            </a:xfrm>
            <a:custGeom>
              <a:avLst/>
              <a:gdLst/>
              <a:ahLst/>
              <a:cxnLst/>
              <a:rect l="l" t="t" r="r" b="b"/>
              <a:pathLst>
                <a:path w="9925050" h="4041140">
                  <a:moveTo>
                    <a:pt x="0" y="0"/>
                  </a:moveTo>
                  <a:lnTo>
                    <a:pt x="9924510" y="0"/>
                  </a:lnTo>
                  <a:lnTo>
                    <a:pt x="9924510" y="4040908"/>
                  </a:lnTo>
                  <a:lnTo>
                    <a:pt x="0" y="4040908"/>
                  </a:lnTo>
                  <a:lnTo>
                    <a:pt x="0" y="0"/>
                  </a:lnTo>
                  <a:close/>
                </a:path>
              </a:pathLst>
            </a:custGeom>
            <a:ln w="9525">
              <a:solidFill>
                <a:srgbClr val="000000"/>
              </a:solidFill>
            </a:ln>
          </p:spPr>
          <p:txBody>
            <a:bodyPr wrap="square" lIns="0" tIns="0" rIns="0" bIns="0" rtlCol="0"/>
            <a:lstStyle/>
            <a:p>
              <a:endParaRPr/>
            </a:p>
          </p:txBody>
        </p:sp>
      </p:grpSp>
      <p:sp>
        <p:nvSpPr>
          <p:cNvPr id="6" name="object 6"/>
          <p:cNvSpPr txBox="1"/>
          <p:nvPr/>
        </p:nvSpPr>
        <p:spPr>
          <a:xfrm>
            <a:off x="2727680" y="5521452"/>
            <a:ext cx="2078989" cy="513080"/>
          </a:xfrm>
          <a:prstGeom prst="rect">
            <a:avLst/>
          </a:prstGeom>
        </p:spPr>
        <p:txBody>
          <a:bodyPr vert="horz" wrap="square" lIns="0" tIns="12700" rIns="0" bIns="0" rtlCol="0">
            <a:spAutoFit/>
          </a:bodyPr>
          <a:lstStyle/>
          <a:p>
            <a:pPr marL="12700">
              <a:lnSpc>
                <a:spcPct val="100000"/>
              </a:lnSpc>
              <a:spcBef>
                <a:spcPts val="100"/>
              </a:spcBef>
            </a:pPr>
            <a:r>
              <a:rPr sz="3200" spc="-25" dirty="0">
                <a:latin typeface="Calibri"/>
                <a:cs typeface="Calibri"/>
              </a:rPr>
              <a:t>Latex</a:t>
            </a:r>
            <a:r>
              <a:rPr sz="3200" spc="-70" dirty="0">
                <a:latin typeface="Calibri"/>
                <a:cs typeface="Calibri"/>
              </a:rPr>
              <a:t> </a:t>
            </a:r>
            <a:r>
              <a:rPr sz="3200" spc="-15" dirty="0">
                <a:latin typeface="Calibri"/>
                <a:cs typeface="Calibri"/>
              </a:rPr>
              <a:t>source</a:t>
            </a:r>
            <a:endParaRPr sz="3200">
              <a:latin typeface="Calibri"/>
              <a:cs typeface="Calibri"/>
            </a:endParaRPr>
          </a:p>
        </p:txBody>
      </p:sp>
      <p:sp>
        <p:nvSpPr>
          <p:cNvPr id="7" name="object 7"/>
          <p:cNvSpPr/>
          <p:nvPr/>
        </p:nvSpPr>
        <p:spPr>
          <a:xfrm>
            <a:off x="5105743" y="5325629"/>
            <a:ext cx="1389380" cy="508634"/>
          </a:xfrm>
          <a:custGeom>
            <a:avLst/>
            <a:gdLst/>
            <a:ahLst/>
            <a:cxnLst/>
            <a:rect l="l" t="t" r="r" b="b"/>
            <a:pathLst>
              <a:path w="1389379" h="508635">
                <a:moveTo>
                  <a:pt x="1315448" y="31411"/>
                </a:moveTo>
                <a:lnTo>
                  <a:pt x="0" y="499039"/>
                </a:lnTo>
                <a:lnTo>
                  <a:pt x="3190" y="508013"/>
                </a:lnTo>
                <a:lnTo>
                  <a:pt x="1318639" y="40386"/>
                </a:lnTo>
                <a:lnTo>
                  <a:pt x="1315448" y="31411"/>
                </a:lnTo>
                <a:close/>
              </a:path>
              <a:path w="1389379" h="508635">
                <a:moveTo>
                  <a:pt x="1372711" y="27157"/>
                </a:moveTo>
                <a:lnTo>
                  <a:pt x="1327414" y="27157"/>
                </a:lnTo>
                <a:lnTo>
                  <a:pt x="1330605" y="36132"/>
                </a:lnTo>
                <a:lnTo>
                  <a:pt x="1318639" y="40386"/>
                </a:lnTo>
                <a:lnTo>
                  <a:pt x="1329805" y="71798"/>
                </a:lnTo>
                <a:lnTo>
                  <a:pt x="1372711" y="27157"/>
                </a:lnTo>
                <a:close/>
              </a:path>
              <a:path w="1389379" h="508635">
                <a:moveTo>
                  <a:pt x="1327414" y="27157"/>
                </a:moveTo>
                <a:lnTo>
                  <a:pt x="1315448" y="31411"/>
                </a:lnTo>
                <a:lnTo>
                  <a:pt x="1318639" y="40386"/>
                </a:lnTo>
                <a:lnTo>
                  <a:pt x="1330605" y="36132"/>
                </a:lnTo>
                <a:lnTo>
                  <a:pt x="1327414" y="27157"/>
                </a:lnTo>
                <a:close/>
              </a:path>
              <a:path w="1389379" h="508635">
                <a:moveTo>
                  <a:pt x="1304282" y="0"/>
                </a:moveTo>
                <a:lnTo>
                  <a:pt x="1315448" y="31411"/>
                </a:lnTo>
                <a:lnTo>
                  <a:pt x="1327414" y="27157"/>
                </a:lnTo>
                <a:lnTo>
                  <a:pt x="1372711" y="27157"/>
                </a:lnTo>
                <a:lnTo>
                  <a:pt x="1388841" y="10375"/>
                </a:lnTo>
                <a:lnTo>
                  <a:pt x="1304282" y="0"/>
                </a:lnTo>
                <a:close/>
              </a:path>
            </a:pathLst>
          </a:custGeom>
          <a:solidFill>
            <a:srgbClr val="666666"/>
          </a:solidFill>
        </p:spPr>
        <p:txBody>
          <a:bodyPr wrap="square" lIns="0" tIns="0" rIns="0" bIns="0" rtlCol="0"/>
          <a:lstStyle/>
          <a:p>
            <a:endParaRPr/>
          </a:p>
        </p:txBody>
      </p:sp>
      <p:sp>
        <p:nvSpPr>
          <p:cNvPr id="8" name="object 8"/>
          <p:cNvSpPr txBox="1"/>
          <p:nvPr/>
        </p:nvSpPr>
        <p:spPr>
          <a:xfrm>
            <a:off x="8497185" y="5938520"/>
            <a:ext cx="1661795" cy="162560"/>
          </a:xfrm>
          <a:prstGeom prst="rect">
            <a:avLst/>
          </a:prstGeom>
        </p:spPr>
        <p:txBody>
          <a:bodyPr vert="horz" wrap="square" lIns="0" tIns="12700" rIns="0" bIns="0" rtlCol="0">
            <a:spAutoFit/>
          </a:bodyPr>
          <a:lstStyle/>
          <a:p>
            <a:pPr marL="12700">
              <a:lnSpc>
                <a:spcPct val="100000"/>
              </a:lnSpc>
              <a:spcBef>
                <a:spcPts val="100"/>
              </a:spcBef>
            </a:pPr>
            <a:r>
              <a:rPr sz="900" spc="10" dirty="0">
                <a:solidFill>
                  <a:srgbClr val="0563C1"/>
                </a:solidFill>
                <a:latin typeface="Calibri"/>
                <a:cs typeface="Calibri"/>
                <a:hlinkClick r:id="rId4"/>
              </a:rPr>
              <a:t>http://stacks.math.columbia.edu/</a:t>
            </a:r>
            <a:endParaRPr sz="900">
              <a:latin typeface="Calibri"/>
              <a:cs typeface="Calibri"/>
            </a:endParaRPr>
          </a:p>
        </p:txBody>
      </p:sp>
      <p:sp>
        <p:nvSpPr>
          <p:cNvPr id="9" name="object 9"/>
          <p:cNvSpPr/>
          <p:nvPr/>
        </p:nvSpPr>
        <p:spPr>
          <a:xfrm>
            <a:off x="8509885" y="6078023"/>
            <a:ext cx="1638300" cy="12700"/>
          </a:xfrm>
          <a:custGeom>
            <a:avLst/>
            <a:gdLst/>
            <a:ahLst/>
            <a:cxnLst/>
            <a:rect l="l" t="t" r="r" b="b"/>
            <a:pathLst>
              <a:path w="1638300" h="12700">
                <a:moveTo>
                  <a:pt x="1638300" y="0"/>
                </a:moveTo>
                <a:lnTo>
                  <a:pt x="0" y="0"/>
                </a:lnTo>
                <a:lnTo>
                  <a:pt x="0" y="12700"/>
                </a:lnTo>
                <a:lnTo>
                  <a:pt x="1638300" y="12700"/>
                </a:lnTo>
                <a:lnTo>
                  <a:pt x="1638300" y="0"/>
                </a:lnTo>
                <a:close/>
              </a:path>
            </a:pathLst>
          </a:custGeom>
          <a:solidFill>
            <a:srgbClr val="0563C1"/>
          </a:solidFill>
        </p:spPr>
        <p:txBody>
          <a:bodyPr wrap="square" lIns="0" tIns="0" rIns="0" bIns="0" rtlCol="0"/>
          <a:lstStyle/>
          <a:p>
            <a:endParaRPr/>
          </a:p>
        </p:txBody>
      </p:sp>
      <p:sp>
        <p:nvSpPr>
          <p:cNvPr id="10" name="object 10"/>
          <p:cNvSpPr txBox="1"/>
          <p:nvPr/>
        </p:nvSpPr>
        <p:spPr>
          <a:xfrm>
            <a:off x="8497185" y="6078728"/>
            <a:ext cx="3562350" cy="162560"/>
          </a:xfrm>
          <a:prstGeom prst="rect">
            <a:avLst/>
          </a:prstGeom>
        </p:spPr>
        <p:txBody>
          <a:bodyPr vert="horz" wrap="square" lIns="0" tIns="12700" rIns="0" bIns="0" rtlCol="0">
            <a:spAutoFit/>
          </a:bodyPr>
          <a:lstStyle/>
          <a:p>
            <a:pPr marL="12700">
              <a:lnSpc>
                <a:spcPct val="100000"/>
              </a:lnSpc>
              <a:spcBef>
                <a:spcPts val="100"/>
              </a:spcBef>
            </a:pPr>
            <a:r>
              <a:rPr sz="900" spc="5" dirty="0">
                <a:latin typeface="Calibri"/>
                <a:cs typeface="Calibri"/>
              </a:rPr>
              <a:t>The</a:t>
            </a:r>
            <a:r>
              <a:rPr sz="900" spc="20" dirty="0">
                <a:latin typeface="Calibri"/>
                <a:cs typeface="Calibri"/>
              </a:rPr>
              <a:t> </a:t>
            </a:r>
            <a:r>
              <a:rPr sz="900" spc="10" dirty="0">
                <a:latin typeface="Calibri"/>
                <a:cs typeface="Calibri"/>
              </a:rPr>
              <a:t>stacks</a:t>
            </a:r>
            <a:r>
              <a:rPr sz="900" spc="20" dirty="0">
                <a:latin typeface="Calibri"/>
                <a:cs typeface="Calibri"/>
              </a:rPr>
              <a:t> </a:t>
            </a:r>
            <a:r>
              <a:rPr sz="900" spc="5" dirty="0">
                <a:latin typeface="Calibri"/>
                <a:cs typeface="Calibri"/>
              </a:rPr>
              <a:t>project</a:t>
            </a:r>
            <a:r>
              <a:rPr sz="900" spc="20" dirty="0">
                <a:latin typeface="Calibri"/>
                <a:cs typeface="Calibri"/>
              </a:rPr>
              <a:t> </a:t>
            </a:r>
            <a:r>
              <a:rPr sz="900" dirty="0">
                <a:latin typeface="Calibri"/>
                <a:cs typeface="Calibri"/>
              </a:rPr>
              <a:t>is</a:t>
            </a:r>
            <a:r>
              <a:rPr sz="900" spc="20" dirty="0">
                <a:latin typeface="Calibri"/>
                <a:cs typeface="Calibri"/>
              </a:rPr>
              <a:t> </a:t>
            </a:r>
            <a:r>
              <a:rPr sz="900" spc="5" dirty="0">
                <a:latin typeface="Calibri"/>
                <a:cs typeface="Calibri"/>
              </a:rPr>
              <a:t>licensed</a:t>
            </a:r>
            <a:r>
              <a:rPr sz="900" spc="25" dirty="0">
                <a:latin typeface="Calibri"/>
                <a:cs typeface="Calibri"/>
              </a:rPr>
              <a:t> </a:t>
            </a:r>
            <a:r>
              <a:rPr sz="900" spc="5" dirty="0">
                <a:latin typeface="Calibri"/>
                <a:cs typeface="Calibri"/>
              </a:rPr>
              <a:t>under</a:t>
            </a:r>
            <a:r>
              <a:rPr sz="900" spc="25" dirty="0">
                <a:latin typeface="Calibri"/>
                <a:cs typeface="Calibri"/>
              </a:rPr>
              <a:t> </a:t>
            </a:r>
            <a:r>
              <a:rPr sz="900" spc="5" dirty="0">
                <a:latin typeface="Calibri"/>
                <a:cs typeface="Calibri"/>
              </a:rPr>
              <a:t>the</a:t>
            </a:r>
            <a:r>
              <a:rPr sz="900" spc="25" dirty="0">
                <a:latin typeface="Calibri"/>
                <a:cs typeface="Calibri"/>
              </a:rPr>
              <a:t> </a:t>
            </a:r>
            <a:r>
              <a:rPr sz="900" u="sng" spc="10" dirty="0">
                <a:solidFill>
                  <a:srgbClr val="0563C1"/>
                </a:solidFill>
                <a:uFill>
                  <a:solidFill>
                    <a:srgbClr val="0563C1"/>
                  </a:solidFill>
                </a:uFill>
                <a:latin typeface="Calibri"/>
                <a:cs typeface="Calibri"/>
              </a:rPr>
              <a:t>GNU</a:t>
            </a:r>
            <a:r>
              <a:rPr sz="900" u="sng" spc="35" dirty="0">
                <a:solidFill>
                  <a:srgbClr val="0563C1"/>
                </a:solidFill>
                <a:uFill>
                  <a:solidFill>
                    <a:srgbClr val="0563C1"/>
                  </a:solidFill>
                </a:uFill>
                <a:latin typeface="Calibri"/>
                <a:cs typeface="Calibri"/>
              </a:rPr>
              <a:t> </a:t>
            </a:r>
            <a:r>
              <a:rPr sz="900" u="sng" spc="5" dirty="0">
                <a:solidFill>
                  <a:srgbClr val="0563C1"/>
                </a:solidFill>
                <a:uFill>
                  <a:solidFill>
                    <a:srgbClr val="0563C1"/>
                  </a:solidFill>
                </a:uFill>
                <a:latin typeface="Calibri"/>
                <a:cs typeface="Calibri"/>
              </a:rPr>
              <a:t>Free</a:t>
            </a:r>
            <a:r>
              <a:rPr sz="900" u="sng" spc="20" dirty="0">
                <a:solidFill>
                  <a:srgbClr val="0563C1"/>
                </a:solidFill>
                <a:uFill>
                  <a:solidFill>
                    <a:srgbClr val="0563C1"/>
                  </a:solidFill>
                </a:uFill>
                <a:latin typeface="Calibri"/>
                <a:cs typeface="Calibri"/>
              </a:rPr>
              <a:t> </a:t>
            </a:r>
            <a:r>
              <a:rPr sz="900" u="sng" spc="10" dirty="0">
                <a:solidFill>
                  <a:srgbClr val="0563C1"/>
                </a:solidFill>
                <a:uFill>
                  <a:solidFill>
                    <a:srgbClr val="0563C1"/>
                  </a:solidFill>
                </a:uFill>
                <a:latin typeface="Calibri"/>
                <a:cs typeface="Calibri"/>
              </a:rPr>
              <a:t>Documentation</a:t>
            </a:r>
            <a:r>
              <a:rPr sz="900" u="sng" spc="25" dirty="0">
                <a:solidFill>
                  <a:srgbClr val="0563C1"/>
                </a:solidFill>
                <a:uFill>
                  <a:solidFill>
                    <a:srgbClr val="0563C1"/>
                  </a:solidFill>
                </a:uFill>
                <a:latin typeface="Calibri"/>
                <a:cs typeface="Calibri"/>
              </a:rPr>
              <a:t> </a:t>
            </a:r>
            <a:r>
              <a:rPr sz="900" u="sng" spc="5" dirty="0">
                <a:solidFill>
                  <a:srgbClr val="0563C1"/>
                </a:solidFill>
                <a:uFill>
                  <a:solidFill>
                    <a:srgbClr val="0563C1"/>
                  </a:solidFill>
                </a:uFill>
                <a:latin typeface="Calibri"/>
                <a:cs typeface="Calibri"/>
              </a:rPr>
              <a:t>License</a:t>
            </a:r>
            <a:endParaRPr sz="900">
              <a:latin typeface="Calibri"/>
              <a:cs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18744" y="143255"/>
            <a:ext cx="10954512" cy="6160008"/>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633983" y="152399"/>
            <a:ext cx="10899648" cy="6175247"/>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014983" y="149351"/>
            <a:ext cx="10162032" cy="609295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98704" y="170687"/>
            <a:ext cx="6851904" cy="6120384"/>
          </a:xfrm>
          <a:prstGeom prst="rect">
            <a:avLst/>
          </a:prstGeom>
        </p:spPr>
      </p:pic>
      <p:sp>
        <p:nvSpPr>
          <p:cNvPr id="3" name="object 3"/>
          <p:cNvSpPr txBox="1">
            <a:spLocks noGrp="1"/>
          </p:cNvSpPr>
          <p:nvPr>
            <p:ph type="title"/>
          </p:nvPr>
        </p:nvSpPr>
        <p:spPr>
          <a:xfrm>
            <a:off x="7832649" y="616203"/>
            <a:ext cx="2206625" cy="1244600"/>
          </a:xfrm>
          <a:prstGeom prst="rect">
            <a:avLst/>
          </a:prstGeom>
        </p:spPr>
        <p:txBody>
          <a:bodyPr vert="horz" wrap="square" lIns="0" tIns="12700" rIns="0" bIns="0" rtlCol="0">
            <a:spAutoFit/>
          </a:bodyPr>
          <a:lstStyle/>
          <a:p>
            <a:pPr marL="12700" marR="5080">
              <a:lnSpc>
                <a:spcPct val="100000"/>
              </a:lnSpc>
              <a:spcBef>
                <a:spcPts val="100"/>
              </a:spcBef>
            </a:pPr>
            <a:r>
              <a:rPr sz="4000" b="0" dirty="0">
                <a:latin typeface="Calibri"/>
                <a:cs typeface="Calibri"/>
              </a:rPr>
              <a:t>G</a:t>
            </a:r>
            <a:r>
              <a:rPr sz="4000" b="0" spc="-5" dirty="0">
                <a:latin typeface="Calibri"/>
                <a:cs typeface="Calibri"/>
              </a:rPr>
              <a:t>en</a:t>
            </a:r>
            <a:r>
              <a:rPr sz="4000" b="0" spc="-10" dirty="0">
                <a:latin typeface="Calibri"/>
                <a:cs typeface="Calibri"/>
              </a:rPr>
              <a:t>e</a:t>
            </a:r>
            <a:r>
              <a:rPr sz="4000" b="0" spc="-80" dirty="0">
                <a:latin typeface="Calibri"/>
                <a:cs typeface="Calibri"/>
              </a:rPr>
              <a:t>r</a:t>
            </a:r>
            <a:r>
              <a:rPr sz="4000" b="0" spc="-45" dirty="0">
                <a:latin typeface="Calibri"/>
                <a:cs typeface="Calibri"/>
              </a:rPr>
              <a:t>a</a:t>
            </a:r>
            <a:r>
              <a:rPr sz="4000" b="0" spc="-50" dirty="0">
                <a:latin typeface="Calibri"/>
                <a:cs typeface="Calibri"/>
              </a:rPr>
              <a:t>t</a:t>
            </a:r>
            <a:r>
              <a:rPr sz="4000" b="0" spc="-5" dirty="0">
                <a:latin typeface="Calibri"/>
                <a:cs typeface="Calibri"/>
              </a:rPr>
              <a:t>e</a:t>
            </a:r>
            <a:r>
              <a:rPr sz="4000" b="0" dirty="0">
                <a:latin typeface="Calibri"/>
                <a:cs typeface="Calibri"/>
              </a:rPr>
              <a:t>d  C</a:t>
            </a:r>
            <a:r>
              <a:rPr sz="4000" b="0" spc="-15" dirty="0">
                <a:latin typeface="Calibri"/>
                <a:cs typeface="Calibri"/>
              </a:rPr>
              <a:t> code</a:t>
            </a:r>
            <a:endParaRPr sz="4000">
              <a:latin typeface="Calibri"/>
              <a:cs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447544" y="67055"/>
            <a:ext cx="7394448" cy="6211823"/>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914144" y="134111"/>
            <a:ext cx="8308847" cy="612038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248650" cy="635000"/>
          </a:xfrm>
          <a:prstGeom prst="rect">
            <a:avLst/>
          </a:prstGeom>
        </p:spPr>
        <p:txBody>
          <a:bodyPr vert="horz" wrap="square" lIns="0" tIns="12700" rIns="0" bIns="0" rtlCol="0">
            <a:spAutoFit/>
          </a:bodyPr>
          <a:lstStyle/>
          <a:p>
            <a:pPr marL="12700">
              <a:lnSpc>
                <a:spcPct val="100000"/>
              </a:lnSpc>
              <a:spcBef>
                <a:spcPts val="100"/>
              </a:spcBef>
            </a:pPr>
            <a:r>
              <a:rPr sz="4000" spc="-10" dirty="0"/>
              <a:t>Searching </a:t>
            </a:r>
            <a:r>
              <a:rPr sz="4000" spc="-35" dirty="0"/>
              <a:t>for</a:t>
            </a:r>
            <a:r>
              <a:rPr sz="4000" spc="-15" dirty="0"/>
              <a:t> </a:t>
            </a:r>
            <a:r>
              <a:rPr sz="4000" spc="-25" dirty="0"/>
              <a:t>Interpretable</a:t>
            </a:r>
            <a:r>
              <a:rPr sz="4000" spc="-15" dirty="0"/>
              <a:t> </a:t>
            </a:r>
            <a:r>
              <a:rPr sz="4000" spc="-5" dirty="0"/>
              <a:t>Hidden</a:t>
            </a:r>
            <a:r>
              <a:rPr sz="4000" spc="-15" dirty="0"/>
              <a:t> </a:t>
            </a:r>
            <a:r>
              <a:rPr sz="4000" spc="-5" dirty="0"/>
              <a:t>Units</a:t>
            </a:r>
            <a:endParaRPr sz="4000"/>
          </a:p>
        </p:txBody>
      </p:sp>
      <p:grpSp>
        <p:nvGrpSpPr>
          <p:cNvPr id="3" name="object 3"/>
          <p:cNvGrpSpPr/>
          <p:nvPr/>
        </p:nvGrpSpPr>
        <p:grpSpPr>
          <a:xfrm>
            <a:off x="467480" y="1857361"/>
            <a:ext cx="11021695" cy="3175635"/>
            <a:chOff x="467480" y="1857361"/>
            <a:chExt cx="11021695" cy="3175635"/>
          </a:xfrm>
        </p:grpSpPr>
        <p:sp>
          <p:nvSpPr>
            <p:cNvPr id="4" name="object 4"/>
            <p:cNvSpPr/>
            <p:nvPr/>
          </p:nvSpPr>
          <p:spPr>
            <a:xfrm>
              <a:off x="472243" y="4186157"/>
              <a:ext cx="293370" cy="842010"/>
            </a:xfrm>
            <a:custGeom>
              <a:avLst/>
              <a:gdLst/>
              <a:ahLst/>
              <a:cxnLst/>
              <a:rect l="l" t="t" r="r" b="b"/>
              <a:pathLst>
                <a:path w="293370" h="842010">
                  <a:moveTo>
                    <a:pt x="293124" y="0"/>
                  </a:moveTo>
                  <a:lnTo>
                    <a:pt x="0" y="0"/>
                  </a:lnTo>
                  <a:lnTo>
                    <a:pt x="0" y="841780"/>
                  </a:lnTo>
                  <a:lnTo>
                    <a:pt x="293124" y="841780"/>
                  </a:lnTo>
                  <a:lnTo>
                    <a:pt x="293124" y="0"/>
                  </a:lnTo>
                  <a:close/>
                </a:path>
              </a:pathLst>
            </a:custGeom>
            <a:solidFill>
              <a:srgbClr val="F4CCCC"/>
            </a:solidFill>
          </p:spPr>
          <p:txBody>
            <a:bodyPr wrap="square" lIns="0" tIns="0" rIns="0" bIns="0" rtlCol="0"/>
            <a:lstStyle/>
            <a:p>
              <a:endParaRPr/>
            </a:p>
          </p:txBody>
        </p:sp>
        <p:sp>
          <p:nvSpPr>
            <p:cNvPr id="5" name="object 5"/>
            <p:cNvSpPr/>
            <p:nvPr/>
          </p:nvSpPr>
          <p:spPr>
            <a:xfrm>
              <a:off x="472243"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 name="object 6"/>
            <p:cNvSpPr/>
            <p:nvPr/>
          </p:nvSpPr>
          <p:spPr>
            <a:xfrm>
              <a:off x="472243" y="3024136"/>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7" name="object 7"/>
            <p:cNvSpPr/>
            <p:nvPr/>
          </p:nvSpPr>
          <p:spPr>
            <a:xfrm>
              <a:off x="472243"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 name="object 8"/>
            <p:cNvSpPr/>
            <p:nvPr/>
          </p:nvSpPr>
          <p:spPr>
            <a:xfrm>
              <a:off x="580704" y="3865840"/>
              <a:ext cx="76200" cy="320675"/>
            </a:xfrm>
            <a:custGeom>
              <a:avLst/>
              <a:gdLst/>
              <a:ahLst/>
              <a:cxnLst/>
              <a:rect l="l" t="t" r="r" b="b"/>
              <a:pathLst>
                <a:path w="76200" h="320675">
                  <a:moveTo>
                    <a:pt x="47625" y="63500"/>
                  </a:moveTo>
                  <a:lnTo>
                    <a:pt x="28575" y="63500"/>
                  </a:lnTo>
                  <a:lnTo>
                    <a:pt x="28575" y="320316"/>
                  </a:lnTo>
                  <a:lnTo>
                    <a:pt x="47625" y="320316"/>
                  </a:lnTo>
                  <a:lnTo>
                    <a:pt x="47625" y="63500"/>
                  </a:lnTo>
                  <a:close/>
                </a:path>
                <a:path w="76200" h="320675">
                  <a:moveTo>
                    <a:pt x="38099" y="0"/>
                  </a:moveTo>
                  <a:lnTo>
                    <a:pt x="0" y="76200"/>
                  </a:lnTo>
                  <a:lnTo>
                    <a:pt x="28575" y="76200"/>
                  </a:lnTo>
                  <a:lnTo>
                    <a:pt x="28575" y="63500"/>
                  </a:lnTo>
                  <a:lnTo>
                    <a:pt x="69849" y="63500"/>
                  </a:lnTo>
                  <a:lnTo>
                    <a:pt x="38099" y="0"/>
                  </a:lnTo>
                  <a:close/>
                </a:path>
                <a:path w="76200" h="320675">
                  <a:moveTo>
                    <a:pt x="69849" y="63500"/>
                  </a:moveTo>
                  <a:lnTo>
                    <a:pt x="47625" y="63500"/>
                  </a:lnTo>
                  <a:lnTo>
                    <a:pt x="47625" y="76200"/>
                  </a:lnTo>
                  <a:lnTo>
                    <a:pt x="76200" y="76200"/>
                  </a:lnTo>
                  <a:lnTo>
                    <a:pt x="69849" y="63500"/>
                  </a:lnTo>
                  <a:close/>
                </a:path>
              </a:pathLst>
            </a:custGeom>
            <a:solidFill>
              <a:srgbClr val="666666"/>
            </a:solidFill>
          </p:spPr>
          <p:txBody>
            <a:bodyPr wrap="square" lIns="0" tIns="0" rIns="0" bIns="0" rtlCol="0"/>
            <a:lstStyle/>
            <a:p>
              <a:endParaRPr/>
            </a:p>
          </p:txBody>
        </p:sp>
        <p:sp>
          <p:nvSpPr>
            <p:cNvPr id="9" name="object 9"/>
            <p:cNvSpPr/>
            <p:nvPr/>
          </p:nvSpPr>
          <p:spPr>
            <a:xfrm>
              <a:off x="1069521" y="4186157"/>
              <a:ext cx="293370" cy="842010"/>
            </a:xfrm>
            <a:custGeom>
              <a:avLst/>
              <a:gdLst/>
              <a:ahLst/>
              <a:cxnLst/>
              <a:rect l="l" t="t" r="r" b="b"/>
              <a:pathLst>
                <a:path w="293369" h="842010">
                  <a:moveTo>
                    <a:pt x="293124" y="0"/>
                  </a:moveTo>
                  <a:lnTo>
                    <a:pt x="0" y="0"/>
                  </a:lnTo>
                  <a:lnTo>
                    <a:pt x="0" y="841780"/>
                  </a:lnTo>
                  <a:lnTo>
                    <a:pt x="293124" y="841780"/>
                  </a:lnTo>
                  <a:lnTo>
                    <a:pt x="293124" y="0"/>
                  </a:lnTo>
                  <a:close/>
                </a:path>
              </a:pathLst>
            </a:custGeom>
            <a:solidFill>
              <a:srgbClr val="F4CCCC"/>
            </a:solidFill>
          </p:spPr>
          <p:txBody>
            <a:bodyPr wrap="square" lIns="0" tIns="0" rIns="0" bIns="0" rtlCol="0"/>
            <a:lstStyle/>
            <a:p>
              <a:endParaRPr/>
            </a:p>
          </p:txBody>
        </p:sp>
        <p:sp>
          <p:nvSpPr>
            <p:cNvPr id="10" name="object 10"/>
            <p:cNvSpPr/>
            <p:nvPr/>
          </p:nvSpPr>
          <p:spPr>
            <a:xfrm>
              <a:off x="1069521" y="4186157"/>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 name="object 11"/>
            <p:cNvSpPr/>
            <p:nvPr/>
          </p:nvSpPr>
          <p:spPr>
            <a:xfrm>
              <a:off x="1069521" y="3024136"/>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2" name="object 12"/>
            <p:cNvSpPr/>
            <p:nvPr/>
          </p:nvSpPr>
          <p:spPr>
            <a:xfrm>
              <a:off x="1069521" y="3024136"/>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 name="object 13"/>
            <p:cNvSpPr/>
            <p:nvPr/>
          </p:nvSpPr>
          <p:spPr>
            <a:xfrm>
              <a:off x="765365" y="3406939"/>
              <a:ext cx="488950" cy="779780"/>
            </a:xfrm>
            <a:custGeom>
              <a:avLst/>
              <a:gdLst/>
              <a:ahLst/>
              <a:cxnLst/>
              <a:rect l="l" t="t" r="r" b="b"/>
              <a:pathLst>
                <a:path w="488950" h="779779">
                  <a:moveTo>
                    <a:pt x="304317" y="38100"/>
                  </a:moveTo>
                  <a:lnTo>
                    <a:pt x="228117" y="0"/>
                  </a:lnTo>
                  <a:lnTo>
                    <a:pt x="228117" y="28575"/>
                  </a:lnTo>
                  <a:lnTo>
                    <a:pt x="0" y="28562"/>
                  </a:lnTo>
                  <a:lnTo>
                    <a:pt x="0" y="47612"/>
                  </a:lnTo>
                  <a:lnTo>
                    <a:pt x="228117" y="47625"/>
                  </a:lnTo>
                  <a:lnTo>
                    <a:pt x="228117" y="76200"/>
                  </a:lnTo>
                  <a:lnTo>
                    <a:pt x="285267" y="47625"/>
                  </a:lnTo>
                  <a:lnTo>
                    <a:pt x="240817" y="47625"/>
                  </a:lnTo>
                  <a:lnTo>
                    <a:pt x="285267" y="47612"/>
                  </a:lnTo>
                  <a:lnTo>
                    <a:pt x="304317" y="38100"/>
                  </a:lnTo>
                  <a:close/>
                </a:path>
                <a:path w="488950" h="779779">
                  <a:moveTo>
                    <a:pt x="488810" y="535101"/>
                  </a:moveTo>
                  <a:lnTo>
                    <a:pt x="482460" y="522401"/>
                  </a:lnTo>
                  <a:lnTo>
                    <a:pt x="450710" y="458901"/>
                  </a:lnTo>
                  <a:lnTo>
                    <a:pt x="412610" y="535101"/>
                  </a:lnTo>
                  <a:lnTo>
                    <a:pt x="441185" y="535101"/>
                  </a:lnTo>
                  <a:lnTo>
                    <a:pt x="441185" y="779221"/>
                  </a:lnTo>
                  <a:lnTo>
                    <a:pt x="460235" y="779221"/>
                  </a:lnTo>
                  <a:lnTo>
                    <a:pt x="460235" y="535101"/>
                  </a:lnTo>
                  <a:lnTo>
                    <a:pt x="488810" y="535101"/>
                  </a:lnTo>
                  <a:close/>
                </a:path>
              </a:pathLst>
            </a:custGeom>
            <a:solidFill>
              <a:srgbClr val="666666"/>
            </a:solidFill>
          </p:spPr>
          <p:txBody>
            <a:bodyPr wrap="square" lIns="0" tIns="0" rIns="0" bIns="0" rtlCol="0"/>
            <a:lstStyle/>
            <a:p>
              <a:endParaRPr/>
            </a:p>
          </p:txBody>
        </p:sp>
        <p:sp>
          <p:nvSpPr>
            <p:cNvPr id="14" name="object 14"/>
            <p:cNvSpPr/>
            <p:nvPr/>
          </p:nvSpPr>
          <p:spPr>
            <a:xfrm>
              <a:off x="1666835" y="4186157"/>
              <a:ext cx="293370" cy="842010"/>
            </a:xfrm>
            <a:custGeom>
              <a:avLst/>
              <a:gdLst/>
              <a:ahLst/>
              <a:cxnLst/>
              <a:rect l="l" t="t" r="r" b="b"/>
              <a:pathLst>
                <a:path w="293369" h="842010">
                  <a:moveTo>
                    <a:pt x="293124" y="0"/>
                  </a:moveTo>
                  <a:lnTo>
                    <a:pt x="0" y="0"/>
                  </a:lnTo>
                  <a:lnTo>
                    <a:pt x="0" y="841780"/>
                  </a:lnTo>
                  <a:lnTo>
                    <a:pt x="293124" y="841780"/>
                  </a:lnTo>
                  <a:lnTo>
                    <a:pt x="293124" y="0"/>
                  </a:lnTo>
                  <a:close/>
                </a:path>
              </a:pathLst>
            </a:custGeom>
            <a:solidFill>
              <a:srgbClr val="F4CCCC"/>
            </a:solidFill>
          </p:spPr>
          <p:txBody>
            <a:bodyPr wrap="square" lIns="0" tIns="0" rIns="0" bIns="0" rtlCol="0"/>
            <a:lstStyle/>
            <a:p>
              <a:endParaRPr/>
            </a:p>
          </p:txBody>
        </p:sp>
        <p:sp>
          <p:nvSpPr>
            <p:cNvPr id="15" name="object 15"/>
            <p:cNvSpPr/>
            <p:nvPr/>
          </p:nvSpPr>
          <p:spPr>
            <a:xfrm>
              <a:off x="1666835" y="4186157"/>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6" name="object 16"/>
            <p:cNvSpPr/>
            <p:nvPr/>
          </p:nvSpPr>
          <p:spPr>
            <a:xfrm>
              <a:off x="1666835" y="3024136"/>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7" name="object 17"/>
            <p:cNvSpPr/>
            <p:nvPr/>
          </p:nvSpPr>
          <p:spPr>
            <a:xfrm>
              <a:off x="1666835" y="3024136"/>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8" name="object 18"/>
            <p:cNvSpPr/>
            <p:nvPr/>
          </p:nvSpPr>
          <p:spPr>
            <a:xfrm>
              <a:off x="1362506" y="3406939"/>
              <a:ext cx="489584" cy="779780"/>
            </a:xfrm>
            <a:custGeom>
              <a:avLst/>
              <a:gdLst/>
              <a:ahLst/>
              <a:cxnLst/>
              <a:rect l="l" t="t" r="r" b="b"/>
              <a:pathLst>
                <a:path w="489585" h="779779">
                  <a:moveTo>
                    <a:pt x="304317" y="38100"/>
                  </a:moveTo>
                  <a:lnTo>
                    <a:pt x="228117" y="0"/>
                  </a:lnTo>
                  <a:lnTo>
                    <a:pt x="228117" y="28575"/>
                  </a:lnTo>
                  <a:lnTo>
                    <a:pt x="0" y="28562"/>
                  </a:lnTo>
                  <a:lnTo>
                    <a:pt x="0" y="47612"/>
                  </a:lnTo>
                  <a:lnTo>
                    <a:pt x="228117" y="47625"/>
                  </a:lnTo>
                  <a:lnTo>
                    <a:pt x="228117" y="76200"/>
                  </a:lnTo>
                  <a:lnTo>
                    <a:pt x="285267" y="47625"/>
                  </a:lnTo>
                  <a:lnTo>
                    <a:pt x="304317" y="38100"/>
                  </a:lnTo>
                  <a:close/>
                </a:path>
                <a:path w="489585" h="779779">
                  <a:moveTo>
                    <a:pt x="488988" y="535101"/>
                  </a:moveTo>
                  <a:lnTo>
                    <a:pt x="482638" y="522401"/>
                  </a:lnTo>
                  <a:lnTo>
                    <a:pt x="450888" y="458901"/>
                  </a:lnTo>
                  <a:lnTo>
                    <a:pt x="412788" y="535101"/>
                  </a:lnTo>
                  <a:lnTo>
                    <a:pt x="441363" y="535101"/>
                  </a:lnTo>
                  <a:lnTo>
                    <a:pt x="441363" y="779221"/>
                  </a:lnTo>
                  <a:lnTo>
                    <a:pt x="460413" y="779221"/>
                  </a:lnTo>
                  <a:lnTo>
                    <a:pt x="460413" y="535101"/>
                  </a:lnTo>
                  <a:lnTo>
                    <a:pt x="488988" y="535101"/>
                  </a:lnTo>
                  <a:close/>
                </a:path>
              </a:pathLst>
            </a:custGeom>
            <a:solidFill>
              <a:srgbClr val="666666"/>
            </a:solidFill>
          </p:spPr>
          <p:txBody>
            <a:bodyPr wrap="square" lIns="0" tIns="0" rIns="0" bIns="0" rtlCol="0"/>
            <a:lstStyle/>
            <a:p>
              <a:endParaRPr/>
            </a:p>
          </p:txBody>
        </p:sp>
        <p:sp>
          <p:nvSpPr>
            <p:cNvPr id="19" name="object 19"/>
            <p:cNvSpPr/>
            <p:nvPr/>
          </p:nvSpPr>
          <p:spPr>
            <a:xfrm>
              <a:off x="2264115" y="4186157"/>
              <a:ext cx="293370" cy="842010"/>
            </a:xfrm>
            <a:custGeom>
              <a:avLst/>
              <a:gdLst/>
              <a:ahLst/>
              <a:cxnLst/>
              <a:rect l="l" t="t" r="r" b="b"/>
              <a:pathLst>
                <a:path w="293369" h="842010">
                  <a:moveTo>
                    <a:pt x="293124" y="0"/>
                  </a:moveTo>
                  <a:lnTo>
                    <a:pt x="0" y="0"/>
                  </a:lnTo>
                  <a:lnTo>
                    <a:pt x="0" y="841780"/>
                  </a:lnTo>
                  <a:lnTo>
                    <a:pt x="293124" y="841780"/>
                  </a:lnTo>
                  <a:lnTo>
                    <a:pt x="293124" y="0"/>
                  </a:lnTo>
                  <a:close/>
                </a:path>
              </a:pathLst>
            </a:custGeom>
            <a:solidFill>
              <a:srgbClr val="F4CCCC"/>
            </a:solidFill>
          </p:spPr>
          <p:txBody>
            <a:bodyPr wrap="square" lIns="0" tIns="0" rIns="0" bIns="0" rtlCol="0"/>
            <a:lstStyle/>
            <a:p>
              <a:endParaRPr/>
            </a:p>
          </p:txBody>
        </p:sp>
        <p:sp>
          <p:nvSpPr>
            <p:cNvPr id="20" name="object 20"/>
            <p:cNvSpPr/>
            <p:nvPr/>
          </p:nvSpPr>
          <p:spPr>
            <a:xfrm>
              <a:off x="2264115" y="4186157"/>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1" name="object 21"/>
            <p:cNvSpPr/>
            <p:nvPr/>
          </p:nvSpPr>
          <p:spPr>
            <a:xfrm>
              <a:off x="2264115" y="3024136"/>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22" name="object 22"/>
            <p:cNvSpPr/>
            <p:nvPr/>
          </p:nvSpPr>
          <p:spPr>
            <a:xfrm>
              <a:off x="2264115" y="3024136"/>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3" name="object 23"/>
            <p:cNvSpPr/>
            <p:nvPr/>
          </p:nvSpPr>
          <p:spPr>
            <a:xfrm>
              <a:off x="1959787" y="3406939"/>
              <a:ext cx="489584" cy="779780"/>
            </a:xfrm>
            <a:custGeom>
              <a:avLst/>
              <a:gdLst/>
              <a:ahLst/>
              <a:cxnLst/>
              <a:rect l="l" t="t" r="r" b="b"/>
              <a:pathLst>
                <a:path w="489585" h="779779">
                  <a:moveTo>
                    <a:pt x="304317" y="38100"/>
                  </a:moveTo>
                  <a:lnTo>
                    <a:pt x="228117" y="0"/>
                  </a:lnTo>
                  <a:lnTo>
                    <a:pt x="228117" y="28575"/>
                  </a:lnTo>
                  <a:lnTo>
                    <a:pt x="0" y="28562"/>
                  </a:lnTo>
                  <a:lnTo>
                    <a:pt x="0" y="47612"/>
                  </a:lnTo>
                  <a:lnTo>
                    <a:pt x="228117" y="47625"/>
                  </a:lnTo>
                  <a:lnTo>
                    <a:pt x="228117" y="76200"/>
                  </a:lnTo>
                  <a:lnTo>
                    <a:pt x="285267" y="47625"/>
                  </a:lnTo>
                  <a:lnTo>
                    <a:pt x="304317" y="38100"/>
                  </a:lnTo>
                  <a:close/>
                </a:path>
                <a:path w="489585" h="779779">
                  <a:moveTo>
                    <a:pt x="488988" y="535101"/>
                  </a:moveTo>
                  <a:lnTo>
                    <a:pt x="482638" y="522401"/>
                  </a:lnTo>
                  <a:lnTo>
                    <a:pt x="450888" y="458901"/>
                  </a:lnTo>
                  <a:lnTo>
                    <a:pt x="412788" y="535101"/>
                  </a:lnTo>
                  <a:lnTo>
                    <a:pt x="441363" y="535101"/>
                  </a:lnTo>
                  <a:lnTo>
                    <a:pt x="441363" y="779221"/>
                  </a:lnTo>
                  <a:lnTo>
                    <a:pt x="460413" y="779221"/>
                  </a:lnTo>
                  <a:lnTo>
                    <a:pt x="460413" y="535101"/>
                  </a:lnTo>
                  <a:lnTo>
                    <a:pt x="488988" y="535101"/>
                  </a:lnTo>
                  <a:close/>
                </a:path>
              </a:pathLst>
            </a:custGeom>
            <a:solidFill>
              <a:srgbClr val="666666"/>
            </a:solidFill>
          </p:spPr>
          <p:txBody>
            <a:bodyPr wrap="square" lIns="0" tIns="0" rIns="0" bIns="0" rtlCol="0"/>
            <a:lstStyle/>
            <a:p>
              <a:endParaRPr/>
            </a:p>
          </p:txBody>
        </p:sp>
        <p:sp>
          <p:nvSpPr>
            <p:cNvPr id="24" name="object 24"/>
            <p:cNvSpPr/>
            <p:nvPr/>
          </p:nvSpPr>
          <p:spPr>
            <a:xfrm>
              <a:off x="2861393" y="4186157"/>
              <a:ext cx="293370" cy="842010"/>
            </a:xfrm>
            <a:custGeom>
              <a:avLst/>
              <a:gdLst/>
              <a:ahLst/>
              <a:cxnLst/>
              <a:rect l="l" t="t" r="r" b="b"/>
              <a:pathLst>
                <a:path w="293369" h="842010">
                  <a:moveTo>
                    <a:pt x="293123" y="0"/>
                  </a:moveTo>
                  <a:lnTo>
                    <a:pt x="0" y="0"/>
                  </a:lnTo>
                  <a:lnTo>
                    <a:pt x="0" y="841780"/>
                  </a:lnTo>
                  <a:lnTo>
                    <a:pt x="293123" y="841780"/>
                  </a:lnTo>
                  <a:lnTo>
                    <a:pt x="293123" y="0"/>
                  </a:lnTo>
                  <a:close/>
                </a:path>
              </a:pathLst>
            </a:custGeom>
            <a:solidFill>
              <a:srgbClr val="F4CCCC"/>
            </a:solidFill>
          </p:spPr>
          <p:txBody>
            <a:bodyPr wrap="square" lIns="0" tIns="0" rIns="0" bIns="0" rtlCol="0"/>
            <a:lstStyle/>
            <a:p>
              <a:endParaRPr/>
            </a:p>
          </p:txBody>
        </p:sp>
        <p:sp>
          <p:nvSpPr>
            <p:cNvPr id="25" name="object 25"/>
            <p:cNvSpPr/>
            <p:nvPr/>
          </p:nvSpPr>
          <p:spPr>
            <a:xfrm>
              <a:off x="2861393" y="4186157"/>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6" name="object 26"/>
            <p:cNvSpPr/>
            <p:nvPr/>
          </p:nvSpPr>
          <p:spPr>
            <a:xfrm>
              <a:off x="2861393" y="3024136"/>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27" name="object 27"/>
            <p:cNvSpPr/>
            <p:nvPr/>
          </p:nvSpPr>
          <p:spPr>
            <a:xfrm>
              <a:off x="2861393" y="3024136"/>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28" name="object 28"/>
            <p:cNvSpPr/>
            <p:nvPr/>
          </p:nvSpPr>
          <p:spPr>
            <a:xfrm>
              <a:off x="2557068" y="3406939"/>
              <a:ext cx="489584" cy="779780"/>
            </a:xfrm>
            <a:custGeom>
              <a:avLst/>
              <a:gdLst/>
              <a:ahLst/>
              <a:cxnLst/>
              <a:rect l="l" t="t" r="r" b="b"/>
              <a:pathLst>
                <a:path w="489585" h="779779">
                  <a:moveTo>
                    <a:pt x="304317" y="38100"/>
                  </a:moveTo>
                  <a:lnTo>
                    <a:pt x="228117" y="0"/>
                  </a:lnTo>
                  <a:lnTo>
                    <a:pt x="228117" y="28575"/>
                  </a:lnTo>
                  <a:lnTo>
                    <a:pt x="0" y="28562"/>
                  </a:lnTo>
                  <a:lnTo>
                    <a:pt x="0" y="47612"/>
                  </a:lnTo>
                  <a:lnTo>
                    <a:pt x="228117" y="47625"/>
                  </a:lnTo>
                  <a:lnTo>
                    <a:pt x="228117" y="76200"/>
                  </a:lnTo>
                  <a:lnTo>
                    <a:pt x="285267" y="47625"/>
                  </a:lnTo>
                  <a:lnTo>
                    <a:pt x="240817" y="47625"/>
                  </a:lnTo>
                  <a:lnTo>
                    <a:pt x="285267" y="47612"/>
                  </a:lnTo>
                  <a:lnTo>
                    <a:pt x="304317" y="38100"/>
                  </a:lnTo>
                  <a:close/>
                </a:path>
                <a:path w="489585" h="779779">
                  <a:moveTo>
                    <a:pt x="488975" y="535101"/>
                  </a:moveTo>
                  <a:lnTo>
                    <a:pt x="482625" y="522401"/>
                  </a:lnTo>
                  <a:lnTo>
                    <a:pt x="450875" y="458901"/>
                  </a:lnTo>
                  <a:lnTo>
                    <a:pt x="412775" y="535101"/>
                  </a:lnTo>
                  <a:lnTo>
                    <a:pt x="441350" y="535101"/>
                  </a:lnTo>
                  <a:lnTo>
                    <a:pt x="441350" y="779221"/>
                  </a:lnTo>
                  <a:lnTo>
                    <a:pt x="460400" y="779221"/>
                  </a:lnTo>
                  <a:lnTo>
                    <a:pt x="460400" y="535101"/>
                  </a:lnTo>
                  <a:lnTo>
                    <a:pt x="488975" y="535101"/>
                  </a:lnTo>
                  <a:close/>
                </a:path>
              </a:pathLst>
            </a:custGeom>
            <a:solidFill>
              <a:srgbClr val="666666"/>
            </a:solidFill>
          </p:spPr>
          <p:txBody>
            <a:bodyPr wrap="square" lIns="0" tIns="0" rIns="0" bIns="0" rtlCol="0"/>
            <a:lstStyle/>
            <a:p>
              <a:endParaRPr/>
            </a:p>
          </p:txBody>
        </p:sp>
        <p:sp>
          <p:nvSpPr>
            <p:cNvPr id="29" name="object 29"/>
            <p:cNvSpPr/>
            <p:nvPr/>
          </p:nvSpPr>
          <p:spPr>
            <a:xfrm>
              <a:off x="3458673" y="4186157"/>
              <a:ext cx="293370" cy="842010"/>
            </a:xfrm>
            <a:custGeom>
              <a:avLst/>
              <a:gdLst/>
              <a:ahLst/>
              <a:cxnLst/>
              <a:rect l="l" t="t" r="r" b="b"/>
              <a:pathLst>
                <a:path w="293370" h="842010">
                  <a:moveTo>
                    <a:pt x="293124" y="0"/>
                  </a:moveTo>
                  <a:lnTo>
                    <a:pt x="0" y="0"/>
                  </a:lnTo>
                  <a:lnTo>
                    <a:pt x="0" y="841780"/>
                  </a:lnTo>
                  <a:lnTo>
                    <a:pt x="293124" y="841780"/>
                  </a:lnTo>
                  <a:lnTo>
                    <a:pt x="293124" y="0"/>
                  </a:lnTo>
                  <a:close/>
                </a:path>
              </a:pathLst>
            </a:custGeom>
            <a:solidFill>
              <a:srgbClr val="F4CCCC"/>
            </a:solidFill>
          </p:spPr>
          <p:txBody>
            <a:bodyPr wrap="square" lIns="0" tIns="0" rIns="0" bIns="0" rtlCol="0"/>
            <a:lstStyle/>
            <a:p>
              <a:endParaRPr/>
            </a:p>
          </p:txBody>
        </p:sp>
        <p:sp>
          <p:nvSpPr>
            <p:cNvPr id="30" name="object 30"/>
            <p:cNvSpPr/>
            <p:nvPr/>
          </p:nvSpPr>
          <p:spPr>
            <a:xfrm>
              <a:off x="3458673"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1" name="object 31"/>
            <p:cNvSpPr/>
            <p:nvPr/>
          </p:nvSpPr>
          <p:spPr>
            <a:xfrm>
              <a:off x="3458673" y="3024136"/>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32" name="object 32"/>
            <p:cNvSpPr/>
            <p:nvPr/>
          </p:nvSpPr>
          <p:spPr>
            <a:xfrm>
              <a:off x="3458673"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3" name="object 33"/>
            <p:cNvSpPr/>
            <p:nvPr/>
          </p:nvSpPr>
          <p:spPr>
            <a:xfrm>
              <a:off x="3154350" y="3406939"/>
              <a:ext cx="489584" cy="779780"/>
            </a:xfrm>
            <a:custGeom>
              <a:avLst/>
              <a:gdLst/>
              <a:ahLst/>
              <a:cxnLst/>
              <a:rect l="l" t="t" r="r" b="b"/>
              <a:pathLst>
                <a:path w="489585" h="779779">
                  <a:moveTo>
                    <a:pt x="304317" y="38100"/>
                  </a:moveTo>
                  <a:lnTo>
                    <a:pt x="228117" y="0"/>
                  </a:lnTo>
                  <a:lnTo>
                    <a:pt x="228117" y="28575"/>
                  </a:lnTo>
                  <a:lnTo>
                    <a:pt x="0" y="28562"/>
                  </a:lnTo>
                  <a:lnTo>
                    <a:pt x="0" y="47612"/>
                  </a:lnTo>
                  <a:lnTo>
                    <a:pt x="228117" y="47625"/>
                  </a:lnTo>
                  <a:lnTo>
                    <a:pt x="228117" y="76200"/>
                  </a:lnTo>
                  <a:lnTo>
                    <a:pt x="285267" y="47625"/>
                  </a:lnTo>
                  <a:lnTo>
                    <a:pt x="240817" y="47625"/>
                  </a:lnTo>
                  <a:lnTo>
                    <a:pt x="285267" y="47612"/>
                  </a:lnTo>
                  <a:lnTo>
                    <a:pt x="304317" y="38100"/>
                  </a:lnTo>
                  <a:close/>
                </a:path>
                <a:path w="489585" h="779779">
                  <a:moveTo>
                    <a:pt x="488975" y="535101"/>
                  </a:moveTo>
                  <a:lnTo>
                    <a:pt x="482625" y="522401"/>
                  </a:lnTo>
                  <a:lnTo>
                    <a:pt x="450875" y="458901"/>
                  </a:lnTo>
                  <a:lnTo>
                    <a:pt x="412775" y="535101"/>
                  </a:lnTo>
                  <a:lnTo>
                    <a:pt x="441350" y="535101"/>
                  </a:lnTo>
                  <a:lnTo>
                    <a:pt x="441350" y="779221"/>
                  </a:lnTo>
                  <a:lnTo>
                    <a:pt x="460400" y="779221"/>
                  </a:lnTo>
                  <a:lnTo>
                    <a:pt x="460400" y="535101"/>
                  </a:lnTo>
                  <a:lnTo>
                    <a:pt x="488975" y="535101"/>
                  </a:lnTo>
                  <a:close/>
                </a:path>
              </a:pathLst>
            </a:custGeom>
            <a:solidFill>
              <a:srgbClr val="666666"/>
            </a:solidFill>
          </p:spPr>
          <p:txBody>
            <a:bodyPr wrap="square" lIns="0" tIns="0" rIns="0" bIns="0" rtlCol="0"/>
            <a:lstStyle/>
            <a:p>
              <a:endParaRPr/>
            </a:p>
          </p:txBody>
        </p:sp>
        <p:sp>
          <p:nvSpPr>
            <p:cNvPr id="34" name="object 34"/>
            <p:cNvSpPr/>
            <p:nvPr/>
          </p:nvSpPr>
          <p:spPr>
            <a:xfrm>
              <a:off x="4055953" y="4186157"/>
              <a:ext cx="293370" cy="842010"/>
            </a:xfrm>
            <a:custGeom>
              <a:avLst/>
              <a:gdLst/>
              <a:ahLst/>
              <a:cxnLst/>
              <a:rect l="l" t="t" r="r" b="b"/>
              <a:pathLst>
                <a:path w="293370" h="842010">
                  <a:moveTo>
                    <a:pt x="293123" y="0"/>
                  </a:moveTo>
                  <a:lnTo>
                    <a:pt x="0" y="0"/>
                  </a:lnTo>
                  <a:lnTo>
                    <a:pt x="0" y="841780"/>
                  </a:lnTo>
                  <a:lnTo>
                    <a:pt x="293123" y="841780"/>
                  </a:lnTo>
                  <a:lnTo>
                    <a:pt x="293123" y="0"/>
                  </a:lnTo>
                  <a:close/>
                </a:path>
              </a:pathLst>
            </a:custGeom>
            <a:solidFill>
              <a:srgbClr val="F4CCCC"/>
            </a:solidFill>
          </p:spPr>
          <p:txBody>
            <a:bodyPr wrap="square" lIns="0" tIns="0" rIns="0" bIns="0" rtlCol="0"/>
            <a:lstStyle/>
            <a:p>
              <a:endParaRPr/>
            </a:p>
          </p:txBody>
        </p:sp>
        <p:sp>
          <p:nvSpPr>
            <p:cNvPr id="35" name="object 35"/>
            <p:cNvSpPr/>
            <p:nvPr/>
          </p:nvSpPr>
          <p:spPr>
            <a:xfrm>
              <a:off x="4055953"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6" name="object 36"/>
            <p:cNvSpPr/>
            <p:nvPr/>
          </p:nvSpPr>
          <p:spPr>
            <a:xfrm>
              <a:off x="4055953" y="3024136"/>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37" name="object 37"/>
            <p:cNvSpPr/>
            <p:nvPr/>
          </p:nvSpPr>
          <p:spPr>
            <a:xfrm>
              <a:off x="4055953"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38" name="object 38"/>
            <p:cNvSpPr/>
            <p:nvPr/>
          </p:nvSpPr>
          <p:spPr>
            <a:xfrm>
              <a:off x="3751630" y="3406939"/>
              <a:ext cx="489584" cy="779780"/>
            </a:xfrm>
            <a:custGeom>
              <a:avLst/>
              <a:gdLst/>
              <a:ahLst/>
              <a:cxnLst/>
              <a:rect l="l" t="t" r="r" b="b"/>
              <a:pathLst>
                <a:path w="489585" h="779779">
                  <a:moveTo>
                    <a:pt x="304317" y="38100"/>
                  </a:moveTo>
                  <a:lnTo>
                    <a:pt x="228117" y="0"/>
                  </a:lnTo>
                  <a:lnTo>
                    <a:pt x="228117" y="28575"/>
                  </a:lnTo>
                  <a:lnTo>
                    <a:pt x="0" y="28562"/>
                  </a:lnTo>
                  <a:lnTo>
                    <a:pt x="0" y="47612"/>
                  </a:lnTo>
                  <a:lnTo>
                    <a:pt x="228117" y="47625"/>
                  </a:lnTo>
                  <a:lnTo>
                    <a:pt x="228117" y="76200"/>
                  </a:lnTo>
                  <a:lnTo>
                    <a:pt x="285267" y="47625"/>
                  </a:lnTo>
                  <a:lnTo>
                    <a:pt x="240817" y="47625"/>
                  </a:lnTo>
                  <a:lnTo>
                    <a:pt x="285267" y="47612"/>
                  </a:lnTo>
                  <a:lnTo>
                    <a:pt x="304317" y="38100"/>
                  </a:lnTo>
                  <a:close/>
                </a:path>
                <a:path w="489585" h="779779">
                  <a:moveTo>
                    <a:pt x="488975" y="535101"/>
                  </a:moveTo>
                  <a:lnTo>
                    <a:pt x="482625" y="522401"/>
                  </a:lnTo>
                  <a:lnTo>
                    <a:pt x="450875" y="458901"/>
                  </a:lnTo>
                  <a:lnTo>
                    <a:pt x="412775" y="535101"/>
                  </a:lnTo>
                  <a:lnTo>
                    <a:pt x="441350" y="535101"/>
                  </a:lnTo>
                  <a:lnTo>
                    <a:pt x="441350" y="779221"/>
                  </a:lnTo>
                  <a:lnTo>
                    <a:pt x="460400" y="779221"/>
                  </a:lnTo>
                  <a:lnTo>
                    <a:pt x="460400" y="535101"/>
                  </a:lnTo>
                  <a:lnTo>
                    <a:pt x="488975" y="535101"/>
                  </a:lnTo>
                  <a:close/>
                </a:path>
              </a:pathLst>
            </a:custGeom>
            <a:solidFill>
              <a:srgbClr val="666666"/>
            </a:solidFill>
          </p:spPr>
          <p:txBody>
            <a:bodyPr wrap="square" lIns="0" tIns="0" rIns="0" bIns="0" rtlCol="0"/>
            <a:lstStyle/>
            <a:p>
              <a:endParaRPr/>
            </a:p>
          </p:txBody>
        </p:sp>
        <p:sp>
          <p:nvSpPr>
            <p:cNvPr id="39" name="object 39"/>
            <p:cNvSpPr/>
            <p:nvPr/>
          </p:nvSpPr>
          <p:spPr>
            <a:xfrm>
              <a:off x="472247" y="1862123"/>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0" name="object 40"/>
            <p:cNvSpPr/>
            <p:nvPr/>
          </p:nvSpPr>
          <p:spPr>
            <a:xfrm>
              <a:off x="472247"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1" name="object 41"/>
            <p:cNvSpPr/>
            <p:nvPr/>
          </p:nvSpPr>
          <p:spPr>
            <a:xfrm>
              <a:off x="580731" y="2703415"/>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2" name="object 42"/>
            <p:cNvSpPr/>
            <p:nvPr/>
          </p:nvSpPr>
          <p:spPr>
            <a:xfrm>
              <a:off x="1069526" y="1862123"/>
              <a:ext cx="293370" cy="842010"/>
            </a:xfrm>
            <a:custGeom>
              <a:avLst/>
              <a:gdLst/>
              <a:ahLst/>
              <a:cxnLst/>
              <a:rect l="l" t="t" r="r" b="b"/>
              <a:pathLst>
                <a:path w="293369"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43" name="object 43"/>
            <p:cNvSpPr/>
            <p:nvPr/>
          </p:nvSpPr>
          <p:spPr>
            <a:xfrm>
              <a:off x="1069526" y="1862123"/>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4" name="object 44"/>
            <p:cNvSpPr/>
            <p:nvPr/>
          </p:nvSpPr>
          <p:spPr>
            <a:xfrm>
              <a:off x="1178010" y="2703415"/>
              <a:ext cx="76200" cy="321310"/>
            </a:xfrm>
            <a:custGeom>
              <a:avLst/>
              <a:gdLst/>
              <a:ahLst/>
              <a:cxnLst/>
              <a:rect l="l" t="t" r="r" b="b"/>
              <a:pathLst>
                <a:path w="76200" h="321310">
                  <a:moveTo>
                    <a:pt x="47624" y="63500"/>
                  </a:moveTo>
                  <a:lnTo>
                    <a:pt x="28574" y="63500"/>
                  </a:lnTo>
                  <a:lnTo>
                    <a:pt x="28575" y="320715"/>
                  </a:lnTo>
                  <a:lnTo>
                    <a:pt x="47625" y="320715"/>
                  </a:lnTo>
                  <a:lnTo>
                    <a:pt x="47624" y="63500"/>
                  </a:lnTo>
                  <a:close/>
                </a:path>
                <a:path w="76200" h="321310">
                  <a:moveTo>
                    <a:pt x="38099" y="0"/>
                  </a:moveTo>
                  <a:lnTo>
                    <a:pt x="0" y="76200"/>
                  </a:lnTo>
                  <a:lnTo>
                    <a:pt x="28574" y="76200"/>
                  </a:lnTo>
                  <a:lnTo>
                    <a:pt x="28574" y="63500"/>
                  </a:lnTo>
                  <a:lnTo>
                    <a:pt x="69849" y="63500"/>
                  </a:lnTo>
                  <a:lnTo>
                    <a:pt x="38099" y="0"/>
                  </a:lnTo>
                  <a:close/>
                </a:path>
                <a:path w="76200" h="321310">
                  <a:moveTo>
                    <a:pt x="69849" y="63500"/>
                  </a:moveTo>
                  <a:lnTo>
                    <a:pt x="47624" y="63500"/>
                  </a:lnTo>
                  <a:lnTo>
                    <a:pt x="47624" y="76200"/>
                  </a:lnTo>
                  <a:lnTo>
                    <a:pt x="76200" y="76200"/>
                  </a:lnTo>
                  <a:lnTo>
                    <a:pt x="69849" y="63500"/>
                  </a:lnTo>
                  <a:close/>
                </a:path>
              </a:pathLst>
            </a:custGeom>
            <a:solidFill>
              <a:srgbClr val="666666"/>
            </a:solidFill>
          </p:spPr>
          <p:txBody>
            <a:bodyPr wrap="square" lIns="0" tIns="0" rIns="0" bIns="0" rtlCol="0"/>
            <a:lstStyle/>
            <a:p>
              <a:endParaRPr/>
            </a:p>
          </p:txBody>
        </p:sp>
        <p:sp>
          <p:nvSpPr>
            <p:cNvPr id="45" name="object 45"/>
            <p:cNvSpPr/>
            <p:nvPr/>
          </p:nvSpPr>
          <p:spPr>
            <a:xfrm>
              <a:off x="1666840" y="1862123"/>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6" name="object 46"/>
            <p:cNvSpPr/>
            <p:nvPr/>
          </p:nvSpPr>
          <p:spPr>
            <a:xfrm>
              <a:off x="1666840" y="1862123"/>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47" name="object 47"/>
            <p:cNvSpPr/>
            <p:nvPr/>
          </p:nvSpPr>
          <p:spPr>
            <a:xfrm>
              <a:off x="1775322" y="2703415"/>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48" name="object 48"/>
            <p:cNvSpPr/>
            <p:nvPr/>
          </p:nvSpPr>
          <p:spPr>
            <a:xfrm>
              <a:off x="2264120" y="1862123"/>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49" name="object 49"/>
            <p:cNvSpPr/>
            <p:nvPr/>
          </p:nvSpPr>
          <p:spPr>
            <a:xfrm>
              <a:off x="2264120" y="1862123"/>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0" name="object 50"/>
            <p:cNvSpPr/>
            <p:nvPr/>
          </p:nvSpPr>
          <p:spPr>
            <a:xfrm>
              <a:off x="2372602" y="2703415"/>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1" name="object 51"/>
            <p:cNvSpPr/>
            <p:nvPr/>
          </p:nvSpPr>
          <p:spPr>
            <a:xfrm>
              <a:off x="2861398" y="1862123"/>
              <a:ext cx="293370" cy="842010"/>
            </a:xfrm>
            <a:custGeom>
              <a:avLst/>
              <a:gdLst/>
              <a:ahLst/>
              <a:cxnLst/>
              <a:rect l="l" t="t" r="r" b="b"/>
              <a:pathLst>
                <a:path w="293369"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2" name="object 52"/>
            <p:cNvSpPr/>
            <p:nvPr/>
          </p:nvSpPr>
          <p:spPr>
            <a:xfrm>
              <a:off x="2861398" y="1862123"/>
              <a:ext cx="293370" cy="842010"/>
            </a:xfrm>
            <a:custGeom>
              <a:avLst/>
              <a:gdLst/>
              <a:ahLst/>
              <a:cxnLst/>
              <a:rect l="l" t="t" r="r" b="b"/>
              <a:pathLst>
                <a:path w="293369"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3" name="object 53"/>
            <p:cNvSpPr/>
            <p:nvPr/>
          </p:nvSpPr>
          <p:spPr>
            <a:xfrm>
              <a:off x="2969882" y="2703415"/>
              <a:ext cx="76200" cy="321310"/>
            </a:xfrm>
            <a:custGeom>
              <a:avLst/>
              <a:gdLst/>
              <a:ahLst/>
              <a:cxnLst/>
              <a:rect l="l" t="t" r="r" b="b"/>
              <a:pathLst>
                <a:path w="76200" h="321310">
                  <a:moveTo>
                    <a:pt x="47625" y="63500"/>
                  </a:moveTo>
                  <a:lnTo>
                    <a:pt x="28575" y="63500"/>
                  </a:lnTo>
                  <a:lnTo>
                    <a:pt x="28575" y="320715"/>
                  </a:lnTo>
                  <a:lnTo>
                    <a:pt x="47625"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4" name="object 54"/>
            <p:cNvSpPr/>
            <p:nvPr/>
          </p:nvSpPr>
          <p:spPr>
            <a:xfrm>
              <a:off x="3458679" y="1862123"/>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55" name="object 55"/>
            <p:cNvSpPr/>
            <p:nvPr/>
          </p:nvSpPr>
          <p:spPr>
            <a:xfrm>
              <a:off x="3458679"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6" name="object 56"/>
            <p:cNvSpPr/>
            <p:nvPr/>
          </p:nvSpPr>
          <p:spPr>
            <a:xfrm>
              <a:off x="3567162" y="2703415"/>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57" name="object 57"/>
            <p:cNvSpPr/>
            <p:nvPr/>
          </p:nvSpPr>
          <p:spPr>
            <a:xfrm>
              <a:off x="4055958" y="1862123"/>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58" name="object 58"/>
            <p:cNvSpPr/>
            <p:nvPr/>
          </p:nvSpPr>
          <p:spPr>
            <a:xfrm>
              <a:off x="4055958"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59" name="object 59"/>
            <p:cNvSpPr/>
            <p:nvPr/>
          </p:nvSpPr>
          <p:spPr>
            <a:xfrm>
              <a:off x="4164441" y="2703415"/>
              <a:ext cx="76200" cy="321310"/>
            </a:xfrm>
            <a:custGeom>
              <a:avLst/>
              <a:gdLst/>
              <a:ahLst/>
              <a:cxnLst/>
              <a:rect l="l" t="t" r="r" b="b"/>
              <a:pathLst>
                <a:path w="76200" h="321310">
                  <a:moveTo>
                    <a:pt x="47623" y="63500"/>
                  </a:moveTo>
                  <a:lnTo>
                    <a:pt x="28573" y="63500"/>
                  </a:lnTo>
                  <a:lnTo>
                    <a:pt x="28575" y="320715"/>
                  </a:lnTo>
                  <a:lnTo>
                    <a:pt x="47625" y="320715"/>
                  </a:lnTo>
                  <a:lnTo>
                    <a:pt x="47623" y="63500"/>
                  </a:lnTo>
                  <a:close/>
                </a:path>
                <a:path w="76200" h="321310">
                  <a:moveTo>
                    <a:pt x="38098" y="0"/>
                  </a:moveTo>
                  <a:lnTo>
                    <a:pt x="0" y="76200"/>
                  </a:lnTo>
                  <a:lnTo>
                    <a:pt x="28573" y="76200"/>
                  </a:lnTo>
                  <a:lnTo>
                    <a:pt x="28573" y="63500"/>
                  </a:lnTo>
                  <a:lnTo>
                    <a:pt x="69849" y="63500"/>
                  </a:lnTo>
                  <a:lnTo>
                    <a:pt x="38098" y="0"/>
                  </a:lnTo>
                  <a:close/>
                </a:path>
                <a:path w="76200" h="321310">
                  <a:moveTo>
                    <a:pt x="69849" y="63500"/>
                  </a:moveTo>
                  <a:lnTo>
                    <a:pt x="47623" y="63500"/>
                  </a:lnTo>
                  <a:lnTo>
                    <a:pt x="47623" y="76200"/>
                  </a:lnTo>
                  <a:lnTo>
                    <a:pt x="76200" y="76200"/>
                  </a:lnTo>
                  <a:lnTo>
                    <a:pt x="69849" y="63500"/>
                  </a:lnTo>
                  <a:close/>
                </a:path>
              </a:pathLst>
            </a:custGeom>
            <a:solidFill>
              <a:srgbClr val="666666"/>
            </a:solidFill>
          </p:spPr>
          <p:txBody>
            <a:bodyPr wrap="square" lIns="0" tIns="0" rIns="0" bIns="0" rtlCol="0"/>
            <a:lstStyle/>
            <a:p>
              <a:endParaRPr/>
            </a:p>
          </p:txBody>
        </p:sp>
        <p:sp>
          <p:nvSpPr>
            <p:cNvPr id="60" name="object 60"/>
            <p:cNvSpPr/>
            <p:nvPr/>
          </p:nvSpPr>
          <p:spPr>
            <a:xfrm>
              <a:off x="4620728" y="4186157"/>
              <a:ext cx="293370" cy="842010"/>
            </a:xfrm>
            <a:custGeom>
              <a:avLst/>
              <a:gdLst/>
              <a:ahLst/>
              <a:cxnLst/>
              <a:rect l="l" t="t" r="r" b="b"/>
              <a:pathLst>
                <a:path w="293370" h="842010">
                  <a:moveTo>
                    <a:pt x="293123" y="0"/>
                  </a:moveTo>
                  <a:lnTo>
                    <a:pt x="0" y="0"/>
                  </a:lnTo>
                  <a:lnTo>
                    <a:pt x="0" y="841780"/>
                  </a:lnTo>
                  <a:lnTo>
                    <a:pt x="293123" y="841780"/>
                  </a:lnTo>
                  <a:lnTo>
                    <a:pt x="293123" y="0"/>
                  </a:lnTo>
                  <a:close/>
                </a:path>
              </a:pathLst>
            </a:custGeom>
            <a:solidFill>
              <a:srgbClr val="F4CCCC"/>
            </a:solidFill>
          </p:spPr>
          <p:txBody>
            <a:bodyPr wrap="square" lIns="0" tIns="0" rIns="0" bIns="0" rtlCol="0"/>
            <a:lstStyle/>
            <a:p>
              <a:endParaRPr/>
            </a:p>
          </p:txBody>
        </p:sp>
        <p:sp>
          <p:nvSpPr>
            <p:cNvPr id="61" name="object 61"/>
            <p:cNvSpPr/>
            <p:nvPr/>
          </p:nvSpPr>
          <p:spPr>
            <a:xfrm>
              <a:off x="4620728"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2" name="object 62"/>
            <p:cNvSpPr/>
            <p:nvPr/>
          </p:nvSpPr>
          <p:spPr>
            <a:xfrm>
              <a:off x="4620728" y="3024136"/>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63" name="object 63"/>
            <p:cNvSpPr/>
            <p:nvPr/>
          </p:nvSpPr>
          <p:spPr>
            <a:xfrm>
              <a:off x="4620728"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4" name="object 64"/>
            <p:cNvSpPr/>
            <p:nvPr/>
          </p:nvSpPr>
          <p:spPr>
            <a:xfrm>
              <a:off x="4729190" y="3865840"/>
              <a:ext cx="76200" cy="320675"/>
            </a:xfrm>
            <a:custGeom>
              <a:avLst/>
              <a:gdLst/>
              <a:ahLst/>
              <a:cxnLst/>
              <a:rect l="l" t="t" r="r" b="b"/>
              <a:pathLst>
                <a:path w="76200" h="320675">
                  <a:moveTo>
                    <a:pt x="47625" y="63500"/>
                  </a:moveTo>
                  <a:lnTo>
                    <a:pt x="28575" y="63500"/>
                  </a:lnTo>
                  <a:lnTo>
                    <a:pt x="28575" y="320316"/>
                  </a:lnTo>
                  <a:lnTo>
                    <a:pt x="47625" y="320316"/>
                  </a:lnTo>
                  <a:lnTo>
                    <a:pt x="47625" y="63500"/>
                  </a:lnTo>
                  <a:close/>
                </a:path>
                <a:path w="76200" h="320675">
                  <a:moveTo>
                    <a:pt x="38100" y="0"/>
                  </a:moveTo>
                  <a:lnTo>
                    <a:pt x="0" y="76200"/>
                  </a:lnTo>
                  <a:lnTo>
                    <a:pt x="28575" y="76200"/>
                  </a:lnTo>
                  <a:lnTo>
                    <a:pt x="28575" y="63500"/>
                  </a:lnTo>
                  <a:lnTo>
                    <a:pt x="69850" y="63500"/>
                  </a:lnTo>
                  <a:lnTo>
                    <a:pt x="38100" y="0"/>
                  </a:lnTo>
                  <a:close/>
                </a:path>
                <a:path w="76200" h="320675">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65" name="object 65"/>
            <p:cNvSpPr/>
            <p:nvPr/>
          </p:nvSpPr>
          <p:spPr>
            <a:xfrm>
              <a:off x="5218007" y="4186157"/>
              <a:ext cx="293370" cy="842010"/>
            </a:xfrm>
            <a:custGeom>
              <a:avLst/>
              <a:gdLst/>
              <a:ahLst/>
              <a:cxnLst/>
              <a:rect l="l" t="t" r="r" b="b"/>
              <a:pathLst>
                <a:path w="293370" h="842010">
                  <a:moveTo>
                    <a:pt x="293124" y="0"/>
                  </a:moveTo>
                  <a:lnTo>
                    <a:pt x="0" y="0"/>
                  </a:lnTo>
                  <a:lnTo>
                    <a:pt x="0" y="841780"/>
                  </a:lnTo>
                  <a:lnTo>
                    <a:pt x="293124" y="841780"/>
                  </a:lnTo>
                  <a:lnTo>
                    <a:pt x="293124" y="0"/>
                  </a:lnTo>
                  <a:close/>
                </a:path>
              </a:pathLst>
            </a:custGeom>
            <a:solidFill>
              <a:srgbClr val="F4CCCC"/>
            </a:solidFill>
          </p:spPr>
          <p:txBody>
            <a:bodyPr wrap="square" lIns="0" tIns="0" rIns="0" bIns="0" rtlCol="0"/>
            <a:lstStyle/>
            <a:p>
              <a:endParaRPr/>
            </a:p>
          </p:txBody>
        </p:sp>
        <p:sp>
          <p:nvSpPr>
            <p:cNvPr id="66" name="object 66"/>
            <p:cNvSpPr/>
            <p:nvPr/>
          </p:nvSpPr>
          <p:spPr>
            <a:xfrm>
              <a:off x="5218007"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7" name="object 67"/>
            <p:cNvSpPr/>
            <p:nvPr/>
          </p:nvSpPr>
          <p:spPr>
            <a:xfrm>
              <a:off x="5218007" y="3024136"/>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68" name="object 68"/>
            <p:cNvSpPr/>
            <p:nvPr/>
          </p:nvSpPr>
          <p:spPr>
            <a:xfrm>
              <a:off x="5218007"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69" name="object 69"/>
            <p:cNvSpPr/>
            <p:nvPr/>
          </p:nvSpPr>
          <p:spPr>
            <a:xfrm>
              <a:off x="4913845" y="3406939"/>
              <a:ext cx="488950" cy="779780"/>
            </a:xfrm>
            <a:custGeom>
              <a:avLst/>
              <a:gdLst/>
              <a:ahLst/>
              <a:cxnLst/>
              <a:rect l="l" t="t" r="r" b="b"/>
              <a:pathLst>
                <a:path w="488950" h="779779">
                  <a:moveTo>
                    <a:pt x="304317" y="38100"/>
                  </a:moveTo>
                  <a:lnTo>
                    <a:pt x="228117" y="0"/>
                  </a:lnTo>
                  <a:lnTo>
                    <a:pt x="228117" y="28575"/>
                  </a:lnTo>
                  <a:lnTo>
                    <a:pt x="0" y="28562"/>
                  </a:lnTo>
                  <a:lnTo>
                    <a:pt x="0" y="47612"/>
                  </a:lnTo>
                  <a:lnTo>
                    <a:pt x="228117" y="47625"/>
                  </a:lnTo>
                  <a:lnTo>
                    <a:pt x="228117" y="76200"/>
                  </a:lnTo>
                  <a:lnTo>
                    <a:pt x="285267" y="47625"/>
                  </a:lnTo>
                  <a:lnTo>
                    <a:pt x="240817" y="47625"/>
                  </a:lnTo>
                  <a:lnTo>
                    <a:pt x="285267" y="47612"/>
                  </a:lnTo>
                  <a:lnTo>
                    <a:pt x="304317" y="38100"/>
                  </a:lnTo>
                  <a:close/>
                </a:path>
                <a:path w="488950" h="779779">
                  <a:moveTo>
                    <a:pt x="488823" y="535101"/>
                  </a:moveTo>
                  <a:lnTo>
                    <a:pt x="482473" y="522401"/>
                  </a:lnTo>
                  <a:lnTo>
                    <a:pt x="450723" y="458901"/>
                  </a:lnTo>
                  <a:lnTo>
                    <a:pt x="412623" y="535101"/>
                  </a:lnTo>
                  <a:lnTo>
                    <a:pt x="441198" y="535101"/>
                  </a:lnTo>
                  <a:lnTo>
                    <a:pt x="441198" y="779221"/>
                  </a:lnTo>
                  <a:lnTo>
                    <a:pt x="460248" y="779221"/>
                  </a:lnTo>
                  <a:lnTo>
                    <a:pt x="460248" y="535101"/>
                  </a:lnTo>
                  <a:lnTo>
                    <a:pt x="488823" y="535101"/>
                  </a:lnTo>
                  <a:close/>
                </a:path>
              </a:pathLst>
            </a:custGeom>
            <a:solidFill>
              <a:srgbClr val="666666"/>
            </a:solidFill>
          </p:spPr>
          <p:txBody>
            <a:bodyPr wrap="square" lIns="0" tIns="0" rIns="0" bIns="0" rtlCol="0"/>
            <a:lstStyle/>
            <a:p>
              <a:endParaRPr/>
            </a:p>
          </p:txBody>
        </p:sp>
        <p:sp>
          <p:nvSpPr>
            <p:cNvPr id="70" name="object 70"/>
            <p:cNvSpPr/>
            <p:nvPr/>
          </p:nvSpPr>
          <p:spPr>
            <a:xfrm>
              <a:off x="5815322" y="4186157"/>
              <a:ext cx="293370" cy="842010"/>
            </a:xfrm>
            <a:custGeom>
              <a:avLst/>
              <a:gdLst/>
              <a:ahLst/>
              <a:cxnLst/>
              <a:rect l="l" t="t" r="r" b="b"/>
              <a:pathLst>
                <a:path w="293370" h="842010">
                  <a:moveTo>
                    <a:pt x="293123" y="0"/>
                  </a:moveTo>
                  <a:lnTo>
                    <a:pt x="0" y="0"/>
                  </a:lnTo>
                  <a:lnTo>
                    <a:pt x="0" y="841780"/>
                  </a:lnTo>
                  <a:lnTo>
                    <a:pt x="293123" y="841780"/>
                  </a:lnTo>
                  <a:lnTo>
                    <a:pt x="293123" y="0"/>
                  </a:lnTo>
                  <a:close/>
                </a:path>
              </a:pathLst>
            </a:custGeom>
            <a:solidFill>
              <a:srgbClr val="F4CCCC"/>
            </a:solidFill>
          </p:spPr>
          <p:txBody>
            <a:bodyPr wrap="square" lIns="0" tIns="0" rIns="0" bIns="0" rtlCol="0"/>
            <a:lstStyle/>
            <a:p>
              <a:endParaRPr/>
            </a:p>
          </p:txBody>
        </p:sp>
        <p:sp>
          <p:nvSpPr>
            <p:cNvPr id="71" name="object 71"/>
            <p:cNvSpPr/>
            <p:nvPr/>
          </p:nvSpPr>
          <p:spPr>
            <a:xfrm>
              <a:off x="5815322"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2" name="object 72"/>
            <p:cNvSpPr/>
            <p:nvPr/>
          </p:nvSpPr>
          <p:spPr>
            <a:xfrm>
              <a:off x="5815322" y="3024136"/>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73" name="object 73"/>
            <p:cNvSpPr/>
            <p:nvPr/>
          </p:nvSpPr>
          <p:spPr>
            <a:xfrm>
              <a:off x="5815322"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4" name="object 74"/>
            <p:cNvSpPr/>
            <p:nvPr/>
          </p:nvSpPr>
          <p:spPr>
            <a:xfrm>
              <a:off x="5511000" y="3406939"/>
              <a:ext cx="489584" cy="779780"/>
            </a:xfrm>
            <a:custGeom>
              <a:avLst/>
              <a:gdLst/>
              <a:ahLst/>
              <a:cxnLst/>
              <a:rect l="l" t="t" r="r" b="b"/>
              <a:pathLst>
                <a:path w="489585" h="779779">
                  <a:moveTo>
                    <a:pt x="304317" y="38100"/>
                  </a:moveTo>
                  <a:lnTo>
                    <a:pt x="228117" y="0"/>
                  </a:lnTo>
                  <a:lnTo>
                    <a:pt x="228117" y="28575"/>
                  </a:lnTo>
                  <a:lnTo>
                    <a:pt x="0" y="28562"/>
                  </a:lnTo>
                  <a:lnTo>
                    <a:pt x="0" y="47612"/>
                  </a:lnTo>
                  <a:lnTo>
                    <a:pt x="228117" y="47625"/>
                  </a:lnTo>
                  <a:lnTo>
                    <a:pt x="228117" y="76200"/>
                  </a:lnTo>
                  <a:lnTo>
                    <a:pt x="285267" y="47625"/>
                  </a:lnTo>
                  <a:lnTo>
                    <a:pt x="240817" y="47625"/>
                  </a:lnTo>
                  <a:lnTo>
                    <a:pt x="285267" y="47612"/>
                  </a:lnTo>
                  <a:lnTo>
                    <a:pt x="304317" y="38100"/>
                  </a:lnTo>
                  <a:close/>
                </a:path>
                <a:path w="489585" h="779779">
                  <a:moveTo>
                    <a:pt x="488975" y="535101"/>
                  </a:moveTo>
                  <a:lnTo>
                    <a:pt x="482625" y="522401"/>
                  </a:lnTo>
                  <a:lnTo>
                    <a:pt x="450875" y="458901"/>
                  </a:lnTo>
                  <a:lnTo>
                    <a:pt x="412775" y="535101"/>
                  </a:lnTo>
                  <a:lnTo>
                    <a:pt x="441350" y="535101"/>
                  </a:lnTo>
                  <a:lnTo>
                    <a:pt x="441350" y="779221"/>
                  </a:lnTo>
                  <a:lnTo>
                    <a:pt x="460400" y="779221"/>
                  </a:lnTo>
                  <a:lnTo>
                    <a:pt x="460400" y="535101"/>
                  </a:lnTo>
                  <a:lnTo>
                    <a:pt x="488975" y="535101"/>
                  </a:lnTo>
                  <a:close/>
                </a:path>
              </a:pathLst>
            </a:custGeom>
            <a:solidFill>
              <a:srgbClr val="666666"/>
            </a:solidFill>
          </p:spPr>
          <p:txBody>
            <a:bodyPr wrap="square" lIns="0" tIns="0" rIns="0" bIns="0" rtlCol="0"/>
            <a:lstStyle/>
            <a:p>
              <a:endParaRPr/>
            </a:p>
          </p:txBody>
        </p:sp>
        <p:sp>
          <p:nvSpPr>
            <p:cNvPr id="75" name="object 75"/>
            <p:cNvSpPr/>
            <p:nvPr/>
          </p:nvSpPr>
          <p:spPr>
            <a:xfrm>
              <a:off x="6412602" y="4186157"/>
              <a:ext cx="293370" cy="842010"/>
            </a:xfrm>
            <a:custGeom>
              <a:avLst/>
              <a:gdLst/>
              <a:ahLst/>
              <a:cxnLst/>
              <a:rect l="l" t="t" r="r" b="b"/>
              <a:pathLst>
                <a:path w="293370" h="842010">
                  <a:moveTo>
                    <a:pt x="293123" y="0"/>
                  </a:moveTo>
                  <a:lnTo>
                    <a:pt x="0" y="0"/>
                  </a:lnTo>
                  <a:lnTo>
                    <a:pt x="0" y="841780"/>
                  </a:lnTo>
                  <a:lnTo>
                    <a:pt x="293123" y="841780"/>
                  </a:lnTo>
                  <a:lnTo>
                    <a:pt x="293123" y="0"/>
                  </a:lnTo>
                  <a:close/>
                </a:path>
              </a:pathLst>
            </a:custGeom>
            <a:solidFill>
              <a:srgbClr val="F4CCCC"/>
            </a:solidFill>
          </p:spPr>
          <p:txBody>
            <a:bodyPr wrap="square" lIns="0" tIns="0" rIns="0" bIns="0" rtlCol="0"/>
            <a:lstStyle/>
            <a:p>
              <a:endParaRPr/>
            </a:p>
          </p:txBody>
        </p:sp>
        <p:sp>
          <p:nvSpPr>
            <p:cNvPr id="76" name="object 76"/>
            <p:cNvSpPr/>
            <p:nvPr/>
          </p:nvSpPr>
          <p:spPr>
            <a:xfrm>
              <a:off x="6412602"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7" name="object 77"/>
            <p:cNvSpPr/>
            <p:nvPr/>
          </p:nvSpPr>
          <p:spPr>
            <a:xfrm>
              <a:off x="6412602" y="3024136"/>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78" name="object 78"/>
            <p:cNvSpPr/>
            <p:nvPr/>
          </p:nvSpPr>
          <p:spPr>
            <a:xfrm>
              <a:off x="6412602"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79" name="object 79"/>
            <p:cNvSpPr/>
            <p:nvPr/>
          </p:nvSpPr>
          <p:spPr>
            <a:xfrm>
              <a:off x="6108281" y="3406939"/>
              <a:ext cx="489584" cy="779780"/>
            </a:xfrm>
            <a:custGeom>
              <a:avLst/>
              <a:gdLst/>
              <a:ahLst/>
              <a:cxnLst/>
              <a:rect l="l" t="t" r="r" b="b"/>
              <a:pathLst>
                <a:path w="489584" h="779779">
                  <a:moveTo>
                    <a:pt x="304317" y="38100"/>
                  </a:moveTo>
                  <a:lnTo>
                    <a:pt x="228117" y="0"/>
                  </a:lnTo>
                  <a:lnTo>
                    <a:pt x="228117" y="28575"/>
                  </a:lnTo>
                  <a:lnTo>
                    <a:pt x="0" y="28562"/>
                  </a:lnTo>
                  <a:lnTo>
                    <a:pt x="0" y="47612"/>
                  </a:lnTo>
                  <a:lnTo>
                    <a:pt x="228117" y="47625"/>
                  </a:lnTo>
                  <a:lnTo>
                    <a:pt x="228117" y="76200"/>
                  </a:lnTo>
                  <a:lnTo>
                    <a:pt x="285267" y="47625"/>
                  </a:lnTo>
                  <a:lnTo>
                    <a:pt x="240817" y="47625"/>
                  </a:lnTo>
                  <a:lnTo>
                    <a:pt x="285267" y="47612"/>
                  </a:lnTo>
                  <a:lnTo>
                    <a:pt x="304317" y="38100"/>
                  </a:lnTo>
                  <a:close/>
                </a:path>
                <a:path w="489584" h="779779">
                  <a:moveTo>
                    <a:pt x="488975" y="535101"/>
                  </a:moveTo>
                  <a:lnTo>
                    <a:pt x="482625" y="522401"/>
                  </a:lnTo>
                  <a:lnTo>
                    <a:pt x="450875" y="458901"/>
                  </a:lnTo>
                  <a:lnTo>
                    <a:pt x="412775" y="535101"/>
                  </a:lnTo>
                  <a:lnTo>
                    <a:pt x="441350" y="535101"/>
                  </a:lnTo>
                  <a:lnTo>
                    <a:pt x="441350" y="779221"/>
                  </a:lnTo>
                  <a:lnTo>
                    <a:pt x="460400" y="779221"/>
                  </a:lnTo>
                  <a:lnTo>
                    <a:pt x="460400" y="535101"/>
                  </a:lnTo>
                  <a:lnTo>
                    <a:pt x="488975" y="535101"/>
                  </a:lnTo>
                  <a:close/>
                </a:path>
              </a:pathLst>
            </a:custGeom>
            <a:solidFill>
              <a:srgbClr val="666666"/>
            </a:solidFill>
          </p:spPr>
          <p:txBody>
            <a:bodyPr wrap="square" lIns="0" tIns="0" rIns="0" bIns="0" rtlCol="0"/>
            <a:lstStyle/>
            <a:p>
              <a:endParaRPr/>
            </a:p>
          </p:txBody>
        </p:sp>
        <p:sp>
          <p:nvSpPr>
            <p:cNvPr id="80" name="object 80"/>
            <p:cNvSpPr/>
            <p:nvPr/>
          </p:nvSpPr>
          <p:spPr>
            <a:xfrm>
              <a:off x="7009879" y="4186157"/>
              <a:ext cx="293370" cy="842010"/>
            </a:xfrm>
            <a:custGeom>
              <a:avLst/>
              <a:gdLst/>
              <a:ahLst/>
              <a:cxnLst/>
              <a:rect l="l" t="t" r="r" b="b"/>
              <a:pathLst>
                <a:path w="293370" h="842010">
                  <a:moveTo>
                    <a:pt x="293124" y="0"/>
                  </a:moveTo>
                  <a:lnTo>
                    <a:pt x="0" y="0"/>
                  </a:lnTo>
                  <a:lnTo>
                    <a:pt x="0" y="841780"/>
                  </a:lnTo>
                  <a:lnTo>
                    <a:pt x="293124" y="841780"/>
                  </a:lnTo>
                  <a:lnTo>
                    <a:pt x="293124" y="0"/>
                  </a:lnTo>
                  <a:close/>
                </a:path>
              </a:pathLst>
            </a:custGeom>
            <a:solidFill>
              <a:srgbClr val="F4CCCC"/>
            </a:solidFill>
          </p:spPr>
          <p:txBody>
            <a:bodyPr wrap="square" lIns="0" tIns="0" rIns="0" bIns="0" rtlCol="0"/>
            <a:lstStyle/>
            <a:p>
              <a:endParaRPr/>
            </a:p>
          </p:txBody>
        </p:sp>
        <p:sp>
          <p:nvSpPr>
            <p:cNvPr id="81" name="object 81"/>
            <p:cNvSpPr/>
            <p:nvPr/>
          </p:nvSpPr>
          <p:spPr>
            <a:xfrm>
              <a:off x="7009879"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2" name="object 82"/>
            <p:cNvSpPr/>
            <p:nvPr/>
          </p:nvSpPr>
          <p:spPr>
            <a:xfrm>
              <a:off x="7009879" y="3024136"/>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83" name="object 83"/>
            <p:cNvSpPr/>
            <p:nvPr/>
          </p:nvSpPr>
          <p:spPr>
            <a:xfrm>
              <a:off x="7009879"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4" name="object 84"/>
            <p:cNvSpPr/>
            <p:nvPr/>
          </p:nvSpPr>
          <p:spPr>
            <a:xfrm>
              <a:off x="6705549" y="3406939"/>
              <a:ext cx="489584" cy="779780"/>
            </a:xfrm>
            <a:custGeom>
              <a:avLst/>
              <a:gdLst/>
              <a:ahLst/>
              <a:cxnLst/>
              <a:rect l="l" t="t" r="r" b="b"/>
              <a:pathLst>
                <a:path w="489584" h="779779">
                  <a:moveTo>
                    <a:pt x="304330" y="38100"/>
                  </a:moveTo>
                  <a:lnTo>
                    <a:pt x="228130" y="0"/>
                  </a:lnTo>
                  <a:lnTo>
                    <a:pt x="228130" y="28575"/>
                  </a:lnTo>
                  <a:lnTo>
                    <a:pt x="0" y="28562"/>
                  </a:lnTo>
                  <a:lnTo>
                    <a:pt x="0" y="47612"/>
                  </a:lnTo>
                  <a:lnTo>
                    <a:pt x="228130" y="47625"/>
                  </a:lnTo>
                  <a:lnTo>
                    <a:pt x="228130" y="76200"/>
                  </a:lnTo>
                  <a:lnTo>
                    <a:pt x="285280" y="47625"/>
                  </a:lnTo>
                  <a:lnTo>
                    <a:pt x="240830" y="47625"/>
                  </a:lnTo>
                  <a:lnTo>
                    <a:pt x="285280" y="47612"/>
                  </a:lnTo>
                  <a:lnTo>
                    <a:pt x="304330" y="38100"/>
                  </a:lnTo>
                  <a:close/>
                </a:path>
                <a:path w="489584" h="779779">
                  <a:moveTo>
                    <a:pt x="488988" y="535101"/>
                  </a:moveTo>
                  <a:lnTo>
                    <a:pt x="482638" y="522401"/>
                  </a:lnTo>
                  <a:lnTo>
                    <a:pt x="450888" y="458901"/>
                  </a:lnTo>
                  <a:lnTo>
                    <a:pt x="412788" y="535101"/>
                  </a:lnTo>
                  <a:lnTo>
                    <a:pt x="441363" y="535101"/>
                  </a:lnTo>
                  <a:lnTo>
                    <a:pt x="441363" y="779221"/>
                  </a:lnTo>
                  <a:lnTo>
                    <a:pt x="460413" y="779221"/>
                  </a:lnTo>
                  <a:lnTo>
                    <a:pt x="460413" y="535101"/>
                  </a:lnTo>
                  <a:lnTo>
                    <a:pt x="488988" y="535101"/>
                  </a:lnTo>
                  <a:close/>
                </a:path>
              </a:pathLst>
            </a:custGeom>
            <a:solidFill>
              <a:srgbClr val="666666"/>
            </a:solidFill>
          </p:spPr>
          <p:txBody>
            <a:bodyPr wrap="square" lIns="0" tIns="0" rIns="0" bIns="0" rtlCol="0"/>
            <a:lstStyle/>
            <a:p>
              <a:endParaRPr/>
            </a:p>
          </p:txBody>
        </p:sp>
        <p:sp>
          <p:nvSpPr>
            <p:cNvPr id="85" name="object 85"/>
            <p:cNvSpPr/>
            <p:nvPr/>
          </p:nvSpPr>
          <p:spPr>
            <a:xfrm>
              <a:off x="7607160" y="4186157"/>
              <a:ext cx="293370" cy="842010"/>
            </a:xfrm>
            <a:custGeom>
              <a:avLst/>
              <a:gdLst/>
              <a:ahLst/>
              <a:cxnLst/>
              <a:rect l="l" t="t" r="r" b="b"/>
              <a:pathLst>
                <a:path w="293370" h="842010">
                  <a:moveTo>
                    <a:pt x="293123" y="0"/>
                  </a:moveTo>
                  <a:lnTo>
                    <a:pt x="0" y="0"/>
                  </a:lnTo>
                  <a:lnTo>
                    <a:pt x="0" y="841780"/>
                  </a:lnTo>
                  <a:lnTo>
                    <a:pt x="293123" y="841780"/>
                  </a:lnTo>
                  <a:lnTo>
                    <a:pt x="293123" y="0"/>
                  </a:lnTo>
                  <a:close/>
                </a:path>
              </a:pathLst>
            </a:custGeom>
            <a:solidFill>
              <a:srgbClr val="F4CCCC"/>
            </a:solidFill>
          </p:spPr>
          <p:txBody>
            <a:bodyPr wrap="square" lIns="0" tIns="0" rIns="0" bIns="0" rtlCol="0"/>
            <a:lstStyle/>
            <a:p>
              <a:endParaRPr/>
            </a:p>
          </p:txBody>
        </p:sp>
        <p:sp>
          <p:nvSpPr>
            <p:cNvPr id="86" name="object 86"/>
            <p:cNvSpPr/>
            <p:nvPr/>
          </p:nvSpPr>
          <p:spPr>
            <a:xfrm>
              <a:off x="7607160"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7" name="object 87"/>
            <p:cNvSpPr/>
            <p:nvPr/>
          </p:nvSpPr>
          <p:spPr>
            <a:xfrm>
              <a:off x="7607160" y="3024136"/>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88" name="object 88"/>
            <p:cNvSpPr/>
            <p:nvPr/>
          </p:nvSpPr>
          <p:spPr>
            <a:xfrm>
              <a:off x="7607160"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89" name="object 89"/>
            <p:cNvSpPr/>
            <p:nvPr/>
          </p:nvSpPr>
          <p:spPr>
            <a:xfrm>
              <a:off x="7302830" y="3406939"/>
              <a:ext cx="901700" cy="779780"/>
            </a:xfrm>
            <a:custGeom>
              <a:avLst/>
              <a:gdLst/>
              <a:ahLst/>
              <a:cxnLst/>
              <a:rect l="l" t="t" r="r" b="b"/>
              <a:pathLst>
                <a:path w="901700" h="779779">
                  <a:moveTo>
                    <a:pt x="304330" y="38100"/>
                  </a:moveTo>
                  <a:lnTo>
                    <a:pt x="228130" y="0"/>
                  </a:lnTo>
                  <a:lnTo>
                    <a:pt x="228130" y="28575"/>
                  </a:lnTo>
                  <a:lnTo>
                    <a:pt x="0" y="28562"/>
                  </a:lnTo>
                  <a:lnTo>
                    <a:pt x="0" y="47612"/>
                  </a:lnTo>
                  <a:lnTo>
                    <a:pt x="228130" y="47625"/>
                  </a:lnTo>
                  <a:lnTo>
                    <a:pt x="228130" y="76200"/>
                  </a:lnTo>
                  <a:lnTo>
                    <a:pt x="285280" y="47625"/>
                  </a:lnTo>
                  <a:lnTo>
                    <a:pt x="240830" y="47625"/>
                  </a:lnTo>
                  <a:lnTo>
                    <a:pt x="285280" y="47612"/>
                  </a:lnTo>
                  <a:lnTo>
                    <a:pt x="304330" y="38100"/>
                  </a:lnTo>
                  <a:close/>
                </a:path>
                <a:path w="901700" h="779779">
                  <a:moveTo>
                    <a:pt x="488988" y="535101"/>
                  </a:moveTo>
                  <a:lnTo>
                    <a:pt x="482638" y="522401"/>
                  </a:lnTo>
                  <a:lnTo>
                    <a:pt x="450888" y="458901"/>
                  </a:lnTo>
                  <a:lnTo>
                    <a:pt x="412788" y="535101"/>
                  </a:lnTo>
                  <a:lnTo>
                    <a:pt x="441363" y="535101"/>
                  </a:lnTo>
                  <a:lnTo>
                    <a:pt x="441363" y="779221"/>
                  </a:lnTo>
                  <a:lnTo>
                    <a:pt x="460413" y="779221"/>
                  </a:lnTo>
                  <a:lnTo>
                    <a:pt x="460413" y="535101"/>
                  </a:lnTo>
                  <a:lnTo>
                    <a:pt x="488988" y="535101"/>
                  </a:lnTo>
                  <a:close/>
                </a:path>
                <a:path w="901700" h="779779">
                  <a:moveTo>
                    <a:pt x="901598" y="38100"/>
                  </a:moveTo>
                  <a:lnTo>
                    <a:pt x="825398" y="0"/>
                  </a:lnTo>
                  <a:lnTo>
                    <a:pt x="825398" y="28575"/>
                  </a:lnTo>
                  <a:lnTo>
                    <a:pt x="597281" y="28562"/>
                  </a:lnTo>
                  <a:lnTo>
                    <a:pt x="597281" y="47612"/>
                  </a:lnTo>
                  <a:lnTo>
                    <a:pt x="825398" y="47625"/>
                  </a:lnTo>
                  <a:lnTo>
                    <a:pt x="825398" y="76200"/>
                  </a:lnTo>
                  <a:lnTo>
                    <a:pt x="882548" y="47625"/>
                  </a:lnTo>
                  <a:lnTo>
                    <a:pt x="901598" y="38100"/>
                  </a:lnTo>
                  <a:close/>
                </a:path>
              </a:pathLst>
            </a:custGeom>
            <a:solidFill>
              <a:srgbClr val="666666"/>
            </a:solidFill>
          </p:spPr>
          <p:txBody>
            <a:bodyPr wrap="square" lIns="0" tIns="0" rIns="0" bIns="0" rtlCol="0"/>
            <a:lstStyle/>
            <a:p>
              <a:endParaRPr/>
            </a:p>
          </p:txBody>
        </p:sp>
        <p:sp>
          <p:nvSpPr>
            <p:cNvPr id="90" name="object 90"/>
            <p:cNvSpPr/>
            <p:nvPr/>
          </p:nvSpPr>
          <p:spPr>
            <a:xfrm>
              <a:off x="4620733" y="1862123"/>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91" name="object 91"/>
            <p:cNvSpPr/>
            <p:nvPr/>
          </p:nvSpPr>
          <p:spPr>
            <a:xfrm>
              <a:off x="4620733"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2" name="object 92"/>
            <p:cNvSpPr/>
            <p:nvPr/>
          </p:nvSpPr>
          <p:spPr>
            <a:xfrm>
              <a:off x="4729217" y="2703415"/>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93" name="object 93"/>
            <p:cNvSpPr/>
            <p:nvPr/>
          </p:nvSpPr>
          <p:spPr>
            <a:xfrm>
              <a:off x="5218013" y="1862123"/>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94" name="object 94"/>
            <p:cNvSpPr/>
            <p:nvPr/>
          </p:nvSpPr>
          <p:spPr>
            <a:xfrm>
              <a:off x="5218013"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5" name="object 95"/>
            <p:cNvSpPr/>
            <p:nvPr/>
          </p:nvSpPr>
          <p:spPr>
            <a:xfrm>
              <a:off x="5326495" y="2703415"/>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96" name="object 96"/>
            <p:cNvSpPr/>
            <p:nvPr/>
          </p:nvSpPr>
          <p:spPr>
            <a:xfrm>
              <a:off x="5815326" y="1862123"/>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97" name="object 97"/>
            <p:cNvSpPr/>
            <p:nvPr/>
          </p:nvSpPr>
          <p:spPr>
            <a:xfrm>
              <a:off x="5815326"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98" name="object 98"/>
            <p:cNvSpPr/>
            <p:nvPr/>
          </p:nvSpPr>
          <p:spPr>
            <a:xfrm>
              <a:off x="5923809" y="2703415"/>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99" name="object 99"/>
            <p:cNvSpPr/>
            <p:nvPr/>
          </p:nvSpPr>
          <p:spPr>
            <a:xfrm>
              <a:off x="6412606" y="1862123"/>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00" name="object 100"/>
            <p:cNvSpPr/>
            <p:nvPr/>
          </p:nvSpPr>
          <p:spPr>
            <a:xfrm>
              <a:off x="6412606"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1" name="object 101"/>
            <p:cNvSpPr/>
            <p:nvPr/>
          </p:nvSpPr>
          <p:spPr>
            <a:xfrm>
              <a:off x="6521089" y="2703415"/>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02" name="object 102"/>
            <p:cNvSpPr/>
            <p:nvPr/>
          </p:nvSpPr>
          <p:spPr>
            <a:xfrm>
              <a:off x="7009884" y="1862123"/>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103" name="object 103"/>
            <p:cNvSpPr/>
            <p:nvPr/>
          </p:nvSpPr>
          <p:spPr>
            <a:xfrm>
              <a:off x="7009884"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4" name="object 104"/>
            <p:cNvSpPr/>
            <p:nvPr/>
          </p:nvSpPr>
          <p:spPr>
            <a:xfrm>
              <a:off x="7118367" y="2703415"/>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05" name="object 105"/>
            <p:cNvSpPr/>
            <p:nvPr/>
          </p:nvSpPr>
          <p:spPr>
            <a:xfrm>
              <a:off x="7607165" y="1862123"/>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06" name="object 106"/>
            <p:cNvSpPr/>
            <p:nvPr/>
          </p:nvSpPr>
          <p:spPr>
            <a:xfrm>
              <a:off x="7607165"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07" name="object 107"/>
            <p:cNvSpPr/>
            <p:nvPr/>
          </p:nvSpPr>
          <p:spPr>
            <a:xfrm>
              <a:off x="4349076" y="2703423"/>
              <a:ext cx="3442970" cy="779780"/>
            </a:xfrm>
            <a:custGeom>
              <a:avLst/>
              <a:gdLst/>
              <a:ahLst/>
              <a:cxnLst/>
              <a:rect l="l" t="t" r="r" b="b"/>
              <a:pathLst>
                <a:path w="3442970" h="779779">
                  <a:moveTo>
                    <a:pt x="271526" y="741616"/>
                  </a:moveTo>
                  <a:lnTo>
                    <a:pt x="195326" y="703516"/>
                  </a:lnTo>
                  <a:lnTo>
                    <a:pt x="195326" y="732091"/>
                  </a:lnTo>
                  <a:lnTo>
                    <a:pt x="0" y="732078"/>
                  </a:lnTo>
                  <a:lnTo>
                    <a:pt x="0" y="751128"/>
                  </a:lnTo>
                  <a:lnTo>
                    <a:pt x="195326" y="751141"/>
                  </a:lnTo>
                  <a:lnTo>
                    <a:pt x="195326" y="779716"/>
                  </a:lnTo>
                  <a:lnTo>
                    <a:pt x="252476" y="751141"/>
                  </a:lnTo>
                  <a:lnTo>
                    <a:pt x="208026" y="751141"/>
                  </a:lnTo>
                  <a:lnTo>
                    <a:pt x="252476" y="751128"/>
                  </a:lnTo>
                  <a:lnTo>
                    <a:pt x="271526" y="741616"/>
                  </a:lnTo>
                  <a:close/>
                </a:path>
                <a:path w="3442970" h="779779">
                  <a:moveTo>
                    <a:pt x="3442766" y="76200"/>
                  </a:moveTo>
                  <a:lnTo>
                    <a:pt x="3436416" y="63500"/>
                  </a:lnTo>
                  <a:lnTo>
                    <a:pt x="3404666" y="0"/>
                  </a:lnTo>
                  <a:lnTo>
                    <a:pt x="3366566" y="76200"/>
                  </a:lnTo>
                  <a:lnTo>
                    <a:pt x="3395141" y="76200"/>
                  </a:lnTo>
                  <a:lnTo>
                    <a:pt x="3395141" y="320713"/>
                  </a:lnTo>
                  <a:lnTo>
                    <a:pt x="3414191" y="320713"/>
                  </a:lnTo>
                  <a:lnTo>
                    <a:pt x="3414191" y="76200"/>
                  </a:lnTo>
                  <a:lnTo>
                    <a:pt x="3442766" y="76200"/>
                  </a:lnTo>
                  <a:close/>
                </a:path>
              </a:pathLst>
            </a:custGeom>
            <a:solidFill>
              <a:srgbClr val="666666"/>
            </a:solidFill>
          </p:spPr>
          <p:txBody>
            <a:bodyPr wrap="square" lIns="0" tIns="0" rIns="0" bIns="0" rtlCol="0"/>
            <a:lstStyle/>
            <a:p>
              <a:endParaRPr/>
            </a:p>
          </p:txBody>
        </p:sp>
        <p:sp>
          <p:nvSpPr>
            <p:cNvPr id="108" name="object 108"/>
            <p:cNvSpPr/>
            <p:nvPr/>
          </p:nvSpPr>
          <p:spPr>
            <a:xfrm>
              <a:off x="8204440" y="4186157"/>
              <a:ext cx="293370" cy="842010"/>
            </a:xfrm>
            <a:custGeom>
              <a:avLst/>
              <a:gdLst/>
              <a:ahLst/>
              <a:cxnLst/>
              <a:rect l="l" t="t" r="r" b="b"/>
              <a:pathLst>
                <a:path w="293370" h="842010">
                  <a:moveTo>
                    <a:pt x="293123" y="0"/>
                  </a:moveTo>
                  <a:lnTo>
                    <a:pt x="0" y="0"/>
                  </a:lnTo>
                  <a:lnTo>
                    <a:pt x="0" y="841780"/>
                  </a:lnTo>
                  <a:lnTo>
                    <a:pt x="293123" y="841780"/>
                  </a:lnTo>
                  <a:lnTo>
                    <a:pt x="293123" y="0"/>
                  </a:lnTo>
                  <a:close/>
                </a:path>
              </a:pathLst>
            </a:custGeom>
            <a:solidFill>
              <a:srgbClr val="F4CCCC"/>
            </a:solidFill>
          </p:spPr>
          <p:txBody>
            <a:bodyPr wrap="square" lIns="0" tIns="0" rIns="0" bIns="0" rtlCol="0"/>
            <a:lstStyle/>
            <a:p>
              <a:endParaRPr/>
            </a:p>
          </p:txBody>
        </p:sp>
        <p:sp>
          <p:nvSpPr>
            <p:cNvPr id="109" name="object 109"/>
            <p:cNvSpPr/>
            <p:nvPr/>
          </p:nvSpPr>
          <p:spPr>
            <a:xfrm>
              <a:off x="8204440"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0" name="object 110"/>
            <p:cNvSpPr/>
            <p:nvPr/>
          </p:nvSpPr>
          <p:spPr>
            <a:xfrm>
              <a:off x="8204440" y="3024136"/>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11" name="object 111"/>
            <p:cNvSpPr/>
            <p:nvPr/>
          </p:nvSpPr>
          <p:spPr>
            <a:xfrm>
              <a:off x="8204440"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2" name="object 112"/>
            <p:cNvSpPr/>
            <p:nvPr/>
          </p:nvSpPr>
          <p:spPr>
            <a:xfrm>
              <a:off x="7900111" y="3406939"/>
              <a:ext cx="489584" cy="779780"/>
            </a:xfrm>
            <a:custGeom>
              <a:avLst/>
              <a:gdLst/>
              <a:ahLst/>
              <a:cxnLst/>
              <a:rect l="l" t="t" r="r" b="b"/>
              <a:pathLst>
                <a:path w="489584" h="779779">
                  <a:moveTo>
                    <a:pt x="304317" y="38100"/>
                  </a:moveTo>
                  <a:lnTo>
                    <a:pt x="228117" y="0"/>
                  </a:lnTo>
                  <a:lnTo>
                    <a:pt x="228117" y="28575"/>
                  </a:lnTo>
                  <a:lnTo>
                    <a:pt x="0" y="28562"/>
                  </a:lnTo>
                  <a:lnTo>
                    <a:pt x="0" y="47612"/>
                  </a:lnTo>
                  <a:lnTo>
                    <a:pt x="228117" y="47625"/>
                  </a:lnTo>
                  <a:lnTo>
                    <a:pt x="228117" y="76200"/>
                  </a:lnTo>
                  <a:lnTo>
                    <a:pt x="285267" y="47625"/>
                  </a:lnTo>
                  <a:lnTo>
                    <a:pt x="304317" y="38100"/>
                  </a:lnTo>
                  <a:close/>
                </a:path>
                <a:path w="489584" h="779779">
                  <a:moveTo>
                    <a:pt x="488988" y="535101"/>
                  </a:moveTo>
                  <a:lnTo>
                    <a:pt x="482638" y="522401"/>
                  </a:lnTo>
                  <a:lnTo>
                    <a:pt x="450888" y="458901"/>
                  </a:lnTo>
                  <a:lnTo>
                    <a:pt x="412788" y="535101"/>
                  </a:lnTo>
                  <a:lnTo>
                    <a:pt x="441363" y="535101"/>
                  </a:lnTo>
                  <a:lnTo>
                    <a:pt x="441363" y="779221"/>
                  </a:lnTo>
                  <a:lnTo>
                    <a:pt x="460413" y="779221"/>
                  </a:lnTo>
                  <a:lnTo>
                    <a:pt x="460413" y="535101"/>
                  </a:lnTo>
                  <a:lnTo>
                    <a:pt x="488988" y="535101"/>
                  </a:lnTo>
                  <a:close/>
                </a:path>
              </a:pathLst>
            </a:custGeom>
            <a:solidFill>
              <a:srgbClr val="666666"/>
            </a:solidFill>
          </p:spPr>
          <p:txBody>
            <a:bodyPr wrap="square" lIns="0" tIns="0" rIns="0" bIns="0" rtlCol="0"/>
            <a:lstStyle/>
            <a:p>
              <a:endParaRPr/>
            </a:p>
          </p:txBody>
        </p:sp>
        <p:sp>
          <p:nvSpPr>
            <p:cNvPr id="113" name="object 113"/>
            <p:cNvSpPr/>
            <p:nvPr/>
          </p:nvSpPr>
          <p:spPr>
            <a:xfrm>
              <a:off x="8204445" y="1862123"/>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14" name="object 114"/>
            <p:cNvSpPr/>
            <p:nvPr/>
          </p:nvSpPr>
          <p:spPr>
            <a:xfrm>
              <a:off x="8204445"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5" name="object 115"/>
            <p:cNvSpPr/>
            <p:nvPr/>
          </p:nvSpPr>
          <p:spPr>
            <a:xfrm>
              <a:off x="8312927" y="2703415"/>
              <a:ext cx="76200" cy="321310"/>
            </a:xfrm>
            <a:custGeom>
              <a:avLst/>
              <a:gdLst/>
              <a:ahLst/>
              <a:cxnLst/>
              <a:rect l="l" t="t" r="r" b="b"/>
              <a:pathLst>
                <a:path w="76200" h="321310">
                  <a:moveTo>
                    <a:pt x="47625" y="63500"/>
                  </a:moveTo>
                  <a:lnTo>
                    <a:pt x="28575" y="63500"/>
                  </a:lnTo>
                  <a:lnTo>
                    <a:pt x="28576" y="320715"/>
                  </a:lnTo>
                  <a:lnTo>
                    <a:pt x="47626" y="320715"/>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16" name="object 116"/>
            <p:cNvSpPr/>
            <p:nvPr/>
          </p:nvSpPr>
          <p:spPr>
            <a:xfrm>
              <a:off x="8801710" y="4186157"/>
              <a:ext cx="293370" cy="842010"/>
            </a:xfrm>
            <a:custGeom>
              <a:avLst/>
              <a:gdLst/>
              <a:ahLst/>
              <a:cxnLst/>
              <a:rect l="l" t="t" r="r" b="b"/>
              <a:pathLst>
                <a:path w="293370" h="842010">
                  <a:moveTo>
                    <a:pt x="293123" y="0"/>
                  </a:moveTo>
                  <a:lnTo>
                    <a:pt x="0" y="0"/>
                  </a:lnTo>
                  <a:lnTo>
                    <a:pt x="0" y="841780"/>
                  </a:lnTo>
                  <a:lnTo>
                    <a:pt x="293123" y="841780"/>
                  </a:lnTo>
                  <a:lnTo>
                    <a:pt x="293123" y="0"/>
                  </a:lnTo>
                  <a:close/>
                </a:path>
              </a:pathLst>
            </a:custGeom>
            <a:solidFill>
              <a:srgbClr val="F4CCCC"/>
            </a:solidFill>
          </p:spPr>
          <p:txBody>
            <a:bodyPr wrap="square" lIns="0" tIns="0" rIns="0" bIns="0" rtlCol="0"/>
            <a:lstStyle/>
            <a:p>
              <a:endParaRPr/>
            </a:p>
          </p:txBody>
        </p:sp>
        <p:sp>
          <p:nvSpPr>
            <p:cNvPr id="117" name="object 117"/>
            <p:cNvSpPr/>
            <p:nvPr/>
          </p:nvSpPr>
          <p:spPr>
            <a:xfrm>
              <a:off x="8801710"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18" name="object 118"/>
            <p:cNvSpPr/>
            <p:nvPr/>
          </p:nvSpPr>
          <p:spPr>
            <a:xfrm>
              <a:off x="8801710" y="3024136"/>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19" name="object 119"/>
            <p:cNvSpPr/>
            <p:nvPr/>
          </p:nvSpPr>
          <p:spPr>
            <a:xfrm>
              <a:off x="8801710"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0" name="object 120"/>
            <p:cNvSpPr/>
            <p:nvPr/>
          </p:nvSpPr>
          <p:spPr>
            <a:xfrm>
              <a:off x="8497379" y="3406939"/>
              <a:ext cx="489584" cy="779780"/>
            </a:xfrm>
            <a:custGeom>
              <a:avLst/>
              <a:gdLst/>
              <a:ahLst/>
              <a:cxnLst/>
              <a:rect l="l" t="t" r="r" b="b"/>
              <a:pathLst>
                <a:path w="489584" h="779779">
                  <a:moveTo>
                    <a:pt x="304330" y="38100"/>
                  </a:moveTo>
                  <a:lnTo>
                    <a:pt x="228130" y="0"/>
                  </a:lnTo>
                  <a:lnTo>
                    <a:pt x="228130" y="28575"/>
                  </a:lnTo>
                  <a:lnTo>
                    <a:pt x="0" y="28562"/>
                  </a:lnTo>
                  <a:lnTo>
                    <a:pt x="0" y="47612"/>
                  </a:lnTo>
                  <a:lnTo>
                    <a:pt x="228130" y="47625"/>
                  </a:lnTo>
                  <a:lnTo>
                    <a:pt x="228130" y="76200"/>
                  </a:lnTo>
                  <a:lnTo>
                    <a:pt x="285280" y="47625"/>
                  </a:lnTo>
                  <a:lnTo>
                    <a:pt x="240830" y="47625"/>
                  </a:lnTo>
                  <a:lnTo>
                    <a:pt x="285280" y="47612"/>
                  </a:lnTo>
                  <a:lnTo>
                    <a:pt x="304330" y="38100"/>
                  </a:lnTo>
                  <a:close/>
                </a:path>
                <a:path w="489584" h="779779">
                  <a:moveTo>
                    <a:pt x="488988" y="535101"/>
                  </a:moveTo>
                  <a:lnTo>
                    <a:pt x="482638" y="522401"/>
                  </a:lnTo>
                  <a:lnTo>
                    <a:pt x="450888" y="458901"/>
                  </a:lnTo>
                  <a:lnTo>
                    <a:pt x="412788" y="535101"/>
                  </a:lnTo>
                  <a:lnTo>
                    <a:pt x="441363" y="535101"/>
                  </a:lnTo>
                  <a:lnTo>
                    <a:pt x="441363" y="779221"/>
                  </a:lnTo>
                  <a:lnTo>
                    <a:pt x="460413" y="779221"/>
                  </a:lnTo>
                  <a:lnTo>
                    <a:pt x="460413" y="535101"/>
                  </a:lnTo>
                  <a:lnTo>
                    <a:pt x="488988" y="535101"/>
                  </a:lnTo>
                  <a:close/>
                </a:path>
              </a:pathLst>
            </a:custGeom>
            <a:solidFill>
              <a:srgbClr val="666666"/>
            </a:solidFill>
          </p:spPr>
          <p:txBody>
            <a:bodyPr wrap="square" lIns="0" tIns="0" rIns="0" bIns="0" rtlCol="0"/>
            <a:lstStyle/>
            <a:p>
              <a:endParaRPr/>
            </a:p>
          </p:txBody>
        </p:sp>
        <p:sp>
          <p:nvSpPr>
            <p:cNvPr id="121" name="object 121"/>
            <p:cNvSpPr/>
            <p:nvPr/>
          </p:nvSpPr>
          <p:spPr>
            <a:xfrm>
              <a:off x="9398990" y="4186157"/>
              <a:ext cx="293370" cy="842010"/>
            </a:xfrm>
            <a:custGeom>
              <a:avLst/>
              <a:gdLst/>
              <a:ahLst/>
              <a:cxnLst/>
              <a:rect l="l" t="t" r="r" b="b"/>
              <a:pathLst>
                <a:path w="293370" h="842010">
                  <a:moveTo>
                    <a:pt x="293123" y="0"/>
                  </a:moveTo>
                  <a:lnTo>
                    <a:pt x="0" y="0"/>
                  </a:lnTo>
                  <a:lnTo>
                    <a:pt x="0" y="841780"/>
                  </a:lnTo>
                  <a:lnTo>
                    <a:pt x="293123" y="841780"/>
                  </a:lnTo>
                  <a:lnTo>
                    <a:pt x="293123" y="0"/>
                  </a:lnTo>
                  <a:close/>
                </a:path>
              </a:pathLst>
            </a:custGeom>
            <a:solidFill>
              <a:srgbClr val="F4CCCC"/>
            </a:solidFill>
          </p:spPr>
          <p:txBody>
            <a:bodyPr wrap="square" lIns="0" tIns="0" rIns="0" bIns="0" rtlCol="0"/>
            <a:lstStyle/>
            <a:p>
              <a:endParaRPr/>
            </a:p>
          </p:txBody>
        </p:sp>
        <p:sp>
          <p:nvSpPr>
            <p:cNvPr id="122" name="object 122"/>
            <p:cNvSpPr/>
            <p:nvPr/>
          </p:nvSpPr>
          <p:spPr>
            <a:xfrm>
              <a:off x="9398990"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3" name="object 123"/>
            <p:cNvSpPr/>
            <p:nvPr/>
          </p:nvSpPr>
          <p:spPr>
            <a:xfrm>
              <a:off x="9398990" y="3024136"/>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24" name="object 124"/>
            <p:cNvSpPr/>
            <p:nvPr/>
          </p:nvSpPr>
          <p:spPr>
            <a:xfrm>
              <a:off x="9398990"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5" name="object 125"/>
            <p:cNvSpPr/>
            <p:nvPr/>
          </p:nvSpPr>
          <p:spPr>
            <a:xfrm>
              <a:off x="9094660" y="3406939"/>
              <a:ext cx="489584" cy="779780"/>
            </a:xfrm>
            <a:custGeom>
              <a:avLst/>
              <a:gdLst/>
              <a:ahLst/>
              <a:cxnLst/>
              <a:rect l="l" t="t" r="r" b="b"/>
              <a:pathLst>
                <a:path w="489584" h="779779">
                  <a:moveTo>
                    <a:pt x="304330" y="38100"/>
                  </a:moveTo>
                  <a:lnTo>
                    <a:pt x="228130" y="0"/>
                  </a:lnTo>
                  <a:lnTo>
                    <a:pt x="228130" y="28575"/>
                  </a:lnTo>
                  <a:lnTo>
                    <a:pt x="0" y="28562"/>
                  </a:lnTo>
                  <a:lnTo>
                    <a:pt x="0" y="47612"/>
                  </a:lnTo>
                  <a:lnTo>
                    <a:pt x="228130" y="47625"/>
                  </a:lnTo>
                  <a:lnTo>
                    <a:pt x="228130" y="76200"/>
                  </a:lnTo>
                  <a:lnTo>
                    <a:pt x="285280" y="47625"/>
                  </a:lnTo>
                  <a:lnTo>
                    <a:pt x="240830" y="47625"/>
                  </a:lnTo>
                  <a:lnTo>
                    <a:pt x="285280" y="47612"/>
                  </a:lnTo>
                  <a:lnTo>
                    <a:pt x="304330" y="38100"/>
                  </a:lnTo>
                  <a:close/>
                </a:path>
                <a:path w="489584" h="779779">
                  <a:moveTo>
                    <a:pt x="488988" y="535101"/>
                  </a:moveTo>
                  <a:lnTo>
                    <a:pt x="482638" y="522401"/>
                  </a:lnTo>
                  <a:lnTo>
                    <a:pt x="450888" y="458901"/>
                  </a:lnTo>
                  <a:lnTo>
                    <a:pt x="412788" y="535101"/>
                  </a:lnTo>
                  <a:lnTo>
                    <a:pt x="441363" y="535101"/>
                  </a:lnTo>
                  <a:lnTo>
                    <a:pt x="441363" y="779221"/>
                  </a:lnTo>
                  <a:lnTo>
                    <a:pt x="460413" y="779221"/>
                  </a:lnTo>
                  <a:lnTo>
                    <a:pt x="460413" y="535101"/>
                  </a:lnTo>
                  <a:lnTo>
                    <a:pt x="488988" y="535101"/>
                  </a:lnTo>
                  <a:close/>
                </a:path>
              </a:pathLst>
            </a:custGeom>
            <a:solidFill>
              <a:srgbClr val="666666"/>
            </a:solidFill>
          </p:spPr>
          <p:txBody>
            <a:bodyPr wrap="square" lIns="0" tIns="0" rIns="0" bIns="0" rtlCol="0"/>
            <a:lstStyle/>
            <a:p>
              <a:endParaRPr/>
            </a:p>
          </p:txBody>
        </p:sp>
        <p:sp>
          <p:nvSpPr>
            <p:cNvPr id="126" name="object 126"/>
            <p:cNvSpPr/>
            <p:nvPr/>
          </p:nvSpPr>
          <p:spPr>
            <a:xfrm>
              <a:off x="9996269" y="4186157"/>
              <a:ext cx="293370" cy="842010"/>
            </a:xfrm>
            <a:custGeom>
              <a:avLst/>
              <a:gdLst/>
              <a:ahLst/>
              <a:cxnLst/>
              <a:rect l="l" t="t" r="r" b="b"/>
              <a:pathLst>
                <a:path w="293370" h="842010">
                  <a:moveTo>
                    <a:pt x="293123" y="0"/>
                  </a:moveTo>
                  <a:lnTo>
                    <a:pt x="0" y="0"/>
                  </a:lnTo>
                  <a:lnTo>
                    <a:pt x="0" y="841780"/>
                  </a:lnTo>
                  <a:lnTo>
                    <a:pt x="293123" y="841780"/>
                  </a:lnTo>
                  <a:lnTo>
                    <a:pt x="293123" y="0"/>
                  </a:lnTo>
                  <a:close/>
                </a:path>
              </a:pathLst>
            </a:custGeom>
            <a:solidFill>
              <a:srgbClr val="F4CCCC"/>
            </a:solidFill>
          </p:spPr>
          <p:txBody>
            <a:bodyPr wrap="square" lIns="0" tIns="0" rIns="0" bIns="0" rtlCol="0"/>
            <a:lstStyle/>
            <a:p>
              <a:endParaRPr/>
            </a:p>
          </p:txBody>
        </p:sp>
        <p:sp>
          <p:nvSpPr>
            <p:cNvPr id="127" name="object 127"/>
            <p:cNvSpPr/>
            <p:nvPr/>
          </p:nvSpPr>
          <p:spPr>
            <a:xfrm>
              <a:off x="9996269"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28" name="object 128"/>
            <p:cNvSpPr/>
            <p:nvPr/>
          </p:nvSpPr>
          <p:spPr>
            <a:xfrm>
              <a:off x="9996269" y="3024136"/>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29" name="object 129"/>
            <p:cNvSpPr/>
            <p:nvPr/>
          </p:nvSpPr>
          <p:spPr>
            <a:xfrm>
              <a:off x="9996269"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0" name="object 130"/>
            <p:cNvSpPr/>
            <p:nvPr/>
          </p:nvSpPr>
          <p:spPr>
            <a:xfrm>
              <a:off x="9691942" y="3406939"/>
              <a:ext cx="489584" cy="779780"/>
            </a:xfrm>
            <a:custGeom>
              <a:avLst/>
              <a:gdLst/>
              <a:ahLst/>
              <a:cxnLst/>
              <a:rect l="l" t="t" r="r" b="b"/>
              <a:pathLst>
                <a:path w="489584" h="779779">
                  <a:moveTo>
                    <a:pt x="304317" y="38100"/>
                  </a:moveTo>
                  <a:lnTo>
                    <a:pt x="228117" y="0"/>
                  </a:lnTo>
                  <a:lnTo>
                    <a:pt x="228117" y="28575"/>
                  </a:lnTo>
                  <a:lnTo>
                    <a:pt x="0" y="28562"/>
                  </a:lnTo>
                  <a:lnTo>
                    <a:pt x="0" y="47612"/>
                  </a:lnTo>
                  <a:lnTo>
                    <a:pt x="228117" y="47625"/>
                  </a:lnTo>
                  <a:lnTo>
                    <a:pt x="228117" y="76200"/>
                  </a:lnTo>
                  <a:lnTo>
                    <a:pt x="285267" y="47625"/>
                  </a:lnTo>
                  <a:lnTo>
                    <a:pt x="304317" y="38100"/>
                  </a:lnTo>
                  <a:close/>
                </a:path>
                <a:path w="489584" h="779779">
                  <a:moveTo>
                    <a:pt x="488988" y="535101"/>
                  </a:moveTo>
                  <a:lnTo>
                    <a:pt x="482638" y="522401"/>
                  </a:lnTo>
                  <a:lnTo>
                    <a:pt x="450888" y="458901"/>
                  </a:lnTo>
                  <a:lnTo>
                    <a:pt x="412788" y="535101"/>
                  </a:lnTo>
                  <a:lnTo>
                    <a:pt x="441363" y="535101"/>
                  </a:lnTo>
                  <a:lnTo>
                    <a:pt x="441363" y="779221"/>
                  </a:lnTo>
                  <a:lnTo>
                    <a:pt x="460413" y="779221"/>
                  </a:lnTo>
                  <a:lnTo>
                    <a:pt x="460413" y="535101"/>
                  </a:lnTo>
                  <a:lnTo>
                    <a:pt x="488988" y="535101"/>
                  </a:lnTo>
                  <a:close/>
                </a:path>
              </a:pathLst>
            </a:custGeom>
            <a:solidFill>
              <a:srgbClr val="666666"/>
            </a:solidFill>
          </p:spPr>
          <p:txBody>
            <a:bodyPr wrap="square" lIns="0" tIns="0" rIns="0" bIns="0" rtlCol="0"/>
            <a:lstStyle/>
            <a:p>
              <a:endParaRPr/>
            </a:p>
          </p:txBody>
        </p:sp>
        <p:sp>
          <p:nvSpPr>
            <p:cNvPr id="131" name="object 131"/>
            <p:cNvSpPr/>
            <p:nvPr/>
          </p:nvSpPr>
          <p:spPr>
            <a:xfrm>
              <a:off x="10593548" y="4186157"/>
              <a:ext cx="293370" cy="842010"/>
            </a:xfrm>
            <a:custGeom>
              <a:avLst/>
              <a:gdLst/>
              <a:ahLst/>
              <a:cxnLst/>
              <a:rect l="l" t="t" r="r" b="b"/>
              <a:pathLst>
                <a:path w="293370" h="842010">
                  <a:moveTo>
                    <a:pt x="293123" y="0"/>
                  </a:moveTo>
                  <a:lnTo>
                    <a:pt x="0" y="0"/>
                  </a:lnTo>
                  <a:lnTo>
                    <a:pt x="0" y="841780"/>
                  </a:lnTo>
                  <a:lnTo>
                    <a:pt x="293123" y="841780"/>
                  </a:lnTo>
                  <a:lnTo>
                    <a:pt x="293123" y="0"/>
                  </a:lnTo>
                  <a:close/>
                </a:path>
              </a:pathLst>
            </a:custGeom>
            <a:solidFill>
              <a:srgbClr val="F4CCCC"/>
            </a:solidFill>
          </p:spPr>
          <p:txBody>
            <a:bodyPr wrap="square" lIns="0" tIns="0" rIns="0" bIns="0" rtlCol="0"/>
            <a:lstStyle/>
            <a:p>
              <a:endParaRPr/>
            </a:p>
          </p:txBody>
        </p:sp>
        <p:sp>
          <p:nvSpPr>
            <p:cNvPr id="132" name="object 132"/>
            <p:cNvSpPr/>
            <p:nvPr/>
          </p:nvSpPr>
          <p:spPr>
            <a:xfrm>
              <a:off x="10593548"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3" name="object 133"/>
            <p:cNvSpPr/>
            <p:nvPr/>
          </p:nvSpPr>
          <p:spPr>
            <a:xfrm>
              <a:off x="10593548" y="3024136"/>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D9EAD3"/>
            </a:solidFill>
          </p:spPr>
          <p:txBody>
            <a:bodyPr wrap="square" lIns="0" tIns="0" rIns="0" bIns="0" rtlCol="0"/>
            <a:lstStyle/>
            <a:p>
              <a:endParaRPr/>
            </a:p>
          </p:txBody>
        </p:sp>
        <p:sp>
          <p:nvSpPr>
            <p:cNvPr id="134" name="object 134"/>
            <p:cNvSpPr/>
            <p:nvPr/>
          </p:nvSpPr>
          <p:spPr>
            <a:xfrm>
              <a:off x="10593548"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5" name="object 135"/>
            <p:cNvSpPr/>
            <p:nvPr/>
          </p:nvSpPr>
          <p:spPr>
            <a:xfrm>
              <a:off x="10289222" y="3406939"/>
              <a:ext cx="489584" cy="779780"/>
            </a:xfrm>
            <a:custGeom>
              <a:avLst/>
              <a:gdLst/>
              <a:ahLst/>
              <a:cxnLst/>
              <a:rect l="l" t="t" r="r" b="b"/>
              <a:pathLst>
                <a:path w="489584" h="779779">
                  <a:moveTo>
                    <a:pt x="304317" y="38100"/>
                  </a:moveTo>
                  <a:lnTo>
                    <a:pt x="228117" y="0"/>
                  </a:lnTo>
                  <a:lnTo>
                    <a:pt x="228117" y="28575"/>
                  </a:lnTo>
                  <a:lnTo>
                    <a:pt x="0" y="28562"/>
                  </a:lnTo>
                  <a:lnTo>
                    <a:pt x="0" y="47612"/>
                  </a:lnTo>
                  <a:lnTo>
                    <a:pt x="228117" y="47625"/>
                  </a:lnTo>
                  <a:lnTo>
                    <a:pt x="228117" y="76200"/>
                  </a:lnTo>
                  <a:lnTo>
                    <a:pt x="285267" y="47625"/>
                  </a:lnTo>
                  <a:lnTo>
                    <a:pt x="240817" y="47625"/>
                  </a:lnTo>
                  <a:lnTo>
                    <a:pt x="285267" y="47612"/>
                  </a:lnTo>
                  <a:lnTo>
                    <a:pt x="304317" y="38100"/>
                  </a:lnTo>
                  <a:close/>
                </a:path>
                <a:path w="489584" h="779779">
                  <a:moveTo>
                    <a:pt x="488975" y="535101"/>
                  </a:moveTo>
                  <a:lnTo>
                    <a:pt x="482625" y="522401"/>
                  </a:lnTo>
                  <a:lnTo>
                    <a:pt x="450875" y="458901"/>
                  </a:lnTo>
                  <a:lnTo>
                    <a:pt x="412775" y="535101"/>
                  </a:lnTo>
                  <a:lnTo>
                    <a:pt x="441350" y="535101"/>
                  </a:lnTo>
                  <a:lnTo>
                    <a:pt x="441363" y="779221"/>
                  </a:lnTo>
                  <a:lnTo>
                    <a:pt x="460413" y="779221"/>
                  </a:lnTo>
                  <a:lnTo>
                    <a:pt x="460400" y="535101"/>
                  </a:lnTo>
                  <a:lnTo>
                    <a:pt x="488975" y="535101"/>
                  </a:lnTo>
                  <a:close/>
                </a:path>
              </a:pathLst>
            </a:custGeom>
            <a:solidFill>
              <a:srgbClr val="666666"/>
            </a:solidFill>
          </p:spPr>
          <p:txBody>
            <a:bodyPr wrap="square" lIns="0" tIns="0" rIns="0" bIns="0" rtlCol="0"/>
            <a:lstStyle/>
            <a:p>
              <a:endParaRPr/>
            </a:p>
          </p:txBody>
        </p:sp>
        <p:sp>
          <p:nvSpPr>
            <p:cNvPr id="136" name="object 136"/>
            <p:cNvSpPr/>
            <p:nvPr/>
          </p:nvSpPr>
          <p:spPr>
            <a:xfrm>
              <a:off x="11190827" y="4186157"/>
              <a:ext cx="293370" cy="842010"/>
            </a:xfrm>
            <a:custGeom>
              <a:avLst/>
              <a:gdLst/>
              <a:ahLst/>
              <a:cxnLst/>
              <a:rect l="l" t="t" r="r" b="b"/>
              <a:pathLst>
                <a:path w="293370" h="842010">
                  <a:moveTo>
                    <a:pt x="293124" y="0"/>
                  </a:moveTo>
                  <a:lnTo>
                    <a:pt x="0" y="0"/>
                  </a:lnTo>
                  <a:lnTo>
                    <a:pt x="0" y="841780"/>
                  </a:lnTo>
                  <a:lnTo>
                    <a:pt x="293124" y="841780"/>
                  </a:lnTo>
                  <a:lnTo>
                    <a:pt x="293124" y="0"/>
                  </a:lnTo>
                  <a:close/>
                </a:path>
              </a:pathLst>
            </a:custGeom>
            <a:solidFill>
              <a:srgbClr val="F4CCCC"/>
            </a:solidFill>
          </p:spPr>
          <p:txBody>
            <a:bodyPr wrap="square" lIns="0" tIns="0" rIns="0" bIns="0" rtlCol="0"/>
            <a:lstStyle/>
            <a:p>
              <a:endParaRPr/>
            </a:p>
          </p:txBody>
        </p:sp>
        <p:sp>
          <p:nvSpPr>
            <p:cNvPr id="137" name="object 137"/>
            <p:cNvSpPr/>
            <p:nvPr/>
          </p:nvSpPr>
          <p:spPr>
            <a:xfrm>
              <a:off x="11190827" y="4186157"/>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38" name="object 138"/>
            <p:cNvSpPr/>
            <p:nvPr/>
          </p:nvSpPr>
          <p:spPr>
            <a:xfrm>
              <a:off x="11190827" y="3024136"/>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D9EAD3"/>
            </a:solidFill>
          </p:spPr>
          <p:txBody>
            <a:bodyPr wrap="square" lIns="0" tIns="0" rIns="0" bIns="0" rtlCol="0"/>
            <a:lstStyle/>
            <a:p>
              <a:endParaRPr/>
            </a:p>
          </p:txBody>
        </p:sp>
        <p:sp>
          <p:nvSpPr>
            <p:cNvPr id="139" name="object 139"/>
            <p:cNvSpPr/>
            <p:nvPr/>
          </p:nvSpPr>
          <p:spPr>
            <a:xfrm>
              <a:off x="11190827" y="3024136"/>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0" name="object 140"/>
            <p:cNvSpPr/>
            <p:nvPr/>
          </p:nvSpPr>
          <p:spPr>
            <a:xfrm>
              <a:off x="10886504" y="3406939"/>
              <a:ext cx="489584" cy="779780"/>
            </a:xfrm>
            <a:custGeom>
              <a:avLst/>
              <a:gdLst/>
              <a:ahLst/>
              <a:cxnLst/>
              <a:rect l="l" t="t" r="r" b="b"/>
              <a:pathLst>
                <a:path w="489584" h="779779">
                  <a:moveTo>
                    <a:pt x="304317" y="38100"/>
                  </a:moveTo>
                  <a:lnTo>
                    <a:pt x="228117" y="0"/>
                  </a:lnTo>
                  <a:lnTo>
                    <a:pt x="228117" y="28575"/>
                  </a:lnTo>
                  <a:lnTo>
                    <a:pt x="0" y="28562"/>
                  </a:lnTo>
                  <a:lnTo>
                    <a:pt x="0" y="47612"/>
                  </a:lnTo>
                  <a:lnTo>
                    <a:pt x="228117" y="47625"/>
                  </a:lnTo>
                  <a:lnTo>
                    <a:pt x="228117" y="76200"/>
                  </a:lnTo>
                  <a:lnTo>
                    <a:pt x="285267" y="47625"/>
                  </a:lnTo>
                  <a:lnTo>
                    <a:pt x="240817" y="47625"/>
                  </a:lnTo>
                  <a:lnTo>
                    <a:pt x="285267" y="47612"/>
                  </a:lnTo>
                  <a:lnTo>
                    <a:pt x="304317" y="38100"/>
                  </a:lnTo>
                  <a:close/>
                </a:path>
                <a:path w="489584" h="779779">
                  <a:moveTo>
                    <a:pt x="488975" y="535101"/>
                  </a:moveTo>
                  <a:lnTo>
                    <a:pt x="482625" y="522401"/>
                  </a:lnTo>
                  <a:lnTo>
                    <a:pt x="450875" y="458901"/>
                  </a:lnTo>
                  <a:lnTo>
                    <a:pt x="412775" y="535101"/>
                  </a:lnTo>
                  <a:lnTo>
                    <a:pt x="441350" y="535101"/>
                  </a:lnTo>
                  <a:lnTo>
                    <a:pt x="441350" y="779221"/>
                  </a:lnTo>
                  <a:lnTo>
                    <a:pt x="460400" y="779221"/>
                  </a:lnTo>
                  <a:lnTo>
                    <a:pt x="460400" y="535101"/>
                  </a:lnTo>
                  <a:lnTo>
                    <a:pt x="488975" y="535101"/>
                  </a:lnTo>
                  <a:close/>
                </a:path>
              </a:pathLst>
            </a:custGeom>
            <a:solidFill>
              <a:srgbClr val="666666"/>
            </a:solidFill>
          </p:spPr>
          <p:txBody>
            <a:bodyPr wrap="square" lIns="0" tIns="0" rIns="0" bIns="0" rtlCol="0"/>
            <a:lstStyle/>
            <a:p>
              <a:endParaRPr/>
            </a:p>
          </p:txBody>
        </p:sp>
        <p:sp>
          <p:nvSpPr>
            <p:cNvPr id="141" name="object 141"/>
            <p:cNvSpPr/>
            <p:nvPr/>
          </p:nvSpPr>
          <p:spPr>
            <a:xfrm>
              <a:off x="8801715" y="1862123"/>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2" name="object 142"/>
            <p:cNvSpPr/>
            <p:nvPr/>
          </p:nvSpPr>
          <p:spPr>
            <a:xfrm>
              <a:off x="8801715"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3" name="object 143"/>
            <p:cNvSpPr/>
            <p:nvPr/>
          </p:nvSpPr>
          <p:spPr>
            <a:xfrm>
              <a:off x="9398994" y="1862123"/>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4" name="object 144"/>
            <p:cNvSpPr/>
            <p:nvPr/>
          </p:nvSpPr>
          <p:spPr>
            <a:xfrm>
              <a:off x="9398994"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5" name="object 145"/>
            <p:cNvSpPr/>
            <p:nvPr/>
          </p:nvSpPr>
          <p:spPr>
            <a:xfrm>
              <a:off x="9996274" y="1862123"/>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46" name="object 146"/>
            <p:cNvSpPr/>
            <p:nvPr/>
          </p:nvSpPr>
          <p:spPr>
            <a:xfrm>
              <a:off x="9996274"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7" name="object 147"/>
            <p:cNvSpPr/>
            <p:nvPr/>
          </p:nvSpPr>
          <p:spPr>
            <a:xfrm>
              <a:off x="10593553" y="1862123"/>
              <a:ext cx="293370" cy="842010"/>
            </a:xfrm>
            <a:custGeom>
              <a:avLst/>
              <a:gdLst/>
              <a:ahLst/>
              <a:cxnLst/>
              <a:rect l="l" t="t" r="r" b="b"/>
              <a:pathLst>
                <a:path w="293370" h="842010">
                  <a:moveTo>
                    <a:pt x="293124" y="0"/>
                  </a:moveTo>
                  <a:lnTo>
                    <a:pt x="0" y="0"/>
                  </a:lnTo>
                  <a:lnTo>
                    <a:pt x="0" y="841781"/>
                  </a:lnTo>
                  <a:lnTo>
                    <a:pt x="293124" y="841781"/>
                  </a:lnTo>
                  <a:lnTo>
                    <a:pt x="293124" y="0"/>
                  </a:lnTo>
                  <a:close/>
                </a:path>
              </a:pathLst>
            </a:custGeom>
            <a:solidFill>
              <a:srgbClr val="C9DAF8"/>
            </a:solidFill>
          </p:spPr>
          <p:txBody>
            <a:bodyPr wrap="square" lIns="0" tIns="0" rIns="0" bIns="0" rtlCol="0"/>
            <a:lstStyle/>
            <a:p>
              <a:endParaRPr/>
            </a:p>
          </p:txBody>
        </p:sp>
        <p:sp>
          <p:nvSpPr>
            <p:cNvPr id="148" name="object 148"/>
            <p:cNvSpPr/>
            <p:nvPr/>
          </p:nvSpPr>
          <p:spPr>
            <a:xfrm>
              <a:off x="10593553"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49" name="object 149"/>
            <p:cNvSpPr/>
            <p:nvPr/>
          </p:nvSpPr>
          <p:spPr>
            <a:xfrm>
              <a:off x="11190833" y="1862123"/>
              <a:ext cx="293370" cy="842010"/>
            </a:xfrm>
            <a:custGeom>
              <a:avLst/>
              <a:gdLst/>
              <a:ahLst/>
              <a:cxnLst/>
              <a:rect l="l" t="t" r="r" b="b"/>
              <a:pathLst>
                <a:path w="293370" h="842010">
                  <a:moveTo>
                    <a:pt x="293123" y="0"/>
                  </a:moveTo>
                  <a:lnTo>
                    <a:pt x="0" y="0"/>
                  </a:lnTo>
                  <a:lnTo>
                    <a:pt x="0" y="841781"/>
                  </a:lnTo>
                  <a:lnTo>
                    <a:pt x="293123" y="841781"/>
                  </a:lnTo>
                  <a:lnTo>
                    <a:pt x="293123" y="0"/>
                  </a:lnTo>
                  <a:close/>
                </a:path>
              </a:pathLst>
            </a:custGeom>
            <a:solidFill>
              <a:srgbClr val="C9DAF8"/>
            </a:solidFill>
          </p:spPr>
          <p:txBody>
            <a:bodyPr wrap="square" lIns="0" tIns="0" rIns="0" bIns="0" rtlCol="0"/>
            <a:lstStyle/>
            <a:p>
              <a:endParaRPr/>
            </a:p>
          </p:txBody>
        </p:sp>
        <p:sp>
          <p:nvSpPr>
            <p:cNvPr id="150" name="object 150"/>
            <p:cNvSpPr/>
            <p:nvPr/>
          </p:nvSpPr>
          <p:spPr>
            <a:xfrm>
              <a:off x="11190833" y="1862123"/>
              <a:ext cx="293370" cy="842010"/>
            </a:xfrm>
            <a:custGeom>
              <a:avLst/>
              <a:gdLst/>
              <a:ahLst/>
              <a:cxnLst/>
              <a:rect l="l" t="t" r="r" b="b"/>
              <a:pathLst>
                <a:path w="293370" h="842010">
                  <a:moveTo>
                    <a:pt x="0" y="0"/>
                  </a:moveTo>
                  <a:lnTo>
                    <a:pt x="293124" y="0"/>
                  </a:lnTo>
                  <a:lnTo>
                    <a:pt x="293124" y="841781"/>
                  </a:lnTo>
                  <a:lnTo>
                    <a:pt x="0" y="841781"/>
                  </a:lnTo>
                  <a:lnTo>
                    <a:pt x="0" y="0"/>
                  </a:lnTo>
                  <a:close/>
                </a:path>
              </a:pathLst>
            </a:custGeom>
            <a:ln w="9525">
              <a:solidFill>
                <a:srgbClr val="666666"/>
              </a:solidFill>
            </a:ln>
          </p:spPr>
          <p:txBody>
            <a:bodyPr wrap="square" lIns="0" tIns="0" rIns="0" bIns="0" rtlCol="0"/>
            <a:lstStyle/>
            <a:p>
              <a:endParaRPr/>
            </a:p>
          </p:txBody>
        </p:sp>
        <p:sp>
          <p:nvSpPr>
            <p:cNvPr id="151" name="object 151"/>
            <p:cNvSpPr/>
            <p:nvPr/>
          </p:nvSpPr>
          <p:spPr>
            <a:xfrm>
              <a:off x="8910193" y="2703423"/>
              <a:ext cx="2465705" cy="321310"/>
            </a:xfrm>
            <a:custGeom>
              <a:avLst/>
              <a:gdLst/>
              <a:ahLst/>
              <a:cxnLst/>
              <a:rect l="l" t="t" r="r" b="b"/>
              <a:pathLst>
                <a:path w="2465704" h="321310">
                  <a:moveTo>
                    <a:pt x="76200" y="76200"/>
                  </a:moveTo>
                  <a:lnTo>
                    <a:pt x="69850" y="63500"/>
                  </a:lnTo>
                  <a:lnTo>
                    <a:pt x="38100" y="0"/>
                  </a:lnTo>
                  <a:lnTo>
                    <a:pt x="0" y="76200"/>
                  </a:lnTo>
                  <a:lnTo>
                    <a:pt x="28575" y="76200"/>
                  </a:lnTo>
                  <a:lnTo>
                    <a:pt x="28575" y="320713"/>
                  </a:lnTo>
                  <a:lnTo>
                    <a:pt x="47625" y="320713"/>
                  </a:lnTo>
                  <a:lnTo>
                    <a:pt x="47625" y="76200"/>
                  </a:lnTo>
                  <a:lnTo>
                    <a:pt x="76200" y="76200"/>
                  </a:lnTo>
                  <a:close/>
                </a:path>
                <a:path w="2465704" h="321310">
                  <a:moveTo>
                    <a:pt x="673481" y="76200"/>
                  </a:moveTo>
                  <a:lnTo>
                    <a:pt x="667131" y="63500"/>
                  </a:lnTo>
                  <a:lnTo>
                    <a:pt x="635381" y="0"/>
                  </a:lnTo>
                  <a:lnTo>
                    <a:pt x="597281" y="76200"/>
                  </a:lnTo>
                  <a:lnTo>
                    <a:pt x="625856" y="76200"/>
                  </a:lnTo>
                  <a:lnTo>
                    <a:pt x="625856" y="320713"/>
                  </a:lnTo>
                  <a:lnTo>
                    <a:pt x="644906" y="320713"/>
                  </a:lnTo>
                  <a:lnTo>
                    <a:pt x="644906" y="76200"/>
                  </a:lnTo>
                  <a:lnTo>
                    <a:pt x="673481" y="76200"/>
                  </a:lnTo>
                  <a:close/>
                </a:path>
                <a:path w="2465704" h="321310">
                  <a:moveTo>
                    <a:pt x="1270762" y="76200"/>
                  </a:moveTo>
                  <a:lnTo>
                    <a:pt x="1264412" y="63500"/>
                  </a:lnTo>
                  <a:lnTo>
                    <a:pt x="1232662" y="0"/>
                  </a:lnTo>
                  <a:lnTo>
                    <a:pt x="1194562" y="76200"/>
                  </a:lnTo>
                  <a:lnTo>
                    <a:pt x="1223137" y="76200"/>
                  </a:lnTo>
                  <a:lnTo>
                    <a:pt x="1223137" y="320713"/>
                  </a:lnTo>
                  <a:lnTo>
                    <a:pt x="1242187" y="320713"/>
                  </a:lnTo>
                  <a:lnTo>
                    <a:pt x="1242187" y="76200"/>
                  </a:lnTo>
                  <a:lnTo>
                    <a:pt x="1270762" y="76200"/>
                  </a:lnTo>
                  <a:close/>
                </a:path>
                <a:path w="2465704" h="321310">
                  <a:moveTo>
                    <a:pt x="1868043" y="76200"/>
                  </a:moveTo>
                  <a:lnTo>
                    <a:pt x="1861693" y="63500"/>
                  </a:lnTo>
                  <a:lnTo>
                    <a:pt x="1829943" y="0"/>
                  </a:lnTo>
                  <a:lnTo>
                    <a:pt x="1791843" y="76200"/>
                  </a:lnTo>
                  <a:lnTo>
                    <a:pt x="1820418" y="76200"/>
                  </a:lnTo>
                  <a:lnTo>
                    <a:pt x="1820418" y="320713"/>
                  </a:lnTo>
                  <a:lnTo>
                    <a:pt x="1839468" y="320713"/>
                  </a:lnTo>
                  <a:lnTo>
                    <a:pt x="1839468" y="76200"/>
                  </a:lnTo>
                  <a:lnTo>
                    <a:pt x="1868043" y="76200"/>
                  </a:lnTo>
                  <a:close/>
                </a:path>
                <a:path w="2465704" h="321310">
                  <a:moveTo>
                    <a:pt x="2465311" y="76200"/>
                  </a:moveTo>
                  <a:lnTo>
                    <a:pt x="2458961" y="63500"/>
                  </a:lnTo>
                  <a:lnTo>
                    <a:pt x="2427211" y="0"/>
                  </a:lnTo>
                  <a:lnTo>
                    <a:pt x="2389111" y="76200"/>
                  </a:lnTo>
                  <a:lnTo>
                    <a:pt x="2417686" y="76200"/>
                  </a:lnTo>
                  <a:lnTo>
                    <a:pt x="2417699" y="320713"/>
                  </a:lnTo>
                  <a:lnTo>
                    <a:pt x="2436749" y="320713"/>
                  </a:lnTo>
                  <a:lnTo>
                    <a:pt x="2436736" y="76200"/>
                  </a:lnTo>
                  <a:lnTo>
                    <a:pt x="2465311" y="76200"/>
                  </a:lnTo>
                  <a:close/>
                </a:path>
              </a:pathLst>
            </a:custGeom>
            <a:solidFill>
              <a:srgbClr val="666666"/>
            </a:solidFill>
          </p:spPr>
          <p:txBody>
            <a:bodyPr wrap="square" lIns="0" tIns="0" rIns="0" bIns="0" rtlCol="0"/>
            <a:lstStyle/>
            <a:p>
              <a:endParaRPr/>
            </a:p>
          </p:txBody>
        </p:sp>
        <p:pic>
          <p:nvPicPr>
            <p:cNvPr id="152" name="object 152"/>
            <p:cNvPicPr/>
            <p:nvPr/>
          </p:nvPicPr>
          <p:blipFill>
            <a:blip r:embed="rId3" cstate="print"/>
            <a:stretch>
              <a:fillRect/>
            </a:stretch>
          </p:blipFill>
          <p:spPr>
            <a:xfrm>
              <a:off x="541130" y="3136404"/>
              <a:ext cx="151488" cy="151488"/>
            </a:xfrm>
            <a:prstGeom prst="rect">
              <a:avLst/>
            </a:prstGeom>
          </p:spPr>
        </p:pic>
        <p:pic>
          <p:nvPicPr>
            <p:cNvPr id="153" name="object 153"/>
            <p:cNvPicPr/>
            <p:nvPr/>
          </p:nvPicPr>
          <p:blipFill>
            <a:blip r:embed="rId4" cstate="print"/>
            <a:stretch>
              <a:fillRect/>
            </a:stretch>
          </p:blipFill>
          <p:spPr>
            <a:xfrm>
              <a:off x="1140357" y="3136404"/>
              <a:ext cx="151488" cy="151488"/>
            </a:xfrm>
            <a:prstGeom prst="rect">
              <a:avLst/>
            </a:prstGeom>
          </p:spPr>
        </p:pic>
        <p:pic>
          <p:nvPicPr>
            <p:cNvPr id="154" name="object 154"/>
            <p:cNvPicPr/>
            <p:nvPr/>
          </p:nvPicPr>
          <p:blipFill>
            <a:blip r:embed="rId4" cstate="print"/>
            <a:stretch>
              <a:fillRect/>
            </a:stretch>
          </p:blipFill>
          <p:spPr>
            <a:xfrm>
              <a:off x="1744781" y="3136404"/>
              <a:ext cx="151488" cy="151488"/>
            </a:xfrm>
            <a:prstGeom prst="rect">
              <a:avLst/>
            </a:prstGeom>
          </p:spPr>
        </p:pic>
        <p:pic>
          <p:nvPicPr>
            <p:cNvPr id="155" name="object 155"/>
            <p:cNvPicPr/>
            <p:nvPr/>
          </p:nvPicPr>
          <p:blipFill>
            <a:blip r:embed="rId4" cstate="print"/>
            <a:stretch>
              <a:fillRect/>
            </a:stretch>
          </p:blipFill>
          <p:spPr>
            <a:xfrm>
              <a:off x="2334930" y="3136404"/>
              <a:ext cx="151488" cy="151488"/>
            </a:xfrm>
            <a:prstGeom prst="rect">
              <a:avLst/>
            </a:prstGeom>
          </p:spPr>
        </p:pic>
        <p:pic>
          <p:nvPicPr>
            <p:cNvPr id="156" name="object 156"/>
            <p:cNvPicPr/>
            <p:nvPr/>
          </p:nvPicPr>
          <p:blipFill>
            <a:blip r:embed="rId3" cstate="print"/>
            <a:stretch>
              <a:fillRect/>
            </a:stretch>
          </p:blipFill>
          <p:spPr>
            <a:xfrm>
              <a:off x="2932207" y="3136404"/>
              <a:ext cx="151488" cy="151488"/>
            </a:xfrm>
            <a:prstGeom prst="rect">
              <a:avLst/>
            </a:prstGeom>
          </p:spPr>
        </p:pic>
        <p:pic>
          <p:nvPicPr>
            <p:cNvPr id="157" name="object 157"/>
            <p:cNvPicPr/>
            <p:nvPr/>
          </p:nvPicPr>
          <p:blipFill>
            <a:blip r:embed="rId4" cstate="print"/>
            <a:stretch>
              <a:fillRect/>
            </a:stretch>
          </p:blipFill>
          <p:spPr>
            <a:xfrm>
              <a:off x="3529484" y="3136404"/>
              <a:ext cx="151488" cy="151488"/>
            </a:xfrm>
            <a:prstGeom prst="rect">
              <a:avLst/>
            </a:prstGeom>
          </p:spPr>
        </p:pic>
        <p:pic>
          <p:nvPicPr>
            <p:cNvPr id="158" name="object 158"/>
            <p:cNvPicPr/>
            <p:nvPr/>
          </p:nvPicPr>
          <p:blipFill>
            <a:blip r:embed="rId3" cstate="print"/>
            <a:stretch>
              <a:fillRect/>
            </a:stretch>
          </p:blipFill>
          <p:spPr>
            <a:xfrm>
              <a:off x="4126763" y="3136404"/>
              <a:ext cx="151488" cy="151488"/>
            </a:xfrm>
            <a:prstGeom prst="rect">
              <a:avLst/>
            </a:prstGeom>
          </p:spPr>
        </p:pic>
        <p:pic>
          <p:nvPicPr>
            <p:cNvPr id="159" name="object 159"/>
            <p:cNvPicPr/>
            <p:nvPr/>
          </p:nvPicPr>
          <p:blipFill>
            <a:blip r:embed="rId4" cstate="print"/>
            <a:stretch>
              <a:fillRect/>
            </a:stretch>
          </p:blipFill>
          <p:spPr>
            <a:xfrm>
              <a:off x="4683515" y="3136404"/>
              <a:ext cx="151488" cy="151488"/>
            </a:xfrm>
            <a:prstGeom prst="rect">
              <a:avLst/>
            </a:prstGeom>
          </p:spPr>
        </p:pic>
        <p:pic>
          <p:nvPicPr>
            <p:cNvPr id="160" name="object 160"/>
            <p:cNvPicPr/>
            <p:nvPr/>
          </p:nvPicPr>
          <p:blipFill>
            <a:blip r:embed="rId3" cstate="print"/>
            <a:stretch>
              <a:fillRect/>
            </a:stretch>
          </p:blipFill>
          <p:spPr>
            <a:xfrm>
              <a:off x="5288842" y="3136404"/>
              <a:ext cx="151488" cy="151488"/>
            </a:xfrm>
            <a:prstGeom prst="rect">
              <a:avLst/>
            </a:prstGeom>
          </p:spPr>
        </p:pic>
        <p:pic>
          <p:nvPicPr>
            <p:cNvPr id="161" name="object 161"/>
            <p:cNvPicPr/>
            <p:nvPr/>
          </p:nvPicPr>
          <p:blipFill>
            <a:blip r:embed="rId4" cstate="print"/>
            <a:stretch>
              <a:fillRect/>
            </a:stretch>
          </p:blipFill>
          <p:spPr>
            <a:xfrm>
              <a:off x="5886121" y="3136404"/>
              <a:ext cx="151488" cy="151488"/>
            </a:xfrm>
            <a:prstGeom prst="rect">
              <a:avLst/>
            </a:prstGeom>
          </p:spPr>
        </p:pic>
        <p:pic>
          <p:nvPicPr>
            <p:cNvPr id="162" name="object 162"/>
            <p:cNvPicPr/>
            <p:nvPr/>
          </p:nvPicPr>
          <p:blipFill>
            <a:blip r:embed="rId4" cstate="print"/>
            <a:stretch>
              <a:fillRect/>
            </a:stretch>
          </p:blipFill>
          <p:spPr>
            <a:xfrm>
              <a:off x="6483416" y="3136404"/>
              <a:ext cx="151488" cy="151488"/>
            </a:xfrm>
            <a:prstGeom prst="rect">
              <a:avLst/>
            </a:prstGeom>
          </p:spPr>
        </p:pic>
        <p:pic>
          <p:nvPicPr>
            <p:cNvPr id="163" name="object 163"/>
            <p:cNvPicPr/>
            <p:nvPr/>
          </p:nvPicPr>
          <p:blipFill>
            <a:blip r:embed="rId4" cstate="print"/>
            <a:stretch>
              <a:fillRect/>
            </a:stretch>
          </p:blipFill>
          <p:spPr>
            <a:xfrm>
              <a:off x="7080694" y="3136404"/>
              <a:ext cx="151488" cy="151488"/>
            </a:xfrm>
            <a:prstGeom prst="rect">
              <a:avLst/>
            </a:prstGeom>
          </p:spPr>
        </p:pic>
        <p:pic>
          <p:nvPicPr>
            <p:cNvPr id="164" name="object 164"/>
            <p:cNvPicPr/>
            <p:nvPr/>
          </p:nvPicPr>
          <p:blipFill>
            <a:blip r:embed="rId4" cstate="print"/>
            <a:stretch>
              <a:fillRect/>
            </a:stretch>
          </p:blipFill>
          <p:spPr>
            <a:xfrm>
              <a:off x="7677971" y="3136404"/>
              <a:ext cx="151488" cy="151488"/>
            </a:xfrm>
            <a:prstGeom prst="rect">
              <a:avLst/>
            </a:prstGeom>
          </p:spPr>
        </p:pic>
        <p:pic>
          <p:nvPicPr>
            <p:cNvPr id="165" name="object 165"/>
            <p:cNvPicPr/>
            <p:nvPr/>
          </p:nvPicPr>
          <p:blipFill>
            <a:blip r:embed="rId3" cstate="print"/>
            <a:stretch>
              <a:fillRect/>
            </a:stretch>
          </p:blipFill>
          <p:spPr>
            <a:xfrm>
              <a:off x="8275248" y="3136404"/>
              <a:ext cx="151488" cy="151488"/>
            </a:xfrm>
            <a:prstGeom prst="rect">
              <a:avLst/>
            </a:prstGeom>
          </p:spPr>
        </p:pic>
        <p:pic>
          <p:nvPicPr>
            <p:cNvPr id="166" name="object 166"/>
            <p:cNvPicPr/>
            <p:nvPr/>
          </p:nvPicPr>
          <p:blipFill>
            <a:blip r:embed="rId4" cstate="print"/>
            <a:stretch>
              <a:fillRect/>
            </a:stretch>
          </p:blipFill>
          <p:spPr>
            <a:xfrm>
              <a:off x="8872527" y="3136404"/>
              <a:ext cx="151488" cy="151488"/>
            </a:xfrm>
            <a:prstGeom prst="rect">
              <a:avLst/>
            </a:prstGeom>
          </p:spPr>
        </p:pic>
        <p:pic>
          <p:nvPicPr>
            <p:cNvPr id="167" name="object 167"/>
            <p:cNvPicPr/>
            <p:nvPr/>
          </p:nvPicPr>
          <p:blipFill>
            <a:blip r:embed="rId4" cstate="print"/>
            <a:stretch>
              <a:fillRect/>
            </a:stretch>
          </p:blipFill>
          <p:spPr>
            <a:xfrm>
              <a:off x="9469805" y="3136404"/>
              <a:ext cx="151488" cy="151488"/>
            </a:xfrm>
            <a:prstGeom prst="rect">
              <a:avLst/>
            </a:prstGeom>
          </p:spPr>
        </p:pic>
        <p:pic>
          <p:nvPicPr>
            <p:cNvPr id="168" name="object 168"/>
            <p:cNvPicPr/>
            <p:nvPr/>
          </p:nvPicPr>
          <p:blipFill>
            <a:blip r:embed="rId4" cstate="print"/>
            <a:stretch>
              <a:fillRect/>
            </a:stretch>
          </p:blipFill>
          <p:spPr>
            <a:xfrm>
              <a:off x="10067082" y="3136404"/>
              <a:ext cx="151488" cy="151488"/>
            </a:xfrm>
            <a:prstGeom prst="rect">
              <a:avLst/>
            </a:prstGeom>
          </p:spPr>
        </p:pic>
        <p:pic>
          <p:nvPicPr>
            <p:cNvPr id="169" name="object 169"/>
            <p:cNvPicPr/>
            <p:nvPr/>
          </p:nvPicPr>
          <p:blipFill>
            <a:blip r:embed="rId4" cstate="print"/>
            <a:stretch>
              <a:fillRect/>
            </a:stretch>
          </p:blipFill>
          <p:spPr>
            <a:xfrm>
              <a:off x="10664360" y="3136404"/>
              <a:ext cx="151488" cy="151488"/>
            </a:xfrm>
            <a:prstGeom prst="rect">
              <a:avLst/>
            </a:prstGeom>
          </p:spPr>
        </p:pic>
        <p:pic>
          <p:nvPicPr>
            <p:cNvPr id="170" name="object 170"/>
            <p:cNvPicPr/>
            <p:nvPr/>
          </p:nvPicPr>
          <p:blipFill>
            <a:blip r:embed="rId3" cstate="print"/>
            <a:stretch>
              <a:fillRect/>
            </a:stretch>
          </p:blipFill>
          <p:spPr>
            <a:xfrm>
              <a:off x="11261637" y="3136404"/>
              <a:ext cx="151488" cy="151488"/>
            </a:xfrm>
            <a:prstGeom prst="rect">
              <a:avLst/>
            </a:prstGeom>
          </p:spPr>
        </p:pic>
      </p:grpSp>
      <p:sp>
        <p:nvSpPr>
          <p:cNvPr id="171" name="object 171"/>
          <p:cNvSpPr txBox="1"/>
          <p:nvPr/>
        </p:nvSpPr>
        <p:spPr>
          <a:xfrm>
            <a:off x="109168" y="5853684"/>
            <a:ext cx="7536180" cy="238760"/>
          </a:xfrm>
          <a:prstGeom prst="rect">
            <a:avLst/>
          </a:prstGeom>
        </p:spPr>
        <p:txBody>
          <a:bodyPr vert="horz" wrap="square" lIns="0" tIns="12700" rIns="0" bIns="0" rtlCol="0">
            <a:spAutoFit/>
          </a:bodyPr>
          <a:lstStyle/>
          <a:p>
            <a:pPr marL="12700">
              <a:lnSpc>
                <a:spcPct val="100000"/>
              </a:lnSpc>
              <a:spcBef>
                <a:spcPts val="100"/>
              </a:spcBef>
            </a:pPr>
            <a:r>
              <a:rPr sz="1400" spc="-20" dirty="0">
                <a:latin typeface="Calibri"/>
                <a:cs typeface="Calibri"/>
              </a:rPr>
              <a:t>Karpathy,</a:t>
            </a:r>
            <a:r>
              <a:rPr sz="1400" spc="-5" dirty="0">
                <a:latin typeface="Calibri"/>
                <a:cs typeface="Calibri"/>
              </a:rPr>
              <a:t> Johnson,</a:t>
            </a:r>
            <a:r>
              <a:rPr sz="1400" dirty="0">
                <a:latin typeface="Calibri"/>
                <a:cs typeface="Calibri"/>
              </a:rPr>
              <a:t> and </a:t>
            </a:r>
            <a:r>
              <a:rPr sz="1400" spc="-10" dirty="0">
                <a:latin typeface="Calibri"/>
                <a:cs typeface="Calibri"/>
              </a:rPr>
              <a:t>Fei-Fei:</a:t>
            </a:r>
            <a:r>
              <a:rPr sz="1400" dirty="0">
                <a:latin typeface="Calibri"/>
                <a:cs typeface="Calibri"/>
              </a:rPr>
              <a:t> Visualizing and</a:t>
            </a:r>
            <a:r>
              <a:rPr sz="1400" spc="-5" dirty="0">
                <a:latin typeface="Calibri"/>
                <a:cs typeface="Calibri"/>
              </a:rPr>
              <a:t> Understanding</a:t>
            </a:r>
            <a:r>
              <a:rPr sz="1400" dirty="0">
                <a:latin typeface="Calibri"/>
                <a:cs typeface="Calibri"/>
              </a:rPr>
              <a:t> </a:t>
            </a:r>
            <a:r>
              <a:rPr sz="1400" spc="-10" dirty="0">
                <a:latin typeface="Calibri"/>
                <a:cs typeface="Calibri"/>
              </a:rPr>
              <a:t>Recurrent</a:t>
            </a:r>
            <a:r>
              <a:rPr sz="1400" spc="5" dirty="0">
                <a:latin typeface="Calibri"/>
                <a:cs typeface="Calibri"/>
              </a:rPr>
              <a:t> </a:t>
            </a:r>
            <a:r>
              <a:rPr sz="1400" spc="-5" dirty="0">
                <a:latin typeface="Calibri"/>
                <a:cs typeface="Calibri"/>
              </a:rPr>
              <a:t>Networks,</a:t>
            </a:r>
            <a:r>
              <a:rPr sz="1400" dirty="0">
                <a:latin typeface="Calibri"/>
                <a:cs typeface="Calibri"/>
              </a:rPr>
              <a:t> </a:t>
            </a:r>
            <a:r>
              <a:rPr sz="1400" spc="-5" dirty="0">
                <a:latin typeface="Calibri"/>
                <a:cs typeface="Calibri"/>
              </a:rPr>
              <a:t>ICLR</a:t>
            </a:r>
            <a:r>
              <a:rPr sz="1400" dirty="0">
                <a:latin typeface="Calibri"/>
                <a:cs typeface="Calibri"/>
              </a:rPr>
              <a:t> </a:t>
            </a:r>
            <a:r>
              <a:rPr sz="1400" spc="-15" dirty="0">
                <a:latin typeface="Calibri"/>
                <a:cs typeface="Calibri"/>
              </a:rPr>
              <a:t>Workshop</a:t>
            </a:r>
            <a:r>
              <a:rPr sz="1400" dirty="0">
                <a:latin typeface="Calibri"/>
                <a:cs typeface="Calibri"/>
              </a:rPr>
              <a:t> 2016</a:t>
            </a:r>
            <a:endParaRPr sz="14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9653905" cy="635000"/>
          </a:xfrm>
          <a:prstGeom prst="rect">
            <a:avLst/>
          </a:prstGeom>
        </p:spPr>
        <p:txBody>
          <a:bodyPr vert="horz" wrap="square" lIns="0" tIns="12700" rIns="0" bIns="0" rtlCol="0">
            <a:spAutoFit/>
          </a:bodyPr>
          <a:lstStyle/>
          <a:p>
            <a:pPr marL="12700">
              <a:lnSpc>
                <a:spcPct val="100000"/>
              </a:lnSpc>
              <a:spcBef>
                <a:spcPts val="100"/>
              </a:spcBef>
            </a:pPr>
            <a:r>
              <a:rPr sz="4000" spc="-25" dirty="0"/>
              <a:t>Recurrent </a:t>
            </a:r>
            <a:r>
              <a:rPr sz="4000" spc="-20" dirty="0"/>
              <a:t>Neural</a:t>
            </a:r>
            <a:r>
              <a:rPr sz="4000" spc="-10" dirty="0"/>
              <a:t> </a:t>
            </a:r>
            <a:r>
              <a:rPr sz="4000" spc="-15" dirty="0"/>
              <a:t>Networks:</a:t>
            </a:r>
            <a:r>
              <a:rPr sz="4000" spc="-20" dirty="0"/>
              <a:t> Process</a:t>
            </a:r>
            <a:r>
              <a:rPr sz="4000" spc="-15" dirty="0"/>
              <a:t> </a:t>
            </a:r>
            <a:r>
              <a:rPr sz="4000" spc="-5" dirty="0"/>
              <a:t>Sequences</a:t>
            </a:r>
            <a:endParaRPr sz="4000"/>
          </a:p>
        </p:txBody>
      </p:sp>
      <p:grpSp>
        <p:nvGrpSpPr>
          <p:cNvPr id="3" name="object 3"/>
          <p:cNvGrpSpPr/>
          <p:nvPr/>
        </p:nvGrpSpPr>
        <p:grpSpPr>
          <a:xfrm>
            <a:off x="265175" y="1533144"/>
            <a:ext cx="9260205" cy="4130675"/>
            <a:chOff x="265175" y="1533144"/>
            <a:chExt cx="9260205" cy="4130675"/>
          </a:xfrm>
        </p:grpSpPr>
        <p:pic>
          <p:nvPicPr>
            <p:cNvPr id="4" name="object 4"/>
            <p:cNvPicPr/>
            <p:nvPr/>
          </p:nvPicPr>
          <p:blipFill>
            <a:blip r:embed="rId3" cstate="print"/>
            <a:stretch>
              <a:fillRect/>
            </a:stretch>
          </p:blipFill>
          <p:spPr>
            <a:xfrm>
              <a:off x="265175" y="1533144"/>
              <a:ext cx="9259824" cy="3639311"/>
            </a:xfrm>
            <a:prstGeom prst="rect">
              <a:avLst/>
            </a:prstGeom>
          </p:spPr>
        </p:pic>
        <p:sp>
          <p:nvSpPr>
            <p:cNvPr id="5" name="object 5"/>
            <p:cNvSpPr/>
            <p:nvPr/>
          </p:nvSpPr>
          <p:spPr>
            <a:xfrm>
              <a:off x="7461442" y="5190066"/>
              <a:ext cx="556895" cy="473709"/>
            </a:xfrm>
            <a:custGeom>
              <a:avLst/>
              <a:gdLst/>
              <a:ahLst/>
              <a:cxnLst/>
              <a:rect l="l" t="t" r="r" b="b"/>
              <a:pathLst>
                <a:path w="556895" h="473710">
                  <a:moveTo>
                    <a:pt x="492194" y="41990"/>
                  </a:moveTo>
                  <a:lnTo>
                    <a:pt x="0" y="459004"/>
                  </a:lnTo>
                  <a:lnTo>
                    <a:pt x="12313" y="473539"/>
                  </a:lnTo>
                  <a:lnTo>
                    <a:pt x="504508" y="56524"/>
                  </a:lnTo>
                  <a:lnTo>
                    <a:pt x="492194" y="41990"/>
                  </a:lnTo>
                  <a:close/>
                </a:path>
                <a:path w="556895" h="473710">
                  <a:moveTo>
                    <a:pt x="542038" y="33780"/>
                  </a:moveTo>
                  <a:lnTo>
                    <a:pt x="501883" y="33780"/>
                  </a:lnTo>
                  <a:lnTo>
                    <a:pt x="514197" y="48315"/>
                  </a:lnTo>
                  <a:lnTo>
                    <a:pt x="504508" y="56524"/>
                  </a:lnTo>
                  <a:lnTo>
                    <a:pt x="522980" y="78327"/>
                  </a:lnTo>
                  <a:lnTo>
                    <a:pt x="542038" y="33780"/>
                  </a:lnTo>
                  <a:close/>
                </a:path>
                <a:path w="556895" h="473710">
                  <a:moveTo>
                    <a:pt x="501883" y="33780"/>
                  </a:moveTo>
                  <a:lnTo>
                    <a:pt x="492194" y="41990"/>
                  </a:lnTo>
                  <a:lnTo>
                    <a:pt x="504508" y="56524"/>
                  </a:lnTo>
                  <a:lnTo>
                    <a:pt x="514197" y="48315"/>
                  </a:lnTo>
                  <a:lnTo>
                    <a:pt x="501883" y="33780"/>
                  </a:lnTo>
                  <a:close/>
                </a:path>
                <a:path w="556895" h="473710">
                  <a:moveTo>
                    <a:pt x="556489" y="0"/>
                  </a:moveTo>
                  <a:lnTo>
                    <a:pt x="473722" y="20189"/>
                  </a:lnTo>
                  <a:lnTo>
                    <a:pt x="492194" y="41990"/>
                  </a:lnTo>
                  <a:lnTo>
                    <a:pt x="501883" y="33780"/>
                  </a:lnTo>
                  <a:lnTo>
                    <a:pt x="542038" y="33780"/>
                  </a:lnTo>
                  <a:lnTo>
                    <a:pt x="556489" y="0"/>
                  </a:lnTo>
                  <a:close/>
                </a:path>
              </a:pathLst>
            </a:custGeom>
            <a:solidFill>
              <a:srgbClr val="666666"/>
            </a:solidFill>
          </p:spPr>
          <p:txBody>
            <a:bodyPr wrap="square" lIns="0" tIns="0" rIns="0" bIns="0" rtlCol="0"/>
            <a:lstStyle/>
            <a:p>
              <a:endParaRPr/>
            </a:p>
          </p:txBody>
        </p:sp>
      </p:grpSp>
      <p:sp>
        <p:nvSpPr>
          <p:cNvPr id="6" name="object 6"/>
          <p:cNvSpPr txBox="1"/>
          <p:nvPr/>
        </p:nvSpPr>
        <p:spPr>
          <a:xfrm>
            <a:off x="4012307" y="5379211"/>
            <a:ext cx="5106035" cy="75692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e.g.</a:t>
            </a:r>
            <a:r>
              <a:rPr sz="2400" spc="-35" dirty="0">
                <a:latin typeface="Calibri"/>
                <a:cs typeface="Calibri"/>
              </a:rPr>
              <a:t> </a:t>
            </a:r>
            <a:r>
              <a:rPr sz="2400" b="1" spc="-5" dirty="0">
                <a:latin typeface="Calibri"/>
                <a:cs typeface="Calibri"/>
              </a:rPr>
              <a:t>Machine</a:t>
            </a:r>
            <a:r>
              <a:rPr sz="2400" b="1" spc="-25" dirty="0">
                <a:latin typeface="Calibri"/>
                <a:cs typeface="Calibri"/>
              </a:rPr>
              <a:t> </a:t>
            </a:r>
            <a:r>
              <a:rPr sz="2400" b="1" spc="-20" dirty="0">
                <a:latin typeface="Calibri"/>
                <a:cs typeface="Calibri"/>
              </a:rPr>
              <a:t>Translation:</a:t>
            </a:r>
            <a:endParaRPr sz="2400">
              <a:latin typeface="Calibri"/>
              <a:cs typeface="Calibri"/>
            </a:endParaRPr>
          </a:p>
          <a:p>
            <a:pPr marL="12700">
              <a:lnSpc>
                <a:spcPct val="100000"/>
              </a:lnSpc>
            </a:pPr>
            <a:r>
              <a:rPr sz="2400" spc="-5" dirty="0">
                <a:latin typeface="Calibri"/>
                <a:cs typeface="Calibri"/>
              </a:rPr>
              <a:t>Sequence</a:t>
            </a:r>
            <a:r>
              <a:rPr sz="2400" spc="-25" dirty="0">
                <a:latin typeface="Calibri"/>
                <a:cs typeface="Calibri"/>
              </a:rPr>
              <a:t> </a:t>
            </a:r>
            <a:r>
              <a:rPr sz="2400" spc="-5" dirty="0">
                <a:latin typeface="Calibri"/>
                <a:cs typeface="Calibri"/>
              </a:rPr>
              <a:t>of</a:t>
            </a:r>
            <a:r>
              <a:rPr sz="2400" spc="-10" dirty="0">
                <a:latin typeface="Calibri"/>
                <a:cs typeface="Calibri"/>
              </a:rPr>
              <a:t> </a:t>
            </a:r>
            <a:r>
              <a:rPr sz="2400" spc="-15" dirty="0">
                <a:latin typeface="Calibri"/>
                <a:cs typeface="Calibri"/>
              </a:rPr>
              <a:t>words </a:t>
            </a:r>
            <a:r>
              <a:rPr sz="2400" dirty="0">
                <a:latin typeface="Calibri"/>
                <a:cs typeface="Calibri"/>
              </a:rPr>
              <a:t>-&gt;</a:t>
            </a:r>
            <a:r>
              <a:rPr sz="2400" spc="-15" dirty="0">
                <a:latin typeface="Calibri"/>
                <a:cs typeface="Calibri"/>
              </a:rPr>
              <a:t> </a:t>
            </a:r>
            <a:r>
              <a:rPr sz="2400" spc="-5" dirty="0">
                <a:latin typeface="Calibri"/>
                <a:cs typeface="Calibri"/>
              </a:rPr>
              <a:t>Sequence</a:t>
            </a:r>
            <a:r>
              <a:rPr sz="2400" spc="-25" dirty="0">
                <a:latin typeface="Calibri"/>
                <a:cs typeface="Calibri"/>
              </a:rPr>
              <a:t> </a:t>
            </a:r>
            <a:r>
              <a:rPr sz="2400" spc="-5" dirty="0">
                <a:latin typeface="Calibri"/>
                <a:cs typeface="Calibri"/>
              </a:rPr>
              <a:t>of</a:t>
            </a:r>
            <a:r>
              <a:rPr sz="2400" spc="-15" dirty="0">
                <a:latin typeface="Calibri"/>
                <a:cs typeface="Calibri"/>
              </a:rPr>
              <a:t> words</a:t>
            </a:r>
            <a:endParaRPr sz="2400">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248650" cy="635000"/>
          </a:xfrm>
          <a:prstGeom prst="rect">
            <a:avLst/>
          </a:prstGeom>
        </p:spPr>
        <p:txBody>
          <a:bodyPr vert="horz" wrap="square" lIns="0" tIns="12700" rIns="0" bIns="0" rtlCol="0">
            <a:spAutoFit/>
          </a:bodyPr>
          <a:lstStyle/>
          <a:p>
            <a:pPr marL="12700">
              <a:lnSpc>
                <a:spcPct val="100000"/>
              </a:lnSpc>
              <a:spcBef>
                <a:spcPts val="100"/>
              </a:spcBef>
            </a:pPr>
            <a:r>
              <a:rPr sz="4000" spc="-10" dirty="0"/>
              <a:t>Searching </a:t>
            </a:r>
            <a:r>
              <a:rPr sz="4000" spc="-35" dirty="0"/>
              <a:t>for</a:t>
            </a:r>
            <a:r>
              <a:rPr sz="4000" spc="-15" dirty="0"/>
              <a:t> </a:t>
            </a:r>
            <a:r>
              <a:rPr sz="4000" spc="-25" dirty="0"/>
              <a:t>Interpretable</a:t>
            </a:r>
            <a:r>
              <a:rPr sz="4000" spc="-15" dirty="0"/>
              <a:t> </a:t>
            </a:r>
            <a:r>
              <a:rPr sz="4000" spc="-5" dirty="0"/>
              <a:t>Hidden</a:t>
            </a:r>
            <a:r>
              <a:rPr sz="4000" spc="-15" dirty="0"/>
              <a:t> </a:t>
            </a:r>
            <a:r>
              <a:rPr sz="4000" spc="-5" dirty="0"/>
              <a:t>Units</a:t>
            </a:r>
            <a:endParaRPr sz="4000"/>
          </a:p>
        </p:txBody>
      </p:sp>
      <p:pic>
        <p:nvPicPr>
          <p:cNvPr id="3" name="object 3"/>
          <p:cNvPicPr/>
          <p:nvPr/>
        </p:nvPicPr>
        <p:blipFill>
          <a:blip r:embed="rId3" cstate="print"/>
          <a:stretch>
            <a:fillRect/>
          </a:stretch>
        </p:blipFill>
        <p:spPr>
          <a:xfrm>
            <a:off x="176784" y="2353055"/>
            <a:ext cx="11820144" cy="2075688"/>
          </a:xfrm>
          <a:prstGeom prst="rect">
            <a:avLst/>
          </a:prstGeom>
        </p:spPr>
      </p:pic>
      <p:sp>
        <p:nvSpPr>
          <p:cNvPr id="4" name="object 4"/>
          <p:cNvSpPr txBox="1"/>
          <p:nvPr/>
        </p:nvSpPr>
        <p:spPr>
          <a:xfrm>
            <a:off x="109168" y="5862192"/>
            <a:ext cx="7536180" cy="459105"/>
          </a:xfrm>
          <a:prstGeom prst="rect">
            <a:avLst/>
          </a:prstGeom>
        </p:spPr>
        <p:txBody>
          <a:bodyPr vert="horz" wrap="square" lIns="0" tIns="1270" rIns="0" bIns="0" rtlCol="0">
            <a:spAutoFit/>
          </a:bodyPr>
          <a:lstStyle/>
          <a:p>
            <a:pPr marL="12700" marR="5080">
              <a:lnSpc>
                <a:spcPct val="101400"/>
              </a:lnSpc>
              <a:spcBef>
                <a:spcPts val="10"/>
              </a:spcBef>
            </a:pPr>
            <a:r>
              <a:rPr sz="1400" spc="-20" dirty="0">
                <a:latin typeface="Calibri"/>
                <a:cs typeface="Calibri"/>
              </a:rPr>
              <a:t>Karpathy,</a:t>
            </a:r>
            <a:r>
              <a:rPr sz="1400" spc="-5" dirty="0">
                <a:latin typeface="Calibri"/>
                <a:cs typeface="Calibri"/>
              </a:rPr>
              <a:t> Johnson,</a:t>
            </a:r>
            <a:r>
              <a:rPr sz="1400" dirty="0">
                <a:latin typeface="Calibri"/>
                <a:cs typeface="Calibri"/>
              </a:rPr>
              <a:t> and </a:t>
            </a:r>
            <a:r>
              <a:rPr sz="1400" spc="-10" dirty="0">
                <a:latin typeface="Calibri"/>
                <a:cs typeface="Calibri"/>
              </a:rPr>
              <a:t>Fei-Fei:</a:t>
            </a:r>
            <a:r>
              <a:rPr sz="1400" dirty="0">
                <a:latin typeface="Calibri"/>
                <a:cs typeface="Calibri"/>
              </a:rPr>
              <a:t> Visualizing and </a:t>
            </a:r>
            <a:r>
              <a:rPr sz="1400" spc="-5" dirty="0">
                <a:latin typeface="Calibri"/>
                <a:cs typeface="Calibri"/>
              </a:rPr>
              <a:t>Understanding </a:t>
            </a:r>
            <a:r>
              <a:rPr sz="1400" spc="-10" dirty="0">
                <a:latin typeface="Calibri"/>
                <a:cs typeface="Calibri"/>
              </a:rPr>
              <a:t>Recurrent</a:t>
            </a:r>
            <a:r>
              <a:rPr sz="1400" spc="5" dirty="0">
                <a:latin typeface="Calibri"/>
                <a:cs typeface="Calibri"/>
              </a:rPr>
              <a:t> </a:t>
            </a:r>
            <a:r>
              <a:rPr sz="1400" spc="-5" dirty="0">
                <a:latin typeface="Calibri"/>
                <a:cs typeface="Calibri"/>
              </a:rPr>
              <a:t>Networks,</a:t>
            </a:r>
            <a:r>
              <a:rPr sz="1400" dirty="0">
                <a:latin typeface="Calibri"/>
                <a:cs typeface="Calibri"/>
              </a:rPr>
              <a:t> </a:t>
            </a:r>
            <a:r>
              <a:rPr sz="1400" spc="-5" dirty="0">
                <a:latin typeface="Calibri"/>
                <a:cs typeface="Calibri"/>
              </a:rPr>
              <a:t>ICLR</a:t>
            </a:r>
            <a:r>
              <a:rPr sz="1400" dirty="0">
                <a:latin typeface="Calibri"/>
                <a:cs typeface="Calibri"/>
              </a:rPr>
              <a:t> </a:t>
            </a:r>
            <a:r>
              <a:rPr sz="1400" spc="-15" dirty="0">
                <a:latin typeface="Calibri"/>
                <a:cs typeface="Calibri"/>
              </a:rPr>
              <a:t>Workshop</a:t>
            </a:r>
            <a:r>
              <a:rPr sz="1400" dirty="0">
                <a:latin typeface="Calibri"/>
                <a:cs typeface="Calibri"/>
              </a:rPr>
              <a:t> 2016 </a:t>
            </a:r>
            <a:r>
              <a:rPr sz="1400" spc="-300" dirty="0">
                <a:latin typeface="Calibri"/>
                <a:cs typeface="Calibri"/>
              </a:rPr>
              <a:t> </a:t>
            </a:r>
            <a:r>
              <a:rPr sz="1400" spc="-5" dirty="0">
                <a:solidFill>
                  <a:srgbClr val="BFBFBF"/>
                </a:solidFill>
                <a:latin typeface="Calibri"/>
                <a:cs typeface="Calibri"/>
              </a:rPr>
              <a:t>Figures </a:t>
            </a:r>
            <a:r>
              <a:rPr sz="1400" spc="-10" dirty="0">
                <a:solidFill>
                  <a:srgbClr val="BFBFBF"/>
                </a:solidFill>
                <a:latin typeface="Calibri"/>
                <a:cs typeface="Calibri"/>
              </a:rPr>
              <a:t>copyright</a:t>
            </a:r>
            <a:r>
              <a:rPr sz="1400" dirty="0">
                <a:solidFill>
                  <a:srgbClr val="BFBFBF"/>
                </a:solidFill>
                <a:latin typeface="Calibri"/>
                <a:cs typeface="Calibri"/>
              </a:rPr>
              <a:t> </a:t>
            </a:r>
            <a:r>
              <a:rPr sz="1400" spc="-20" dirty="0">
                <a:solidFill>
                  <a:srgbClr val="BFBFBF"/>
                </a:solidFill>
                <a:latin typeface="Calibri"/>
                <a:cs typeface="Calibri"/>
              </a:rPr>
              <a:t>Karpathy,</a:t>
            </a:r>
            <a:r>
              <a:rPr sz="1400" spc="-5" dirty="0">
                <a:solidFill>
                  <a:srgbClr val="BFBFBF"/>
                </a:solidFill>
                <a:latin typeface="Calibri"/>
                <a:cs typeface="Calibri"/>
              </a:rPr>
              <a:t> Johnson,</a:t>
            </a:r>
            <a:r>
              <a:rPr sz="1400" dirty="0">
                <a:solidFill>
                  <a:srgbClr val="BFBFBF"/>
                </a:solidFill>
                <a:latin typeface="Calibri"/>
                <a:cs typeface="Calibri"/>
              </a:rPr>
              <a:t> and</a:t>
            </a:r>
            <a:r>
              <a:rPr sz="1400" spc="-5" dirty="0">
                <a:solidFill>
                  <a:srgbClr val="BFBFBF"/>
                </a:solidFill>
                <a:latin typeface="Calibri"/>
                <a:cs typeface="Calibri"/>
              </a:rPr>
              <a:t> </a:t>
            </a:r>
            <a:r>
              <a:rPr sz="1400" spc="-10" dirty="0">
                <a:solidFill>
                  <a:srgbClr val="BFBFBF"/>
                </a:solidFill>
                <a:latin typeface="Calibri"/>
                <a:cs typeface="Calibri"/>
              </a:rPr>
              <a:t>Fei-Fei;</a:t>
            </a:r>
            <a:r>
              <a:rPr sz="1400" spc="-5" dirty="0">
                <a:solidFill>
                  <a:srgbClr val="BFBFBF"/>
                </a:solidFill>
                <a:latin typeface="Calibri"/>
                <a:cs typeface="Calibri"/>
              </a:rPr>
              <a:t> </a:t>
            </a:r>
            <a:r>
              <a:rPr sz="1400" spc="-10" dirty="0">
                <a:solidFill>
                  <a:srgbClr val="BFBFBF"/>
                </a:solidFill>
                <a:latin typeface="Calibri"/>
                <a:cs typeface="Calibri"/>
              </a:rPr>
              <a:t>reproduced</a:t>
            </a:r>
            <a:r>
              <a:rPr sz="1400" dirty="0">
                <a:solidFill>
                  <a:srgbClr val="BFBFBF"/>
                </a:solidFill>
                <a:latin typeface="Calibri"/>
                <a:cs typeface="Calibri"/>
              </a:rPr>
              <a:t> with</a:t>
            </a:r>
            <a:r>
              <a:rPr sz="1400" spc="-5" dirty="0">
                <a:solidFill>
                  <a:srgbClr val="BFBFBF"/>
                </a:solidFill>
                <a:latin typeface="Calibri"/>
                <a:cs typeface="Calibri"/>
              </a:rPr>
              <a:t> permission</a:t>
            </a:r>
            <a:endParaRPr sz="14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248650" cy="635000"/>
          </a:xfrm>
          <a:prstGeom prst="rect">
            <a:avLst/>
          </a:prstGeom>
        </p:spPr>
        <p:txBody>
          <a:bodyPr vert="horz" wrap="square" lIns="0" tIns="12700" rIns="0" bIns="0" rtlCol="0">
            <a:spAutoFit/>
          </a:bodyPr>
          <a:lstStyle/>
          <a:p>
            <a:pPr marL="12700">
              <a:lnSpc>
                <a:spcPct val="100000"/>
              </a:lnSpc>
              <a:spcBef>
                <a:spcPts val="100"/>
              </a:spcBef>
            </a:pPr>
            <a:r>
              <a:rPr sz="4000" spc="-10" dirty="0"/>
              <a:t>Searching </a:t>
            </a:r>
            <a:r>
              <a:rPr sz="4000" spc="-35" dirty="0"/>
              <a:t>for</a:t>
            </a:r>
            <a:r>
              <a:rPr sz="4000" spc="-15" dirty="0"/>
              <a:t> </a:t>
            </a:r>
            <a:r>
              <a:rPr sz="4000" spc="-25" dirty="0"/>
              <a:t>Interpretable</a:t>
            </a:r>
            <a:r>
              <a:rPr sz="4000" spc="-15" dirty="0"/>
              <a:t> </a:t>
            </a:r>
            <a:r>
              <a:rPr sz="4000" spc="-5" dirty="0"/>
              <a:t>Hidden</a:t>
            </a:r>
            <a:r>
              <a:rPr sz="4000" spc="-15" dirty="0"/>
              <a:t> </a:t>
            </a:r>
            <a:r>
              <a:rPr sz="4000" spc="-5" dirty="0"/>
              <a:t>Units</a:t>
            </a:r>
            <a:endParaRPr sz="4000"/>
          </a:p>
        </p:txBody>
      </p:sp>
      <p:pic>
        <p:nvPicPr>
          <p:cNvPr id="3" name="object 3"/>
          <p:cNvPicPr/>
          <p:nvPr/>
        </p:nvPicPr>
        <p:blipFill>
          <a:blip r:embed="rId3" cstate="print"/>
          <a:stretch>
            <a:fillRect/>
          </a:stretch>
        </p:blipFill>
        <p:spPr>
          <a:xfrm>
            <a:off x="155447" y="2410967"/>
            <a:ext cx="11844527" cy="1627631"/>
          </a:xfrm>
          <a:prstGeom prst="rect">
            <a:avLst/>
          </a:prstGeom>
        </p:spPr>
      </p:pic>
      <p:sp>
        <p:nvSpPr>
          <p:cNvPr id="4" name="object 4"/>
          <p:cNvSpPr txBox="1"/>
          <p:nvPr/>
        </p:nvSpPr>
        <p:spPr>
          <a:xfrm>
            <a:off x="4072634" y="4722876"/>
            <a:ext cx="3319145" cy="513080"/>
          </a:xfrm>
          <a:prstGeom prst="rect">
            <a:avLst/>
          </a:prstGeom>
        </p:spPr>
        <p:txBody>
          <a:bodyPr vert="horz" wrap="square" lIns="0" tIns="12700" rIns="0" bIns="0" rtlCol="0">
            <a:spAutoFit/>
          </a:bodyPr>
          <a:lstStyle/>
          <a:p>
            <a:pPr marL="12700">
              <a:lnSpc>
                <a:spcPct val="100000"/>
              </a:lnSpc>
              <a:spcBef>
                <a:spcPts val="100"/>
              </a:spcBef>
            </a:pPr>
            <a:r>
              <a:rPr sz="3200" spc="-15" dirty="0">
                <a:latin typeface="Calibri"/>
                <a:cs typeface="Calibri"/>
              </a:rPr>
              <a:t>quote</a:t>
            </a:r>
            <a:r>
              <a:rPr sz="3200" spc="-35" dirty="0">
                <a:latin typeface="Calibri"/>
                <a:cs typeface="Calibri"/>
              </a:rPr>
              <a:t> </a:t>
            </a:r>
            <a:r>
              <a:rPr sz="3200" spc="-10" dirty="0">
                <a:latin typeface="Calibri"/>
                <a:cs typeface="Calibri"/>
              </a:rPr>
              <a:t>detection</a:t>
            </a:r>
            <a:r>
              <a:rPr sz="3200" spc="-35" dirty="0">
                <a:latin typeface="Calibri"/>
                <a:cs typeface="Calibri"/>
              </a:rPr>
              <a:t> </a:t>
            </a:r>
            <a:r>
              <a:rPr sz="3200" spc="-5" dirty="0">
                <a:latin typeface="Calibri"/>
                <a:cs typeface="Calibri"/>
              </a:rPr>
              <a:t>cell</a:t>
            </a:r>
            <a:endParaRPr sz="3200">
              <a:latin typeface="Calibri"/>
              <a:cs typeface="Calibri"/>
            </a:endParaRPr>
          </a:p>
        </p:txBody>
      </p:sp>
      <p:sp>
        <p:nvSpPr>
          <p:cNvPr id="5" name="object 5"/>
          <p:cNvSpPr txBox="1"/>
          <p:nvPr/>
        </p:nvSpPr>
        <p:spPr>
          <a:xfrm>
            <a:off x="109168" y="5862192"/>
            <a:ext cx="7536180" cy="459105"/>
          </a:xfrm>
          <a:prstGeom prst="rect">
            <a:avLst/>
          </a:prstGeom>
        </p:spPr>
        <p:txBody>
          <a:bodyPr vert="horz" wrap="square" lIns="0" tIns="1270" rIns="0" bIns="0" rtlCol="0">
            <a:spAutoFit/>
          </a:bodyPr>
          <a:lstStyle/>
          <a:p>
            <a:pPr marL="12700" marR="5080">
              <a:lnSpc>
                <a:spcPct val="101400"/>
              </a:lnSpc>
              <a:spcBef>
                <a:spcPts val="10"/>
              </a:spcBef>
            </a:pPr>
            <a:r>
              <a:rPr sz="1400" spc="-20" dirty="0">
                <a:latin typeface="Calibri"/>
                <a:cs typeface="Calibri"/>
              </a:rPr>
              <a:t>Karpathy,</a:t>
            </a:r>
            <a:r>
              <a:rPr sz="1400" spc="-5" dirty="0">
                <a:latin typeface="Calibri"/>
                <a:cs typeface="Calibri"/>
              </a:rPr>
              <a:t> Johnson,</a:t>
            </a:r>
            <a:r>
              <a:rPr sz="1400" dirty="0">
                <a:latin typeface="Calibri"/>
                <a:cs typeface="Calibri"/>
              </a:rPr>
              <a:t> and </a:t>
            </a:r>
            <a:r>
              <a:rPr sz="1400" spc="-10" dirty="0">
                <a:latin typeface="Calibri"/>
                <a:cs typeface="Calibri"/>
              </a:rPr>
              <a:t>Fei-Fei:</a:t>
            </a:r>
            <a:r>
              <a:rPr sz="1400" dirty="0">
                <a:latin typeface="Calibri"/>
                <a:cs typeface="Calibri"/>
              </a:rPr>
              <a:t> Visualizing and </a:t>
            </a:r>
            <a:r>
              <a:rPr sz="1400" spc="-5" dirty="0">
                <a:latin typeface="Calibri"/>
                <a:cs typeface="Calibri"/>
              </a:rPr>
              <a:t>Understanding </a:t>
            </a:r>
            <a:r>
              <a:rPr sz="1400" spc="-10" dirty="0">
                <a:latin typeface="Calibri"/>
                <a:cs typeface="Calibri"/>
              </a:rPr>
              <a:t>Recurrent</a:t>
            </a:r>
            <a:r>
              <a:rPr sz="1400" spc="5" dirty="0">
                <a:latin typeface="Calibri"/>
                <a:cs typeface="Calibri"/>
              </a:rPr>
              <a:t> </a:t>
            </a:r>
            <a:r>
              <a:rPr sz="1400" spc="-5" dirty="0">
                <a:latin typeface="Calibri"/>
                <a:cs typeface="Calibri"/>
              </a:rPr>
              <a:t>Networks,</a:t>
            </a:r>
            <a:r>
              <a:rPr sz="1400" dirty="0">
                <a:latin typeface="Calibri"/>
                <a:cs typeface="Calibri"/>
              </a:rPr>
              <a:t> </a:t>
            </a:r>
            <a:r>
              <a:rPr sz="1400" spc="-5" dirty="0">
                <a:latin typeface="Calibri"/>
                <a:cs typeface="Calibri"/>
              </a:rPr>
              <a:t>ICLR</a:t>
            </a:r>
            <a:r>
              <a:rPr sz="1400" dirty="0">
                <a:latin typeface="Calibri"/>
                <a:cs typeface="Calibri"/>
              </a:rPr>
              <a:t> </a:t>
            </a:r>
            <a:r>
              <a:rPr sz="1400" spc="-15" dirty="0">
                <a:latin typeface="Calibri"/>
                <a:cs typeface="Calibri"/>
              </a:rPr>
              <a:t>Workshop</a:t>
            </a:r>
            <a:r>
              <a:rPr sz="1400" dirty="0">
                <a:latin typeface="Calibri"/>
                <a:cs typeface="Calibri"/>
              </a:rPr>
              <a:t> 2016 </a:t>
            </a:r>
            <a:r>
              <a:rPr sz="1400" spc="-300" dirty="0">
                <a:latin typeface="Calibri"/>
                <a:cs typeface="Calibri"/>
              </a:rPr>
              <a:t> </a:t>
            </a:r>
            <a:r>
              <a:rPr sz="1400" spc="-5" dirty="0">
                <a:solidFill>
                  <a:srgbClr val="BFBFBF"/>
                </a:solidFill>
                <a:latin typeface="Calibri"/>
                <a:cs typeface="Calibri"/>
              </a:rPr>
              <a:t>Figures </a:t>
            </a:r>
            <a:r>
              <a:rPr sz="1400" spc="-10" dirty="0">
                <a:solidFill>
                  <a:srgbClr val="BFBFBF"/>
                </a:solidFill>
                <a:latin typeface="Calibri"/>
                <a:cs typeface="Calibri"/>
              </a:rPr>
              <a:t>copyright</a:t>
            </a:r>
            <a:r>
              <a:rPr sz="1400" dirty="0">
                <a:solidFill>
                  <a:srgbClr val="BFBFBF"/>
                </a:solidFill>
                <a:latin typeface="Calibri"/>
                <a:cs typeface="Calibri"/>
              </a:rPr>
              <a:t> </a:t>
            </a:r>
            <a:r>
              <a:rPr sz="1400" spc="-20" dirty="0">
                <a:solidFill>
                  <a:srgbClr val="BFBFBF"/>
                </a:solidFill>
                <a:latin typeface="Calibri"/>
                <a:cs typeface="Calibri"/>
              </a:rPr>
              <a:t>Karpathy,</a:t>
            </a:r>
            <a:r>
              <a:rPr sz="1400" spc="-5" dirty="0">
                <a:solidFill>
                  <a:srgbClr val="BFBFBF"/>
                </a:solidFill>
                <a:latin typeface="Calibri"/>
                <a:cs typeface="Calibri"/>
              </a:rPr>
              <a:t> Johnson,</a:t>
            </a:r>
            <a:r>
              <a:rPr sz="1400" dirty="0">
                <a:solidFill>
                  <a:srgbClr val="BFBFBF"/>
                </a:solidFill>
                <a:latin typeface="Calibri"/>
                <a:cs typeface="Calibri"/>
              </a:rPr>
              <a:t> and</a:t>
            </a:r>
            <a:r>
              <a:rPr sz="1400" spc="-5" dirty="0">
                <a:solidFill>
                  <a:srgbClr val="BFBFBF"/>
                </a:solidFill>
                <a:latin typeface="Calibri"/>
                <a:cs typeface="Calibri"/>
              </a:rPr>
              <a:t> </a:t>
            </a:r>
            <a:r>
              <a:rPr sz="1400" spc="-10" dirty="0">
                <a:solidFill>
                  <a:srgbClr val="BFBFBF"/>
                </a:solidFill>
                <a:latin typeface="Calibri"/>
                <a:cs typeface="Calibri"/>
              </a:rPr>
              <a:t>Fei-Fei;</a:t>
            </a:r>
            <a:r>
              <a:rPr sz="1400" spc="-5" dirty="0">
                <a:solidFill>
                  <a:srgbClr val="BFBFBF"/>
                </a:solidFill>
                <a:latin typeface="Calibri"/>
                <a:cs typeface="Calibri"/>
              </a:rPr>
              <a:t> </a:t>
            </a:r>
            <a:r>
              <a:rPr sz="1400" spc="-10" dirty="0">
                <a:solidFill>
                  <a:srgbClr val="BFBFBF"/>
                </a:solidFill>
                <a:latin typeface="Calibri"/>
                <a:cs typeface="Calibri"/>
              </a:rPr>
              <a:t>reproduced</a:t>
            </a:r>
            <a:r>
              <a:rPr sz="1400" dirty="0">
                <a:solidFill>
                  <a:srgbClr val="BFBFBF"/>
                </a:solidFill>
                <a:latin typeface="Calibri"/>
                <a:cs typeface="Calibri"/>
              </a:rPr>
              <a:t> with</a:t>
            </a:r>
            <a:r>
              <a:rPr sz="1400" spc="-5" dirty="0">
                <a:solidFill>
                  <a:srgbClr val="BFBFBF"/>
                </a:solidFill>
                <a:latin typeface="Calibri"/>
                <a:cs typeface="Calibri"/>
              </a:rPr>
              <a:t> permission</a:t>
            </a:r>
            <a:endParaRPr sz="14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8248650" cy="635000"/>
          </a:xfrm>
          <a:prstGeom prst="rect">
            <a:avLst/>
          </a:prstGeom>
        </p:spPr>
        <p:txBody>
          <a:bodyPr vert="horz" wrap="square" lIns="0" tIns="12700" rIns="0" bIns="0" rtlCol="0">
            <a:spAutoFit/>
          </a:bodyPr>
          <a:lstStyle/>
          <a:p>
            <a:pPr marL="12700">
              <a:lnSpc>
                <a:spcPct val="100000"/>
              </a:lnSpc>
              <a:spcBef>
                <a:spcPts val="100"/>
              </a:spcBef>
            </a:pPr>
            <a:r>
              <a:rPr sz="4000" spc="-10" dirty="0"/>
              <a:t>Searching </a:t>
            </a:r>
            <a:r>
              <a:rPr sz="4000" spc="-35" dirty="0"/>
              <a:t>for</a:t>
            </a:r>
            <a:r>
              <a:rPr sz="4000" spc="-15" dirty="0"/>
              <a:t> </a:t>
            </a:r>
            <a:r>
              <a:rPr sz="4000" spc="-25" dirty="0"/>
              <a:t>Interpretable</a:t>
            </a:r>
            <a:r>
              <a:rPr sz="4000" spc="-15" dirty="0"/>
              <a:t> </a:t>
            </a:r>
            <a:r>
              <a:rPr sz="4000" spc="-5" dirty="0"/>
              <a:t>Hidden</a:t>
            </a:r>
            <a:r>
              <a:rPr sz="4000" spc="-15" dirty="0"/>
              <a:t> </a:t>
            </a:r>
            <a:r>
              <a:rPr sz="4000" spc="-5" dirty="0"/>
              <a:t>Units</a:t>
            </a:r>
            <a:endParaRPr sz="4000"/>
          </a:p>
        </p:txBody>
      </p:sp>
      <p:pic>
        <p:nvPicPr>
          <p:cNvPr id="3" name="object 3"/>
          <p:cNvPicPr/>
          <p:nvPr/>
        </p:nvPicPr>
        <p:blipFill>
          <a:blip r:embed="rId3" cstate="print"/>
          <a:stretch>
            <a:fillRect/>
          </a:stretch>
        </p:blipFill>
        <p:spPr>
          <a:xfrm>
            <a:off x="137160" y="1886711"/>
            <a:ext cx="11948160" cy="2700528"/>
          </a:xfrm>
          <a:prstGeom prst="rect">
            <a:avLst/>
          </a:prstGeom>
        </p:spPr>
      </p:pic>
      <p:sp>
        <p:nvSpPr>
          <p:cNvPr id="4" name="object 4"/>
          <p:cNvSpPr txBox="1"/>
          <p:nvPr/>
        </p:nvSpPr>
        <p:spPr>
          <a:xfrm>
            <a:off x="4072635" y="4927092"/>
            <a:ext cx="3822700" cy="513080"/>
          </a:xfrm>
          <a:prstGeom prst="rect">
            <a:avLst/>
          </a:prstGeom>
        </p:spPr>
        <p:txBody>
          <a:bodyPr vert="horz" wrap="square" lIns="0" tIns="12700" rIns="0" bIns="0" rtlCol="0">
            <a:spAutoFit/>
          </a:bodyPr>
          <a:lstStyle/>
          <a:p>
            <a:pPr marL="12700">
              <a:lnSpc>
                <a:spcPct val="100000"/>
              </a:lnSpc>
              <a:spcBef>
                <a:spcPts val="100"/>
              </a:spcBef>
            </a:pPr>
            <a:r>
              <a:rPr sz="3200" spc="-5" dirty="0">
                <a:latin typeface="Calibri"/>
                <a:cs typeface="Calibri"/>
              </a:rPr>
              <a:t>line</a:t>
            </a:r>
            <a:r>
              <a:rPr sz="3200" spc="-20" dirty="0">
                <a:latin typeface="Calibri"/>
                <a:cs typeface="Calibri"/>
              </a:rPr>
              <a:t> </a:t>
            </a:r>
            <a:r>
              <a:rPr sz="3200" spc="-15" dirty="0">
                <a:latin typeface="Calibri"/>
                <a:cs typeface="Calibri"/>
              </a:rPr>
              <a:t>length tracking</a:t>
            </a:r>
            <a:r>
              <a:rPr sz="3200" spc="-25" dirty="0">
                <a:latin typeface="Calibri"/>
                <a:cs typeface="Calibri"/>
              </a:rPr>
              <a:t> </a:t>
            </a:r>
            <a:r>
              <a:rPr sz="3200" spc="-5" dirty="0">
                <a:latin typeface="Calibri"/>
                <a:cs typeface="Calibri"/>
              </a:rPr>
              <a:t>cell</a:t>
            </a:r>
            <a:endParaRPr sz="3200">
              <a:latin typeface="Calibri"/>
              <a:cs typeface="Calibri"/>
            </a:endParaRPr>
          </a:p>
        </p:txBody>
      </p:sp>
      <p:sp>
        <p:nvSpPr>
          <p:cNvPr id="5" name="object 5"/>
          <p:cNvSpPr txBox="1"/>
          <p:nvPr/>
        </p:nvSpPr>
        <p:spPr>
          <a:xfrm>
            <a:off x="109168" y="5862192"/>
            <a:ext cx="7536180" cy="459105"/>
          </a:xfrm>
          <a:prstGeom prst="rect">
            <a:avLst/>
          </a:prstGeom>
        </p:spPr>
        <p:txBody>
          <a:bodyPr vert="horz" wrap="square" lIns="0" tIns="1270" rIns="0" bIns="0" rtlCol="0">
            <a:spAutoFit/>
          </a:bodyPr>
          <a:lstStyle/>
          <a:p>
            <a:pPr marL="12700" marR="5080">
              <a:lnSpc>
                <a:spcPct val="101400"/>
              </a:lnSpc>
              <a:spcBef>
                <a:spcPts val="10"/>
              </a:spcBef>
            </a:pPr>
            <a:r>
              <a:rPr sz="1400" spc="-20" dirty="0">
                <a:latin typeface="Calibri"/>
                <a:cs typeface="Calibri"/>
              </a:rPr>
              <a:t>Karpathy,</a:t>
            </a:r>
            <a:r>
              <a:rPr sz="1400" spc="-5" dirty="0">
                <a:latin typeface="Calibri"/>
                <a:cs typeface="Calibri"/>
              </a:rPr>
              <a:t> Johnson,</a:t>
            </a:r>
            <a:r>
              <a:rPr sz="1400" dirty="0">
                <a:latin typeface="Calibri"/>
                <a:cs typeface="Calibri"/>
              </a:rPr>
              <a:t> and </a:t>
            </a:r>
            <a:r>
              <a:rPr sz="1400" spc="-10" dirty="0">
                <a:latin typeface="Calibri"/>
                <a:cs typeface="Calibri"/>
              </a:rPr>
              <a:t>Fei-Fei:</a:t>
            </a:r>
            <a:r>
              <a:rPr sz="1400" dirty="0">
                <a:latin typeface="Calibri"/>
                <a:cs typeface="Calibri"/>
              </a:rPr>
              <a:t> Visualizing and </a:t>
            </a:r>
            <a:r>
              <a:rPr sz="1400" spc="-5" dirty="0">
                <a:latin typeface="Calibri"/>
                <a:cs typeface="Calibri"/>
              </a:rPr>
              <a:t>Understanding </a:t>
            </a:r>
            <a:r>
              <a:rPr sz="1400" spc="-10" dirty="0">
                <a:latin typeface="Calibri"/>
                <a:cs typeface="Calibri"/>
              </a:rPr>
              <a:t>Recurrent</a:t>
            </a:r>
            <a:r>
              <a:rPr sz="1400" spc="5" dirty="0">
                <a:latin typeface="Calibri"/>
                <a:cs typeface="Calibri"/>
              </a:rPr>
              <a:t> </a:t>
            </a:r>
            <a:r>
              <a:rPr sz="1400" spc="-5" dirty="0">
                <a:latin typeface="Calibri"/>
                <a:cs typeface="Calibri"/>
              </a:rPr>
              <a:t>Networks,</a:t>
            </a:r>
            <a:r>
              <a:rPr sz="1400" dirty="0">
                <a:latin typeface="Calibri"/>
                <a:cs typeface="Calibri"/>
              </a:rPr>
              <a:t> </a:t>
            </a:r>
            <a:r>
              <a:rPr sz="1400" spc="-5" dirty="0">
                <a:latin typeface="Calibri"/>
                <a:cs typeface="Calibri"/>
              </a:rPr>
              <a:t>ICLR</a:t>
            </a:r>
            <a:r>
              <a:rPr sz="1400" dirty="0">
                <a:latin typeface="Calibri"/>
                <a:cs typeface="Calibri"/>
              </a:rPr>
              <a:t> </a:t>
            </a:r>
            <a:r>
              <a:rPr sz="1400" spc="-15" dirty="0">
                <a:latin typeface="Calibri"/>
                <a:cs typeface="Calibri"/>
              </a:rPr>
              <a:t>Workshop</a:t>
            </a:r>
            <a:r>
              <a:rPr sz="1400" dirty="0">
                <a:latin typeface="Calibri"/>
                <a:cs typeface="Calibri"/>
              </a:rPr>
              <a:t> 2016 </a:t>
            </a:r>
            <a:r>
              <a:rPr sz="1400" spc="-300" dirty="0">
                <a:latin typeface="Calibri"/>
                <a:cs typeface="Calibri"/>
              </a:rPr>
              <a:t> </a:t>
            </a:r>
            <a:r>
              <a:rPr sz="1400" spc="-5" dirty="0">
                <a:solidFill>
                  <a:srgbClr val="BFBFBF"/>
                </a:solidFill>
                <a:latin typeface="Calibri"/>
                <a:cs typeface="Calibri"/>
              </a:rPr>
              <a:t>Figures </a:t>
            </a:r>
            <a:r>
              <a:rPr sz="1400" spc="-10" dirty="0">
                <a:solidFill>
                  <a:srgbClr val="BFBFBF"/>
                </a:solidFill>
                <a:latin typeface="Calibri"/>
                <a:cs typeface="Calibri"/>
              </a:rPr>
              <a:t>copyright</a:t>
            </a:r>
            <a:r>
              <a:rPr sz="1400" dirty="0">
                <a:solidFill>
                  <a:srgbClr val="BFBFBF"/>
                </a:solidFill>
                <a:latin typeface="Calibri"/>
                <a:cs typeface="Calibri"/>
              </a:rPr>
              <a:t> </a:t>
            </a:r>
            <a:r>
              <a:rPr sz="1400" spc="-20" dirty="0">
                <a:solidFill>
                  <a:srgbClr val="BFBFBF"/>
                </a:solidFill>
                <a:latin typeface="Calibri"/>
                <a:cs typeface="Calibri"/>
              </a:rPr>
              <a:t>Karpathy,</a:t>
            </a:r>
            <a:r>
              <a:rPr sz="1400" spc="-5" dirty="0">
                <a:solidFill>
                  <a:srgbClr val="BFBFBF"/>
                </a:solidFill>
                <a:latin typeface="Calibri"/>
                <a:cs typeface="Calibri"/>
              </a:rPr>
              <a:t> Johnson,</a:t>
            </a:r>
            <a:r>
              <a:rPr sz="1400" dirty="0">
                <a:solidFill>
                  <a:srgbClr val="BFBFBF"/>
                </a:solidFill>
                <a:latin typeface="Calibri"/>
                <a:cs typeface="Calibri"/>
              </a:rPr>
              <a:t> and</a:t>
            </a:r>
            <a:r>
              <a:rPr sz="1400" spc="-5" dirty="0">
                <a:solidFill>
                  <a:srgbClr val="BFBFBF"/>
                </a:solidFill>
                <a:latin typeface="Calibri"/>
                <a:cs typeface="Calibri"/>
              </a:rPr>
              <a:t> </a:t>
            </a:r>
            <a:r>
              <a:rPr sz="1400" spc="-10" dirty="0">
                <a:solidFill>
                  <a:srgbClr val="BFBFBF"/>
                </a:solidFill>
                <a:latin typeface="Calibri"/>
                <a:cs typeface="Calibri"/>
              </a:rPr>
              <a:t>Fei-Fei;</a:t>
            </a:r>
            <a:r>
              <a:rPr sz="1400" spc="-5" dirty="0">
                <a:solidFill>
                  <a:srgbClr val="BFBFBF"/>
                </a:solidFill>
                <a:latin typeface="Calibri"/>
                <a:cs typeface="Calibri"/>
              </a:rPr>
              <a:t> </a:t>
            </a:r>
            <a:r>
              <a:rPr sz="1400" spc="-10" dirty="0">
                <a:solidFill>
                  <a:srgbClr val="BFBFBF"/>
                </a:solidFill>
                <a:latin typeface="Calibri"/>
                <a:cs typeface="Calibri"/>
              </a:rPr>
              <a:t>reproduced</a:t>
            </a:r>
            <a:r>
              <a:rPr sz="1400" dirty="0">
                <a:solidFill>
                  <a:srgbClr val="BFBFBF"/>
                </a:solidFill>
                <a:latin typeface="Calibri"/>
                <a:cs typeface="Calibri"/>
              </a:rPr>
              <a:t> with</a:t>
            </a:r>
            <a:r>
              <a:rPr sz="1400" spc="-5" dirty="0">
                <a:solidFill>
                  <a:srgbClr val="BFBFBF"/>
                </a:solidFill>
                <a:latin typeface="Calibri"/>
                <a:cs typeface="Calibri"/>
              </a:rPr>
              <a:t> permission</a:t>
            </a:r>
            <a:endParaRPr sz="14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17576" y="1709927"/>
            <a:ext cx="11771376" cy="3261360"/>
          </a:xfrm>
          <a:prstGeom prst="rect">
            <a:avLst/>
          </a:prstGeom>
        </p:spPr>
      </p:pic>
      <p:sp>
        <p:nvSpPr>
          <p:cNvPr id="3" name="object 3"/>
          <p:cNvSpPr txBox="1"/>
          <p:nvPr/>
        </p:nvSpPr>
        <p:spPr>
          <a:xfrm>
            <a:off x="3610188" y="4948428"/>
            <a:ext cx="266954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if</a:t>
            </a:r>
            <a:r>
              <a:rPr sz="3200" spc="-35" dirty="0">
                <a:latin typeface="Calibri"/>
                <a:cs typeface="Calibri"/>
              </a:rPr>
              <a:t> </a:t>
            </a:r>
            <a:r>
              <a:rPr sz="3200" spc="-25" dirty="0">
                <a:latin typeface="Calibri"/>
                <a:cs typeface="Calibri"/>
              </a:rPr>
              <a:t>statement </a:t>
            </a:r>
            <a:r>
              <a:rPr sz="3200" spc="-5" dirty="0">
                <a:latin typeface="Calibri"/>
                <a:cs typeface="Calibri"/>
              </a:rPr>
              <a:t>cell</a:t>
            </a:r>
            <a:endParaRPr sz="3200">
              <a:latin typeface="Calibri"/>
              <a:cs typeface="Calibri"/>
            </a:endParaRPr>
          </a:p>
        </p:txBody>
      </p:sp>
      <p:sp>
        <p:nvSpPr>
          <p:cNvPr id="5" name="object 5"/>
          <p:cNvSpPr txBox="1"/>
          <p:nvPr/>
        </p:nvSpPr>
        <p:spPr>
          <a:xfrm>
            <a:off x="109168" y="5862192"/>
            <a:ext cx="7536180" cy="459105"/>
          </a:xfrm>
          <a:prstGeom prst="rect">
            <a:avLst/>
          </a:prstGeom>
        </p:spPr>
        <p:txBody>
          <a:bodyPr vert="horz" wrap="square" lIns="0" tIns="1270" rIns="0" bIns="0" rtlCol="0">
            <a:spAutoFit/>
          </a:bodyPr>
          <a:lstStyle/>
          <a:p>
            <a:pPr marL="12700" marR="5080">
              <a:lnSpc>
                <a:spcPct val="101400"/>
              </a:lnSpc>
              <a:spcBef>
                <a:spcPts val="10"/>
              </a:spcBef>
            </a:pPr>
            <a:r>
              <a:rPr sz="1400" spc="-20" dirty="0">
                <a:latin typeface="Calibri"/>
                <a:cs typeface="Calibri"/>
              </a:rPr>
              <a:t>Karpathy,</a:t>
            </a:r>
            <a:r>
              <a:rPr sz="1400" spc="-5" dirty="0">
                <a:latin typeface="Calibri"/>
                <a:cs typeface="Calibri"/>
              </a:rPr>
              <a:t> Johnson,</a:t>
            </a:r>
            <a:r>
              <a:rPr sz="1400" dirty="0">
                <a:latin typeface="Calibri"/>
                <a:cs typeface="Calibri"/>
              </a:rPr>
              <a:t> and </a:t>
            </a:r>
            <a:r>
              <a:rPr sz="1400" spc="-10" dirty="0">
                <a:latin typeface="Calibri"/>
                <a:cs typeface="Calibri"/>
              </a:rPr>
              <a:t>Fei-Fei:</a:t>
            </a:r>
            <a:r>
              <a:rPr sz="1400" dirty="0">
                <a:latin typeface="Calibri"/>
                <a:cs typeface="Calibri"/>
              </a:rPr>
              <a:t> Visualizing and </a:t>
            </a:r>
            <a:r>
              <a:rPr sz="1400" spc="-5" dirty="0">
                <a:latin typeface="Calibri"/>
                <a:cs typeface="Calibri"/>
              </a:rPr>
              <a:t>Understanding </a:t>
            </a:r>
            <a:r>
              <a:rPr sz="1400" spc="-10" dirty="0">
                <a:latin typeface="Calibri"/>
                <a:cs typeface="Calibri"/>
              </a:rPr>
              <a:t>Recurrent</a:t>
            </a:r>
            <a:r>
              <a:rPr sz="1400" spc="5" dirty="0">
                <a:latin typeface="Calibri"/>
                <a:cs typeface="Calibri"/>
              </a:rPr>
              <a:t> </a:t>
            </a:r>
            <a:r>
              <a:rPr sz="1400" spc="-5" dirty="0">
                <a:latin typeface="Calibri"/>
                <a:cs typeface="Calibri"/>
              </a:rPr>
              <a:t>Networks,</a:t>
            </a:r>
            <a:r>
              <a:rPr sz="1400" dirty="0">
                <a:latin typeface="Calibri"/>
                <a:cs typeface="Calibri"/>
              </a:rPr>
              <a:t> </a:t>
            </a:r>
            <a:r>
              <a:rPr sz="1400" spc="-5" dirty="0">
                <a:latin typeface="Calibri"/>
                <a:cs typeface="Calibri"/>
              </a:rPr>
              <a:t>ICLR</a:t>
            </a:r>
            <a:r>
              <a:rPr sz="1400" dirty="0">
                <a:latin typeface="Calibri"/>
                <a:cs typeface="Calibri"/>
              </a:rPr>
              <a:t> </a:t>
            </a:r>
            <a:r>
              <a:rPr sz="1400" spc="-15" dirty="0">
                <a:latin typeface="Calibri"/>
                <a:cs typeface="Calibri"/>
              </a:rPr>
              <a:t>Workshop</a:t>
            </a:r>
            <a:r>
              <a:rPr sz="1400" dirty="0">
                <a:latin typeface="Calibri"/>
                <a:cs typeface="Calibri"/>
              </a:rPr>
              <a:t> 2016 </a:t>
            </a:r>
            <a:r>
              <a:rPr sz="1400" spc="-300" dirty="0">
                <a:latin typeface="Calibri"/>
                <a:cs typeface="Calibri"/>
              </a:rPr>
              <a:t> </a:t>
            </a:r>
            <a:r>
              <a:rPr sz="1400" spc="-5" dirty="0">
                <a:solidFill>
                  <a:srgbClr val="BFBFBF"/>
                </a:solidFill>
                <a:latin typeface="Calibri"/>
                <a:cs typeface="Calibri"/>
              </a:rPr>
              <a:t>Figures </a:t>
            </a:r>
            <a:r>
              <a:rPr sz="1400" spc="-10" dirty="0">
                <a:solidFill>
                  <a:srgbClr val="BFBFBF"/>
                </a:solidFill>
                <a:latin typeface="Calibri"/>
                <a:cs typeface="Calibri"/>
              </a:rPr>
              <a:t>copyright</a:t>
            </a:r>
            <a:r>
              <a:rPr sz="1400" dirty="0">
                <a:solidFill>
                  <a:srgbClr val="BFBFBF"/>
                </a:solidFill>
                <a:latin typeface="Calibri"/>
                <a:cs typeface="Calibri"/>
              </a:rPr>
              <a:t> </a:t>
            </a:r>
            <a:r>
              <a:rPr sz="1400" spc="-20" dirty="0">
                <a:solidFill>
                  <a:srgbClr val="BFBFBF"/>
                </a:solidFill>
                <a:latin typeface="Calibri"/>
                <a:cs typeface="Calibri"/>
              </a:rPr>
              <a:t>Karpathy,</a:t>
            </a:r>
            <a:r>
              <a:rPr sz="1400" spc="-5" dirty="0">
                <a:solidFill>
                  <a:srgbClr val="BFBFBF"/>
                </a:solidFill>
                <a:latin typeface="Calibri"/>
                <a:cs typeface="Calibri"/>
              </a:rPr>
              <a:t> Johnson,</a:t>
            </a:r>
            <a:r>
              <a:rPr sz="1400" dirty="0">
                <a:solidFill>
                  <a:srgbClr val="BFBFBF"/>
                </a:solidFill>
                <a:latin typeface="Calibri"/>
                <a:cs typeface="Calibri"/>
              </a:rPr>
              <a:t> and</a:t>
            </a:r>
            <a:r>
              <a:rPr sz="1400" spc="-5" dirty="0">
                <a:solidFill>
                  <a:srgbClr val="BFBFBF"/>
                </a:solidFill>
                <a:latin typeface="Calibri"/>
                <a:cs typeface="Calibri"/>
              </a:rPr>
              <a:t> </a:t>
            </a:r>
            <a:r>
              <a:rPr sz="1400" spc="-10" dirty="0">
                <a:solidFill>
                  <a:srgbClr val="BFBFBF"/>
                </a:solidFill>
                <a:latin typeface="Calibri"/>
                <a:cs typeface="Calibri"/>
              </a:rPr>
              <a:t>Fei-Fei;</a:t>
            </a:r>
            <a:r>
              <a:rPr sz="1400" spc="-5" dirty="0">
                <a:solidFill>
                  <a:srgbClr val="BFBFBF"/>
                </a:solidFill>
                <a:latin typeface="Calibri"/>
                <a:cs typeface="Calibri"/>
              </a:rPr>
              <a:t> </a:t>
            </a:r>
            <a:r>
              <a:rPr sz="1400" spc="-10" dirty="0">
                <a:solidFill>
                  <a:srgbClr val="BFBFBF"/>
                </a:solidFill>
                <a:latin typeface="Calibri"/>
                <a:cs typeface="Calibri"/>
              </a:rPr>
              <a:t>reproduced</a:t>
            </a:r>
            <a:r>
              <a:rPr sz="1400" dirty="0">
                <a:solidFill>
                  <a:srgbClr val="BFBFBF"/>
                </a:solidFill>
                <a:latin typeface="Calibri"/>
                <a:cs typeface="Calibri"/>
              </a:rPr>
              <a:t> with</a:t>
            </a:r>
            <a:r>
              <a:rPr sz="1400" spc="-5" dirty="0">
                <a:solidFill>
                  <a:srgbClr val="BFBFBF"/>
                </a:solidFill>
                <a:latin typeface="Calibri"/>
                <a:cs typeface="Calibri"/>
              </a:rPr>
              <a:t> permission</a:t>
            </a:r>
            <a:endParaRPr sz="1400">
              <a:latin typeface="Calibri"/>
              <a:cs typeface="Calibri"/>
            </a:endParaRPr>
          </a:p>
        </p:txBody>
      </p:sp>
      <p:sp>
        <p:nvSpPr>
          <p:cNvPr id="4" name="object 4"/>
          <p:cNvSpPr txBox="1"/>
          <p:nvPr/>
        </p:nvSpPr>
        <p:spPr>
          <a:xfrm>
            <a:off x="916939" y="297687"/>
            <a:ext cx="8880475" cy="680720"/>
          </a:xfrm>
          <a:prstGeom prst="rect">
            <a:avLst/>
          </a:prstGeom>
        </p:spPr>
        <p:txBody>
          <a:bodyPr vert="horz" wrap="square" lIns="0" tIns="12700" rIns="0" bIns="0" rtlCol="0">
            <a:spAutoFit/>
          </a:bodyPr>
          <a:lstStyle/>
          <a:p>
            <a:pPr marL="12700">
              <a:lnSpc>
                <a:spcPct val="100000"/>
              </a:lnSpc>
              <a:spcBef>
                <a:spcPts val="100"/>
              </a:spcBef>
            </a:pPr>
            <a:r>
              <a:rPr sz="4300" b="0" spc="-10" dirty="0">
                <a:latin typeface="Calibri Light"/>
                <a:cs typeface="Calibri Light"/>
              </a:rPr>
              <a:t>Searching</a:t>
            </a:r>
            <a:r>
              <a:rPr sz="4300" b="0" spc="-15" dirty="0">
                <a:latin typeface="Calibri Light"/>
                <a:cs typeface="Calibri Light"/>
              </a:rPr>
              <a:t> </a:t>
            </a:r>
            <a:r>
              <a:rPr sz="4300" b="0" spc="-40" dirty="0">
                <a:latin typeface="Calibri Light"/>
                <a:cs typeface="Calibri Light"/>
              </a:rPr>
              <a:t>for</a:t>
            </a:r>
            <a:r>
              <a:rPr sz="4300" b="0" spc="-5" dirty="0">
                <a:latin typeface="Calibri Light"/>
                <a:cs typeface="Calibri Light"/>
              </a:rPr>
              <a:t> </a:t>
            </a:r>
            <a:r>
              <a:rPr sz="4300" b="0" spc="-20" dirty="0">
                <a:latin typeface="Calibri Light"/>
                <a:cs typeface="Calibri Light"/>
              </a:rPr>
              <a:t>Interpretable</a:t>
            </a:r>
            <a:r>
              <a:rPr sz="4300" b="0" spc="-5" dirty="0">
                <a:latin typeface="Calibri Light"/>
                <a:cs typeface="Calibri Light"/>
              </a:rPr>
              <a:t> </a:t>
            </a:r>
            <a:r>
              <a:rPr sz="4300" b="0" dirty="0">
                <a:latin typeface="Calibri Light"/>
                <a:cs typeface="Calibri Light"/>
              </a:rPr>
              <a:t>Hidden</a:t>
            </a:r>
            <a:r>
              <a:rPr sz="4300" b="0" spc="-5" dirty="0">
                <a:latin typeface="Calibri Light"/>
                <a:cs typeface="Calibri Light"/>
              </a:rPr>
              <a:t> Units</a:t>
            </a:r>
            <a:endParaRPr sz="4300">
              <a:latin typeface="Calibri Light"/>
              <a:cs typeface="Calibri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297687"/>
            <a:ext cx="8880475" cy="680720"/>
          </a:xfrm>
          <a:prstGeom prst="rect">
            <a:avLst/>
          </a:prstGeom>
        </p:spPr>
        <p:txBody>
          <a:bodyPr vert="horz" wrap="square" lIns="0" tIns="12700" rIns="0" bIns="0" rtlCol="0">
            <a:spAutoFit/>
          </a:bodyPr>
          <a:lstStyle/>
          <a:p>
            <a:pPr marL="12700">
              <a:lnSpc>
                <a:spcPct val="100000"/>
              </a:lnSpc>
              <a:spcBef>
                <a:spcPts val="100"/>
              </a:spcBef>
            </a:pPr>
            <a:r>
              <a:rPr sz="4300" b="0" spc="-10" dirty="0">
                <a:latin typeface="Calibri Light"/>
                <a:cs typeface="Calibri Light"/>
              </a:rPr>
              <a:t>Searching</a:t>
            </a:r>
            <a:r>
              <a:rPr sz="4300" b="0" spc="-15" dirty="0">
                <a:latin typeface="Calibri Light"/>
                <a:cs typeface="Calibri Light"/>
              </a:rPr>
              <a:t> </a:t>
            </a:r>
            <a:r>
              <a:rPr sz="4300" b="0" spc="-40" dirty="0">
                <a:latin typeface="Calibri Light"/>
                <a:cs typeface="Calibri Light"/>
              </a:rPr>
              <a:t>for</a:t>
            </a:r>
            <a:r>
              <a:rPr sz="4300" b="0" spc="-5" dirty="0">
                <a:latin typeface="Calibri Light"/>
                <a:cs typeface="Calibri Light"/>
              </a:rPr>
              <a:t> </a:t>
            </a:r>
            <a:r>
              <a:rPr sz="4300" b="0" spc="-20" dirty="0">
                <a:latin typeface="Calibri Light"/>
                <a:cs typeface="Calibri Light"/>
              </a:rPr>
              <a:t>Interpretable</a:t>
            </a:r>
            <a:r>
              <a:rPr sz="4300" b="0" spc="-5" dirty="0">
                <a:latin typeface="Calibri Light"/>
                <a:cs typeface="Calibri Light"/>
              </a:rPr>
              <a:t> </a:t>
            </a:r>
            <a:r>
              <a:rPr sz="4300" b="0" dirty="0">
                <a:latin typeface="Calibri Light"/>
                <a:cs typeface="Calibri Light"/>
              </a:rPr>
              <a:t>Hidden</a:t>
            </a:r>
            <a:r>
              <a:rPr sz="4300" b="0" spc="-5" dirty="0">
                <a:latin typeface="Calibri Light"/>
                <a:cs typeface="Calibri Light"/>
              </a:rPr>
              <a:t> Units</a:t>
            </a:r>
            <a:endParaRPr sz="4300">
              <a:latin typeface="Calibri Light"/>
              <a:cs typeface="Calibri Light"/>
            </a:endParaRPr>
          </a:p>
        </p:txBody>
      </p:sp>
      <p:pic>
        <p:nvPicPr>
          <p:cNvPr id="3" name="object 3"/>
          <p:cNvPicPr/>
          <p:nvPr/>
        </p:nvPicPr>
        <p:blipFill>
          <a:blip r:embed="rId3" cstate="print"/>
          <a:stretch>
            <a:fillRect/>
          </a:stretch>
        </p:blipFill>
        <p:spPr>
          <a:xfrm>
            <a:off x="957072" y="1255775"/>
            <a:ext cx="9939528" cy="4507992"/>
          </a:xfrm>
          <a:prstGeom prst="rect">
            <a:avLst/>
          </a:prstGeom>
        </p:spPr>
      </p:pic>
      <p:sp>
        <p:nvSpPr>
          <p:cNvPr id="4" name="object 4"/>
          <p:cNvSpPr txBox="1"/>
          <p:nvPr/>
        </p:nvSpPr>
        <p:spPr>
          <a:xfrm>
            <a:off x="5098872" y="5091684"/>
            <a:ext cx="3379470" cy="513080"/>
          </a:xfrm>
          <a:prstGeom prst="rect">
            <a:avLst/>
          </a:prstGeom>
        </p:spPr>
        <p:txBody>
          <a:bodyPr vert="horz" wrap="square" lIns="0" tIns="12700" rIns="0" bIns="0" rtlCol="0">
            <a:spAutoFit/>
          </a:bodyPr>
          <a:lstStyle/>
          <a:p>
            <a:pPr marL="12700">
              <a:lnSpc>
                <a:spcPct val="100000"/>
              </a:lnSpc>
              <a:spcBef>
                <a:spcPts val="100"/>
              </a:spcBef>
            </a:pPr>
            <a:r>
              <a:rPr sz="3200" spc="-20" dirty="0">
                <a:latin typeface="Calibri"/>
                <a:cs typeface="Calibri"/>
              </a:rPr>
              <a:t>quote/comment</a:t>
            </a:r>
            <a:r>
              <a:rPr sz="3200" spc="-25" dirty="0">
                <a:latin typeface="Calibri"/>
                <a:cs typeface="Calibri"/>
              </a:rPr>
              <a:t> </a:t>
            </a:r>
            <a:r>
              <a:rPr sz="3200" spc="-5" dirty="0">
                <a:latin typeface="Calibri"/>
                <a:cs typeface="Calibri"/>
              </a:rPr>
              <a:t>cell</a:t>
            </a:r>
            <a:endParaRPr sz="3200">
              <a:latin typeface="Calibri"/>
              <a:cs typeface="Calibri"/>
            </a:endParaRPr>
          </a:p>
        </p:txBody>
      </p:sp>
      <p:sp>
        <p:nvSpPr>
          <p:cNvPr id="5" name="object 5"/>
          <p:cNvSpPr txBox="1"/>
          <p:nvPr/>
        </p:nvSpPr>
        <p:spPr>
          <a:xfrm>
            <a:off x="109168" y="5862192"/>
            <a:ext cx="7536180" cy="459105"/>
          </a:xfrm>
          <a:prstGeom prst="rect">
            <a:avLst/>
          </a:prstGeom>
        </p:spPr>
        <p:txBody>
          <a:bodyPr vert="horz" wrap="square" lIns="0" tIns="1270" rIns="0" bIns="0" rtlCol="0">
            <a:spAutoFit/>
          </a:bodyPr>
          <a:lstStyle/>
          <a:p>
            <a:pPr marL="12700" marR="5080">
              <a:lnSpc>
                <a:spcPct val="101400"/>
              </a:lnSpc>
              <a:spcBef>
                <a:spcPts val="10"/>
              </a:spcBef>
            </a:pPr>
            <a:r>
              <a:rPr sz="1400" spc="-20" dirty="0">
                <a:latin typeface="Calibri"/>
                <a:cs typeface="Calibri"/>
              </a:rPr>
              <a:t>Karpathy,</a:t>
            </a:r>
            <a:r>
              <a:rPr sz="1400" spc="-5" dirty="0">
                <a:latin typeface="Calibri"/>
                <a:cs typeface="Calibri"/>
              </a:rPr>
              <a:t> Johnson,</a:t>
            </a:r>
            <a:r>
              <a:rPr sz="1400" dirty="0">
                <a:latin typeface="Calibri"/>
                <a:cs typeface="Calibri"/>
              </a:rPr>
              <a:t> and </a:t>
            </a:r>
            <a:r>
              <a:rPr sz="1400" spc="-10" dirty="0">
                <a:latin typeface="Calibri"/>
                <a:cs typeface="Calibri"/>
              </a:rPr>
              <a:t>Fei-Fei:</a:t>
            </a:r>
            <a:r>
              <a:rPr sz="1400" dirty="0">
                <a:latin typeface="Calibri"/>
                <a:cs typeface="Calibri"/>
              </a:rPr>
              <a:t> Visualizing and </a:t>
            </a:r>
            <a:r>
              <a:rPr sz="1400" spc="-5" dirty="0">
                <a:latin typeface="Calibri"/>
                <a:cs typeface="Calibri"/>
              </a:rPr>
              <a:t>Understanding </a:t>
            </a:r>
            <a:r>
              <a:rPr sz="1400" spc="-10" dirty="0">
                <a:latin typeface="Calibri"/>
                <a:cs typeface="Calibri"/>
              </a:rPr>
              <a:t>Recurrent</a:t>
            </a:r>
            <a:r>
              <a:rPr sz="1400" spc="5" dirty="0">
                <a:latin typeface="Calibri"/>
                <a:cs typeface="Calibri"/>
              </a:rPr>
              <a:t> </a:t>
            </a:r>
            <a:r>
              <a:rPr sz="1400" spc="-5" dirty="0">
                <a:latin typeface="Calibri"/>
                <a:cs typeface="Calibri"/>
              </a:rPr>
              <a:t>Networks,</a:t>
            </a:r>
            <a:r>
              <a:rPr sz="1400" dirty="0">
                <a:latin typeface="Calibri"/>
                <a:cs typeface="Calibri"/>
              </a:rPr>
              <a:t> </a:t>
            </a:r>
            <a:r>
              <a:rPr sz="1400" spc="-5" dirty="0">
                <a:latin typeface="Calibri"/>
                <a:cs typeface="Calibri"/>
              </a:rPr>
              <a:t>ICLR</a:t>
            </a:r>
            <a:r>
              <a:rPr sz="1400" dirty="0">
                <a:latin typeface="Calibri"/>
                <a:cs typeface="Calibri"/>
              </a:rPr>
              <a:t> </a:t>
            </a:r>
            <a:r>
              <a:rPr sz="1400" spc="-15" dirty="0">
                <a:latin typeface="Calibri"/>
                <a:cs typeface="Calibri"/>
              </a:rPr>
              <a:t>Workshop</a:t>
            </a:r>
            <a:r>
              <a:rPr sz="1400" dirty="0">
                <a:latin typeface="Calibri"/>
                <a:cs typeface="Calibri"/>
              </a:rPr>
              <a:t> 2016 </a:t>
            </a:r>
            <a:r>
              <a:rPr sz="1400" spc="-300" dirty="0">
                <a:latin typeface="Calibri"/>
                <a:cs typeface="Calibri"/>
              </a:rPr>
              <a:t> </a:t>
            </a:r>
            <a:r>
              <a:rPr sz="1400" spc="-5" dirty="0">
                <a:solidFill>
                  <a:srgbClr val="BFBFBF"/>
                </a:solidFill>
                <a:latin typeface="Calibri"/>
                <a:cs typeface="Calibri"/>
              </a:rPr>
              <a:t>Figures </a:t>
            </a:r>
            <a:r>
              <a:rPr sz="1400" spc="-10" dirty="0">
                <a:solidFill>
                  <a:srgbClr val="BFBFBF"/>
                </a:solidFill>
                <a:latin typeface="Calibri"/>
                <a:cs typeface="Calibri"/>
              </a:rPr>
              <a:t>copyright</a:t>
            </a:r>
            <a:r>
              <a:rPr sz="1400" dirty="0">
                <a:solidFill>
                  <a:srgbClr val="BFBFBF"/>
                </a:solidFill>
                <a:latin typeface="Calibri"/>
                <a:cs typeface="Calibri"/>
              </a:rPr>
              <a:t> </a:t>
            </a:r>
            <a:r>
              <a:rPr sz="1400" spc="-20" dirty="0">
                <a:solidFill>
                  <a:srgbClr val="BFBFBF"/>
                </a:solidFill>
                <a:latin typeface="Calibri"/>
                <a:cs typeface="Calibri"/>
              </a:rPr>
              <a:t>Karpathy,</a:t>
            </a:r>
            <a:r>
              <a:rPr sz="1400" spc="-5" dirty="0">
                <a:solidFill>
                  <a:srgbClr val="BFBFBF"/>
                </a:solidFill>
                <a:latin typeface="Calibri"/>
                <a:cs typeface="Calibri"/>
              </a:rPr>
              <a:t> Johnson,</a:t>
            </a:r>
            <a:r>
              <a:rPr sz="1400" dirty="0">
                <a:solidFill>
                  <a:srgbClr val="BFBFBF"/>
                </a:solidFill>
                <a:latin typeface="Calibri"/>
                <a:cs typeface="Calibri"/>
              </a:rPr>
              <a:t> and</a:t>
            </a:r>
            <a:r>
              <a:rPr sz="1400" spc="-5" dirty="0">
                <a:solidFill>
                  <a:srgbClr val="BFBFBF"/>
                </a:solidFill>
                <a:latin typeface="Calibri"/>
                <a:cs typeface="Calibri"/>
              </a:rPr>
              <a:t> </a:t>
            </a:r>
            <a:r>
              <a:rPr sz="1400" spc="-10" dirty="0">
                <a:solidFill>
                  <a:srgbClr val="BFBFBF"/>
                </a:solidFill>
                <a:latin typeface="Calibri"/>
                <a:cs typeface="Calibri"/>
              </a:rPr>
              <a:t>Fei-Fei;</a:t>
            </a:r>
            <a:r>
              <a:rPr sz="1400" spc="-5" dirty="0">
                <a:solidFill>
                  <a:srgbClr val="BFBFBF"/>
                </a:solidFill>
                <a:latin typeface="Calibri"/>
                <a:cs typeface="Calibri"/>
              </a:rPr>
              <a:t> </a:t>
            </a:r>
            <a:r>
              <a:rPr sz="1400" spc="-10" dirty="0">
                <a:solidFill>
                  <a:srgbClr val="BFBFBF"/>
                </a:solidFill>
                <a:latin typeface="Calibri"/>
                <a:cs typeface="Calibri"/>
              </a:rPr>
              <a:t>reproduced</a:t>
            </a:r>
            <a:r>
              <a:rPr sz="1400" dirty="0">
                <a:solidFill>
                  <a:srgbClr val="BFBFBF"/>
                </a:solidFill>
                <a:latin typeface="Calibri"/>
                <a:cs typeface="Calibri"/>
              </a:rPr>
              <a:t> with</a:t>
            </a:r>
            <a:r>
              <a:rPr sz="1400" spc="-5" dirty="0">
                <a:solidFill>
                  <a:srgbClr val="BFBFBF"/>
                </a:solidFill>
                <a:latin typeface="Calibri"/>
                <a:cs typeface="Calibri"/>
              </a:rPr>
              <a:t> permission</a:t>
            </a:r>
            <a:endParaRPr sz="140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297687"/>
            <a:ext cx="8880475" cy="680720"/>
          </a:xfrm>
          <a:prstGeom prst="rect">
            <a:avLst/>
          </a:prstGeom>
        </p:spPr>
        <p:txBody>
          <a:bodyPr vert="horz" wrap="square" lIns="0" tIns="12700" rIns="0" bIns="0" rtlCol="0">
            <a:spAutoFit/>
          </a:bodyPr>
          <a:lstStyle/>
          <a:p>
            <a:pPr marL="12700">
              <a:lnSpc>
                <a:spcPct val="100000"/>
              </a:lnSpc>
              <a:spcBef>
                <a:spcPts val="100"/>
              </a:spcBef>
            </a:pPr>
            <a:r>
              <a:rPr sz="4300" b="0" spc="-10" dirty="0">
                <a:latin typeface="Calibri Light"/>
                <a:cs typeface="Calibri Light"/>
              </a:rPr>
              <a:t>Searching</a:t>
            </a:r>
            <a:r>
              <a:rPr sz="4300" b="0" spc="-15" dirty="0">
                <a:latin typeface="Calibri Light"/>
                <a:cs typeface="Calibri Light"/>
              </a:rPr>
              <a:t> </a:t>
            </a:r>
            <a:r>
              <a:rPr sz="4300" b="0" spc="-40" dirty="0">
                <a:latin typeface="Calibri Light"/>
                <a:cs typeface="Calibri Light"/>
              </a:rPr>
              <a:t>for</a:t>
            </a:r>
            <a:r>
              <a:rPr sz="4300" b="0" spc="-5" dirty="0">
                <a:latin typeface="Calibri Light"/>
                <a:cs typeface="Calibri Light"/>
              </a:rPr>
              <a:t> </a:t>
            </a:r>
            <a:r>
              <a:rPr sz="4300" b="0" spc="-20" dirty="0">
                <a:latin typeface="Calibri Light"/>
                <a:cs typeface="Calibri Light"/>
              </a:rPr>
              <a:t>Interpretable</a:t>
            </a:r>
            <a:r>
              <a:rPr sz="4300" b="0" spc="-5" dirty="0">
                <a:latin typeface="Calibri Light"/>
                <a:cs typeface="Calibri Light"/>
              </a:rPr>
              <a:t> </a:t>
            </a:r>
            <a:r>
              <a:rPr sz="4300" b="0" dirty="0">
                <a:latin typeface="Calibri Light"/>
                <a:cs typeface="Calibri Light"/>
              </a:rPr>
              <a:t>Hidden</a:t>
            </a:r>
            <a:r>
              <a:rPr sz="4300" b="0" spc="-5" dirty="0">
                <a:latin typeface="Calibri Light"/>
                <a:cs typeface="Calibri Light"/>
              </a:rPr>
              <a:t> Units</a:t>
            </a:r>
            <a:endParaRPr sz="4300">
              <a:latin typeface="Calibri Light"/>
              <a:cs typeface="Calibri Light"/>
            </a:endParaRPr>
          </a:p>
        </p:txBody>
      </p:sp>
      <p:pic>
        <p:nvPicPr>
          <p:cNvPr id="3" name="object 3"/>
          <p:cNvPicPr/>
          <p:nvPr/>
        </p:nvPicPr>
        <p:blipFill>
          <a:blip r:embed="rId3" cstate="print"/>
          <a:stretch>
            <a:fillRect/>
          </a:stretch>
        </p:blipFill>
        <p:spPr>
          <a:xfrm>
            <a:off x="231647" y="2097023"/>
            <a:ext cx="11676888" cy="2465832"/>
          </a:xfrm>
          <a:prstGeom prst="rect">
            <a:avLst/>
          </a:prstGeom>
        </p:spPr>
      </p:pic>
      <p:sp>
        <p:nvSpPr>
          <p:cNvPr id="4" name="object 4"/>
          <p:cNvSpPr txBox="1"/>
          <p:nvPr/>
        </p:nvSpPr>
        <p:spPr>
          <a:xfrm>
            <a:off x="3404609" y="4527804"/>
            <a:ext cx="2542540" cy="513080"/>
          </a:xfrm>
          <a:prstGeom prst="rect">
            <a:avLst/>
          </a:prstGeom>
        </p:spPr>
        <p:txBody>
          <a:bodyPr vert="horz" wrap="square" lIns="0" tIns="12700" rIns="0" bIns="0" rtlCol="0">
            <a:spAutoFit/>
          </a:bodyPr>
          <a:lstStyle/>
          <a:p>
            <a:pPr marL="12700">
              <a:lnSpc>
                <a:spcPct val="100000"/>
              </a:lnSpc>
              <a:spcBef>
                <a:spcPts val="100"/>
              </a:spcBef>
            </a:pPr>
            <a:r>
              <a:rPr sz="3200" spc="-10" dirty="0">
                <a:latin typeface="Calibri"/>
                <a:cs typeface="Calibri"/>
              </a:rPr>
              <a:t>code</a:t>
            </a:r>
            <a:r>
              <a:rPr sz="3200" spc="-40" dirty="0">
                <a:latin typeface="Calibri"/>
                <a:cs typeface="Calibri"/>
              </a:rPr>
              <a:t> </a:t>
            </a:r>
            <a:r>
              <a:rPr sz="3200" spc="-10" dirty="0">
                <a:latin typeface="Calibri"/>
                <a:cs typeface="Calibri"/>
              </a:rPr>
              <a:t>depth</a:t>
            </a:r>
            <a:r>
              <a:rPr sz="3200" spc="-40" dirty="0">
                <a:latin typeface="Calibri"/>
                <a:cs typeface="Calibri"/>
              </a:rPr>
              <a:t> </a:t>
            </a:r>
            <a:r>
              <a:rPr sz="3200" spc="-5" dirty="0">
                <a:latin typeface="Calibri"/>
                <a:cs typeface="Calibri"/>
              </a:rPr>
              <a:t>cell</a:t>
            </a:r>
            <a:endParaRPr sz="3200">
              <a:latin typeface="Calibri"/>
              <a:cs typeface="Calibri"/>
            </a:endParaRPr>
          </a:p>
        </p:txBody>
      </p:sp>
      <p:sp>
        <p:nvSpPr>
          <p:cNvPr id="5" name="object 5"/>
          <p:cNvSpPr txBox="1"/>
          <p:nvPr/>
        </p:nvSpPr>
        <p:spPr>
          <a:xfrm>
            <a:off x="109168" y="5862192"/>
            <a:ext cx="7536180" cy="459105"/>
          </a:xfrm>
          <a:prstGeom prst="rect">
            <a:avLst/>
          </a:prstGeom>
        </p:spPr>
        <p:txBody>
          <a:bodyPr vert="horz" wrap="square" lIns="0" tIns="1270" rIns="0" bIns="0" rtlCol="0">
            <a:spAutoFit/>
          </a:bodyPr>
          <a:lstStyle/>
          <a:p>
            <a:pPr marL="12700" marR="5080">
              <a:lnSpc>
                <a:spcPct val="101400"/>
              </a:lnSpc>
              <a:spcBef>
                <a:spcPts val="10"/>
              </a:spcBef>
            </a:pPr>
            <a:r>
              <a:rPr sz="1400" spc="-20" dirty="0">
                <a:latin typeface="Calibri"/>
                <a:cs typeface="Calibri"/>
              </a:rPr>
              <a:t>Karpathy,</a:t>
            </a:r>
            <a:r>
              <a:rPr sz="1400" spc="-5" dirty="0">
                <a:latin typeface="Calibri"/>
                <a:cs typeface="Calibri"/>
              </a:rPr>
              <a:t> Johnson,</a:t>
            </a:r>
            <a:r>
              <a:rPr sz="1400" dirty="0">
                <a:latin typeface="Calibri"/>
                <a:cs typeface="Calibri"/>
              </a:rPr>
              <a:t> and </a:t>
            </a:r>
            <a:r>
              <a:rPr sz="1400" spc="-10" dirty="0">
                <a:latin typeface="Calibri"/>
                <a:cs typeface="Calibri"/>
              </a:rPr>
              <a:t>Fei-Fei:</a:t>
            </a:r>
            <a:r>
              <a:rPr sz="1400" dirty="0">
                <a:latin typeface="Calibri"/>
                <a:cs typeface="Calibri"/>
              </a:rPr>
              <a:t> Visualizing and </a:t>
            </a:r>
            <a:r>
              <a:rPr sz="1400" spc="-5" dirty="0">
                <a:latin typeface="Calibri"/>
                <a:cs typeface="Calibri"/>
              </a:rPr>
              <a:t>Understanding </a:t>
            </a:r>
            <a:r>
              <a:rPr sz="1400" spc="-10" dirty="0">
                <a:latin typeface="Calibri"/>
                <a:cs typeface="Calibri"/>
              </a:rPr>
              <a:t>Recurrent</a:t>
            </a:r>
            <a:r>
              <a:rPr sz="1400" spc="5" dirty="0">
                <a:latin typeface="Calibri"/>
                <a:cs typeface="Calibri"/>
              </a:rPr>
              <a:t> </a:t>
            </a:r>
            <a:r>
              <a:rPr sz="1400" spc="-5" dirty="0">
                <a:latin typeface="Calibri"/>
                <a:cs typeface="Calibri"/>
              </a:rPr>
              <a:t>Networks,</a:t>
            </a:r>
            <a:r>
              <a:rPr sz="1400" dirty="0">
                <a:latin typeface="Calibri"/>
                <a:cs typeface="Calibri"/>
              </a:rPr>
              <a:t> </a:t>
            </a:r>
            <a:r>
              <a:rPr sz="1400" spc="-5" dirty="0">
                <a:latin typeface="Calibri"/>
                <a:cs typeface="Calibri"/>
              </a:rPr>
              <a:t>ICLR</a:t>
            </a:r>
            <a:r>
              <a:rPr sz="1400" dirty="0">
                <a:latin typeface="Calibri"/>
                <a:cs typeface="Calibri"/>
              </a:rPr>
              <a:t> </a:t>
            </a:r>
            <a:r>
              <a:rPr sz="1400" spc="-15" dirty="0">
                <a:latin typeface="Calibri"/>
                <a:cs typeface="Calibri"/>
              </a:rPr>
              <a:t>Workshop</a:t>
            </a:r>
            <a:r>
              <a:rPr sz="1400" dirty="0">
                <a:latin typeface="Calibri"/>
                <a:cs typeface="Calibri"/>
              </a:rPr>
              <a:t> 2016 </a:t>
            </a:r>
            <a:r>
              <a:rPr sz="1400" spc="-300" dirty="0">
                <a:latin typeface="Calibri"/>
                <a:cs typeface="Calibri"/>
              </a:rPr>
              <a:t> </a:t>
            </a:r>
            <a:r>
              <a:rPr sz="1400" spc="-5" dirty="0">
                <a:solidFill>
                  <a:srgbClr val="BFBFBF"/>
                </a:solidFill>
                <a:latin typeface="Calibri"/>
                <a:cs typeface="Calibri"/>
              </a:rPr>
              <a:t>Figures </a:t>
            </a:r>
            <a:r>
              <a:rPr sz="1400" spc="-10" dirty="0">
                <a:solidFill>
                  <a:srgbClr val="BFBFBF"/>
                </a:solidFill>
                <a:latin typeface="Calibri"/>
                <a:cs typeface="Calibri"/>
              </a:rPr>
              <a:t>copyright</a:t>
            </a:r>
            <a:r>
              <a:rPr sz="1400" dirty="0">
                <a:solidFill>
                  <a:srgbClr val="BFBFBF"/>
                </a:solidFill>
                <a:latin typeface="Calibri"/>
                <a:cs typeface="Calibri"/>
              </a:rPr>
              <a:t> </a:t>
            </a:r>
            <a:r>
              <a:rPr sz="1400" spc="-20" dirty="0">
                <a:solidFill>
                  <a:srgbClr val="BFBFBF"/>
                </a:solidFill>
                <a:latin typeface="Calibri"/>
                <a:cs typeface="Calibri"/>
              </a:rPr>
              <a:t>Karpathy,</a:t>
            </a:r>
            <a:r>
              <a:rPr sz="1400" spc="-5" dirty="0">
                <a:solidFill>
                  <a:srgbClr val="BFBFBF"/>
                </a:solidFill>
                <a:latin typeface="Calibri"/>
                <a:cs typeface="Calibri"/>
              </a:rPr>
              <a:t> Johnson,</a:t>
            </a:r>
            <a:r>
              <a:rPr sz="1400" dirty="0">
                <a:solidFill>
                  <a:srgbClr val="BFBFBF"/>
                </a:solidFill>
                <a:latin typeface="Calibri"/>
                <a:cs typeface="Calibri"/>
              </a:rPr>
              <a:t> and</a:t>
            </a:r>
            <a:r>
              <a:rPr sz="1400" spc="-5" dirty="0">
                <a:solidFill>
                  <a:srgbClr val="BFBFBF"/>
                </a:solidFill>
                <a:latin typeface="Calibri"/>
                <a:cs typeface="Calibri"/>
              </a:rPr>
              <a:t> </a:t>
            </a:r>
            <a:r>
              <a:rPr sz="1400" spc="-10" dirty="0">
                <a:solidFill>
                  <a:srgbClr val="BFBFBF"/>
                </a:solidFill>
                <a:latin typeface="Calibri"/>
                <a:cs typeface="Calibri"/>
              </a:rPr>
              <a:t>Fei-Fei;</a:t>
            </a:r>
            <a:r>
              <a:rPr sz="1400" spc="-5" dirty="0">
                <a:solidFill>
                  <a:srgbClr val="BFBFBF"/>
                </a:solidFill>
                <a:latin typeface="Calibri"/>
                <a:cs typeface="Calibri"/>
              </a:rPr>
              <a:t> </a:t>
            </a:r>
            <a:r>
              <a:rPr sz="1400" spc="-10" dirty="0">
                <a:solidFill>
                  <a:srgbClr val="BFBFBF"/>
                </a:solidFill>
                <a:latin typeface="Calibri"/>
                <a:cs typeface="Calibri"/>
              </a:rPr>
              <a:t>reproduced</a:t>
            </a:r>
            <a:r>
              <a:rPr sz="1400" dirty="0">
                <a:solidFill>
                  <a:srgbClr val="BFBFBF"/>
                </a:solidFill>
                <a:latin typeface="Calibri"/>
                <a:cs typeface="Calibri"/>
              </a:rPr>
              <a:t> with</a:t>
            </a:r>
            <a:r>
              <a:rPr sz="1400" spc="-5" dirty="0">
                <a:solidFill>
                  <a:srgbClr val="BFBFBF"/>
                </a:solidFill>
                <a:latin typeface="Calibri"/>
                <a:cs typeface="Calibri"/>
              </a:rPr>
              <a:t> permission</a:t>
            </a:r>
            <a:endParaRPr sz="1400">
              <a:latin typeface="Calibri"/>
              <a:cs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54990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40" dirty="0"/>
              <a:t> </a:t>
            </a:r>
            <a:r>
              <a:rPr sz="4000" spc="-10" dirty="0"/>
              <a:t>Image</a:t>
            </a:r>
            <a:r>
              <a:rPr sz="4000" spc="-35" dirty="0"/>
              <a:t> </a:t>
            </a:r>
            <a:r>
              <a:rPr sz="4000" spc="-5" dirty="0"/>
              <a:t>Captioning</a:t>
            </a:r>
            <a:endParaRPr sz="4000"/>
          </a:p>
        </p:txBody>
      </p:sp>
      <p:pic>
        <p:nvPicPr>
          <p:cNvPr id="3" name="object 3"/>
          <p:cNvPicPr/>
          <p:nvPr/>
        </p:nvPicPr>
        <p:blipFill>
          <a:blip r:embed="rId3" cstate="print"/>
          <a:stretch>
            <a:fillRect/>
          </a:stretch>
        </p:blipFill>
        <p:spPr>
          <a:xfrm>
            <a:off x="3154679" y="1621536"/>
            <a:ext cx="5873496" cy="3285744"/>
          </a:xfrm>
          <a:prstGeom prst="rect">
            <a:avLst/>
          </a:prstGeom>
        </p:spPr>
      </p:pic>
      <p:sp>
        <p:nvSpPr>
          <p:cNvPr id="4" name="object 4"/>
          <p:cNvSpPr txBox="1"/>
          <p:nvPr/>
        </p:nvSpPr>
        <p:spPr>
          <a:xfrm>
            <a:off x="9439159" y="5996940"/>
            <a:ext cx="2559050" cy="147320"/>
          </a:xfrm>
          <a:prstGeom prst="rect">
            <a:avLst/>
          </a:prstGeom>
        </p:spPr>
        <p:txBody>
          <a:bodyPr vert="horz" wrap="square" lIns="0" tIns="12700" rIns="0" bIns="0" rtlCol="0">
            <a:spAutoFit/>
          </a:bodyPr>
          <a:lstStyle/>
          <a:p>
            <a:pPr marL="12700">
              <a:lnSpc>
                <a:spcPct val="100000"/>
              </a:lnSpc>
              <a:spcBef>
                <a:spcPts val="100"/>
              </a:spcBef>
            </a:pPr>
            <a:r>
              <a:rPr sz="800" spc="-5" dirty="0">
                <a:solidFill>
                  <a:srgbClr val="B7B7B7"/>
                </a:solidFill>
                <a:latin typeface="Calibri"/>
                <a:cs typeface="Calibri"/>
              </a:rPr>
              <a:t>Figure </a:t>
            </a:r>
            <a:r>
              <a:rPr sz="800" dirty="0">
                <a:solidFill>
                  <a:srgbClr val="B7B7B7"/>
                </a:solidFill>
                <a:latin typeface="Calibri"/>
                <a:cs typeface="Calibri"/>
              </a:rPr>
              <a:t>from</a:t>
            </a:r>
            <a:r>
              <a:rPr sz="800" spc="-5" dirty="0">
                <a:solidFill>
                  <a:srgbClr val="B7B7B7"/>
                </a:solidFill>
                <a:latin typeface="Calibri"/>
                <a:cs typeface="Calibri"/>
              </a:rPr>
              <a:t> Karpathy </a:t>
            </a:r>
            <a:r>
              <a:rPr sz="800" dirty="0">
                <a:solidFill>
                  <a:srgbClr val="B7B7B7"/>
                </a:solidFill>
                <a:latin typeface="Calibri"/>
                <a:cs typeface="Calibri"/>
              </a:rPr>
              <a:t>et</a:t>
            </a:r>
            <a:r>
              <a:rPr sz="800" spc="-15" dirty="0">
                <a:solidFill>
                  <a:srgbClr val="B7B7B7"/>
                </a:solidFill>
                <a:latin typeface="Calibri"/>
                <a:cs typeface="Calibri"/>
              </a:rPr>
              <a:t> </a:t>
            </a:r>
            <a:r>
              <a:rPr sz="800" dirty="0">
                <a:solidFill>
                  <a:srgbClr val="B7B7B7"/>
                </a:solidFill>
                <a:latin typeface="Calibri"/>
                <a:cs typeface="Calibri"/>
              </a:rPr>
              <a:t>a, </a:t>
            </a:r>
            <a:r>
              <a:rPr sz="800" spc="-5" dirty="0">
                <a:solidFill>
                  <a:srgbClr val="B7B7B7"/>
                </a:solidFill>
                <a:latin typeface="Calibri"/>
                <a:cs typeface="Calibri"/>
              </a:rPr>
              <a:t>“Deep</a:t>
            </a:r>
            <a:r>
              <a:rPr sz="800" dirty="0">
                <a:solidFill>
                  <a:srgbClr val="B7B7B7"/>
                </a:solidFill>
                <a:latin typeface="Calibri"/>
                <a:cs typeface="Calibri"/>
              </a:rPr>
              <a:t> </a:t>
            </a:r>
            <a:r>
              <a:rPr sz="800" spc="-5" dirty="0">
                <a:solidFill>
                  <a:srgbClr val="B7B7B7"/>
                </a:solidFill>
                <a:latin typeface="Calibri"/>
                <a:cs typeface="Calibri"/>
              </a:rPr>
              <a:t>Visual-Semantic</a:t>
            </a:r>
            <a:r>
              <a:rPr sz="800" spc="-10" dirty="0">
                <a:solidFill>
                  <a:srgbClr val="B7B7B7"/>
                </a:solidFill>
                <a:latin typeface="Calibri"/>
                <a:cs typeface="Calibri"/>
              </a:rPr>
              <a:t> </a:t>
            </a:r>
            <a:r>
              <a:rPr sz="800" spc="-5" dirty="0">
                <a:solidFill>
                  <a:srgbClr val="B7B7B7"/>
                </a:solidFill>
                <a:latin typeface="Calibri"/>
                <a:cs typeface="Calibri"/>
              </a:rPr>
              <a:t>Alignments</a:t>
            </a:r>
            <a:endParaRPr sz="800">
              <a:latin typeface="Calibri"/>
              <a:cs typeface="Calibri"/>
            </a:endParaRPr>
          </a:p>
        </p:txBody>
      </p:sp>
      <p:sp>
        <p:nvSpPr>
          <p:cNvPr id="6" name="object 6"/>
          <p:cNvSpPr txBox="1"/>
          <p:nvPr/>
        </p:nvSpPr>
        <p:spPr>
          <a:xfrm>
            <a:off x="175778" y="6105832"/>
            <a:ext cx="6515100" cy="211454"/>
          </a:xfrm>
          <a:prstGeom prst="rect">
            <a:avLst/>
          </a:prstGeom>
        </p:spPr>
        <p:txBody>
          <a:bodyPr vert="horz" wrap="square" lIns="0" tIns="5080" rIns="0" bIns="0" rtlCol="0">
            <a:spAutoFit/>
          </a:bodyPr>
          <a:lstStyle/>
          <a:p>
            <a:pPr marL="12700">
              <a:lnSpc>
                <a:spcPct val="100000"/>
              </a:lnSpc>
              <a:spcBef>
                <a:spcPts val="40"/>
              </a:spcBef>
            </a:pPr>
            <a:r>
              <a:rPr sz="1200" spc="-5" dirty="0">
                <a:latin typeface="Calibri"/>
                <a:cs typeface="Calibri"/>
              </a:rPr>
              <a:t>Chen</a:t>
            </a:r>
            <a:r>
              <a:rPr sz="1200" dirty="0">
                <a:latin typeface="Calibri"/>
                <a:cs typeface="Calibri"/>
              </a:rPr>
              <a:t> </a:t>
            </a:r>
            <a:r>
              <a:rPr sz="1200" spc="-5" dirty="0">
                <a:latin typeface="Calibri"/>
                <a:cs typeface="Calibri"/>
              </a:rPr>
              <a:t>and</a:t>
            </a:r>
            <a:r>
              <a:rPr sz="1200" dirty="0">
                <a:latin typeface="Calibri"/>
                <a:cs typeface="Calibri"/>
              </a:rPr>
              <a:t> </a:t>
            </a:r>
            <a:r>
              <a:rPr sz="1200" spc="-5" dirty="0">
                <a:latin typeface="Calibri"/>
                <a:cs typeface="Calibri"/>
              </a:rPr>
              <a:t>Zitnick,</a:t>
            </a:r>
            <a:r>
              <a:rPr sz="1200" spc="5" dirty="0">
                <a:latin typeface="Calibri"/>
                <a:cs typeface="Calibri"/>
              </a:rPr>
              <a:t> </a:t>
            </a:r>
            <a:r>
              <a:rPr sz="1200" spc="-5" dirty="0">
                <a:latin typeface="Calibri"/>
                <a:cs typeface="Calibri"/>
              </a:rPr>
              <a:t>“Learning</a:t>
            </a:r>
            <a:r>
              <a:rPr sz="1200" spc="5" dirty="0">
                <a:latin typeface="Calibri"/>
                <a:cs typeface="Calibri"/>
              </a:rPr>
              <a:t> </a:t>
            </a:r>
            <a:r>
              <a:rPr sz="1200" dirty="0">
                <a:latin typeface="Calibri"/>
                <a:cs typeface="Calibri"/>
              </a:rPr>
              <a:t>a</a:t>
            </a:r>
            <a:r>
              <a:rPr sz="1200" spc="10" dirty="0">
                <a:latin typeface="Calibri"/>
                <a:cs typeface="Calibri"/>
              </a:rPr>
              <a:t> </a:t>
            </a:r>
            <a:r>
              <a:rPr sz="1200" spc="-10" dirty="0">
                <a:latin typeface="Calibri"/>
                <a:cs typeface="Calibri"/>
              </a:rPr>
              <a:t>Recurrent</a:t>
            </a:r>
            <a:r>
              <a:rPr sz="1200" spc="5" dirty="0">
                <a:latin typeface="Calibri"/>
                <a:cs typeface="Calibri"/>
              </a:rPr>
              <a:t> </a:t>
            </a:r>
            <a:r>
              <a:rPr sz="1200" spc="-5" dirty="0">
                <a:latin typeface="Calibri"/>
                <a:cs typeface="Calibri"/>
              </a:rPr>
              <a:t>Visual</a:t>
            </a:r>
            <a:r>
              <a:rPr sz="1200" spc="5" dirty="0">
                <a:latin typeface="Calibri"/>
                <a:cs typeface="Calibri"/>
              </a:rPr>
              <a:t> </a:t>
            </a:r>
            <a:r>
              <a:rPr sz="1200" spc="-10" dirty="0">
                <a:latin typeface="Calibri"/>
                <a:cs typeface="Calibri"/>
              </a:rPr>
              <a:t>Representation</a:t>
            </a:r>
            <a:r>
              <a:rPr sz="1200" spc="5" dirty="0">
                <a:latin typeface="Calibri"/>
                <a:cs typeface="Calibri"/>
              </a:rPr>
              <a:t> </a:t>
            </a:r>
            <a:r>
              <a:rPr sz="1200" spc="-10" dirty="0">
                <a:latin typeface="Calibri"/>
                <a:cs typeface="Calibri"/>
              </a:rPr>
              <a:t>for</a:t>
            </a:r>
            <a:r>
              <a:rPr sz="1200" dirty="0">
                <a:latin typeface="Calibri"/>
                <a:cs typeface="Calibri"/>
              </a:rPr>
              <a:t> </a:t>
            </a:r>
            <a:r>
              <a:rPr sz="1200" spc="-5" dirty="0">
                <a:latin typeface="Calibri"/>
                <a:cs typeface="Calibri"/>
              </a:rPr>
              <a:t>Image</a:t>
            </a:r>
            <a:r>
              <a:rPr sz="1200" spc="10" dirty="0">
                <a:latin typeface="Calibri"/>
                <a:cs typeface="Calibri"/>
              </a:rPr>
              <a:t> </a:t>
            </a:r>
            <a:r>
              <a:rPr sz="1200" spc="-5" dirty="0">
                <a:latin typeface="Calibri"/>
                <a:cs typeface="Calibri"/>
              </a:rPr>
              <a:t>Caption</a:t>
            </a:r>
            <a:r>
              <a:rPr sz="1200" dirty="0">
                <a:latin typeface="Calibri"/>
                <a:cs typeface="Calibri"/>
              </a:rPr>
              <a:t> </a:t>
            </a:r>
            <a:r>
              <a:rPr sz="1200" spc="-20" dirty="0">
                <a:latin typeface="Calibri"/>
                <a:cs typeface="Calibri"/>
              </a:rPr>
              <a:t>Generation”,</a:t>
            </a:r>
            <a:r>
              <a:rPr sz="1200" spc="5" dirty="0">
                <a:latin typeface="Calibri"/>
                <a:cs typeface="Calibri"/>
              </a:rPr>
              <a:t> </a:t>
            </a:r>
            <a:r>
              <a:rPr sz="1200" spc="-5" dirty="0">
                <a:latin typeface="Calibri"/>
                <a:cs typeface="Calibri"/>
              </a:rPr>
              <a:t>CVPR</a:t>
            </a:r>
            <a:r>
              <a:rPr sz="1200" spc="5" dirty="0">
                <a:latin typeface="Calibri"/>
                <a:cs typeface="Calibri"/>
              </a:rPr>
              <a:t> </a:t>
            </a:r>
            <a:r>
              <a:rPr sz="1200" dirty="0">
                <a:latin typeface="Calibri"/>
                <a:cs typeface="Calibri"/>
              </a:rPr>
              <a:t>2015</a:t>
            </a:r>
            <a:endParaRPr sz="1200">
              <a:latin typeface="Calibri"/>
              <a:cs typeface="Calibri"/>
            </a:endParaRPr>
          </a:p>
        </p:txBody>
      </p:sp>
      <p:sp>
        <p:nvSpPr>
          <p:cNvPr id="7" name="object 7"/>
          <p:cNvSpPr txBox="1"/>
          <p:nvPr/>
        </p:nvSpPr>
        <p:spPr>
          <a:xfrm>
            <a:off x="9439159" y="6129817"/>
            <a:ext cx="1977389" cy="149860"/>
          </a:xfrm>
          <a:prstGeom prst="rect">
            <a:avLst/>
          </a:prstGeom>
        </p:spPr>
        <p:txBody>
          <a:bodyPr vert="horz" wrap="square" lIns="0" tIns="7620" rIns="0" bIns="0" rtlCol="0">
            <a:spAutoFit/>
          </a:bodyPr>
          <a:lstStyle/>
          <a:p>
            <a:pPr marL="12700">
              <a:lnSpc>
                <a:spcPct val="100000"/>
              </a:lnSpc>
              <a:spcBef>
                <a:spcPts val="60"/>
              </a:spcBef>
            </a:pPr>
            <a:r>
              <a:rPr sz="800" dirty="0">
                <a:solidFill>
                  <a:srgbClr val="B7B7B7"/>
                </a:solidFill>
                <a:latin typeface="Calibri"/>
                <a:cs typeface="Calibri"/>
              </a:rPr>
              <a:t>for</a:t>
            </a:r>
            <a:r>
              <a:rPr sz="800" spc="-15" dirty="0">
                <a:solidFill>
                  <a:srgbClr val="B7B7B7"/>
                </a:solidFill>
                <a:latin typeface="Calibri"/>
                <a:cs typeface="Calibri"/>
              </a:rPr>
              <a:t> </a:t>
            </a:r>
            <a:r>
              <a:rPr sz="800" spc="-5" dirty="0">
                <a:solidFill>
                  <a:srgbClr val="B7B7B7"/>
                </a:solidFill>
                <a:latin typeface="Calibri"/>
                <a:cs typeface="Calibri"/>
              </a:rPr>
              <a:t>Generating</a:t>
            </a:r>
            <a:r>
              <a:rPr sz="800" spc="-10" dirty="0">
                <a:solidFill>
                  <a:srgbClr val="B7B7B7"/>
                </a:solidFill>
                <a:latin typeface="Calibri"/>
                <a:cs typeface="Calibri"/>
              </a:rPr>
              <a:t> </a:t>
            </a:r>
            <a:r>
              <a:rPr sz="800" spc="-5" dirty="0">
                <a:solidFill>
                  <a:srgbClr val="B7B7B7"/>
                </a:solidFill>
                <a:latin typeface="Calibri"/>
                <a:cs typeface="Calibri"/>
              </a:rPr>
              <a:t>Image Descriptions”,</a:t>
            </a:r>
            <a:r>
              <a:rPr sz="800" spc="-10" dirty="0">
                <a:solidFill>
                  <a:srgbClr val="B7B7B7"/>
                </a:solidFill>
                <a:latin typeface="Calibri"/>
                <a:cs typeface="Calibri"/>
              </a:rPr>
              <a:t> </a:t>
            </a:r>
            <a:r>
              <a:rPr sz="800" spc="-5" dirty="0">
                <a:solidFill>
                  <a:srgbClr val="B7B7B7"/>
                </a:solidFill>
                <a:latin typeface="Calibri"/>
                <a:cs typeface="Calibri"/>
              </a:rPr>
              <a:t>CVPR </a:t>
            </a:r>
            <a:r>
              <a:rPr sz="800" spc="-10" dirty="0">
                <a:solidFill>
                  <a:srgbClr val="B7B7B7"/>
                </a:solidFill>
                <a:latin typeface="Calibri"/>
                <a:cs typeface="Calibri"/>
              </a:rPr>
              <a:t>2015</a:t>
            </a:r>
            <a:endParaRPr sz="800">
              <a:latin typeface="Calibri"/>
              <a:cs typeface="Calibri"/>
            </a:endParaRPr>
          </a:p>
        </p:txBody>
      </p:sp>
      <p:sp>
        <p:nvSpPr>
          <p:cNvPr id="5" name="object 5"/>
          <p:cNvSpPr txBox="1"/>
          <p:nvPr/>
        </p:nvSpPr>
        <p:spPr>
          <a:xfrm>
            <a:off x="175778" y="5360923"/>
            <a:ext cx="8250555" cy="754380"/>
          </a:xfrm>
          <a:prstGeom prst="rect">
            <a:avLst/>
          </a:prstGeom>
        </p:spPr>
        <p:txBody>
          <a:bodyPr vert="horz" wrap="square" lIns="0" tIns="6350" rIns="0" bIns="0" rtlCol="0">
            <a:spAutoFit/>
          </a:bodyPr>
          <a:lstStyle/>
          <a:p>
            <a:pPr marL="12700" marR="5080">
              <a:lnSpc>
                <a:spcPct val="103299"/>
              </a:lnSpc>
              <a:spcBef>
                <a:spcPts val="50"/>
              </a:spcBef>
            </a:pPr>
            <a:r>
              <a:rPr sz="1200" spc="-5" dirty="0">
                <a:latin typeface="Calibri"/>
                <a:cs typeface="Calibri"/>
              </a:rPr>
              <a:t>Mao</a:t>
            </a:r>
            <a:r>
              <a:rPr sz="1200" spc="10" dirty="0">
                <a:latin typeface="Calibri"/>
                <a:cs typeface="Calibri"/>
              </a:rPr>
              <a:t> </a:t>
            </a:r>
            <a:r>
              <a:rPr sz="1200" spc="-5" dirty="0">
                <a:latin typeface="Calibri"/>
                <a:cs typeface="Calibri"/>
              </a:rPr>
              <a:t>et</a:t>
            </a:r>
            <a:r>
              <a:rPr sz="1200" spc="10" dirty="0">
                <a:latin typeface="Calibri"/>
                <a:cs typeface="Calibri"/>
              </a:rPr>
              <a:t> </a:t>
            </a:r>
            <a:r>
              <a:rPr sz="1200" spc="-5" dirty="0">
                <a:latin typeface="Calibri"/>
                <a:cs typeface="Calibri"/>
              </a:rPr>
              <a:t>al,</a:t>
            </a:r>
            <a:r>
              <a:rPr sz="1200" spc="10" dirty="0">
                <a:latin typeface="Calibri"/>
                <a:cs typeface="Calibri"/>
              </a:rPr>
              <a:t> </a:t>
            </a:r>
            <a:r>
              <a:rPr sz="1200" spc="-5" dirty="0">
                <a:latin typeface="Calibri"/>
                <a:cs typeface="Calibri"/>
              </a:rPr>
              <a:t>“Explain</a:t>
            </a:r>
            <a:r>
              <a:rPr sz="1200" spc="5" dirty="0">
                <a:latin typeface="Calibri"/>
                <a:cs typeface="Calibri"/>
              </a:rPr>
              <a:t> </a:t>
            </a:r>
            <a:r>
              <a:rPr sz="1200" spc="-5" dirty="0">
                <a:latin typeface="Calibri"/>
                <a:cs typeface="Calibri"/>
              </a:rPr>
              <a:t>Images</a:t>
            </a:r>
            <a:r>
              <a:rPr sz="1200" spc="20" dirty="0">
                <a:latin typeface="Calibri"/>
                <a:cs typeface="Calibri"/>
              </a:rPr>
              <a:t> </a:t>
            </a:r>
            <a:r>
              <a:rPr sz="1200" spc="-5" dirty="0">
                <a:latin typeface="Calibri"/>
                <a:cs typeface="Calibri"/>
              </a:rPr>
              <a:t>with</a:t>
            </a:r>
            <a:r>
              <a:rPr sz="1200" dirty="0">
                <a:latin typeface="Calibri"/>
                <a:cs typeface="Calibri"/>
              </a:rPr>
              <a:t> </a:t>
            </a:r>
            <a:r>
              <a:rPr sz="1200" spc="-5" dirty="0">
                <a:latin typeface="Calibri"/>
                <a:cs typeface="Calibri"/>
              </a:rPr>
              <a:t>Multimodal</a:t>
            </a:r>
            <a:r>
              <a:rPr sz="1200" spc="10" dirty="0">
                <a:latin typeface="Calibri"/>
                <a:cs typeface="Calibri"/>
              </a:rPr>
              <a:t> </a:t>
            </a:r>
            <a:r>
              <a:rPr sz="1200" spc="-10" dirty="0">
                <a:latin typeface="Calibri"/>
                <a:cs typeface="Calibri"/>
              </a:rPr>
              <a:t>Recurrent</a:t>
            </a:r>
            <a:r>
              <a:rPr sz="1200" spc="10" dirty="0">
                <a:latin typeface="Calibri"/>
                <a:cs typeface="Calibri"/>
              </a:rPr>
              <a:t> </a:t>
            </a:r>
            <a:r>
              <a:rPr sz="1200" spc="-10" dirty="0">
                <a:latin typeface="Calibri"/>
                <a:cs typeface="Calibri"/>
              </a:rPr>
              <a:t>Neural</a:t>
            </a:r>
            <a:r>
              <a:rPr sz="1200" spc="10" dirty="0">
                <a:latin typeface="Calibri"/>
                <a:cs typeface="Calibri"/>
              </a:rPr>
              <a:t> </a:t>
            </a:r>
            <a:r>
              <a:rPr sz="1200" spc="-20" dirty="0">
                <a:latin typeface="Calibri"/>
                <a:cs typeface="Calibri"/>
              </a:rPr>
              <a:t>Networks”,</a:t>
            </a:r>
            <a:r>
              <a:rPr sz="1200" spc="10" dirty="0">
                <a:latin typeface="Calibri"/>
                <a:cs typeface="Calibri"/>
              </a:rPr>
              <a:t> </a:t>
            </a:r>
            <a:r>
              <a:rPr sz="1200" spc="-5" dirty="0">
                <a:latin typeface="Calibri"/>
                <a:cs typeface="Calibri"/>
              </a:rPr>
              <a:t>NeurIPS</a:t>
            </a:r>
            <a:r>
              <a:rPr sz="1200" spc="5" dirty="0">
                <a:latin typeface="Calibri"/>
                <a:cs typeface="Calibri"/>
              </a:rPr>
              <a:t> </a:t>
            </a:r>
            <a:r>
              <a:rPr sz="1200" dirty="0">
                <a:latin typeface="Calibri"/>
                <a:cs typeface="Calibri"/>
              </a:rPr>
              <a:t>2014</a:t>
            </a:r>
            <a:r>
              <a:rPr sz="1200" spc="15" dirty="0">
                <a:latin typeface="Calibri"/>
                <a:cs typeface="Calibri"/>
              </a:rPr>
              <a:t> </a:t>
            </a:r>
            <a:r>
              <a:rPr sz="1200" spc="-5" dirty="0">
                <a:latin typeface="Calibri"/>
                <a:cs typeface="Calibri"/>
              </a:rPr>
              <a:t>Deep</a:t>
            </a:r>
            <a:r>
              <a:rPr sz="1200" spc="5" dirty="0">
                <a:latin typeface="Calibri"/>
                <a:cs typeface="Calibri"/>
              </a:rPr>
              <a:t> </a:t>
            </a:r>
            <a:r>
              <a:rPr sz="1200" spc="-5" dirty="0">
                <a:latin typeface="Calibri"/>
                <a:cs typeface="Calibri"/>
              </a:rPr>
              <a:t>Learning</a:t>
            </a:r>
            <a:r>
              <a:rPr sz="1200" spc="10" dirty="0">
                <a:latin typeface="Calibri"/>
                <a:cs typeface="Calibri"/>
              </a:rPr>
              <a:t> </a:t>
            </a:r>
            <a:r>
              <a:rPr sz="1200" spc="-5" dirty="0">
                <a:latin typeface="Calibri"/>
                <a:cs typeface="Calibri"/>
              </a:rPr>
              <a:t>and</a:t>
            </a:r>
            <a:r>
              <a:rPr sz="1200" spc="5" dirty="0">
                <a:latin typeface="Calibri"/>
                <a:cs typeface="Calibri"/>
              </a:rPr>
              <a:t> </a:t>
            </a:r>
            <a:r>
              <a:rPr sz="1200" spc="-10" dirty="0">
                <a:latin typeface="Calibri"/>
                <a:cs typeface="Calibri"/>
              </a:rPr>
              <a:t>Representation</a:t>
            </a:r>
            <a:r>
              <a:rPr sz="1200" dirty="0">
                <a:latin typeface="Calibri"/>
                <a:cs typeface="Calibri"/>
              </a:rPr>
              <a:t> </a:t>
            </a:r>
            <a:r>
              <a:rPr sz="1200" spc="-15" dirty="0">
                <a:latin typeface="Calibri"/>
                <a:cs typeface="Calibri"/>
              </a:rPr>
              <a:t>Workshop </a:t>
            </a:r>
            <a:r>
              <a:rPr sz="1200" spc="-10" dirty="0">
                <a:latin typeface="Calibri"/>
                <a:cs typeface="Calibri"/>
              </a:rPr>
              <a:t> </a:t>
            </a:r>
            <a:r>
              <a:rPr sz="1200" spc="-15" dirty="0">
                <a:latin typeface="Calibri"/>
                <a:cs typeface="Calibri"/>
              </a:rPr>
              <a:t>Karpathy</a:t>
            </a:r>
            <a:r>
              <a:rPr sz="1200" spc="-5" dirty="0">
                <a:latin typeface="Calibri"/>
                <a:cs typeface="Calibri"/>
              </a:rPr>
              <a:t> and </a:t>
            </a:r>
            <a:r>
              <a:rPr sz="1200" spc="-10" dirty="0">
                <a:latin typeface="Calibri"/>
                <a:cs typeface="Calibri"/>
              </a:rPr>
              <a:t>Fei-Fei,</a:t>
            </a:r>
            <a:r>
              <a:rPr sz="1200" spc="5" dirty="0">
                <a:latin typeface="Calibri"/>
                <a:cs typeface="Calibri"/>
              </a:rPr>
              <a:t> </a:t>
            </a:r>
            <a:r>
              <a:rPr sz="1200" spc="-5" dirty="0">
                <a:latin typeface="Calibri"/>
                <a:cs typeface="Calibri"/>
              </a:rPr>
              <a:t>“Deep Visual-Semantic</a:t>
            </a:r>
            <a:r>
              <a:rPr sz="1200" spc="5" dirty="0">
                <a:latin typeface="Calibri"/>
                <a:cs typeface="Calibri"/>
              </a:rPr>
              <a:t> </a:t>
            </a:r>
            <a:r>
              <a:rPr sz="1200" spc="-5" dirty="0">
                <a:latin typeface="Calibri"/>
                <a:cs typeface="Calibri"/>
              </a:rPr>
              <a:t>Alignments</a:t>
            </a:r>
            <a:r>
              <a:rPr sz="1200" spc="15" dirty="0">
                <a:latin typeface="Calibri"/>
                <a:cs typeface="Calibri"/>
              </a:rPr>
              <a:t> </a:t>
            </a:r>
            <a:r>
              <a:rPr sz="1200" spc="-10" dirty="0">
                <a:latin typeface="Calibri"/>
                <a:cs typeface="Calibri"/>
              </a:rPr>
              <a:t>for</a:t>
            </a:r>
            <a:r>
              <a:rPr sz="1200" spc="-5" dirty="0">
                <a:latin typeface="Calibri"/>
                <a:cs typeface="Calibri"/>
              </a:rPr>
              <a:t> </a:t>
            </a:r>
            <a:r>
              <a:rPr sz="1200" spc="-10" dirty="0">
                <a:latin typeface="Calibri"/>
                <a:cs typeface="Calibri"/>
              </a:rPr>
              <a:t>Generating</a:t>
            </a:r>
            <a:r>
              <a:rPr sz="1200" dirty="0">
                <a:latin typeface="Calibri"/>
                <a:cs typeface="Calibri"/>
              </a:rPr>
              <a:t> </a:t>
            </a:r>
            <a:r>
              <a:rPr sz="1200" spc="-5" dirty="0">
                <a:latin typeface="Calibri"/>
                <a:cs typeface="Calibri"/>
              </a:rPr>
              <a:t>Image</a:t>
            </a:r>
            <a:r>
              <a:rPr sz="1200" spc="10" dirty="0">
                <a:latin typeface="Calibri"/>
                <a:cs typeface="Calibri"/>
              </a:rPr>
              <a:t> </a:t>
            </a:r>
            <a:r>
              <a:rPr sz="1200" spc="-15" dirty="0">
                <a:latin typeface="Calibri"/>
                <a:cs typeface="Calibri"/>
              </a:rPr>
              <a:t>Descriptions”,</a:t>
            </a:r>
            <a:r>
              <a:rPr sz="1200" dirty="0">
                <a:latin typeface="Calibri"/>
                <a:cs typeface="Calibri"/>
              </a:rPr>
              <a:t> </a:t>
            </a:r>
            <a:r>
              <a:rPr sz="1200" spc="-5" dirty="0">
                <a:latin typeface="Calibri"/>
                <a:cs typeface="Calibri"/>
              </a:rPr>
              <a:t>CVPR</a:t>
            </a:r>
            <a:r>
              <a:rPr sz="1200" dirty="0">
                <a:latin typeface="Calibri"/>
                <a:cs typeface="Calibri"/>
              </a:rPr>
              <a:t> 2015</a:t>
            </a:r>
            <a:endParaRPr sz="1200">
              <a:latin typeface="Calibri"/>
              <a:cs typeface="Calibri"/>
            </a:endParaRPr>
          </a:p>
          <a:p>
            <a:pPr marL="12700">
              <a:lnSpc>
                <a:spcPts val="1390"/>
              </a:lnSpc>
            </a:pPr>
            <a:r>
              <a:rPr sz="1200" spc="-10" dirty="0">
                <a:latin typeface="Calibri"/>
                <a:cs typeface="Calibri"/>
              </a:rPr>
              <a:t>Vinyals</a:t>
            </a:r>
            <a:r>
              <a:rPr sz="1200" spc="5" dirty="0">
                <a:latin typeface="Calibri"/>
                <a:cs typeface="Calibri"/>
              </a:rPr>
              <a:t> </a:t>
            </a:r>
            <a:r>
              <a:rPr sz="1200" spc="-5" dirty="0">
                <a:latin typeface="Calibri"/>
                <a:cs typeface="Calibri"/>
              </a:rPr>
              <a:t>et</a:t>
            </a:r>
            <a:r>
              <a:rPr sz="1200" dirty="0">
                <a:latin typeface="Calibri"/>
                <a:cs typeface="Calibri"/>
              </a:rPr>
              <a:t> </a:t>
            </a:r>
            <a:r>
              <a:rPr sz="1200" spc="-5" dirty="0">
                <a:latin typeface="Calibri"/>
                <a:cs typeface="Calibri"/>
              </a:rPr>
              <a:t>al,</a:t>
            </a:r>
            <a:r>
              <a:rPr sz="1200" dirty="0">
                <a:latin typeface="Calibri"/>
                <a:cs typeface="Calibri"/>
              </a:rPr>
              <a:t> </a:t>
            </a:r>
            <a:r>
              <a:rPr sz="1200" spc="-10" dirty="0">
                <a:latin typeface="Calibri"/>
                <a:cs typeface="Calibri"/>
              </a:rPr>
              <a:t>"Show</a:t>
            </a:r>
            <a:r>
              <a:rPr sz="1200" spc="5" dirty="0">
                <a:latin typeface="Calibri"/>
                <a:cs typeface="Calibri"/>
              </a:rPr>
              <a:t> </a:t>
            </a:r>
            <a:r>
              <a:rPr sz="1200" spc="-5" dirty="0">
                <a:latin typeface="Calibri"/>
                <a:cs typeface="Calibri"/>
              </a:rPr>
              <a:t>and </a:t>
            </a:r>
            <a:r>
              <a:rPr sz="1200" spc="-25" dirty="0">
                <a:latin typeface="Calibri"/>
                <a:cs typeface="Calibri"/>
              </a:rPr>
              <a:t>Tell:</a:t>
            </a:r>
            <a:r>
              <a:rPr sz="1200" spc="5" dirty="0">
                <a:latin typeface="Calibri"/>
                <a:cs typeface="Calibri"/>
              </a:rPr>
              <a:t> </a:t>
            </a:r>
            <a:r>
              <a:rPr sz="1200" dirty="0">
                <a:latin typeface="Calibri"/>
                <a:cs typeface="Calibri"/>
              </a:rPr>
              <a:t>A</a:t>
            </a:r>
            <a:r>
              <a:rPr sz="1200" spc="5" dirty="0">
                <a:latin typeface="Calibri"/>
                <a:cs typeface="Calibri"/>
              </a:rPr>
              <a:t> </a:t>
            </a:r>
            <a:r>
              <a:rPr sz="1200" spc="-10" dirty="0">
                <a:latin typeface="Calibri"/>
                <a:cs typeface="Calibri"/>
              </a:rPr>
              <a:t>Neural</a:t>
            </a:r>
            <a:r>
              <a:rPr sz="1200" dirty="0">
                <a:latin typeface="Calibri"/>
                <a:cs typeface="Calibri"/>
              </a:rPr>
              <a:t> </a:t>
            </a:r>
            <a:r>
              <a:rPr sz="1200" spc="-5" dirty="0">
                <a:latin typeface="Calibri"/>
                <a:cs typeface="Calibri"/>
              </a:rPr>
              <a:t>Image</a:t>
            </a:r>
            <a:r>
              <a:rPr sz="1200" spc="5" dirty="0">
                <a:latin typeface="Calibri"/>
                <a:cs typeface="Calibri"/>
              </a:rPr>
              <a:t> </a:t>
            </a:r>
            <a:r>
              <a:rPr sz="1200" spc="-5" dirty="0">
                <a:latin typeface="Calibri"/>
                <a:cs typeface="Calibri"/>
              </a:rPr>
              <a:t>Caption </a:t>
            </a:r>
            <a:r>
              <a:rPr sz="1200" spc="-15" dirty="0">
                <a:latin typeface="Calibri"/>
                <a:cs typeface="Calibri"/>
              </a:rPr>
              <a:t>Generator”,</a:t>
            </a:r>
            <a:r>
              <a:rPr sz="1200" dirty="0">
                <a:latin typeface="Calibri"/>
                <a:cs typeface="Calibri"/>
              </a:rPr>
              <a:t> </a:t>
            </a:r>
            <a:r>
              <a:rPr sz="1200" spc="-5" dirty="0">
                <a:latin typeface="Calibri"/>
                <a:cs typeface="Calibri"/>
              </a:rPr>
              <a:t>CVPR</a:t>
            </a:r>
            <a:r>
              <a:rPr sz="1200" dirty="0">
                <a:latin typeface="Calibri"/>
                <a:cs typeface="Calibri"/>
              </a:rPr>
              <a:t> 2015</a:t>
            </a:r>
            <a:endParaRPr sz="1200">
              <a:latin typeface="Calibri"/>
              <a:cs typeface="Calibri"/>
            </a:endParaRPr>
          </a:p>
          <a:p>
            <a:pPr marL="12700">
              <a:lnSpc>
                <a:spcPts val="1415"/>
              </a:lnSpc>
            </a:pPr>
            <a:r>
              <a:rPr sz="1200" spc="-5" dirty="0">
                <a:latin typeface="Calibri"/>
                <a:cs typeface="Calibri"/>
              </a:rPr>
              <a:t>Donahue</a:t>
            </a:r>
            <a:r>
              <a:rPr sz="1200" spc="5" dirty="0">
                <a:latin typeface="Calibri"/>
                <a:cs typeface="Calibri"/>
              </a:rPr>
              <a:t> </a:t>
            </a:r>
            <a:r>
              <a:rPr sz="1200" spc="-5" dirty="0">
                <a:latin typeface="Calibri"/>
                <a:cs typeface="Calibri"/>
              </a:rPr>
              <a:t>et</a:t>
            </a:r>
            <a:r>
              <a:rPr sz="1200" dirty="0">
                <a:latin typeface="Calibri"/>
                <a:cs typeface="Calibri"/>
              </a:rPr>
              <a:t> </a:t>
            </a:r>
            <a:r>
              <a:rPr sz="1200" spc="-5" dirty="0">
                <a:latin typeface="Calibri"/>
                <a:cs typeface="Calibri"/>
              </a:rPr>
              <a:t>al,</a:t>
            </a:r>
            <a:r>
              <a:rPr sz="1200" dirty="0">
                <a:latin typeface="Calibri"/>
                <a:cs typeface="Calibri"/>
              </a:rPr>
              <a:t> </a:t>
            </a:r>
            <a:r>
              <a:rPr sz="1200" spc="-5" dirty="0">
                <a:latin typeface="Calibri"/>
                <a:cs typeface="Calibri"/>
              </a:rPr>
              <a:t>“Long-term</a:t>
            </a:r>
            <a:r>
              <a:rPr sz="1200" spc="5" dirty="0">
                <a:latin typeface="Calibri"/>
                <a:cs typeface="Calibri"/>
              </a:rPr>
              <a:t> </a:t>
            </a:r>
            <a:r>
              <a:rPr sz="1200" spc="-10" dirty="0">
                <a:latin typeface="Calibri"/>
                <a:cs typeface="Calibri"/>
              </a:rPr>
              <a:t>Recurrent</a:t>
            </a:r>
            <a:r>
              <a:rPr sz="1200" dirty="0">
                <a:latin typeface="Calibri"/>
                <a:cs typeface="Calibri"/>
              </a:rPr>
              <a:t> </a:t>
            </a:r>
            <a:r>
              <a:rPr sz="1200" spc="-5" dirty="0">
                <a:latin typeface="Calibri"/>
                <a:cs typeface="Calibri"/>
              </a:rPr>
              <a:t>Convolutional</a:t>
            </a:r>
            <a:r>
              <a:rPr sz="1200" dirty="0">
                <a:latin typeface="Calibri"/>
                <a:cs typeface="Calibri"/>
              </a:rPr>
              <a:t> </a:t>
            </a:r>
            <a:r>
              <a:rPr sz="1200" spc="-5" dirty="0">
                <a:latin typeface="Calibri"/>
                <a:cs typeface="Calibri"/>
              </a:rPr>
              <a:t>Networks</a:t>
            </a:r>
            <a:r>
              <a:rPr sz="1200" spc="5" dirty="0">
                <a:latin typeface="Calibri"/>
                <a:cs typeface="Calibri"/>
              </a:rPr>
              <a:t> </a:t>
            </a:r>
            <a:r>
              <a:rPr sz="1200" spc="-10" dirty="0">
                <a:latin typeface="Calibri"/>
                <a:cs typeface="Calibri"/>
              </a:rPr>
              <a:t>for</a:t>
            </a:r>
            <a:r>
              <a:rPr sz="1200" spc="-5" dirty="0">
                <a:latin typeface="Calibri"/>
                <a:cs typeface="Calibri"/>
              </a:rPr>
              <a:t> Visual</a:t>
            </a:r>
            <a:r>
              <a:rPr sz="1200" dirty="0">
                <a:latin typeface="Calibri"/>
                <a:cs typeface="Calibri"/>
              </a:rPr>
              <a:t> </a:t>
            </a:r>
            <a:r>
              <a:rPr sz="1200" spc="-5" dirty="0">
                <a:latin typeface="Calibri"/>
                <a:cs typeface="Calibri"/>
              </a:rPr>
              <a:t>Recognition and </a:t>
            </a:r>
            <a:r>
              <a:rPr sz="1200" spc="-15" dirty="0">
                <a:latin typeface="Calibri"/>
                <a:cs typeface="Calibri"/>
              </a:rPr>
              <a:t>Description”,</a:t>
            </a:r>
            <a:r>
              <a:rPr sz="1200" dirty="0">
                <a:latin typeface="Calibri"/>
                <a:cs typeface="Calibri"/>
              </a:rPr>
              <a:t> </a:t>
            </a:r>
            <a:r>
              <a:rPr sz="1200" spc="-5" dirty="0">
                <a:latin typeface="Calibri"/>
                <a:cs typeface="Calibri"/>
              </a:rPr>
              <a:t>CVPR</a:t>
            </a:r>
            <a:r>
              <a:rPr sz="1200" dirty="0">
                <a:latin typeface="Calibri"/>
                <a:cs typeface="Calibri"/>
              </a:rPr>
              <a:t> 2015</a:t>
            </a:r>
            <a:endParaRPr sz="120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549900" cy="635000"/>
          </a:xfrm>
          <a:prstGeom prst="rect">
            <a:avLst/>
          </a:prstGeom>
        </p:spPr>
        <p:txBody>
          <a:bodyPr vert="horz" wrap="square" lIns="0" tIns="12700" rIns="0" bIns="0" rtlCol="0">
            <a:spAutoFit/>
          </a:bodyPr>
          <a:lstStyle/>
          <a:p>
            <a:pPr marL="12700">
              <a:lnSpc>
                <a:spcPct val="100000"/>
              </a:lnSpc>
              <a:spcBef>
                <a:spcPts val="100"/>
              </a:spcBef>
            </a:pPr>
            <a:r>
              <a:rPr sz="4000" spc="-15" dirty="0"/>
              <a:t>Example:</a:t>
            </a:r>
            <a:r>
              <a:rPr sz="4000" spc="-40" dirty="0"/>
              <a:t> </a:t>
            </a:r>
            <a:r>
              <a:rPr sz="4000" spc="-10" dirty="0"/>
              <a:t>Image</a:t>
            </a:r>
            <a:r>
              <a:rPr sz="4000" spc="-35" dirty="0"/>
              <a:t> </a:t>
            </a:r>
            <a:r>
              <a:rPr sz="4000" spc="-5" dirty="0"/>
              <a:t>Captioning</a:t>
            </a:r>
            <a:endParaRPr sz="4000"/>
          </a:p>
        </p:txBody>
      </p:sp>
      <p:grpSp>
        <p:nvGrpSpPr>
          <p:cNvPr id="3" name="object 3"/>
          <p:cNvGrpSpPr/>
          <p:nvPr/>
        </p:nvGrpSpPr>
        <p:grpSpPr>
          <a:xfrm>
            <a:off x="2884551" y="1621536"/>
            <a:ext cx="6143625" cy="3286125"/>
            <a:chOff x="2884551" y="1621536"/>
            <a:chExt cx="6143625" cy="3286125"/>
          </a:xfrm>
        </p:grpSpPr>
        <p:pic>
          <p:nvPicPr>
            <p:cNvPr id="4" name="object 4"/>
            <p:cNvPicPr/>
            <p:nvPr/>
          </p:nvPicPr>
          <p:blipFill>
            <a:blip r:embed="rId3" cstate="print"/>
            <a:stretch>
              <a:fillRect/>
            </a:stretch>
          </p:blipFill>
          <p:spPr>
            <a:xfrm>
              <a:off x="3154680" y="1621536"/>
              <a:ext cx="5873496" cy="3285744"/>
            </a:xfrm>
            <a:prstGeom prst="rect">
              <a:avLst/>
            </a:prstGeom>
          </p:spPr>
        </p:pic>
        <p:sp>
          <p:nvSpPr>
            <p:cNvPr id="5" name="object 5"/>
            <p:cNvSpPr/>
            <p:nvPr/>
          </p:nvSpPr>
          <p:spPr>
            <a:xfrm>
              <a:off x="2922651" y="3477563"/>
              <a:ext cx="2653030" cy="1256665"/>
            </a:xfrm>
            <a:custGeom>
              <a:avLst/>
              <a:gdLst/>
              <a:ahLst/>
              <a:cxnLst/>
              <a:rect l="l" t="t" r="r" b="b"/>
              <a:pathLst>
                <a:path w="2653029" h="1256664">
                  <a:moveTo>
                    <a:pt x="0" y="0"/>
                  </a:moveTo>
                  <a:lnTo>
                    <a:pt x="2652909" y="0"/>
                  </a:lnTo>
                  <a:lnTo>
                    <a:pt x="2652909" y="1256073"/>
                  </a:lnTo>
                  <a:lnTo>
                    <a:pt x="0" y="1256073"/>
                  </a:lnTo>
                  <a:lnTo>
                    <a:pt x="0" y="0"/>
                  </a:lnTo>
                  <a:close/>
                </a:path>
              </a:pathLst>
            </a:custGeom>
            <a:ln w="76200">
              <a:solidFill>
                <a:srgbClr val="FF0000"/>
              </a:solidFill>
            </a:ln>
          </p:spPr>
          <p:txBody>
            <a:bodyPr wrap="square" lIns="0" tIns="0" rIns="0" bIns="0" rtlCol="0"/>
            <a:lstStyle/>
            <a:p>
              <a:endParaRPr/>
            </a:p>
          </p:txBody>
        </p:sp>
      </p:grpSp>
      <p:sp>
        <p:nvSpPr>
          <p:cNvPr id="6" name="object 6"/>
          <p:cNvSpPr txBox="1"/>
          <p:nvPr/>
        </p:nvSpPr>
        <p:spPr>
          <a:xfrm>
            <a:off x="9439159" y="5996940"/>
            <a:ext cx="2559050" cy="275590"/>
          </a:xfrm>
          <a:prstGeom prst="rect">
            <a:avLst/>
          </a:prstGeom>
        </p:spPr>
        <p:txBody>
          <a:bodyPr vert="horz" wrap="square" lIns="0" tIns="6350" rIns="0" bIns="0" rtlCol="0">
            <a:spAutoFit/>
          </a:bodyPr>
          <a:lstStyle/>
          <a:p>
            <a:pPr marL="12700" marR="5080">
              <a:lnSpc>
                <a:spcPct val="105000"/>
              </a:lnSpc>
              <a:spcBef>
                <a:spcPts val="50"/>
              </a:spcBef>
            </a:pPr>
            <a:r>
              <a:rPr sz="800" spc="-5" dirty="0">
                <a:solidFill>
                  <a:srgbClr val="B7B7B7"/>
                </a:solidFill>
                <a:latin typeface="Calibri"/>
                <a:cs typeface="Calibri"/>
              </a:rPr>
              <a:t>Figure </a:t>
            </a:r>
            <a:r>
              <a:rPr sz="800" dirty="0">
                <a:solidFill>
                  <a:srgbClr val="B7B7B7"/>
                </a:solidFill>
                <a:latin typeface="Calibri"/>
                <a:cs typeface="Calibri"/>
              </a:rPr>
              <a:t>from </a:t>
            </a:r>
            <a:r>
              <a:rPr sz="800" spc="-5" dirty="0">
                <a:solidFill>
                  <a:srgbClr val="B7B7B7"/>
                </a:solidFill>
                <a:latin typeface="Calibri"/>
                <a:cs typeface="Calibri"/>
              </a:rPr>
              <a:t>Karpathy </a:t>
            </a:r>
            <a:r>
              <a:rPr sz="800" dirty="0">
                <a:solidFill>
                  <a:srgbClr val="B7B7B7"/>
                </a:solidFill>
                <a:latin typeface="Calibri"/>
                <a:cs typeface="Calibri"/>
              </a:rPr>
              <a:t>et a, </a:t>
            </a:r>
            <a:r>
              <a:rPr sz="800" spc="-5" dirty="0">
                <a:solidFill>
                  <a:srgbClr val="B7B7B7"/>
                </a:solidFill>
                <a:latin typeface="Calibri"/>
                <a:cs typeface="Calibri"/>
              </a:rPr>
              <a:t>“Deep Visual-Semantic Alignments </a:t>
            </a:r>
            <a:r>
              <a:rPr sz="800" spc="-170" dirty="0">
                <a:solidFill>
                  <a:srgbClr val="B7B7B7"/>
                </a:solidFill>
                <a:latin typeface="Calibri"/>
                <a:cs typeface="Calibri"/>
              </a:rPr>
              <a:t> </a:t>
            </a:r>
            <a:r>
              <a:rPr sz="800" dirty="0">
                <a:solidFill>
                  <a:srgbClr val="B7B7B7"/>
                </a:solidFill>
                <a:latin typeface="Calibri"/>
                <a:cs typeface="Calibri"/>
              </a:rPr>
              <a:t>for</a:t>
            </a:r>
            <a:r>
              <a:rPr sz="800" spc="-15" dirty="0">
                <a:solidFill>
                  <a:srgbClr val="B7B7B7"/>
                </a:solidFill>
                <a:latin typeface="Calibri"/>
                <a:cs typeface="Calibri"/>
              </a:rPr>
              <a:t> </a:t>
            </a:r>
            <a:r>
              <a:rPr sz="800" spc="-5" dirty="0">
                <a:solidFill>
                  <a:srgbClr val="B7B7B7"/>
                </a:solidFill>
                <a:latin typeface="Calibri"/>
                <a:cs typeface="Calibri"/>
              </a:rPr>
              <a:t>Generating</a:t>
            </a:r>
            <a:r>
              <a:rPr sz="800" spc="-10" dirty="0">
                <a:solidFill>
                  <a:srgbClr val="B7B7B7"/>
                </a:solidFill>
                <a:latin typeface="Calibri"/>
                <a:cs typeface="Calibri"/>
              </a:rPr>
              <a:t> </a:t>
            </a:r>
            <a:r>
              <a:rPr sz="800" spc="-5" dirty="0">
                <a:solidFill>
                  <a:srgbClr val="B7B7B7"/>
                </a:solidFill>
                <a:latin typeface="Calibri"/>
                <a:cs typeface="Calibri"/>
              </a:rPr>
              <a:t>Image Descriptions”,</a:t>
            </a:r>
            <a:r>
              <a:rPr sz="800" spc="-10" dirty="0">
                <a:solidFill>
                  <a:srgbClr val="B7B7B7"/>
                </a:solidFill>
                <a:latin typeface="Calibri"/>
                <a:cs typeface="Calibri"/>
              </a:rPr>
              <a:t> </a:t>
            </a:r>
            <a:r>
              <a:rPr sz="800" spc="-5" dirty="0">
                <a:solidFill>
                  <a:srgbClr val="B7B7B7"/>
                </a:solidFill>
                <a:latin typeface="Calibri"/>
                <a:cs typeface="Calibri"/>
              </a:rPr>
              <a:t>CVPR </a:t>
            </a:r>
            <a:r>
              <a:rPr sz="800" spc="-10" dirty="0">
                <a:solidFill>
                  <a:srgbClr val="B7B7B7"/>
                </a:solidFill>
                <a:latin typeface="Calibri"/>
                <a:cs typeface="Calibri"/>
              </a:rPr>
              <a:t>2015</a:t>
            </a:r>
            <a:endParaRPr sz="800">
              <a:latin typeface="Calibri"/>
              <a:cs typeface="Calibri"/>
            </a:endParaRPr>
          </a:p>
        </p:txBody>
      </p:sp>
      <p:sp>
        <p:nvSpPr>
          <p:cNvPr id="7" name="object 7"/>
          <p:cNvSpPr txBox="1"/>
          <p:nvPr/>
        </p:nvSpPr>
        <p:spPr>
          <a:xfrm>
            <a:off x="2750741" y="5041900"/>
            <a:ext cx="6434455" cy="635000"/>
          </a:xfrm>
          <a:prstGeom prst="rect">
            <a:avLst/>
          </a:prstGeom>
        </p:spPr>
        <p:txBody>
          <a:bodyPr vert="horz" wrap="square" lIns="0" tIns="12700" rIns="0" bIns="0" rtlCol="0">
            <a:spAutoFit/>
          </a:bodyPr>
          <a:lstStyle/>
          <a:p>
            <a:pPr marL="12700">
              <a:lnSpc>
                <a:spcPct val="100000"/>
              </a:lnSpc>
              <a:spcBef>
                <a:spcPts val="100"/>
              </a:spcBef>
            </a:pPr>
            <a:r>
              <a:rPr sz="4000" b="1" spc="-10" dirty="0">
                <a:solidFill>
                  <a:srgbClr val="FF0000"/>
                </a:solidFill>
                <a:latin typeface="Calibri"/>
                <a:cs typeface="Calibri"/>
              </a:rPr>
              <a:t>Convolutional</a:t>
            </a:r>
            <a:r>
              <a:rPr sz="4000" b="1" spc="-15" dirty="0">
                <a:solidFill>
                  <a:srgbClr val="FF0000"/>
                </a:solidFill>
                <a:latin typeface="Calibri"/>
                <a:cs typeface="Calibri"/>
              </a:rPr>
              <a:t> </a:t>
            </a:r>
            <a:r>
              <a:rPr sz="4000" b="1" spc="-20" dirty="0">
                <a:solidFill>
                  <a:srgbClr val="FF0000"/>
                </a:solidFill>
                <a:latin typeface="Calibri"/>
                <a:cs typeface="Calibri"/>
              </a:rPr>
              <a:t>Neural</a:t>
            </a:r>
            <a:r>
              <a:rPr sz="4000" b="1" spc="-15" dirty="0">
                <a:solidFill>
                  <a:srgbClr val="FF0000"/>
                </a:solidFill>
                <a:latin typeface="Calibri"/>
                <a:cs typeface="Calibri"/>
              </a:rPr>
              <a:t> Network</a:t>
            </a:r>
            <a:endParaRPr sz="4000">
              <a:latin typeface="Calibri"/>
              <a:cs typeface="Calibri"/>
            </a:endParaRPr>
          </a:p>
        </p:txBody>
      </p:sp>
      <p:sp>
        <p:nvSpPr>
          <p:cNvPr id="8" name="object 8"/>
          <p:cNvSpPr/>
          <p:nvPr/>
        </p:nvSpPr>
        <p:spPr>
          <a:xfrm>
            <a:off x="5667010" y="1252933"/>
            <a:ext cx="3879850" cy="3756025"/>
          </a:xfrm>
          <a:custGeom>
            <a:avLst/>
            <a:gdLst/>
            <a:ahLst/>
            <a:cxnLst/>
            <a:rect l="l" t="t" r="r" b="b"/>
            <a:pathLst>
              <a:path w="3879850" h="3756025">
                <a:moveTo>
                  <a:pt x="0" y="0"/>
                </a:moveTo>
                <a:lnTo>
                  <a:pt x="3879389" y="0"/>
                </a:lnTo>
                <a:lnTo>
                  <a:pt x="3879389" y="3755422"/>
                </a:lnTo>
                <a:lnTo>
                  <a:pt x="0" y="3755422"/>
                </a:lnTo>
                <a:lnTo>
                  <a:pt x="0" y="0"/>
                </a:lnTo>
                <a:close/>
              </a:path>
            </a:pathLst>
          </a:custGeom>
          <a:ln w="76200">
            <a:solidFill>
              <a:srgbClr val="38761D"/>
            </a:solidFill>
          </a:ln>
        </p:spPr>
        <p:txBody>
          <a:bodyPr wrap="square" lIns="0" tIns="0" rIns="0" bIns="0" rtlCol="0"/>
          <a:lstStyle/>
          <a:p>
            <a:endParaRPr/>
          </a:p>
        </p:txBody>
      </p:sp>
      <p:sp>
        <p:nvSpPr>
          <p:cNvPr id="9" name="object 9"/>
          <p:cNvSpPr txBox="1"/>
          <p:nvPr/>
        </p:nvSpPr>
        <p:spPr>
          <a:xfrm>
            <a:off x="9747019" y="1338579"/>
            <a:ext cx="2101850" cy="1854200"/>
          </a:xfrm>
          <a:prstGeom prst="rect">
            <a:avLst/>
          </a:prstGeom>
        </p:spPr>
        <p:txBody>
          <a:bodyPr vert="horz" wrap="square" lIns="0" tIns="12700" rIns="0" bIns="0" rtlCol="0">
            <a:spAutoFit/>
          </a:bodyPr>
          <a:lstStyle/>
          <a:p>
            <a:pPr marL="12700" marR="5080">
              <a:lnSpc>
                <a:spcPct val="100000"/>
              </a:lnSpc>
              <a:spcBef>
                <a:spcPts val="100"/>
              </a:spcBef>
            </a:pPr>
            <a:r>
              <a:rPr sz="4000" b="1" spc="-65" dirty="0">
                <a:solidFill>
                  <a:srgbClr val="38761D"/>
                </a:solidFill>
                <a:latin typeface="Calibri"/>
                <a:cs typeface="Calibri"/>
              </a:rPr>
              <a:t>R</a:t>
            </a:r>
            <a:r>
              <a:rPr sz="4000" b="1" spc="-5" dirty="0">
                <a:solidFill>
                  <a:srgbClr val="38761D"/>
                </a:solidFill>
                <a:latin typeface="Calibri"/>
                <a:cs typeface="Calibri"/>
              </a:rPr>
              <a:t>e</a:t>
            </a:r>
            <a:r>
              <a:rPr sz="4000" b="1" dirty="0">
                <a:solidFill>
                  <a:srgbClr val="38761D"/>
                </a:solidFill>
                <a:latin typeface="Calibri"/>
                <a:cs typeface="Calibri"/>
              </a:rPr>
              <a:t>c</a:t>
            </a:r>
            <a:r>
              <a:rPr sz="4000" b="1" spc="5" dirty="0">
                <a:solidFill>
                  <a:srgbClr val="38761D"/>
                </a:solidFill>
                <a:latin typeface="Calibri"/>
                <a:cs typeface="Calibri"/>
              </a:rPr>
              <a:t>u</a:t>
            </a:r>
            <a:r>
              <a:rPr sz="4000" b="1" dirty="0">
                <a:solidFill>
                  <a:srgbClr val="38761D"/>
                </a:solidFill>
                <a:latin typeface="Calibri"/>
                <a:cs typeface="Calibri"/>
              </a:rPr>
              <a:t>r</a:t>
            </a:r>
            <a:r>
              <a:rPr sz="4000" b="1" spc="-45" dirty="0">
                <a:solidFill>
                  <a:srgbClr val="38761D"/>
                </a:solidFill>
                <a:latin typeface="Calibri"/>
                <a:cs typeface="Calibri"/>
              </a:rPr>
              <a:t>r</a:t>
            </a:r>
            <a:r>
              <a:rPr sz="4000" b="1" spc="-5" dirty="0">
                <a:solidFill>
                  <a:srgbClr val="38761D"/>
                </a:solidFill>
                <a:latin typeface="Calibri"/>
                <a:cs typeface="Calibri"/>
              </a:rPr>
              <a:t>e</a:t>
            </a:r>
            <a:r>
              <a:rPr sz="4000" b="1" spc="-35" dirty="0">
                <a:solidFill>
                  <a:srgbClr val="38761D"/>
                </a:solidFill>
                <a:latin typeface="Calibri"/>
                <a:cs typeface="Calibri"/>
              </a:rPr>
              <a:t>n</a:t>
            </a:r>
            <a:r>
              <a:rPr sz="4000" b="1" dirty="0">
                <a:solidFill>
                  <a:srgbClr val="38761D"/>
                </a:solidFill>
                <a:latin typeface="Calibri"/>
                <a:cs typeface="Calibri"/>
              </a:rPr>
              <a:t>t  </a:t>
            </a:r>
            <a:r>
              <a:rPr sz="4000" b="1" spc="-15" dirty="0">
                <a:solidFill>
                  <a:srgbClr val="38761D"/>
                </a:solidFill>
                <a:latin typeface="Calibri"/>
                <a:cs typeface="Calibri"/>
              </a:rPr>
              <a:t>Neural </a:t>
            </a:r>
            <a:r>
              <a:rPr sz="4000" b="1" spc="-10" dirty="0">
                <a:solidFill>
                  <a:srgbClr val="38761D"/>
                </a:solidFill>
                <a:latin typeface="Calibri"/>
                <a:cs typeface="Calibri"/>
              </a:rPr>
              <a:t> </a:t>
            </a:r>
            <a:r>
              <a:rPr sz="4000" b="1" spc="-15" dirty="0">
                <a:solidFill>
                  <a:srgbClr val="38761D"/>
                </a:solidFill>
                <a:latin typeface="Calibri"/>
                <a:cs typeface="Calibri"/>
              </a:rPr>
              <a:t>Network</a:t>
            </a:r>
            <a:endParaRPr sz="4000">
              <a:latin typeface="Calibri"/>
              <a:cs typeface="Calibri"/>
            </a:endParaRPr>
          </a:p>
        </p:txBody>
      </p:sp>
      <p:sp>
        <p:nvSpPr>
          <p:cNvPr id="11" name="object 11"/>
          <p:cNvSpPr txBox="1"/>
          <p:nvPr/>
        </p:nvSpPr>
        <p:spPr>
          <a:xfrm>
            <a:off x="5315045" y="6466294"/>
            <a:ext cx="1562100" cy="335915"/>
          </a:xfrm>
          <a:prstGeom prst="rect">
            <a:avLst/>
          </a:prstGeom>
        </p:spPr>
        <p:txBody>
          <a:bodyPr vert="horz" wrap="square" lIns="0" tIns="635" rIns="0" bIns="0" rtlCol="0">
            <a:spAutoFit/>
          </a:bodyPr>
          <a:lstStyle/>
          <a:p>
            <a:pPr marL="12700">
              <a:lnSpc>
                <a:spcPct val="100000"/>
              </a:lnSpc>
              <a:spcBef>
                <a:spcPts val="5"/>
              </a:spcBef>
            </a:pPr>
            <a:r>
              <a:rPr sz="2000" spc="-5" dirty="0">
                <a:solidFill>
                  <a:srgbClr val="FFCB05"/>
                </a:solidFill>
                <a:latin typeface="Calibri"/>
                <a:cs typeface="Calibri"/>
              </a:rPr>
              <a:t>Lecture</a:t>
            </a:r>
            <a:r>
              <a:rPr sz="2000" spc="-30" dirty="0">
                <a:solidFill>
                  <a:srgbClr val="FFCB05"/>
                </a:solidFill>
                <a:latin typeface="Calibri"/>
                <a:cs typeface="Calibri"/>
              </a:rPr>
              <a:t> </a:t>
            </a:r>
            <a:r>
              <a:rPr sz="2000" spc="-5" dirty="0">
                <a:solidFill>
                  <a:srgbClr val="FFCB05"/>
                </a:solidFill>
                <a:latin typeface="Calibri"/>
                <a:cs typeface="Calibri"/>
              </a:rPr>
              <a:t>12</a:t>
            </a:r>
            <a:r>
              <a:rPr sz="2000" spc="-35" dirty="0">
                <a:solidFill>
                  <a:srgbClr val="FFCB05"/>
                </a:solidFill>
                <a:latin typeface="Calibri"/>
                <a:cs typeface="Calibri"/>
              </a:rPr>
              <a:t> </a:t>
            </a:r>
            <a:r>
              <a:rPr sz="2000" dirty="0">
                <a:solidFill>
                  <a:srgbClr val="FFCB05"/>
                </a:solidFill>
                <a:latin typeface="Calibri"/>
                <a:cs typeface="Calibri"/>
              </a:rPr>
              <a:t>-</a:t>
            </a:r>
            <a:r>
              <a:rPr sz="2000" spc="-35" dirty="0">
                <a:solidFill>
                  <a:srgbClr val="FFCB05"/>
                </a:solidFill>
                <a:latin typeface="Calibri"/>
                <a:cs typeface="Calibri"/>
              </a:rPr>
              <a:t> </a:t>
            </a:r>
            <a:r>
              <a:rPr sz="2000" spc="-5" dirty="0">
                <a:solidFill>
                  <a:srgbClr val="FFCB05"/>
                </a:solidFill>
                <a:latin typeface="Calibri"/>
                <a:cs typeface="Calibri"/>
              </a:rPr>
              <a:t>70</a:t>
            </a:r>
            <a:endParaRPr sz="200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5071" y="216407"/>
            <a:ext cx="6041390" cy="5986780"/>
            <a:chOff x="195071" y="216407"/>
            <a:chExt cx="6041390" cy="5986780"/>
          </a:xfrm>
        </p:grpSpPr>
        <p:pic>
          <p:nvPicPr>
            <p:cNvPr id="3" name="object 3"/>
            <p:cNvPicPr/>
            <p:nvPr/>
          </p:nvPicPr>
          <p:blipFill>
            <a:blip r:embed="rId3" cstate="print"/>
            <a:stretch>
              <a:fillRect/>
            </a:stretch>
          </p:blipFill>
          <p:spPr>
            <a:xfrm>
              <a:off x="195071" y="216407"/>
              <a:ext cx="1167384" cy="5986272"/>
            </a:xfrm>
            <a:prstGeom prst="rect">
              <a:avLst/>
            </a:prstGeom>
          </p:spPr>
        </p:pic>
        <p:sp>
          <p:nvSpPr>
            <p:cNvPr id="4" name="object 4"/>
            <p:cNvSpPr/>
            <p:nvPr/>
          </p:nvSpPr>
          <p:spPr>
            <a:xfrm>
              <a:off x="1360990" y="334331"/>
              <a:ext cx="2358390" cy="76200"/>
            </a:xfrm>
            <a:custGeom>
              <a:avLst/>
              <a:gdLst/>
              <a:ahLst/>
              <a:cxnLst/>
              <a:rect l="l" t="t" r="r" b="b"/>
              <a:pathLst>
                <a:path w="2358390" h="76200">
                  <a:moveTo>
                    <a:pt x="76200" y="0"/>
                  </a:moveTo>
                  <a:lnTo>
                    <a:pt x="0" y="38100"/>
                  </a:lnTo>
                  <a:lnTo>
                    <a:pt x="76200" y="76200"/>
                  </a:lnTo>
                  <a:lnTo>
                    <a:pt x="76200" y="47625"/>
                  </a:lnTo>
                  <a:lnTo>
                    <a:pt x="63500" y="47625"/>
                  </a:lnTo>
                  <a:lnTo>
                    <a:pt x="63500" y="28575"/>
                  </a:lnTo>
                  <a:lnTo>
                    <a:pt x="76200" y="28574"/>
                  </a:lnTo>
                  <a:lnTo>
                    <a:pt x="76200" y="0"/>
                  </a:lnTo>
                  <a:close/>
                </a:path>
                <a:path w="2358390" h="76200">
                  <a:moveTo>
                    <a:pt x="76200" y="28574"/>
                  </a:moveTo>
                  <a:lnTo>
                    <a:pt x="63500" y="28575"/>
                  </a:lnTo>
                  <a:lnTo>
                    <a:pt x="63500" y="47625"/>
                  </a:lnTo>
                  <a:lnTo>
                    <a:pt x="76200" y="47624"/>
                  </a:lnTo>
                  <a:lnTo>
                    <a:pt x="76200" y="28574"/>
                  </a:lnTo>
                  <a:close/>
                </a:path>
                <a:path w="2358390" h="76200">
                  <a:moveTo>
                    <a:pt x="76200" y="47624"/>
                  </a:moveTo>
                  <a:lnTo>
                    <a:pt x="63500" y="47625"/>
                  </a:lnTo>
                  <a:lnTo>
                    <a:pt x="76200" y="47625"/>
                  </a:lnTo>
                  <a:close/>
                </a:path>
                <a:path w="2358390" h="76200">
                  <a:moveTo>
                    <a:pt x="2358393" y="28573"/>
                  </a:moveTo>
                  <a:lnTo>
                    <a:pt x="76200" y="28574"/>
                  </a:lnTo>
                  <a:lnTo>
                    <a:pt x="76200" y="47624"/>
                  </a:lnTo>
                  <a:lnTo>
                    <a:pt x="2358393" y="47623"/>
                  </a:lnTo>
                  <a:lnTo>
                    <a:pt x="2358393" y="28573"/>
                  </a:lnTo>
                  <a:close/>
                </a:path>
              </a:pathLst>
            </a:custGeom>
            <a:solidFill>
              <a:srgbClr val="0000FF"/>
            </a:solidFill>
          </p:spPr>
          <p:txBody>
            <a:bodyPr wrap="square" lIns="0" tIns="0" rIns="0" bIns="0" rtlCol="0"/>
            <a:lstStyle/>
            <a:p>
              <a:endParaRPr/>
            </a:p>
          </p:txBody>
        </p:sp>
        <p:pic>
          <p:nvPicPr>
            <p:cNvPr id="5" name="object 5"/>
            <p:cNvPicPr/>
            <p:nvPr/>
          </p:nvPicPr>
          <p:blipFill>
            <a:blip r:embed="rId4" cstate="print"/>
            <a:stretch>
              <a:fillRect/>
            </a:stretch>
          </p:blipFill>
          <p:spPr>
            <a:xfrm>
              <a:off x="3718560" y="335279"/>
              <a:ext cx="2517648" cy="1780032"/>
            </a:xfrm>
            <a:prstGeom prst="rect">
              <a:avLst/>
            </a:prstGeom>
          </p:spPr>
        </p:pic>
      </p:grpSp>
      <p:sp>
        <p:nvSpPr>
          <p:cNvPr id="6" name="object 6"/>
          <p:cNvSpPr txBox="1"/>
          <p:nvPr/>
        </p:nvSpPr>
        <p:spPr>
          <a:xfrm>
            <a:off x="4379052" y="120395"/>
            <a:ext cx="1346200" cy="147320"/>
          </a:xfrm>
          <a:prstGeom prst="rect">
            <a:avLst/>
          </a:prstGeom>
        </p:spPr>
        <p:txBody>
          <a:bodyPr vert="horz" wrap="square" lIns="0" tIns="12700" rIns="0" bIns="0" rtlCol="0">
            <a:spAutoFit/>
          </a:bodyPr>
          <a:lstStyle/>
          <a:p>
            <a:pPr marL="12700">
              <a:lnSpc>
                <a:spcPct val="100000"/>
              </a:lnSpc>
              <a:spcBef>
                <a:spcPts val="100"/>
              </a:spcBef>
            </a:pPr>
            <a:r>
              <a:rPr sz="800" u="sng" spc="-5" dirty="0">
                <a:solidFill>
                  <a:srgbClr val="0563C1"/>
                </a:solidFill>
                <a:uFill>
                  <a:solidFill>
                    <a:srgbClr val="0563C1"/>
                  </a:solidFill>
                </a:uFill>
                <a:latin typeface="Calibri"/>
                <a:cs typeface="Calibri"/>
              </a:rPr>
              <a:t>This</a:t>
            </a:r>
            <a:r>
              <a:rPr sz="800" u="sng" spc="-20"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image</a:t>
            </a:r>
            <a:r>
              <a:rPr sz="800" spc="-10" dirty="0">
                <a:solidFill>
                  <a:srgbClr val="0563C1"/>
                </a:solidFill>
                <a:latin typeface="Calibri"/>
                <a:cs typeface="Calibri"/>
              </a:rPr>
              <a:t> </a:t>
            </a:r>
            <a:r>
              <a:rPr sz="800" dirty="0">
                <a:solidFill>
                  <a:srgbClr val="999999"/>
                </a:solidFill>
                <a:latin typeface="Calibri"/>
                <a:cs typeface="Calibri"/>
              </a:rPr>
              <a:t>is</a:t>
            </a:r>
            <a:r>
              <a:rPr sz="800" spc="-15" dirty="0">
                <a:solidFill>
                  <a:srgbClr val="999999"/>
                </a:solidFill>
                <a:latin typeface="Calibri"/>
                <a:cs typeface="Calibri"/>
              </a:rPr>
              <a:t> </a:t>
            </a:r>
            <a:r>
              <a:rPr sz="800" u="sng" spc="-5" dirty="0">
                <a:solidFill>
                  <a:srgbClr val="0563C1"/>
                </a:solidFill>
                <a:uFill>
                  <a:solidFill>
                    <a:srgbClr val="0563C1"/>
                  </a:solidFill>
                </a:uFill>
                <a:latin typeface="Calibri"/>
                <a:cs typeface="Calibri"/>
              </a:rPr>
              <a:t>CC0</a:t>
            </a:r>
            <a:r>
              <a:rPr sz="800" u="sng" spc="-25" dirty="0">
                <a:solidFill>
                  <a:srgbClr val="0563C1"/>
                </a:solidFill>
                <a:uFill>
                  <a:solidFill>
                    <a:srgbClr val="0563C1"/>
                  </a:solidFill>
                </a:uFill>
                <a:latin typeface="Calibri"/>
                <a:cs typeface="Calibri"/>
              </a:rPr>
              <a:t> </a:t>
            </a:r>
            <a:r>
              <a:rPr sz="800" u="sng" dirty="0">
                <a:solidFill>
                  <a:srgbClr val="0563C1"/>
                </a:solidFill>
                <a:uFill>
                  <a:solidFill>
                    <a:srgbClr val="0563C1"/>
                  </a:solidFill>
                </a:uFill>
                <a:latin typeface="Calibri"/>
                <a:cs typeface="Calibri"/>
              </a:rPr>
              <a:t>public</a:t>
            </a:r>
            <a:r>
              <a:rPr sz="800" u="sng" spc="-15"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domain</a:t>
            </a:r>
            <a:endParaRPr sz="800">
              <a:latin typeface="Calibri"/>
              <a:cs typeface="Calibri"/>
            </a:endParaRPr>
          </a:p>
        </p:txBody>
      </p:sp>
      <p:sp>
        <p:nvSpPr>
          <p:cNvPr id="8" name="object 8"/>
          <p:cNvSpPr txBox="1">
            <a:spLocks noGrp="1"/>
          </p:cNvSpPr>
          <p:nvPr>
            <p:ph type="title"/>
          </p:nvPr>
        </p:nvSpPr>
        <p:spPr>
          <a:xfrm>
            <a:off x="1637141" y="2489708"/>
            <a:ext cx="3280410" cy="1125855"/>
          </a:xfrm>
          <a:prstGeom prst="rect">
            <a:avLst/>
          </a:prstGeom>
        </p:spPr>
        <p:txBody>
          <a:bodyPr vert="horz" wrap="square" lIns="0" tIns="10795" rIns="0" bIns="0" rtlCol="0">
            <a:spAutoFit/>
          </a:bodyPr>
          <a:lstStyle/>
          <a:p>
            <a:pPr marL="12700" marR="5080">
              <a:lnSpc>
                <a:spcPct val="100400"/>
              </a:lnSpc>
              <a:spcBef>
                <a:spcPts val="85"/>
              </a:spcBef>
            </a:pPr>
            <a:r>
              <a:rPr sz="2400" b="1" spc="-30" dirty="0">
                <a:latin typeface="Calibri"/>
                <a:cs typeface="Calibri"/>
              </a:rPr>
              <a:t>Transfer </a:t>
            </a:r>
            <a:r>
              <a:rPr sz="2400" b="1" spc="-5" dirty="0">
                <a:latin typeface="Calibri"/>
                <a:cs typeface="Calibri"/>
              </a:rPr>
              <a:t>learning</a:t>
            </a:r>
            <a:r>
              <a:rPr sz="2400" b="0" spc="-5" dirty="0">
                <a:latin typeface="Calibri"/>
                <a:cs typeface="Calibri"/>
              </a:rPr>
              <a:t>: </a:t>
            </a:r>
            <a:r>
              <a:rPr sz="2400" b="0" spc="-70" dirty="0">
                <a:latin typeface="Calibri"/>
                <a:cs typeface="Calibri"/>
              </a:rPr>
              <a:t>Take </a:t>
            </a:r>
            <a:r>
              <a:rPr sz="2400" b="0" spc="-65" dirty="0">
                <a:latin typeface="Calibri"/>
                <a:cs typeface="Calibri"/>
              </a:rPr>
              <a:t> </a:t>
            </a:r>
            <a:r>
              <a:rPr sz="2400" b="0" spc="-5" dirty="0">
                <a:latin typeface="Calibri"/>
                <a:cs typeface="Calibri"/>
              </a:rPr>
              <a:t>CNN </a:t>
            </a:r>
            <a:r>
              <a:rPr sz="2400" b="0" spc="-10" dirty="0">
                <a:latin typeface="Calibri"/>
                <a:cs typeface="Calibri"/>
              </a:rPr>
              <a:t>trained </a:t>
            </a:r>
            <a:r>
              <a:rPr sz="2400" b="0" spc="-5" dirty="0">
                <a:latin typeface="Calibri"/>
                <a:cs typeface="Calibri"/>
              </a:rPr>
              <a:t>on </a:t>
            </a:r>
            <a:r>
              <a:rPr sz="2400" b="0" spc="-10" dirty="0">
                <a:latin typeface="Calibri"/>
                <a:cs typeface="Calibri"/>
              </a:rPr>
              <a:t>ImageNet, </a:t>
            </a:r>
            <a:r>
              <a:rPr sz="2400" b="0" spc="-535" dirty="0">
                <a:latin typeface="Calibri"/>
                <a:cs typeface="Calibri"/>
              </a:rPr>
              <a:t> </a:t>
            </a:r>
            <a:r>
              <a:rPr sz="2400" b="0" spc="-5" dirty="0">
                <a:latin typeface="Calibri"/>
                <a:cs typeface="Calibri"/>
              </a:rPr>
              <a:t>chop</a:t>
            </a:r>
            <a:r>
              <a:rPr sz="2400" b="0" spc="-10" dirty="0">
                <a:latin typeface="Calibri"/>
                <a:cs typeface="Calibri"/>
              </a:rPr>
              <a:t> off last</a:t>
            </a:r>
            <a:r>
              <a:rPr sz="2400" b="0" spc="-20" dirty="0">
                <a:latin typeface="Calibri"/>
                <a:cs typeface="Calibri"/>
              </a:rPr>
              <a:t> </a:t>
            </a:r>
            <a:r>
              <a:rPr sz="2400" b="0" spc="-15" dirty="0">
                <a:latin typeface="Calibri"/>
                <a:cs typeface="Calibri"/>
              </a:rPr>
              <a:t>layer</a:t>
            </a:r>
            <a:endParaRPr sz="2400">
              <a:latin typeface="Calibri"/>
              <a:cs typeface="Calibri"/>
            </a:endParaRPr>
          </a:p>
        </p:txBody>
      </p:sp>
      <p:sp>
        <p:nvSpPr>
          <p:cNvPr id="7" name="object 7"/>
          <p:cNvSpPr txBox="1"/>
          <p:nvPr/>
        </p:nvSpPr>
        <p:spPr>
          <a:xfrm>
            <a:off x="60391" y="5619751"/>
            <a:ext cx="1498600" cy="695325"/>
          </a:xfrm>
          <a:prstGeom prst="rect">
            <a:avLst/>
          </a:prstGeom>
          <a:solidFill>
            <a:srgbClr val="F4CCCC">
              <a:alpha val="51759"/>
            </a:srgbClr>
          </a:solidFill>
          <a:ln w="19050">
            <a:solidFill>
              <a:srgbClr val="FF0000"/>
            </a:solidFill>
          </a:ln>
        </p:spPr>
        <p:txBody>
          <a:bodyPr vert="horz" wrap="square" lIns="0" tIns="0" rIns="0" bIns="0" rtlCol="0">
            <a:spAutoFit/>
          </a:bodyPr>
          <a:lstStyle/>
          <a:p>
            <a:pPr marL="635" algn="ctr">
              <a:lnSpc>
                <a:spcPts val="5310"/>
              </a:lnSpc>
            </a:pPr>
            <a:r>
              <a:rPr sz="4800" b="1" dirty="0">
                <a:solidFill>
                  <a:srgbClr val="FF0000"/>
                </a:solidFill>
                <a:latin typeface="Calibri"/>
                <a:cs typeface="Calibri"/>
              </a:rPr>
              <a:t>X</a:t>
            </a:r>
            <a:endParaRPr sz="4800">
              <a:latin typeface="Calibri"/>
              <a:cs typeface="Calibri"/>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0295" y="216407"/>
            <a:ext cx="6106160" cy="5986780"/>
            <a:chOff x="130295" y="216407"/>
            <a:chExt cx="6106160" cy="5986780"/>
          </a:xfrm>
        </p:grpSpPr>
        <p:pic>
          <p:nvPicPr>
            <p:cNvPr id="3" name="object 3"/>
            <p:cNvPicPr/>
            <p:nvPr/>
          </p:nvPicPr>
          <p:blipFill>
            <a:blip r:embed="rId3" cstate="print"/>
            <a:stretch>
              <a:fillRect/>
            </a:stretch>
          </p:blipFill>
          <p:spPr>
            <a:xfrm>
              <a:off x="195072" y="216407"/>
              <a:ext cx="1167384" cy="5986272"/>
            </a:xfrm>
            <a:prstGeom prst="rect">
              <a:avLst/>
            </a:prstGeom>
          </p:spPr>
        </p:pic>
        <p:sp>
          <p:nvSpPr>
            <p:cNvPr id="4" name="object 4"/>
            <p:cNvSpPr/>
            <p:nvPr/>
          </p:nvSpPr>
          <p:spPr>
            <a:xfrm>
              <a:off x="1360990" y="334331"/>
              <a:ext cx="2358390" cy="76200"/>
            </a:xfrm>
            <a:custGeom>
              <a:avLst/>
              <a:gdLst/>
              <a:ahLst/>
              <a:cxnLst/>
              <a:rect l="l" t="t" r="r" b="b"/>
              <a:pathLst>
                <a:path w="2358390" h="76200">
                  <a:moveTo>
                    <a:pt x="76200" y="0"/>
                  </a:moveTo>
                  <a:lnTo>
                    <a:pt x="0" y="38100"/>
                  </a:lnTo>
                  <a:lnTo>
                    <a:pt x="76200" y="76200"/>
                  </a:lnTo>
                  <a:lnTo>
                    <a:pt x="76200" y="47625"/>
                  </a:lnTo>
                  <a:lnTo>
                    <a:pt x="63500" y="47625"/>
                  </a:lnTo>
                  <a:lnTo>
                    <a:pt x="63500" y="28575"/>
                  </a:lnTo>
                  <a:lnTo>
                    <a:pt x="76200" y="28574"/>
                  </a:lnTo>
                  <a:lnTo>
                    <a:pt x="76200" y="0"/>
                  </a:lnTo>
                  <a:close/>
                </a:path>
                <a:path w="2358390" h="76200">
                  <a:moveTo>
                    <a:pt x="76200" y="28574"/>
                  </a:moveTo>
                  <a:lnTo>
                    <a:pt x="63500" y="28575"/>
                  </a:lnTo>
                  <a:lnTo>
                    <a:pt x="63500" y="47625"/>
                  </a:lnTo>
                  <a:lnTo>
                    <a:pt x="76200" y="47624"/>
                  </a:lnTo>
                  <a:lnTo>
                    <a:pt x="76200" y="28574"/>
                  </a:lnTo>
                  <a:close/>
                </a:path>
                <a:path w="2358390" h="76200">
                  <a:moveTo>
                    <a:pt x="76200" y="47624"/>
                  </a:moveTo>
                  <a:lnTo>
                    <a:pt x="63500" y="47625"/>
                  </a:lnTo>
                  <a:lnTo>
                    <a:pt x="76200" y="47625"/>
                  </a:lnTo>
                  <a:close/>
                </a:path>
                <a:path w="2358390" h="76200">
                  <a:moveTo>
                    <a:pt x="2358393" y="28573"/>
                  </a:moveTo>
                  <a:lnTo>
                    <a:pt x="76200" y="28574"/>
                  </a:lnTo>
                  <a:lnTo>
                    <a:pt x="76200" y="47624"/>
                  </a:lnTo>
                  <a:lnTo>
                    <a:pt x="2358393" y="47623"/>
                  </a:lnTo>
                  <a:lnTo>
                    <a:pt x="2358393" y="28573"/>
                  </a:lnTo>
                  <a:close/>
                </a:path>
              </a:pathLst>
            </a:custGeom>
            <a:solidFill>
              <a:srgbClr val="0000FF"/>
            </a:solidFill>
          </p:spPr>
          <p:txBody>
            <a:bodyPr wrap="square" lIns="0" tIns="0" rIns="0" bIns="0" rtlCol="0"/>
            <a:lstStyle/>
            <a:p>
              <a:endParaRPr/>
            </a:p>
          </p:txBody>
        </p:sp>
        <p:pic>
          <p:nvPicPr>
            <p:cNvPr id="5" name="object 5"/>
            <p:cNvPicPr/>
            <p:nvPr/>
          </p:nvPicPr>
          <p:blipFill>
            <a:blip r:embed="rId4" cstate="print"/>
            <a:stretch>
              <a:fillRect/>
            </a:stretch>
          </p:blipFill>
          <p:spPr>
            <a:xfrm>
              <a:off x="3718560" y="335279"/>
              <a:ext cx="2517648" cy="1780032"/>
            </a:xfrm>
            <a:prstGeom prst="rect">
              <a:avLst/>
            </a:prstGeom>
          </p:spPr>
        </p:pic>
        <p:sp>
          <p:nvSpPr>
            <p:cNvPr id="6" name="object 6"/>
            <p:cNvSpPr/>
            <p:nvPr/>
          </p:nvSpPr>
          <p:spPr>
            <a:xfrm>
              <a:off x="130295" y="5629763"/>
              <a:ext cx="1231265" cy="571500"/>
            </a:xfrm>
            <a:custGeom>
              <a:avLst/>
              <a:gdLst/>
              <a:ahLst/>
              <a:cxnLst/>
              <a:rect l="l" t="t" r="r" b="b"/>
              <a:pathLst>
                <a:path w="1231265" h="571500">
                  <a:moveTo>
                    <a:pt x="1230695" y="0"/>
                  </a:moveTo>
                  <a:lnTo>
                    <a:pt x="0" y="0"/>
                  </a:lnTo>
                  <a:lnTo>
                    <a:pt x="0" y="570994"/>
                  </a:lnTo>
                  <a:lnTo>
                    <a:pt x="1230695" y="570994"/>
                  </a:lnTo>
                  <a:lnTo>
                    <a:pt x="1230695" y="0"/>
                  </a:lnTo>
                  <a:close/>
                </a:path>
              </a:pathLst>
            </a:custGeom>
            <a:solidFill>
              <a:srgbClr val="FFFFFF"/>
            </a:solidFill>
          </p:spPr>
          <p:txBody>
            <a:bodyPr wrap="square" lIns="0" tIns="0" rIns="0" bIns="0" rtlCol="0"/>
            <a:lstStyle/>
            <a:p>
              <a:endParaRPr/>
            </a:p>
          </p:txBody>
        </p:sp>
      </p:grpSp>
      <p:sp>
        <p:nvSpPr>
          <p:cNvPr id="7" name="object 7"/>
          <p:cNvSpPr txBox="1"/>
          <p:nvPr/>
        </p:nvSpPr>
        <p:spPr>
          <a:xfrm>
            <a:off x="4379052" y="120395"/>
            <a:ext cx="1346200" cy="147320"/>
          </a:xfrm>
          <a:prstGeom prst="rect">
            <a:avLst/>
          </a:prstGeom>
        </p:spPr>
        <p:txBody>
          <a:bodyPr vert="horz" wrap="square" lIns="0" tIns="12700" rIns="0" bIns="0" rtlCol="0">
            <a:spAutoFit/>
          </a:bodyPr>
          <a:lstStyle/>
          <a:p>
            <a:pPr marL="12700">
              <a:lnSpc>
                <a:spcPct val="100000"/>
              </a:lnSpc>
              <a:spcBef>
                <a:spcPts val="100"/>
              </a:spcBef>
            </a:pPr>
            <a:r>
              <a:rPr sz="800" u="sng" spc="-5" dirty="0">
                <a:solidFill>
                  <a:srgbClr val="0563C1"/>
                </a:solidFill>
                <a:uFill>
                  <a:solidFill>
                    <a:srgbClr val="0563C1"/>
                  </a:solidFill>
                </a:uFill>
                <a:latin typeface="Calibri"/>
                <a:cs typeface="Calibri"/>
              </a:rPr>
              <a:t>This</a:t>
            </a:r>
            <a:r>
              <a:rPr sz="800" u="sng" spc="-20"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image</a:t>
            </a:r>
            <a:r>
              <a:rPr sz="800" spc="-10" dirty="0">
                <a:solidFill>
                  <a:srgbClr val="0563C1"/>
                </a:solidFill>
                <a:latin typeface="Calibri"/>
                <a:cs typeface="Calibri"/>
              </a:rPr>
              <a:t> </a:t>
            </a:r>
            <a:r>
              <a:rPr sz="800" dirty="0">
                <a:solidFill>
                  <a:srgbClr val="999999"/>
                </a:solidFill>
                <a:latin typeface="Calibri"/>
                <a:cs typeface="Calibri"/>
              </a:rPr>
              <a:t>is</a:t>
            </a:r>
            <a:r>
              <a:rPr sz="800" spc="-15" dirty="0">
                <a:solidFill>
                  <a:srgbClr val="999999"/>
                </a:solidFill>
                <a:latin typeface="Calibri"/>
                <a:cs typeface="Calibri"/>
              </a:rPr>
              <a:t> </a:t>
            </a:r>
            <a:r>
              <a:rPr sz="800" u="sng" spc="-5" dirty="0">
                <a:solidFill>
                  <a:srgbClr val="0563C1"/>
                </a:solidFill>
                <a:uFill>
                  <a:solidFill>
                    <a:srgbClr val="0563C1"/>
                  </a:solidFill>
                </a:uFill>
                <a:latin typeface="Calibri"/>
                <a:cs typeface="Calibri"/>
              </a:rPr>
              <a:t>CC0</a:t>
            </a:r>
            <a:r>
              <a:rPr sz="800" u="sng" spc="-25" dirty="0">
                <a:solidFill>
                  <a:srgbClr val="0563C1"/>
                </a:solidFill>
                <a:uFill>
                  <a:solidFill>
                    <a:srgbClr val="0563C1"/>
                  </a:solidFill>
                </a:uFill>
                <a:latin typeface="Calibri"/>
                <a:cs typeface="Calibri"/>
              </a:rPr>
              <a:t> </a:t>
            </a:r>
            <a:r>
              <a:rPr sz="800" u="sng" dirty="0">
                <a:solidFill>
                  <a:srgbClr val="0563C1"/>
                </a:solidFill>
                <a:uFill>
                  <a:solidFill>
                    <a:srgbClr val="0563C1"/>
                  </a:solidFill>
                </a:uFill>
                <a:latin typeface="Calibri"/>
                <a:cs typeface="Calibri"/>
              </a:rPr>
              <a:t>public</a:t>
            </a:r>
            <a:r>
              <a:rPr sz="800" u="sng" spc="-15"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domain</a:t>
            </a:r>
            <a:endParaRPr sz="800">
              <a:latin typeface="Calibri"/>
              <a:cs typeface="Calibri"/>
            </a:endParaRPr>
          </a:p>
        </p:txBody>
      </p:sp>
      <p:sp>
        <p:nvSpPr>
          <p:cNvPr id="8" name="object 8"/>
          <p:cNvSpPr txBox="1"/>
          <p:nvPr/>
        </p:nvSpPr>
        <p:spPr>
          <a:xfrm>
            <a:off x="6832175" y="4152244"/>
            <a:ext cx="682625" cy="1025525"/>
          </a:xfrm>
          <a:prstGeom prst="rect">
            <a:avLst/>
          </a:prstGeom>
          <a:solidFill>
            <a:srgbClr val="F3F3F3"/>
          </a:solidFill>
          <a:ln w="19050">
            <a:solidFill>
              <a:srgbClr val="44546A"/>
            </a:solidFill>
          </a:ln>
        </p:spPr>
        <p:txBody>
          <a:bodyPr vert="horz" wrap="square" lIns="0" tIns="5080" rIns="0" bIns="0" rtlCol="0">
            <a:spAutoFit/>
          </a:bodyPr>
          <a:lstStyle/>
          <a:p>
            <a:pPr>
              <a:lnSpc>
                <a:spcPct val="100000"/>
              </a:lnSpc>
              <a:spcBef>
                <a:spcPts val="40"/>
              </a:spcBef>
            </a:pPr>
            <a:endParaRPr sz="2550">
              <a:latin typeface="Times New Roman"/>
              <a:cs typeface="Times New Roman"/>
            </a:endParaRPr>
          </a:p>
          <a:p>
            <a:pPr algn="ctr">
              <a:lnSpc>
                <a:spcPct val="100000"/>
              </a:lnSpc>
              <a:spcBef>
                <a:spcPts val="5"/>
              </a:spcBef>
            </a:pPr>
            <a:r>
              <a:rPr sz="1600" spc="-10" dirty="0">
                <a:latin typeface="Calibri"/>
                <a:cs typeface="Calibri"/>
              </a:rPr>
              <a:t>x0</a:t>
            </a:r>
            <a:endParaRPr sz="1600">
              <a:latin typeface="Calibri"/>
              <a:cs typeface="Calibri"/>
            </a:endParaRPr>
          </a:p>
        </p:txBody>
      </p:sp>
      <p:sp>
        <p:nvSpPr>
          <p:cNvPr id="9" name="object 9"/>
          <p:cNvSpPr txBox="1"/>
          <p:nvPr/>
        </p:nvSpPr>
        <p:spPr>
          <a:xfrm rot="19740000">
            <a:off x="6186291" y="5495902"/>
            <a:ext cx="1143511" cy="317500"/>
          </a:xfrm>
          <a:prstGeom prst="rect">
            <a:avLst/>
          </a:prstGeom>
        </p:spPr>
        <p:txBody>
          <a:bodyPr vert="horz" wrap="square" lIns="0" tIns="0" rIns="0" bIns="0" rtlCol="0">
            <a:spAutoFit/>
          </a:bodyPr>
          <a:lstStyle/>
          <a:p>
            <a:pPr>
              <a:lnSpc>
                <a:spcPts val="2500"/>
              </a:lnSpc>
            </a:pPr>
            <a:r>
              <a:rPr sz="2500" spc="-80" dirty="0">
                <a:latin typeface="Calibri"/>
                <a:cs typeface="Calibri"/>
              </a:rPr>
              <a:t>&lt;S</a:t>
            </a:r>
            <a:r>
              <a:rPr sz="3750" spc="-120" baseline="1111" dirty="0">
                <a:latin typeface="Calibri"/>
                <a:cs typeface="Calibri"/>
              </a:rPr>
              <a:t>TA</a:t>
            </a:r>
            <a:r>
              <a:rPr sz="3750" spc="-120" baseline="2222" dirty="0">
                <a:latin typeface="Calibri"/>
                <a:cs typeface="Calibri"/>
              </a:rPr>
              <a:t>RT&gt;</a:t>
            </a:r>
            <a:endParaRPr sz="3750" baseline="2222">
              <a:latin typeface="Calibri"/>
              <a:cs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9653905" cy="635000"/>
          </a:xfrm>
          <a:prstGeom prst="rect">
            <a:avLst/>
          </a:prstGeom>
        </p:spPr>
        <p:txBody>
          <a:bodyPr vert="horz" wrap="square" lIns="0" tIns="12700" rIns="0" bIns="0" rtlCol="0">
            <a:spAutoFit/>
          </a:bodyPr>
          <a:lstStyle/>
          <a:p>
            <a:pPr marL="12700">
              <a:lnSpc>
                <a:spcPct val="100000"/>
              </a:lnSpc>
              <a:spcBef>
                <a:spcPts val="100"/>
              </a:spcBef>
            </a:pPr>
            <a:r>
              <a:rPr sz="4000" spc="-25" dirty="0"/>
              <a:t>Recurrent </a:t>
            </a:r>
            <a:r>
              <a:rPr sz="4000" spc="-20" dirty="0"/>
              <a:t>Neural</a:t>
            </a:r>
            <a:r>
              <a:rPr sz="4000" spc="-10" dirty="0"/>
              <a:t> </a:t>
            </a:r>
            <a:r>
              <a:rPr sz="4000" spc="-15" dirty="0"/>
              <a:t>Networks:</a:t>
            </a:r>
            <a:r>
              <a:rPr sz="4000" spc="-20" dirty="0"/>
              <a:t> Process</a:t>
            </a:r>
            <a:r>
              <a:rPr sz="4000" spc="-15" dirty="0"/>
              <a:t> </a:t>
            </a:r>
            <a:r>
              <a:rPr sz="4000" spc="-5" dirty="0"/>
              <a:t>Sequences</a:t>
            </a:r>
            <a:endParaRPr sz="4000"/>
          </a:p>
        </p:txBody>
      </p:sp>
      <p:grpSp>
        <p:nvGrpSpPr>
          <p:cNvPr id="3" name="object 3"/>
          <p:cNvGrpSpPr/>
          <p:nvPr/>
        </p:nvGrpSpPr>
        <p:grpSpPr>
          <a:xfrm>
            <a:off x="265175" y="1533144"/>
            <a:ext cx="11673840" cy="4141470"/>
            <a:chOff x="265175" y="1533144"/>
            <a:chExt cx="11673840" cy="4141470"/>
          </a:xfrm>
        </p:grpSpPr>
        <p:pic>
          <p:nvPicPr>
            <p:cNvPr id="4" name="object 4"/>
            <p:cNvPicPr/>
            <p:nvPr/>
          </p:nvPicPr>
          <p:blipFill>
            <a:blip r:embed="rId3" cstate="print"/>
            <a:stretch>
              <a:fillRect/>
            </a:stretch>
          </p:blipFill>
          <p:spPr>
            <a:xfrm>
              <a:off x="265175" y="1533144"/>
              <a:ext cx="11673840" cy="3639311"/>
            </a:xfrm>
            <a:prstGeom prst="rect">
              <a:avLst/>
            </a:prstGeom>
          </p:spPr>
        </p:pic>
        <p:sp>
          <p:nvSpPr>
            <p:cNvPr id="5" name="object 5"/>
            <p:cNvSpPr/>
            <p:nvPr/>
          </p:nvSpPr>
          <p:spPr>
            <a:xfrm>
              <a:off x="9849041" y="5200810"/>
              <a:ext cx="556895" cy="473709"/>
            </a:xfrm>
            <a:custGeom>
              <a:avLst/>
              <a:gdLst/>
              <a:ahLst/>
              <a:cxnLst/>
              <a:rect l="l" t="t" r="r" b="b"/>
              <a:pathLst>
                <a:path w="556895" h="473710">
                  <a:moveTo>
                    <a:pt x="492194" y="41990"/>
                  </a:moveTo>
                  <a:lnTo>
                    <a:pt x="0" y="459004"/>
                  </a:lnTo>
                  <a:lnTo>
                    <a:pt x="12315" y="473539"/>
                  </a:lnTo>
                  <a:lnTo>
                    <a:pt x="504509" y="56525"/>
                  </a:lnTo>
                  <a:lnTo>
                    <a:pt x="492194" y="41990"/>
                  </a:lnTo>
                  <a:close/>
                </a:path>
                <a:path w="556895" h="473710">
                  <a:moveTo>
                    <a:pt x="542038" y="33780"/>
                  </a:moveTo>
                  <a:lnTo>
                    <a:pt x="501884" y="33780"/>
                  </a:lnTo>
                  <a:lnTo>
                    <a:pt x="514198" y="48315"/>
                  </a:lnTo>
                  <a:lnTo>
                    <a:pt x="504509" y="56525"/>
                  </a:lnTo>
                  <a:lnTo>
                    <a:pt x="522980" y="78327"/>
                  </a:lnTo>
                  <a:lnTo>
                    <a:pt x="542038" y="33780"/>
                  </a:lnTo>
                  <a:close/>
                </a:path>
                <a:path w="556895" h="473710">
                  <a:moveTo>
                    <a:pt x="501884" y="33780"/>
                  </a:moveTo>
                  <a:lnTo>
                    <a:pt x="492194" y="41990"/>
                  </a:lnTo>
                  <a:lnTo>
                    <a:pt x="504509" y="56525"/>
                  </a:lnTo>
                  <a:lnTo>
                    <a:pt x="514198" y="48315"/>
                  </a:lnTo>
                  <a:lnTo>
                    <a:pt x="501884" y="33780"/>
                  </a:lnTo>
                  <a:close/>
                </a:path>
                <a:path w="556895" h="473710">
                  <a:moveTo>
                    <a:pt x="556491" y="0"/>
                  </a:moveTo>
                  <a:lnTo>
                    <a:pt x="473722" y="20189"/>
                  </a:lnTo>
                  <a:lnTo>
                    <a:pt x="492194" y="41990"/>
                  </a:lnTo>
                  <a:lnTo>
                    <a:pt x="501884" y="33780"/>
                  </a:lnTo>
                  <a:lnTo>
                    <a:pt x="542038" y="33780"/>
                  </a:lnTo>
                  <a:lnTo>
                    <a:pt x="556491" y="0"/>
                  </a:lnTo>
                  <a:close/>
                </a:path>
              </a:pathLst>
            </a:custGeom>
            <a:solidFill>
              <a:srgbClr val="666666"/>
            </a:solidFill>
          </p:spPr>
          <p:txBody>
            <a:bodyPr wrap="square" lIns="0" tIns="0" rIns="0" bIns="0" rtlCol="0"/>
            <a:lstStyle/>
            <a:p>
              <a:endParaRPr/>
            </a:p>
          </p:txBody>
        </p:sp>
      </p:grpSp>
      <p:sp>
        <p:nvSpPr>
          <p:cNvPr id="6" name="object 6"/>
          <p:cNvSpPr txBox="1"/>
          <p:nvPr/>
        </p:nvSpPr>
        <p:spPr>
          <a:xfrm>
            <a:off x="5248441" y="5373116"/>
            <a:ext cx="5177790" cy="7600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e.g.</a:t>
            </a:r>
            <a:r>
              <a:rPr sz="2400" spc="-35" dirty="0">
                <a:latin typeface="Calibri"/>
                <a:cs typeface="Calibri"/>
              </a:rPr>
              <a:t> </a:t>
            </a:r>
            <a:r>
              <a:rPr sz="2400" b="1" spc="-20" dirty="0">
                <a:latin typeface="Calibri"/>
                <a:cs typeface="Calibri"/>
              </a:rPr>
              <a:t>Per-frame</a:t>
            </a:r>
            <a:r>
              <a:rPr sz="2400" b="1" spc="-25" dirty="0">
                <a:latin typeface="Calibri"/>
                <a:cs typeface="Calibri"/>
              </a:rPr>
              <a:t> </a:t>
            </a:r>
            <a:r>
              <a:rPr sz="2400" b="1" dirty="0">
                <a:latin typeface="Calibri"/>
                <a:cs typeface="Calibri"/>
              </a:rPr>
              <a:t>video</a:t>
            </a:r>
            <a:r>
              <a:rPr sz="2400" b="1" spc="-30" dirty="0">
                <a:latin typeface="Calibri"/>
                <a:cs typeface="Calibri"/>
              </a:rPr>
              <a:t> </a:t>
            </a:r>
            <a:r>
              <a:rPr sz="2400" b="1" spc="-5" dirty="0">
                <a:latin typeface="Calibri"/>
                <a:cs typeface="Calibri"/>
              </a:rPr>
              <a:t>classification:</a:t>
            </a:r>
            <a:endParaRPr sz="2400">
              <a:latin typeface="Calibri"/>
              <a:cs typeface="Calibri"/>
            </a:endParaRPr>
          </a:p>
          <a:p>
            <a:pPr marL="12700">
              <a:lnSpc>
                <a:spcPct val="100000"/>
              </a:lnSpc>
              <a:spcBef>
                <a:spcPts val="20"/>
              </a:spcBef>
            </a:pPr>
            <a:r>
              <a:rPr sz="2400" spc="-5" dirty="0">
                <a:latin typeface="Calibri"/>
                <a:cs typeface="Calibri"/>
              </a:rPr>
              <a:t>Sequence</a:t>
            </a:r>
            <a:r>
              <a:rPr sz="2400" spc="-25" dirty="0">
                <a:latin typeface="Calibri"/>
                <a:cs typeface="Calibri"/>
              </a:rPr>
              <a:t> </a:t>
            </a:r>
            <a:r>
              <a:rPr sz="2400" spc="-5" dirty="0">
                <a:latin typeface="Calibri"/>
                <a:cs typeface="Calibri"/>
              </a:rPr>
              <a:t>of </a:t>
            </a:r>
            <a:r>
              <a:rPr sz="2400" spc="-10" dirty="0">
                <a:latin typeface="Calibri"/>
                <a:cs typeface="Calibri"/>
              </a:rPr>
              <a:t>images</a:t>
            </a:r>
            <a:r>
              <a:rPr sz="2400" spc="-15" dirty="0">
                <a:latin typeface="Calibri"/>
                <a:cs typeface="Calibri"/>
              </a:rPr>
              <a:t> </a:t>
            </a:r>
            <a:r>
              <a:rPr sz="2400" dirty="0">
                <a:latin typeface="Calibri"/>
                <a:cs typeface="Calibri"/>
              </a:rPr>
              <a:t>-&gt;</a:t>
            </a:r>
            <a:r>
              <a:rPr sz="2400" spc="-10" dirty="0">
                <a:latin typeface="Calibri"/>
                <a:cs typeface="Calibri"/>
              </a:rPr>
              <a:t> </a:t>
            </a:r>
            <a:r>
              <a:rPr sz="2400" spc="-5" dirty="0">
                <a:latin typeface="Calibri"/>
                <a:cs typeface="Calibri"/>
              </a:rPr>
              <a:t>Sequence</a:t>
            </a:r>
            <a:r>
              <a:rPr sz="2400" spc="-25" dirty="0">
                <a:latin typeface="Calibri"/>
                <a:cs typeface="Calibri"/>
              </a:rPr>
              <a:t> </a:t>
            </a:r>
            <a:r>
              <a:rPr sz="2400" spc="-5" dirty="0">
                <a:latin typeface="Calibri"/>
                <a:cs typeface="Calibri"/>
              </a:rPr>
              <a:t>of</a:t>
            </a:r>
            <a:r>
              <a:rPr sz="2400" spc="-10" dirty="0">
                <a:latin typeface="Calibri"/>
                <a:cs typeface="Calibri"/>
              </a:rPr>
              <a:t> </a:t>
            </a:r>
            <a:r>
              <a:rPr sz="2400" spc="-5" dirty="0">
                <a:latin typeface="Calibri"/>
                <a:cs typeface="Calibri"/>
              </a:rPr>
              <a:t>labels</a:t>
            </a:r>
            <a:endParaRPr sz="24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0295" y="216407"/>
            <a:ext cx="6106160" cy="5986780"/>
            <a:chOff x="130295" y="216407"/>
            <a:chExt cx="6106160" cy="5986780"/>
          </a:xfrm>
        </p:grpSpPr>
        <p:pic>
          <p:nvPicPr>
            <p:cNvPr id="3" name="object 3"/>
            <p:cNvPicPr/>
            <p:nvPr/>
          </p:nvPicPr>
          <p:blipFill>
            <a:blip r:embed="rId3" cstate="print"/>
            <a:stretch>
              <a:fillRect/>
            </a:stretch>
          </p:blipFill>
          <p:spPr>
            <a:xfrm>
              <a:off x="195072" y="216407"/>
              <a:ext cx="1167384" cy="5986272"/>
            </a:xfrm>
            <a:prstGeom prst="rect">
              <a:avLst/>
            </a:prstGeom>
          </p:spPr>
        </p:pic>
        <p:sp>
          <p:nvSpPr>
            <p:cNvPr id="4" name="object 4"/>
            <p:cNvSpPr/>
            <p:nvPr/>
          </p:nvSpPr>
          <p:spPr>
            <a:xfrm>
              <a:off x="1360990" y="334331"/>
              <a:ext cx="2358390" cy="76200"/>
            </a:xfrm>
            <a:custGeom>
              <a:avLst/>
              <a:gdLst/>
              <a:ahLst/>
              <a:cxnLst/>
              <a:rect l="l" t="t" r="r" b="b"/>
              <a:pathLst>
                <a:path w="2358390" h="76200">
                  <a:moveTo>
                    <a:pt x="76200" y="0"/>
                  </a:moveTo>
                  <a:lnTo>
                    <a:pt x="0" y="38100"/>
                  </a:lnTo>
                  <a:lnTo>
                    <a:pt x="76200" y="76200"/>
                  </a:lnTo>
                  <a:lnTo>
                    <a:pt x="76200" y="47625"/>
                  </a:lnTo>
                  <a:lnTo>
                    <a:pt x="63500" y="47625"/>
                  </a:lnTo>
                  <a:lnTo>
                    <a:pt x="63500" y="28575"/>
                  </a:lnTo>
                  <a:lnTo>
                    <a:pt x="76200" y="28574"/>
                  </a:lnTo>
                  <a:lnTo>
                    <a:pt x="76200" y="0"/>
                  </a:lnTo>
                  <a:close/>
                </a:path>
                <a:path w="2358390" h="76200">
                  <a:moveTo>
                    <a:pt x="76200" y="28574"/>
                  </a:moveTo>
                  <a:lnTo>
                    <a:pt x="63500" y="28575"/>
                  </a:lnTo>
                  <a:lnTo>
                    <a:pt x="63500" y="47625"/>
                  </a:lnTo>
                  <a:lnTo>
                    <a:pt x="76200" y="47624"/>
                  </a:lnTo>
                  <a:lnTo>
                    <a:pt x="76200" y="28574"/>
                  </a:lnTo>
                  <a:close/>
                </a:path>
                <a:path w="2358390" h="76200">
                  <a:moveTo>
                    <a:pt x="76200" y="47624"/>
                  </a:moveTo>
                  <a:lnTo>
                    <a:pt x="63500" y="47625"/>
                  </a:lnTo>
                  <a:lnTo>
                    <a:pt x="76200" y="47625"/>
                  </a:lnTo>
                  <a:close/>
                </a:path>
                <a:path w="2358390" h="76200">
                  <a:moveTo>
                    <a:pt x="2358393" y="28573"/>
                  </a:moveTo>
                  <a:lnTo>
                    <a:pt x="76200" y="28574"/>
                  </a:lnTo>
                  <a:lnTo>
                    <a:pt x="76200" y="47624"/>
                  </a:lnTo>
                  <a:lnTo>
                    <a:pt x="2358393" y="47623"/>
                  </a:lnTo>
                  <a:lnTo>
                    <a:pt x="2358393" y="28573"/>
                  </a:lnTo>
                  <a:close/>
                </a:path>
              </a:pathLst>
            </a:custGeom>
            <a:solidFill>
              <a:srgbClr val="0000FF"/>
            </a:solidFill>
          </p:spPr>
          <p:txBody>
            <a:bodyPr wrap="square" lIns="0" tIns="0" rIns="0" bIns="0" rtlCol="0"/>
            <a:lstStyle/>
            <a:p>
              <a:endParaRPr/>
            </a:p>
          </p:txBody>
        </p:sp>
        <p:pic>
          <p:nvPicPr>
            <p:cNvPr id="5" name="object 5"/>
            <p:cNvPicPr/>
            <p:nvPr/>
          </p:nvPicPr>
          <p:blipFill>
            <a:blip r:embed="rId4" cstate="print"/>
            <a:stretch>
              <a:fillRect/>
            </a:stretch>
          </p:blipFill>
          <p:spPr>
            <a:xfrm>
              <a:off x="3718560" y="335279"/>
              <a:ext cx="2517648" cy="1780032"/>
            </a:xfrm>
            <a:prstGeom prst="rect">
              <a:avLst/>
            </a:prstGeom>
          </p:spPr>
        </p:pic>
        <p:sp>
          <p:nvSpPr>
            <p:cNvPr id="6" name="object 6"/>
            <p:cNvSpPr/>
            <p:nvPr/>
          </p:nvSpPr>
          <p:spPr>
            <a:xfrm>
              <a:off x="130295" y="5629763"/>
              <a:ext cx="1231265" cy="571500"/>
            </a:xfrm>
            <a:custGeom>
              <a:avLst/>
              <a:gdLst/>
              <a:ahLst/>
              <a:cxnLst/>
              <a:rect l="l" t="t" r="r" b="b"/>
              <a:pathLst>
                <a:path w="1231265" h="571500">
                  <a:moveTo>
                    <a:pt x="1230695" y="0"/>
                  </a:moveTo>
                  <a:lnTo>
                    <a:pt x="0" y="0"/>
                  </a:lnTo>
                  <a:lnTo>
                    <a:pt x="0" y="570994"/>
                  </a:lnTo>
                  <a:lnTo>
                    <a:pt x="1230695" y="570994"/>
                  </a:lnTo>
                  <a:lnTo>
                    <a:pt x="1230695" y="0"/>
                  </a:lnTo>
                  <a:close/>
                </a:path>
              </a:pathLst>
            </a:custGeom>
            <a:solidFill>
              <a:srgbClr val="FFFFFF"/>
            </a:solidFill>
          </p:spPr>
          <p:txBody>
            <a:bodyPr wrap="square" lIns="0" tIns="0" rIns="0" bIns="0" rtlCol="0"/>
            <a:lstStyle/>
            <a:p>
              <a:endParaRPr/>
            </a:p>
          </p:txBody>
        </p:sp>
      </p:grpSp>
      <p:sp>
        <p:nvSpPr>
          <p:cNvPr id="7" name="object 7"/>
          <p:cNvSpPr txBox="1"/>
          <p:nvPr/>
        </p:nvSpPr>
        <p:spPr>
          <a:xfrm>
            <a:off x="4379052" y="120395"/>
            <a:ext cx="1346200" cy="147320"/>
          </a:xfrm>
          <a:prstGeom prst="rect">
            <a:avLst/>
          </a:prstGeom>
        </p:spPr>
        <p:txBody>
          <a:bodyPr vert="horz" wrap="square" lIns="0" tIns="12700" rIns="0" bIns="0" rtlCol="0">
            <a:spAutoFit/>
          </a:bodyPr>
          <a:lstStyle/>
          <a:p>
            <a:pPr marL="12700">
              <a:lnSpc>
                <a:spcPct val="100000"/>
              </a:lnSpc>
              <a:spcBef>
                <a:spcPts val="100"/>
              </a:spcBef>
            </a:pPr>
            <a:r>
              <a:rPr sz="800" u="sng" spc="-5" dirty="0">
                <a:solidFill>
                  <a:srgbClr val="0563C1"/>
                </a:solidFill>
                <a:uFill>
                  <a:solidFill>
                    <a:srgbClr val="0563C1"/>
                  </a:solidFill>
                </a:uFill>
                <a:latin typeface="Calibri"/>
                <a:cs typeface="Calibri"/>
              </a:rPr>
              <a:t>This</a:t>
            </a:r>
            <a:r>
              <a:rPr sz="800" u="sng" spc="-20"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image</a:t>
            </a:r>
            <a:r>
              <a:rPr sz="800" spc="-10" dirty="0">
                <a:solidFill>
                  <a:srgbClr val="0563C1"/>
                </a:solidFill>
                <a:latin typeface="Calibri"/>
                <a:cs typeface="Calibri"/>
              </a:rPr>
              <a:t> </a:t>
            </a:r>
            <a:r>
              <a:rPr sz="800" dirty="0">
                <a:solidFill>
                  <a:srgbClr val="999999"/>
                </a:solidFill>
                <a:latin typeface="Calibri"/>
                <a:cs typeface="Calibri"/>
              </a:rPr>
              <a:t>is</a:t>
            </a:r>
            <a:r>
              <a:rPr sz="800" spc="-15" dirty="0">
                <a:solidFill>
                  <a:srgbClr val="999999"/>
                </a:solidFill>
                <a:latin typeface="Calibri"/>
                <a:cs typeface="Calibri"/>
              </a:rPr>
              <a:t> </a:t>
            </a:r>
            <a:r>
              <a:rPr sz="800" u="sng" spc="-5" dirty="0">
                <a:solidFill>
                  <a:srgbClr val="0563C1"/>
                </a:solidFill>
                <a:uFill>
                  <a:solidFill>
                    <a:srgbClr val="0563C1"/>
                  </a:solidFill>
                </a:uFill>
                <a:latin typeface="Calibri"/>
                <a:cs typeface="Calibri"/>
              </a:rPr>
              <a:t>CC0</a:t>
            </a:r>
            <a:r>
              <a:rPr sz="800" u="sng" spc="-25" dirty="0">
                <a:solidFill>
                  <a:srgbClr val="0563C1"/>
                </a:solidFill>
                <a:uFill>
                  <a:solidFill>
                    <a:srgbClr val="0563C1"/>
                  </a:solidFill>
                </a:uFill>
                <a:latin typeface="Calibri"/>
                <a:cs typeface="Calibri"/>
              </a:rPr>
              <a:t> </a:t>
            </a:r>
            <a:r>
              <a:rPr sz="800" u="sng" dirty="0">
                <a:solidFill>
                  <a:srgbClr val="0563C1"/>
                </a:solidFill>
                <a:uFill>
                  <a:solidFill>
                    <a:srgbClr val="0563C1"/>
                  </a:solidFill>
                </a:uFill>
                <a:latin typeface="Calibri"/>
                <a:cs typeface="Calibri"/>
              </a:rPr>
              <a:t>public</a:t>
            </a:r>
            <a:r>
              <a:rPr sz="800" u="sng" spc="-15"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domain</a:t>
            </a:r>
            <a:endParaRPr sz="800">
              <a:latin typeface="Calibri"/>
              <a:cs typeface="Calibri"/>
            </a:endParaRPr>
          </a:p>
        </p:txBody>
      </p:sp>
      <p:sp>
        <p:nvSpPr>
          <p:cNvPr id="8" name="object 8"/>
          <p:cNvSpPr txBox="1"/>
          <p:nvPr/>
        </p:nvSpPr>
        <p:spPr>
          <a:xfrm>
            <a:off x="6883879"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h0</a:t>
            </a:r>
            <a:endParaRPr sz="1600">
              <a:latin typeface="Calibri"/>
              <a:cs typeface="Calibri"/>
            </a:endParaRPr>
          </a:p>
        </p:txBody>
      </p:sp>
      <p:grpSp>
        <p:nvGrpSpPr>
          <p:cNvPr id="9" name="object 9"/>
          <p:cNvGrpSpPr/>
          <p:nvPr/>
        </p:nvGrpSpPr>
        <p:grpSpPr>
          <a:xfrm>
            <a:off x="6822650" y="3505885"/>
            <a:ext cx="701675" cy="1681480"/>
            <a:chOff x="6822650" y="3505885"/>
            <a:chExt cx="701675" cy="1681480"/>
          </a:xfrm>
        </p:grpSpPr>
        <p:sp>
          <p:nvSpPr>
            <p:cNvPr id="10" name="object 10"/>
            <p:cNvSpPr/>
            <p:nvPr/>
          </p:nvSpPr>
          <p:spPr>
            <a:xfrm>
              <a:off x="7091315" y="3505885"/>
              <a:ext cx="76200" cy="646430"/>
            </a:xfrm>
            <a:custGeom>
              <a:avLst/>
              <a:gdLst/>
              <a:ahLst/>
              <a:cxnLst/>
              <a:rect l="l" t="t" r="r" b="b"/>
              <a:pathLst>
                <a:path w="76200" h="646429">
                  <a:moveTo>
                    <a:pt x="47625" y="63500"/>
                  </a:moveTo>
                  <a:lnTo>
                    <a:pt x="28575" y="63500"/>
                  </a:lnTo>
                  <a:lnTo>
                    <a:pt x="28576" y="646231"/>
                  </a:lnTo>
                  <a:lnTo>
                    <a:pt x="47626"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1" name="object 11"/>
            <p:cNvSpPr/>
            <p:nvPr/>
          </p:nvSpPr>
          <p:spPr>
            <a:xfrm>
              <a:off x="6832175" y="4152244"/>
              <a:ext cx="682625" cy="1025525"/>
            </a:xfrm>
            <a:custGeom>
              <a:avLst/>
              <a:gdLst/>
              <a:ahLst/>
              <a:cxnLst/>
              <a:rect l="l" t="t" r="r" b="b"/>
              <a:pathLst>
                <a:path w="682625" h="1025525">
                  <a:moveTo>
                    <a:pt x="682572" y="0"/>
                  </a:moveTo>
                  <a:lnTo>
                    <a:pt x="0" y="0"/>
                  </a:lnTo>
                  <a:lnTo>
                    <a:pt x="0" y="1025333"/>
                  </a:lnTo>
                  <a:lnTo>
                    <a:pt x="682572" y="1025333"/>
                  </a:lnTo>
                  <a:lnTo>
                    <a:pt x="682572" y="0"/>
                  </a:lnTo>
                  <a:close/>
                </a:path>
              </a:pathLst>
            </a:custGeom>
            <a:solidFill>
              <a:srgbClr val="F3F3F3"/>
            </a:solidFill>
          </p:spPr>
          <p:txBody>
            <a:bodyPr wrap="square" lIns="0" tIns="0" rIns="0" bIns="0" rtlCol="0"/>
            <a:lstStyle/>
            <a:p>
              <a:endParaRPr/>
            </a:p>
          </p:txBody>
        </p:sp>
        <p:sp>
          <p:nvSpPr>
            <p:cNvPr id="12" name="object 12"/>
            <p:cNvSpPr/>
            <p:nvPr/>
          </p:nvSpPr>
          <p:spPr>
            <a:xfrm>
              <a:off x="6832175" y="4152244"/>
              <a:ext cx="682625" cy="1025525"/>
            </a:xfrm>
            <a:custGeom>
              <a:avLst/>
              <a:gdLst/>
              <a:ahLst/>
              <a:cxnLst/>
              <a:rect l="l" t="t" r="r" b="b"/>
              <a:pathLst>
                <a:path w="682625" h="1025525">
                  <a:moveTo>
                    <a:pt x="0" y="0"/>
                  </a:moveTo>
                  <a:lnTo>
                    <a:pt x="682573" y="0"/>
                  </a:lnTo>
                  <a:lnTo>
                    <a:pt x="682573" y="1025333"/>
                  </a:lnTo>
                  <a:lnTo>
                    <a:pt x="0" y="1025333"/>
                  </a:lnTo>
                  <a:lnTo>
                    <a:pt x="0" y="0"/>
                  </a:lnTo>
                  <a:close/>
                </a:path>
              </a:pathLst>
            </a:custGeom>
            <a:ln w="19050">
              <a:solidFill>
                <a:srgbClr val="44546A"/>
              </a:solidFill>
            </a:ln>
          </p:spPr>
          <p:txBody>
            <a:bodyPr wrap="square" lIns="0" tIns="0" rIns="0" bIns="0" rtlCol="0"/>
            <a:lstStyle/>
            <a:p>
              <a:endParaRPr/>
            </a:p>
          </p:txBody>
        </p:sp>
      </p:grpSp>
      <p:sp>
        <p:nvSpPr>
          <p:cNvPr id="13" name="object 13"/>
          <p:cNvSpPr txBox="1"/>
          <p:nvPr/>
        </p:nvSpPr>
        <p:spPr>
          <a:xfrm>
            <a:off x="6832175" y="4517644"/>
            <a:ext cx="673100" cy="269240"/>
          </a:xfrm>
          <a:prstGeom prst="rect">
            <a:avLst/>
          </a:prstGeom>
        </p:spPr>
        <p:txBody>
          <a:bodyPr vert="horz" wrap="square" lIns="0" tIns="12700" rIns="0" bIns="0" rtlCol="0">
            <a:spAutoFit/>
          </a:bodyPr>
          <a:lstStyle/>
          <a:p>
            <a:pPr marL="8255" algn="ctr">
              <a:lnSpc>
                <a:spcPct val="100000"/>
              </a:lnSpc>
              <a:spcBef>
                <a:spcPts val="100"/>
              </a:spcBef>
            </a:pPr>
            <a:r>
              <a:rPr sz="1600" spc="-10" dirty="0">
                <a:latin typeface="Calibri"/>
                <a:cs typeface="Calibri"/>
              </a:rPr>
              <a:t>x0</a:t>
            </a:r>
            <a:endParaRPr sz="1600">
              <a:latin typeface="Calibri"/>
              <a:cs typeface="Calibri"/>
            </a:endParaRPr>
          </a:p>
        </p:txBody>
      </p:sp>
      <p:sp>
        <p:nvSpPr>
          <p:cNvPr id="14" name="object 14"/>
          <p:cNvSpPr/>
          <p:nvPr/>
        </p:nvSpPr>
        <p:spPr>
          <a:xfrm>
            <a:off x="7091315" y="1920298"/>
            <a:ext cx="76200" cy="560705"/>
          </a:xfrm>
          <a:custGeom>
            <a:avLst/>
            <a:gdLst/>
            <a:ahLst/>
            <a:cxnLst/>
            <a:rect l="l" t="t" r="r" b="b"/>
            <a:pathLst>
              <a:path w="76200" h="560705">
                <a:moveTo>
                  <a:pt x="47625" y="63500"/>
                </a:moveTo>
                <a:lnTo>
                  <a:pt x="28575" y="63500"/>
                </a:lnTo>
                <a:lnTo>
                  <a:pt x="28576" y="560254"/>
                </a:lnTo>
                <a:lnTo>
                  <a:pt x="47626"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5" name="object 15"/>
          <p:cNvSpPr txBox="1"/>
          <p:nvPr/>
        </p:nvSpPr>
        <p:spPr>
          <a:xfrm>
            <a:off x="6883879"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y0</a:t>
            </a:r>
            <a:endParaRPr sz="1600">
              <a:latin typeface="Calibri"/>
              <a:cs typeface="Calibri"/>
            </a:endParaRPr>
          </a:p>
        </p:txBody>
      </p:sp>
      <p:sp>
        <p:nvSpPr>
          <p:cNvPr id="16" name="object 16"/>
          <p:cNvSpPr txBox="1"/>
          <p:nvPr/>
        </p:nvSpPr>
        <p:spPr>
          <a:xfrm rot="19740000">
            <a:off x="6186291" y="5495902"/>
            <a:ext cx="1143511" cy="317500"/>
          </a:xfrm>
          <a:prstGeom prst="rect">
            <a:avLst/>
          </a:prstGeom>
        </p:spPr>
        <p:txBody>
          <a:bodyPr vert="horz" wrap="square" lIns="0" tIns="0" rIns="0" bIns="0" rtlCol="0">
            <a:spAutoFit/>
          </a:bodyPr>
          <a:lstStyle/>
          <a:p>
            <a:pPr>
              <a:lnSpc>
                <a:spcPts val="2500"/>
              </a:lnSpc>
            </a:pPr>
            <a:r>
              <a:rPr sz="2500" spc="-80" dirty="0">
                <a:latin typeface="Calibri"/>
                <a:cs typeface="Calibri"/>
              </a:rPr>
              <a:t>&lt;S</a:t>
            </a:r>
            <a:r>
              <a:rPr sz="3750" spc="-120" baseline="1111" dirty="0">
                <a:latin typeface="Calibri"/>
                <a:cs typeface="Calibri"/>
              </a:rPr>
              <a:t>TA</a:t>
            </a:r>
            <a:r>
              <a:rPr sz="3750" spc="-120" baseline="2222" dirty="0">
                <a:latin typeface="Calibri"/>
                <a:cs typeface="Calibri"/>
              </a:rPr>
              <a:t>RT&gt;</a:t>
            </a:r>
            <a:endParaRPr sz="3750" baseline="2222">
              <a:latin typeface="Calibri"/>
              <a:cs typeface="Calibri"/>
            </a:endParaRPr>
          </a:p>
        </p:txBody>
      </p:sp>
      <p:sp>
        <p:nvSpPr>
          <p:cNvPr id="17" name="object 17"/>
          <p:cNvSpPr/>
          <p:nvPr/>
        </p:nvSpPr>
        <p:spPr>
          <a:xfrm>
            <a:off x="1730084" y="2993219"/>
            <a:ext cx="5154295" cy="2484120"/>
          </a:xfrm>
          <a:custGeom>
            <a:avLst/>
            <a:gdLst/>
            <a:ahLst/>
            <a:cxnLst/>
            <a:rect l="l" t="t" r="r" b="b"/>
            <a:pathLst>
              <a:path w="5154295" h="2484120">
                <a:moveTo>
                  <a:pt x="5093978" y="48631"/>
                </a:moveTo>
                <a:lnTo>
                  <a:pt x="5071186" y="102392"/>
                </a:lnTo>
                <a:lnTo>
                  <a:pt x="5054423" y="159040"/>
                </a:lnTo>
                <a:lnTo>
                  <a:pt x="5038440" y="225466"/>
                </a:lnTo>
                <a:lnTo>
                  <a:pt x="5023342" y="300835"/>
                </a:lnTo>
                <a:lnTo>
                  <a:pt x="5016163" y="341602"/>
                </a:lnTo>
                <a:lnTo>
                  <a:pt x="5009252" y="384279"/>
                </a:lnTo>
                <a:lnTo>
                  <a:pt x="5002625" y="428754"/>
                </a:lnTo>
                <a:lnTo>
                  <a:pt x="4996300" y="474919"/>
                </a:lnTo>
                <a:lnTo>
                  <a:pt x="4990293" y="522658"/>
                </a:lnTo>
                <a:lnTo>
                  <a:pt x="4984624" y="571864"/>
                </a:lnTo>
                <a:lnTo>
                  <a:pt x="4979306" y="622421"/>
                </a:lnTo>
                <a:lnTo>
                  <a:pt x="4974355" y="674279"/>
                </a:lnTo>
                <a:lnTo>
                  <a:pt x="4965645" y="781150"/>
                </a:lnTo>
                <a:lnTo>
                  <a:pt x="4958626" y="891637"/>
                </a:lnTo>
                <a:lnTo>
                  <a:pt x="4953419" y="1005554"/>
                </a:lnTo>
                <a:lnTo>
                  <a:pt x="4950222" y="1120108"/>
                </a:lnTo>
                <a:lnTo>
                  <a:pt x="4949146" y="1234890"/>
                </a:lnTo>
                <a:lnTo>
                  <a:pt x="4947528" y="1262319"/>
                </a:lnTo>
                <a:lnTo>
                  <a:pt x="4934050" y="1317501"/>
                </a:lnTo>
                <a:lnTo>
                  <a:pt x="4907005" y="1373160"/>
                </a:lnTo>
                <a:lnTo>
                  <a:pt x="4866585" y="1429118"/>
                </a:lnTo>
                <a:lnTo>
                  <a:pt x="4813118" y="1485112"/>
                </a:lnTo>
                <a:lnTo>
                  <a:pt x="4781621" y="1513046"/>
                </a:lnTo>
                <a:lnTo>
                  <a:pt x="4747023" y="1540897"/>
                </a:lnTo>
                <a:lnTo>
                  <a:pt x="4709383" y="1568644"/>
                </a:lnTo>
                <a:lnTo>
                  <a:pt x="4668761" y="1596261"/>
                </a:lnTo>
                <a:lnTo>
                  <a:pt x="4625214" y="1623728"/>
                </a:lnTo>
                <a:lnTo>
                  <a:pt x="4578802" y="1651025"/>
                </a:lnTo>
                <a:lnTo>
                  <a:pt x="4529585" y="1678133"/>
                </a:lnTo>
                <a:lnTo>
                  <a:pt x="4477623" y="1705034"/>
                </a:lnTo>
                <a:lnTo>
                  <a:pt x="4422973" y="1731712"/>
                </a:lnTo>
                <a:lnTo>
                  <a:pt x="4365693" y="1758148"/>
                </a:lnTo>
                <a:lnTo>
                  <a:pt x="4305844" y="1784328"/>
                </a:lnTo>
                <a:lnTo>
                  <a:pt x="4243484" y="1810235"/>
                </a:lnTo>
                <a:lnTo>
                  <a:pt x="4178669" y="1835853"/>
                </a:lnTo>
                <a:lnTo>
                  <a:pt x="4111458" y="1861168"/>
                </a:lnTo>
                <a:lnTo>
                  <a:pt x="4041910" y="1886164"/>
                </a:lnTo>
                <a:lnTo>
                  <a:pt x="3970082" y="1910826"/>
                </a:lnTo>
                <a:lnTo>
                  <a:pt x="3896032" y="1935139"/>
                </a:lnTo>
                <a:lnTo>
                  <a:pt x="3819815" y="1959090"/>
                </a:lnTo>
                <a:lnTo>
                  <a:pt x="3741492" y="1982663"/>
                </a:lnTo>
                <a:lnTo>
                  <a:pt x="3661119" y="2005841"/>
                </a:lnTo>
                <a:lnTo>
                  <a:pt x="3578753" y="2028614"/>
                </a:lnTo>
                <a:lnTo>
                  <a:pt x="3494453" y="2050964"/>
                </a:lnTo>
                <a:lnTo>
                  <a:pt x="3408273" y="2072880"/>
                </a:lnTo>
                <a:lnTo>
                  <a:pt x="3230507" y="2115345"/>
                </a:lnTo>
                <a:lnTo>
                  <a:pt x="3045917" y="2155893"/>
                </a:lnTo>
                <a:lnTo>
                  <a:pt x="2854954" y="2194411"/>
                </a:lnTo>
                <a:lnTo>
                  <a:pt x="2658080" y="2230784"/>
                </a:lnTo>
                <a:lnTo>
                  <a:pt x="2455746" y="2264898"/>
                </a:lnTo>
                <a:lnTo>
                  <a:pt x="2248457" y="2296636"/>
                </a:lnTo>
                <a:lnTo>
                  <a:pt x="2036575" y="2325894"/>
                </a:lnTo>
                <a:lnTo>
                  <a:pt x="1820603" y="2352553"/>
                </a:lnTo>
                <a:lnTo>
                  <a:pt x="1600995" y="2376500"/>
                </a:lnTo>
                <a:lnTo>
                  <a:pt x="1378207" y="2397620"/>
                </a:lnTo>
                <a:lnTo>
                  <a:pt x="1152695" y="2415802"/>
                </a:lnTo>
                <a:lnTo>
                  <a:pt x="924914" y="2430932"/>
                </a:lnTo>
                <a:lnTo>
                  <a:pt x="695318" y="2442897"/>
                </a:lnTo>
                <a:lnTo>
                  <a:pt x="464364" y="2451583"/>
                </a:lnTo>
                <a:lnTo>
                  <a:pt x="232505" y="2456879"/>
                </a:lnTo>
                <a:lnTo>
                  <a:pt x="0" y="2458670"/>
                </a:lnTo>
                <a:lnTo>
                  <a:pt x="195" y="2484069"/>
                </a:lnTo>
                <a:lnTo>
                  <a:pt x="232700" y="2482278"/>
                </a:lnTo>
                <a:lnTo>
                  <a:pt x="464943" y="2476977"/>
                </a:lnTo>
                <a:lnTo>
                  <a:pt x="696272" y="2468279"/>
                </a:lnTo>
                <a:lnTo>
                  <a:pt x="926236" y="2456298"/>
                </a:lnTo>
                <a:lnTo>
                  <a:pt x="1154379" y="2441147"/>
                </a:lnTo>
                <a:lnTo>
                  <a:pt x="1380248" y="2422939"/>
                </a:lnTo>
                <a:lnTo>
                  <a:pt x="1603392" y="2401787"/>
                </a:lnTo>
                <a:lnTo>
                  <a:pt x="1823356" y="2377803"/>
                </a:lnTo>
                <a:lnTo>
                  <a:pt x="2039687" y="2351102"/>
                </a:lnTo>
                <a:lnTo>
                  <a:pt x="2251932" y="2321797"/>
                </a:lnTo>
                <a:lnTo>
                  <a:pt x="2459685" y="2289992"/>
                </a:lnTo>
                <a:lnTo>
                  <a:pt x="2662400" y="2255814"/>
                </a:lnTo>
                <a:lnTo>
                  <a:pt x="2859670" y="2219369"/>
                </a:lnTo>
                <a:lnTo>
                  <a:pt x="3051044" y="2180770"/>
                </a:lnTo>
                <a:lnTo>
                  <a:pt x="3236067" y="2140129"/>
                </a:lnTo>
                <a:lnTo>
                  <a:pt x="3414292" y="2097557"/>
                </a:lnTo>
                <a:lnTo>
                  <a:pt x="3500711" y="2075582"/>
                </a:lnTo>
                <a:lnTo>
                  <a:pt x="3585263" y="2053165"/>
                </a:lnTo>
                <a:lnTo>
                  <a:pt x="3667888" y="2030323"/>
                </a:lnTo>
                <a:lnTo>
                  <a:pt x="3748530" y="2007067"/>
                </a:lnTo>
                <a:lnTo>
                  <a:pt x="3827136" y="1983412"/>
                </a:lnTo>
                <a:lnTo>
                  <a:pt x="3903645" y="1959372"/>
                </a:lnTo>
                <a:lnTo>
                  <a:pt x="3978005" y="1934959"/>
                </a:lnTo>
                <a:lnTo>
                  <a:pt x="4050159" y="1910187"/>
                </a:lnTo>
                <a:lnTo>
                  <a:pt x="4120048" y="1885072"/>
                </a:lnTo>
                <a:lnTo>
                  <a:pt x="4187621" y="1859624"/>
                </a:lnTo>
                <a:lnTo>
                  <a:pt x="4252819" y="1833857"/>
                </a:lnTo>
                <a:lnTo>
                  <a:pt x="4315588" y="1807785"/>
                </a:lnTo>
                <a:lnTo>
                  <a:pt x="4375872" y="1781420"/>
                </a:lnTo>
                <a:lnTo>
                  <a:pt x="4433615" y="1754775"/>
                </a:lnTo>
                <a:lnTo>
                  <a:pt x="4488764" y="1727861"/>
                </a:lnTo>
                <a:lnTo>
                  <a:pt x="4541262" y="1700691"/>
                </a:lnTo>
                <a:lnTo>
                  <a:pt x="4591055" y="1673274"/>
                </a:lnTo>
                <a:lnTo>
                  <a:pt x="4638089" y="1645624"/>
                </a:lnTo>
                <a:lnTo>
                  <a:pt x="4682308" y="1617746"/>
                </a:lnTo>
                <a:lnTo>
                  <a:pt x="4723660" y="1589651"/>
                </a:lnTo>
                <a:lnTo>
                  <a:pt x="4762091" y="1561345"/>
                </a:lnTo>
                <a:lnTo>
                  <a:pt x="4797544" y="1532835"/>
                </a:lnTo>
                <a:lnTo>
                  <a:pt x="4829964" y="1504121"/>
                </a:lnTo>
                <a:lnTo>
                  <a:pt x="4859296" y="1475207"/>
                </a:lnTo>
                <a:lnTo>
                  <a:pt x="4885481" y="1446090"/>
                </a:lnTo>
                <a:lnTo>
                  <a:pt x="4928153" y="1387229"/>
                </a:lnTo>
                <a:lnTo>
                  <a:pt x="4957399" y="1327504"/>
                </a:lnTo>
                <a:lnTo>
                  <a:pt x="4972500" y="1266964"/>
                </a:lnTo>
                <a:lnTo>
                  <a:pt x="4975630" y="1119866"/>
                </a:lnTo>
                <a:lnTo>
                  <a:pt x="4978861" y="1004843"/>
                </a:lnTo>
                <a:lnTo>
                  <a:pt x="4983999" y="892801"/>
                </a:lnTo>
                <a:lnTo>
                  <a:pt x="4990994" y="782760"/>
                </a:lnTo>
                <a:lnTo>
                  <a:pt x="4999671" y="676343"/>
                </a:lnTo>
                <a:lnTo>
                  <a:pt x="5004592" y="624837"/>
                </a:lnTo>
                <a:lnTo>
                  <a:pt x="5009884" y="574521"/>
                </a:lnTo>
                <a:lnTo>
                  <a:pt x="5015527" y="525566"/>
                </a:lnTo>
                <a:lnTo>
                  <a:pt x="5021501" y="478088"/>
                </a:lnTo>
                <a:lnTo>
                  <a:pt x="5027790" y="432202"/>
                </a:lnTo>
                <a:lnTo>
                  <a:pt x="5034375" y="388023"/>
                </a:lnTo>
                <a:lnTo>
                  <a:pt x="5041235" y="345663"/>
                </a:lnTo>
                <a:lnTo>
                  <a:pt x="5048357" y="305240"/>
                </a:lnTo>
                <a:lnTo>
                  <a:pt x="5055718" y="266871"/>
                </a:lnTo>
                <a:lnTo>
                  <a:pt x="5071085" y="196764"/>
                </a:lnTo>
                <a:lnTo>
                  <a:pt x="5087170" y="136297"/>
                </a:lnTo>
                <a:lnTo>
                  <a:pt x="5103776" y="86474"/>
                </a:lnTo>
                <a:lnTo>
                  <a:pt x="5110998" y="68811"/>
                </a:lnTo>
                <a:lnTo>
                  <a:pt x="5110518" y="68811"/>
                </a:lnTo>
                <a:lnTo>
                  <a:pt x="5112193" y="65888"/>
                </a:lnTo>
                <a:lnTo>
                  <a:pt x="5112755" y="65888"/>
                </a:lnTo>
                <a:lnTo>
                  <a:pt x="5112870" y="65739"/>
                </a:lnTo>
                <a:lnTo>
                  <a:pt x="5093978" y="48631"/>
                </a:lnTo>
                <a:close/>
              </a:path>
              <a:path w="5154295" h="2484120">
                <a:moveTo>
                  <a:pt x="5142811" y="39347"/>
                </a:moveTo>
                <a:lnTo>
                  <a:pt x="5101088" y="39347"/>
                </a:lnTo>
                <a:lnTo>
                  <a:pt x="5121254" y="54789"/>
                </a:lnTo>
                <a:lnTo>
                  <a:pt x="5112870" y="65739"/>
                </a:lnTo>
                <a:lnTo>
                  <a:pt x="5130887" y="82055"/>
                </a:lnTo>
                <a:lnTo>
                  <a:pt x="5142811" y="39347"/>
                </a:lnTo>
                <a:close/>
              </a:path>
              <a:path w="5154295" h="2484120">
                <a:moveTo>
                  <a:pt x="5112193" y="65888"/>
                </a:moveTo>
                <a:lnTo>
                  <a:pt x="5110518" y="68811"/>
                </a:lnTo>
                <a:lnTo>
                  <a:pt x="5111548" y="67464"/>
                </a:lnTo>
                <a:lnTo>
                  <a:pt x="5112193" y="65888"/>
                </a:lnTo>
                <a:close/>
              </a:path>
              <a:path w="5154295" h="2484120">
                <a:moveTo>
                  <a:pt x="5111548" y="67464"/>
                </a:moveTo>
                <a:lnTo>
                  <a:pt x="5110518" y="68811"/>
                </a:lnTo>
                <a:lnTo>
                  <a:pt x="5110998" y="68811"/>
                </a:lnTo>
                <a:lnTo>
                  <a:pt x="5111548" y="67464"/>
                </a:lnTo>
                <a:close/>
              </a:path>
              <a:path w="5154295" h="2484120">
                <a:moveTo>
                  <a:pt x="5112755" y="65888"/>
                </a:moveTo>
                <a:lnTo>
                  <a:pt x="5112193" y="65888"/>
                </a:lnTo>
                <a:lnTo>
                  <a:pt x="5111548" y="67464"/>
                </a:lnTo>
                <a:lnTo>
                  <a:pt x="5112755" y="65888"/>
                </a:lnTo>
                <a:close/>
              </a:path>
              <a:path w="5154295" h="2484120">
                <a:moveTo>
                  <a:pt x="5101088" y="39347"/>
                </a:moveTo>
                <a:lnTo>
                  <a:pt x="5093978" y="48631"/>
                </a:lnTo>
                <a:lnTo>
                  <a:pt x="5112870" y="65739"/>
                </a:lnTo>
                <a:lnTo>
                  <a:pt x="5121254" y="54789"/>
                </a:lnTo>
                <a:lnTo>
                  <a:pt x="5101088" y="39347"/>
                </a:lnTo>
                <a:close/>
              </a:path>
              <a:path w="5154295" h="2484120">
                <a:moveTo>
                  <a:pt x="5153795" y="0"/>
                </a:moveTo>
                <a:lnTo>
                  <a:pt x="5074405" y="30906"/>
                </a:lnTo>
                <a:lnTo>
                  <a:pt x="5093978" y="48631"/>
                </a:lnTo>
                <a:lnTo>
                  <a:pt x="5101088" y="39347"/>
                </a:lnTo>
                <a:lnTo>
                  <a:pt x="5142811" y="39347"/>
                </a:lnTo>
                <a:lnTo>
                  <a:pt x="5153795" y="0"/>
                </a:lnTo>
                <a:close/>
              </a:path>
            </a:pathLst>
          </a:custGeom>
          <a:solidFill>
            <a:srgbClr val="FF00FF"/>
          </a:solidFill>
        </p:spPr>
        <p:txBody>
          <a:bodyPr wrap="square" lIns="0" tIns="0" rIns="0" bIns="0" rtlCol="0"/>
          <a:lstStyle/>
          <a:p>
            <a:endParaRPr/>
          </a:p>
        </p:txBody>
      </p:sp>
      <p:sp>
        <p:nvSpPr>
          <p:cNvPr id="18" name="object 18"/>
          <p:cNvSpPr txBox="1"/>
          <p:nvPr/>
        </p:nvSpPr>
        <p:spPr>
          <a:xfrm>
            <a:off x="4990275" y="5099304"/>
            <a:ext cx="608965" cy="467359"/>
          </a:xfrm>
          <a:prstGeom prst="rect">
            <a:avLst/>
          </a:prstGeom>
        </p:spPr>
        <p:txBody>
          <a:bodyPr vert="horz" wrap="square" lIns="0" tIns="12700" rIns="0" bIns="0" rtlCol="0">
            <a:spAutoFit/>
          </a:bodyPr>
          <a:lstStyle/>
          <a:p>
            <a:pPr marL="38100">
              <a:lnSpc>
                <a:spcPct val="100000"/>
              </a:lnSpc>
              <a:spcBef>
                <a:spcPts val="100"/>
              </a:spcBef>
            </a:pPr>
            <a:r>
              <a:rPr sz="4350" b="1" spc="-7" baseline="11494" dirty="0">
                <a:solidFill>
                  <a:srgbClr val="FF00FF"/>
                </a:solidFill>
                <a:latin typeface="Calibri"/>
                <a:cs typeface="Calibri"/>
              </a:rPr>
              <a:t>W</a:t>
            </a:r>
            <a:r>
              <a:rPr sz="2000" b="1" spc="-5" dirty="0">
                <a:solidFill>
                  <a:srgbClr val="FF00FF"/>
                </a:solidFill>
                <a:latin typeface="Calibri"/>
                <a:cs typeface="Calibri"/>
              </a:rPr>
              <a:t>ih</a:t>
            </a:r>
            <a:endParaRPr sz="2000">
              <a:latin typeface="Calibri"/>
              <a:cs typeface="Calibri"/>
            </a:endParaRPr>
          </a:p>
        </p:txBody>
      </p:sp>
      <p:sp>
        <p:nvSpPr>
          <p:cNvPr id="19" name="object 19"/>
          <p:cNvSpPr/>
          <p:nvPr/>
        </p:nvSpPr>
        <p:spPr>
          <a:xfrm>
            <a:off x="2987635" y="2419087"/>
            <a:ext cx="2498766" cy="329565"/>
          </a:xfrm>
          <a:custGeom>
            <a:avLst/>
            <a:gdLst/>
            <a:ahLst/>
            <a:cxnLst/>
            <a:rect l="l" t="t" r="r" b="b"/>
            <a:pathLst>
              <a:path w="3834129" h="329564">
                <a:moveTo>
                  <a:pt x="3728817" y="0"/>
                </a:moveTo>
                <a:lnTo>
                  <a:pt x="3724128" y="13370"/>
                </a:lnTo>
                <a:lnTo>
                  <a:pt x="3743196" y="21645"/>
                </a:lnTo>
                <a:lnTo>
                  <a:pt x="3759594" y="33099"/>
                </a:lnTo>
                <a:lnTo>
                  <a:pt x="3784380" y="65547"/>
                </a:lnTo>
                <a:lnTo>
                  <a:pt x="3798964" y="109324"/>
                </a:lnTo>
                <a:lnTo>
                  <a:pt x="3803826" y="163041"/>
                </a:lnTo>
                <a:lnTo>
                  <a:pt x="3802605" y="192092"/>
                </a:lnTo>
                <a:lnTo>
                  <a:pt x="3792839" y="242185"/>
                </a:lnTo>
                <a:lnTo>
                  <a:pt x="3773240" y="281307"/>
                </a:lnTo>
                <a:lnTo>
                  <a:pt x="3743419" y="307699"/>
                </a:lnTo>
                <a:lnTo>
                  <a:pt x="3724650" y="316011"/>
                </a:lnTo>
                <a:lnTo>
                  <a:pt x="3728817" y="329382"/>
                </a:lnTo>
                <a:lnTo>
                  <a:pt x="3773745" y="308307"/>
                </a:lnTo>
                <a:lnTo>
                  <a:pt x="3806779" y="271821"/>
                </a:lnTo>
                <a:lnTo>
                  <a:pt x="3827093" y="222966"/>
                </a:lnTo>
                <a:lnTo>
                  <a:pt x="3833865" y="164777"/>
                </a:lnTo>
                <a:lnTo>
                  <a:pt x="3832167" y="134581"/>
                </a:lnTo>
                <a:lnTo>
                  <a:pt x="3818580" y="81059"/>
                </a:lnTo>
                <a:lnTo>
                  <a:pt x="3791634" y="37488"/>
                </a:lnTo>
                <a:lnTo>
                  <a:pt x="3752697" y="8622"/>
                </a:lnTo>
                <a:lnTo>
                  <a:pt x="3728817" y="0"/>
                </a:lnTo>
                <a:close/>
              </a:path>
              <a:path w="3834129" h="329564">
                <a:moveTo>
                  <a:pt x="105048" y="0"/>
                </a:moveTo>
                <a:lnTo>
                  <a:pt x="60228" y="21118"/>
                </a:lnTo>
                <a:lnTo>
                  <a:pt x="27172" y="57732"/>
                </a:lnTo>
                <a:lnTo>
                  <a:pt x="6793" y="106676"/>
                </a:lnTo>
                <a:lnTo>
                  <a:pt x="0" y="164777"/>
                </a:lnTo>
                <a:lnTo>
                  <a:pt x="1692" y="195038"/>
                </a:lnTo>
                <a:lnTo>
                  <a:pt x="15236" y="248560"/>
                </a:lnTo>
                <a:lnTo>
                  <a:pt x="42116" y="291990"/>
                </a:lnTo>
                <a:lnTo>
                  <a:pt x="81097" y="320771"/>
                </a:lnTo>
                <a:lnTo>
                  <a:pt x="105048" y="329382"/>
                </a:lnTo>
                <a:lnTo>
                  <a:pt x="109214" y="316011"/>
                </a:lnTo>
                <a:lnTo>
                  <a:pt x="90446" y="307699"/>
                </a:lnTo>
                <a:lnTo>
                  <a:pt x="74249" y="296130"/>
                </a:lnTo>
                <a:lnTo>
                  <a:pt x="49571" y="263227"/>
                </a:lnTo>
                <a:lnTo>
                  <a:pt x="34921" y="218473"/>
                </a:lnTo>
                <a:lnTo>
                  <a:pt x="30038" y="163041"/>
                </a:lnTo>
                <a:lnTo>
                  <a:pt x="31258" y="134940"/>
                </a:lnTo>
                <a:lnTo>
                  <a:pt x="41025" y="86193"/>
                </a:lnTo>
                <a:lnTo>
                  <a:pt x="60657" y="47733"/>
                </a:lnTo>
                <a:lnTo>
                  <a:pt x="90739" y="21645"/>
                </a:lnTo>
                <a:lnTo>
                  <a:pt x="109735" y="13370"/>
                </a:lnTo>
                <a:lnTo>
                  <a:pt x="105048" y="0"/>
                </a:lnTo>
                <a:close/>
              </a:path>
            </a:pathLst>
          </a:custGeom>
          <a:solidFill>
            <a:srgbClr val="000000"/>
          </a:solidFill>
        </p:spPr>
        <p:txBody>
          <a:bodyPr wrap="square" lIns="0" tIns="0" rIns="0" bIns="0" rtlCol="0"/>
          <a:lstStyle/>
          <a:p>
            <a:endParaRPr/>
          </a:p>
        </p:txBody>
      </p:sp>
      <p:sp>
        <p:nvSpPr>
          <p:cNvPr id="20" name="object 20"/>
          <p:cNvSpPr txBox="1"/>
          <p:nvPr/>
        </p:nvSpPr>
        <p:spPr>
          <a:xfrm>
            <a:off x="1433714" y="1701291"/>
            <a:ext cx="5284470" cy="1068070"/>
          </a:xfrm>
          <a:prstGeom prst="rect">
            <a:avLst/>
          </a:prstGeom>
        </p:spPr>
        <p:txBody>
          <a:bodyPr vert="horz" wrap="square" lIns="0" tIns="107315" rIns="0" bIns="0" rtlCol="0">
            <a:spAutoFit/>
          </a:bodyPr>
          <a:lstStyle/>
          <a:p>
            <a:pPr marL="38100">
              <a:lnSpc>
                <a:spcPct val="100000"/>
              </a:lnSpc>
              <a:spcBef>
                <a:spcPts val="845"/>
              </a:spcBef>
            </a:pPr>
            <a:r>
              <a:rPr sz="2800" b="1" spc="-15" dirty="0">
                <a:latin typeface="Calibri"/>
                <a:cs typeface="Calibri"/>
              </a:rPr>
              <a:t>Before:</a:t>
            </a:r>
            <a:endParaRPr sz="2800" dirty="0">
              <a:latin typeface="Calibri"/>
              <a:cs typeface="Calibri"/>
            </a:endParaRPr>
          </a:p>
          <a:p>
            <a:pPr marL="38100">
              <a:lnSpc>
                <a:spcPct val="100000"/>
              </a:lnSpc>
              <a:spcBef>
                <a:spcPts val="740"/>
              </a:spcBef>
              <a:tabLst>
                <a:tab pos="1670050" algn="l"/>
              </a:tabLst>
            </a:pPr>
            <a:r>
              <a:rPr sz="2800" spc="150" dirty="0">
                <a:latin typeface="Cambria Math"/>
                <a:cs typeface="Cambria Math"/>
              </a:rPr>
              <a:t>ℎ</a:t>
            </a:r>
            <a:r>
              <a:rPr sz="3000" spc="794" baseline="-16666" dirty="0">
                <a:latin typeface="Cambria Math"/>
                <a:cs typeface="Cambria Math"/>
              </a:rPr>
              <a:t> </a:t>
            </a:r>
            <a:r>
              <a:rPr sz="2800" dirty="0">
                <a:latin typeface="Cambria Math"/>
                <a:cs typeface="Cambria Math"/>
              </a:rPr>
              <a:t>=</a:t>
            </a:r>
            <a:r>
              <a:rPr sz="2800" spc="155" dirty="0">
                <a:latin typeface="Cambria Math"/>
                <a:cs typeface="Cambria Math"/>
              </a:rPr>
              <a:t> </a:t>
            </a:r>
            <a:r>
              <a:rPr sz="2800" spc="-5" dirty="0">
                <a:latin typeface="Cambria Math"/>
                <a:cs typeface="Cambria Math"/>
              </a:rPr>
              <a:t>tanh	</a:t>
            </a:r>
            <a:r>
              <a:rPr sz="2800" spc="85" dirty="0">
                <a:solidFill>
                  <a:srgbClr val="C00000"/>
                </a:solidFill>
                <a:latin typeface="Cambria Math"/>
                <a:cs typeface="Cambria Math"/>
              </a:rPr>
              <a:t>𝑾</a:t>
            </a:r>
            <a:r>
              <a:rPr lang="en-US" sz="3000" spc="127" baseline="-16666" dirty="0" err="1">
                <a:solidFill>
                  <a:srgbClr val="C00000"/>
                </a:solidFill>
                <a:latin typeface="Cambria Math"/>
                <a:cs typeface="Cambria Math"/>
              </a:rPr>
              <a:t>xh</a:t>
            </a:r>
            <a:r>
              <a:rPr lang="en-US" sz="2800" spc="85" dirty="0">
                <a:solidFill>
                  <a:srgbClr val="C00000"/>
                </a:solidFill>
                <a:latin typeface="Cambria Math"/>
                <a:cs typeface="Cambria Math"/>
              </a:rPr>
              <a:t>*x</a:t>
            </a:r>
            <a:r>
              <a:rPr sz="3000" spc="472" baseline="-16666" dirty="0">
                <a:solidFill>
                  <a:srgbClr val="C00000"/>
                </a:solidFill>
                <a:latin typeface="Cambria Math"/>
                <a:cs typeface="Cambria Math"/>
              </a:rPr>
              <a:t> </a:t>
            </a:r>
            <a:r>
              <a:rPr sz="2800" dirty="0">
                <a:latin typeface="Cambria Math"/>
                <a:cs typeface="Cambria Math"/>
              </a:rPr>
              <a:t>+</a:t>
            </a:r>
            <a:r>
              <a:rPr sz="2800" spc="-15" dirty="0">
                <a:latin typeface="Cambria Math"/>
                <a:cs typeface="Cambria Math"/>
              </a:rPr>
              <a:t> </a:t>
            </a:r>
            <a:r>
              <a:rPr sz="2800" spc="25" dirty="0">
                <a:solidFill>
                  <a:srgbClr val="4472C4"/>
                </a:solidFill>
                <a:latin typeface="Cambria Math"/>
                <a:cs typeface="Cambria Math"/>
              </a:rPr>
              <a:t>𝑾</a:t>
            </a:r>
            <a:r>
              <a:rPr lang="en-US" sz="3000" spc="37" baseline="-16666" dirty="0" err="1">
                <a:solidFill>
                  <a:srgbClr val="4472C4"/>
                </a:solidFill>
                <a:latin typeface="Cambria Math"/>
                <a:cs typeface="Cambria Math"/>
              </a:rPr>
              <a:t>hh</a:t>
            </a:r>
            <a:r>
              <a:rPr lang="en-US" sz="2800" spc="25" dirty="0">
                <a:solidFill>
                  <a:srgbClr val="4472C4"/>
                </a:solidFill>
                <a:latin typeface="Cambria Math"/>
                <a:cs typeface="Cambria Math"/>
              </a:rPr>
              <a:t>*h</a:t>
            </a:r>
            <a:endParaRPr sz="3000" baseline="-16666" dirty="0">
              <a:latin typeface="Cambria Math"/>
              <a:cs typeface="Cambria Math"/>
            </a:endParaRPr>
          </a:p>
        </p:txBody>
      </p:sp>
      <p:sp>
        <p:nvSpPr>
          <p:cNvPr id="21" name="object 21"/>
          <p:cNvSpPr/>
          <p:nvPr/>
        </p:nvSpPr>
        <p:spPr>
          <a:xfrm>
            <a:off x="2089152" y="3917652"/>
            <a:ext cx="3397249" cy="282575"/>
          </a:xfrm>
          <a:custGeom>
            <a:avLst/>
            <a:gdLst/>
            <a:ahLst/>
            <a:cxnLst/>
            <a:rect l="l" t="t" r="r" b="b"/>
            <a:pathLst>
              <a:path w="4371975" h="282575">
                <a:moveTo>
                  <a:pt x="4281835" y="0"/>
                </a:moveTo>
                <a:lnTo>
                  <a:pt x="4277817" y="11459"/>
                </a:lnTo>
                <a:lnTo>
                  <a:pt x="4294160" y="18552"/>
                </a:lnTo>
                <a:lnTo>
                  <a:pt x="4308215" y="28370"/>
                </a:lnTo>
                <a:lnTo>
                  <a:pt x="4336753" y="73878"/>
                </a:lnTo>
                <a:lnTo>
                  <a:pt x="4345087" y="115662"/>
                </a:lnTo>
                <a:lnTo>
                  <a:pt x="4346129" y="139749"/>
                </a:lnTo>
                <a:lnTo>
                  <a:pt x="4345082" y="164650"/>
                </a:lnTo>
                <a:lnTo>
                  <a:pt x="4336710" y="207587"/>
                </a:lnTo>
                <a:lnTo>
                  <a:pt x="4308233" y="253826"/>
                </a:lnTo>
                <a:lnTo>
                  <a:pt x="4278262" y="270866"/>
                </a:lnTo>
                <a:lnTo>
                  <a:pt x="4281835" y="282327"/>
                </a:lnTo>
                <a:lnTo>
                  <a:pt x="4320344" y="264263"/>
                </a:lnTo>
                <a:lnTo>
                  <a:pt x="4348659" y="232990"/>
                </a:lnTo>
                <a:lnTo>
                  <a:pt x="4366071" y="191113"/>
                </a:lnTo>
                <a:lnTo>
                  <a:pt x="4371875" y="141237"/>
                </a:lnTo>
                <a:lnTo>
                  <a:pt x="4370420" y="115355"/>
                </a:lnTo>
                <a:lnTo>
                  <a:pt x="4358774" y="69479"/>
                </a:lnTo>
                <a:lnTo>
                  <a:pt x="4335678" y="32133"/>
                </a:lnTo>
                <a:lnTo>
                  <a:pt x="4302303" y="7390"/>
                </a:lnTo>
                <a:lnTo>
                  <a:pt x="4281835" y="0"/>
                </a:lnTo>
                <a:close/>
              </a:path>
              <a:path w="4371975" h="282575">
                <a:moveTo>
                  <a:pt x="90041" y="0"/>
                </a:moveTo>
                <a:lnTo>
                  <a:pt x="51625" y="18101"/>
                </a:lnTo>
                <a:lnTo>
                  <a:pt x="23291" y="49485"/>
                </a:lnTo>
                <a:lnTo>
                  <a:pt x="5823" y="91436"/>
                </a:lnTo>
                <a:lnTo>
                  <a:pt x="0" y="141237"/>
                </a:lnTo>
                <a:lnTo>
                  <a:pt x="1451" y="167175"/>
                </a:lnTo>
                <a:lnTo>
                  <a:pt x="13060" y="213051"/>
                </a:lnTo>
                <a:lnTo>
                  <a:pt x="36100" y="250277"/>
                </a:lnTo>
                <a:lnTo>
                  <a:pt x="69512" y="274946"/>
                </a:lnTo>
                <a:lnTo>
                  <a:pt x="90041" y="282327"/>
                </a:lnTo>
                <a:lnTo>
                  <a:pt x="93612" y="270866"/>
                </a:lnTo>
                <a:lnTo>
                  <a:pt x="77525" y="263742"/>
                </a:lnTo>
                <a:lnTo>
                  <a:pt x="63643" y="253826"/>
                </a:lnTo>
                <a:lnTo>
                  <a:pt x="35165" y="207587"/>
                </a:lnTo>
                <a:lnTo>
                  <a:pt x="26794" y="164650"/>
                </a:lnTo>
                <a:lnTo>
                  <a:pt x="25747" y="139749"/>
                </a:lnTo>
                <a:lnTo>
                  <a:pt x="26794" y="115662"/>
                </a:lnTo>
                <a:lnTo>
                  <a:pt x="35165" y="73878"/>
                </a:lnTo>
                <a:lnTo>
                  <a:pt x="63755" y="28370"/>
                </a:lnTo>
                <a:lnTo>
                  <a:pt x="94060" y="11459"/>
                </a:lnTo>
                <a:lnTo>
                  <a:pt x="90041" y="0"/>
                </a:lnTo>
                <a:close/>
              </a:path>
            </a:pathLst>
          </a:custGeom>
          <a:solidFill>
            <a:srgbClr val="000000"/>
          </a:solidFill>
        </p:spPr>
        <p:txBody>
          <a:bodyPr wrap="square" lIns="0" tIns="0" rIns="0" bIns="0" rtlCol="0"/>
          <a:lstStyle/>
          <a:p>
            <a:endParaRPr/>
          </a:p>
        </p:txBody>
      </p:sp>
      <p:sp>
        <p:nvSpPr>
          <p:cNvPr id="22" name="object 22"/>
          <p:cNvSpPr txBox="1"/>
          <p:nvPr/>
        </p:nvSpPr>
        <p:spPr>
          <a:xfrm>
            <a:off x="1433714" y="3224953"/>
            <a:ext cx="4951730" cy="994410"/>
          </a:xfrm>
          <a:prstGeom prst="rect">
            <a:avLst/>
          </a:prstGeom>
        </p:spPr>
        <p:txBody>
          <a:bodyPr vert="horz" wrap="square" lIns="0" tIns="107314" rIns="0" bIns="0" rtlCol="0">
            <a:spAutoFit/>
          </a:bodyPr>
          <a:lstStyle/>
          <a:p>
            <a:pPr marL="38100">
              <a:lnSpc>
                <a:spcPct val="100000"/>
              </a:lnSpc>
              <a:spcBef>
                <a:spcPts val="844"/>
              </a:spcBef>
            </a:pPr>
            <a:r>
              <a:rPr sz="2800" b="1" spc="-5" dirty="0">
                <a:latin typeface="Calibri"/>
                <a:cs typeface="Calibri"/>
              </a:rPr>
              <a:t>Now:</a:t>
            </a:r>
            <a:endParaRPr sz="2800" dirty="0">
              <a:latin typeface="Calibri"/>
              <a:cs typeface="Calibri"/>
            </a:endParaRPr>
          </a:p>
          <a:p>
            <a:pPr marL="38100">
              <a:lnSpc>
                <a:spcPct val="100000"/>
              </a:lnSpc>
              <a:spcBef>
                <a:spcPts val="640"/>
              </a:spcBef>
            </a:pPr>
            <a:r>
              <a:rPr sz="2400" spc="-5" dirty="0">
                <a:latin typeface="Cambria Math"/>
                <a:cs typeface="Cambria Math"/>
              </a:rPr>
              <a:t>tanh</a:t>
            </a:r>
            <a:r>
              <a:rPr sz="2400" spc="455" dirty="0">
                <a:latin typeface="Cambria Math"/>
                <a:cs typeface="Cambria Math"/>
              </a:rPr>
              <a:t> </a:t>
            </a:r>
            <a:r>
              <a:rPr lang="pt-BR" sz="2400" spc="85" dirty="0">
                <a:solidFill>
                  <a:srgbClr val="C00000"/>
                </a:solidFill>
                <a:latin typeface="Cambria Math"/>
                <a:cs typeface="Cambria Math"/>
              </a:rPr>
              <a:t>𝑾</a:t>
            </a:r>
            <a:r>
              <a:rPr lang="pt-BR" sz="2800" spc="127" baseline="-16666" dirty="0">
                <a:solidFill>
                  <a:srgbClr val="C00000"/>
                </a:solidFill>
                <a:latin typeface="Cambria Math"/>
                <a:cs typeface="Cambria Math"/>
              </a:rPr>
              <a:t>xh</a:t>
            </a:r>
            <a:r>
              <a:rPr lang="pt-BR" sz="2400" spc="85" dirty="0">
                <a:solidFill>
                  <a:srgbClr val="C00000"/>
                </a:solidFill>
                <a:latin typeface="Cambria Math"/>
                <a:cs typeface="Cambria Math"/>
              </a:rPr>
              <a:t>*x</a:t>
            </a:r>
            <a:r>
              <a:rPr lang="pt-BR" sz="2800" spc="472" baseline="-16666" dirty="0">
                <a:solidFill>
                  <a:srgbClr val="C00000"/>
                </a:solidFill>
                <a:latin typeface="Cambria Math"/>
                <a:cs typeface="Cambria Math"/>
              </a:rPr>
              <a:t> </a:t>
            </a:r>
            <a:r>
              <a:rPr lang="pt-BR" sz="2400" dirty="0">
                <a:latin typeface="Cambria Math"/>
                <a:cs typeface="Cambria Math"/>
              </a:rPr>
              <a:t>+</a:t>
            </a:r>
            <a:r>
              <a:rPr lang="pt-BR" sz="2400" spc="-15" dirty="0">
                <a:latin typeface="Cambria Math"/>
                <a:cs typeface="Cambria Math"/>
              </a:rPr>
              <a:t> </a:t>
            </a:r>
            <a:r>
              <a:rPr lang="pt-BR" sz="2400" spc="25" dirty="0">
                <a:solidFill>
                  <a:srgbClr val="4472C4"/>
                </a:solidFill>
                <a:latin typeface="Cambria Math"/>
                <a:cs typeface="Cambria Math"/>
              </a:rPr>
              <a:t>𝑾</a:t>
            </a:r>
            <a:r>
              <a:rPr lang="pt-BR" sz="2800" spc="37" baseline="-16666" dirty="0">
                <a:solidFill>
                  <a:srgbClr val="4472C4"/>
                </a:solidFill>
                <a:latin typeface="Cambria Math"/>
                <a:cs typeface="Cambria Math"/>
              </a:rPr>
              <a:t>hh</a:t>
            </a:r>
            <a:r>
              <a:rPr lang="pt-BR" sz="2400" spc="25" dirty="0">
                <a:solidFill>
                  <a:srgbClr val="4472C4"/>
                </a:solidFill>
                <a:latin typeface="Cambria Math"/>
                <a:cs typeface="Cambria Math"/>
              </a:rPr>
              <a:t>*h </a:t>
            </a:r>
            <a:r>
              <a:rPr sz="2400" dirty="0">
                <a:latin typeface="Cambria Math"/>
                <a:cs typeface="Cambria Math"/>
              </a:rPr>
              <a:t>+</a:t>
            </a:r>
            <a:r>
              <a:rPr sz="2400" spc="-5" dirty="0">
                <a:latin typeface="Cambria Math"/>
                <a:cs typeface="Cambria Math"/>
              </a:rPr>
              <a:t> </a:t>
            </a:r>
            <a:r>
              <a:rPr sz="2400" spc="10" dirty="0">
                <a:solidFill>
                  <a:srgbClr val="FF00FF"/>
                </a:solidFill>
                <a:latin typeface="Cambria Math"/>
                <a:cs typeface="Cambria Math"/>
              </a:rPr>
              <a:t>𝑾</a:t>
            </a:r>
            <a:r>
              <a:rPr sz="2700" spc="15" baseline="-15432" dirty="0">
                <a:solidFill>
                  <a:srgbClr val="FF00FF"/>
                </a:solidFill>
                <a:latin typeface="Cambria Math"/>
                <a:cs typeface="Cambria Math"/>
              </a:rPr>
              <a:t>𝒊𝒉</a:t>
            </a:r>
            <a:r>
              <a:rPr lang="en-US" sz="2400" spc="10" dirty="0">
                <a:solidFill>
                  <a:srgbClr val="FF00FF"/>
                </a:solidFill>
                <a:latin typeface="Cambria Math"/>
                <a:cs typeface="Cambria Math"/>
              </a:rPr>
              <a:t>v</a:t>
            </a:r>
            <a:endParaRPr sz="2700" baseline="-15432" dirty="0">
              <a:latin typeface="Cambria Math"/>
              <a:cs typeface="Cambria Math"/>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0295" y="216407"/>
            <a:ext cx="6106160" cy="5986780"/>
            <a:chOff x="130295" y="216407"/>
            <a:chExt cx="6106160" cy="5986780"/>
          </a:xfrm>
        </p:grpSpPr>
        <p:pic>
          <p:nvPicPr>
            <p:cNvPr id="3" name="object 3"/>
            <p:cNvPicPr/>
            <p:nvPr/>
          </p:nvPicPr>
          <p:blipFill>
            <a:blip r:embed="rId3" cstate="print"/>
            <a:stretch>
              <a:fillRect/>
            </a:stretch>
          </p:blipFill>
          <p:spPr>
            <a:xfrm>
              <a:off x="195072" y="216407"/>
              <a:ext cx="1167384" cy="5986272"/>
            </a:xfrm>
            <a:prstGeom prst="rect">
              <a:avLst/>
            </a:prstGeom>
          </p:spPr>
        </p:pic>
        <p:sp>
          <p:nvSpPr>
            <p:cNvPr id="4" name="object 4"/>
            <p:cNvSpPr/>
            <p:nvPr/>
          </p:nvSpPr>
          <p:spPr>
            <a:xfrm>
              <a:off x="1360990" y="334331"/>
              <a:ext cx="2358390" cy="76200"/>
            </a:xfrm>
            <a:custGeom>
              <a:avLst/>
              <a:gdLst/>
              <a:ahLst/>
              <a:cxnLst/>
              <a:rect l="l" t="t" r="r" b="b"/>
              <a:pathLst>
                <a:path w="2358390" h="76200">
                  <a:moveTo>
                    <a:pt x="76200" y="0"/>
                  </a:moveTo>
                  <a:lnTo>
                    <a:pt x="0" y="38100"/>
                  </a:lnTo>
                  <a:lnTo>
                    <a:pt x="76200" y="76200"/>
                  </a:lnTo>
                  <a:lnTo>
                    <a:pt x="76200" y="47625"/>
                  </a:lnTo>
                  <a:lnTo>
                    <a:pt x="63500" y="47625"/>
                  </a:lnTo>
                  <a:lnTo>
                    <a:pt x="63500" y="28575"/>
                  </a:lnTo>
                  <a:lnTo>
                    <a:pt x="76200" y="28574"/>
                  </a:lnTo>
                  <a:lnTo>
                    <a:pt x="76200" y="0"/>
                  </a:lnTo>
                  <a:close/>
                </a:path>
                <a:path w="2358390" h="76200">
                  <a:moveTo>
                    <a:pt x="76200" y="28574"/>
                  </a:moveTo>
                  <a:lnTo>
                    <a:pt x="63500" y="28575"/>
                  </a:lnTo>
                  <a:lnTo>
                    <a:pt x="63500" y="47625"/>
                  </a:lnTo>
                  <a:lnTo>
                    <a:pt x="76200" y="47624"/>
                  </a:lnTo>
                  <a:lnTo>
                    <a:pt x="76200" y="28574"/>
                  </a:lnTo>
                  <a:close/>
                </a:path>
                <a:path w="2358390" h="76200">
                  <a:moveTo>
                    <a:pt x="76200" y="47624"/>
                  </a:moveTo>
                  <a:lnTo>
                    <a:pt x="63500" y="47625"/>
                  </a:lnTo>
                  <a:lnTo>
                    <a:pt x="76200" y="47625"/>
                  </a:lnTo>
                  <a:close/>
                </a:path>
                <a:path w="2358390" h="76200">
                  <a:moveTo>
                    <a:pt x="2358393" y="28573"/>
                  </a:moveTo>
                  <a:lnTo>
                    <a:pt x="76200" y="28574"/>
                  </a:lnTo>
                  <a:lnTo>
                    <a:pt x="76200" y="47624"/>
                  </a:lnTo>
                  <a:lnTo>
                    <a:pt x="2358393" y="47623"/>
                  </a:lnTo>
                  <a:lnTo>
                    <a:pt x="2358393" y="28573"/>
                  </a:lnTo>
                  <a:close/>
                </a:path>
              </a:pathLst>
            </a:custGeom>
            <a:solidFill>
              <a:srgbClr val="0000FF"/>
            </a:solidFill>
          </p:spPr>
          <p:txBody>
            <a:bodyPr wrap="square" lIns="0" tIns="0" rIns="0" bIns="0" rtlCol="0"/>
            <a:lstStyle/>
            <a:p>
              <a:endParaRPr/>
            </a:p>
          </p:txBody>
        </p:sp>
        <p:pic>
          <p:nvPicPr>
            <p:cNvPr id="5" name="object 5"/>
            <p:cNvPicPr/>
            <p:nvPr/>
          </p:nvPicPr>
          <p:blipFill>
            <a:blip r:embed="rId4" cstate="print"/>
            <a:stretch>
              <a:fillRect/>
            </a:stretch>
          </p:blipFill>
          <p:spPr>
            <a:xfrm>
              <a:off x="3718560" y="335279"/>
              <a:ext cx="2517648" cy="1780032"/>
            </a:xfrm>
            <a:prstGeom prst="rect">
              <a:avLst/>
            </a:prstGeom>
          </p:spPr>
        </p:pic>
        <p:sp>
          <p:nvSpPr>
            <p:cNvPr id="6" name="object 6"/>
            <p:cNvSpPr/>
            <p:nvPr/>
          </p:nvSpPr>
          <p:spPr>
            <a:xfrm>
              <a:off x="130295" y="5629763"/>
              <a:ext cx="1231265" cy="571500"/>
            </a:xfrm>
            <a:custGeom>
              <a:avLst/>
              <a:gdLst/>
              <a:ahLst/>
              <a:cxnLst/>
              <a:rect l="l" t="t" r="r" b="b"/>
              <a:pathLst>
                <a:path w="1231265" h="571500">
                  <a:moveTo>
                    <a:pt x="1230695" y="0"/>
                  </a:moveTo>
                  <a:lnTo>
                    <a:pt x="0" y="0"/>
                  </a:lnTo>
                  <a:lnTo>
                    <a:pt x="0" y="570994"/>
                  </a:lnTo>
                  <a:lnTo>
                    <a:pt x="1230695" y="570994"/>
                  </a:lnTo>
                  <a:lnTo>
                    <a:pt x="1230695" y="0"/>
                  </a:lnTo>
                  <a:close/>
                </a:path>
              </a:pathLst>
            </a:custGeom>
            <a:solidFill>
              <a:srgbClr val="FFFFFF"/>
            </a:solidFill>
          </p:spPr>
          <p:txBody>
            <a:bodyPr wrap="square" lIns="0" tIns="0" rIns="0" bIns="0" rtlCol="0"/>
            <a:lstStyle/>
            <a:p>
              <a:endParaRPr/>
            </a:p>
          </p:txBody>
        </p:sp>
      </p:grpSp>
      <p:sp>
        <p:nvSpPr>
          <p:cNvPr id="7" name="object 7"/>
          <p:cNvSpPr txBox="1"/>
          <p:nvPr/>
        </p:nvSpPr>
        <p:spPr>
          <a:xfrm>
            <a:off x="4379052" y="120395"/>
            <a:ext cx="1346200" cy="147320"/>
          </a:xfrm>
          <a:prstGeom prst="rect">
            <a:avLst/>
          </a:prstGeom>
        </p:spPr>
        <p:txBody>
          <a:bodyPr vert="horz" wrap="square" lIns="0" tIns="12700" rIns="0" bIns="0" rtlCol="0">
            <a:spAutoFit/>
          </a:bodyPr>
          <a:lstStyle/>
          <a:p>
            <a:pPr marL="12700">
              <a:lnSpc>
                <a:spcPct val="100000"/>
              </a:lnSpc>
              <a:spcBef>
                <a:spcPts val="100"/>
              </a:spcBef>
            </a:pPr>
            <a:r>
              <a:rPr sz="800" u="sng" spc="-5" dirty="0">
                <a:solidFill>
                  <a:srgbClr val="0563C1"/>
                </a:solidFill>
                <a:uFill>
                  <a:solidFill>
                    <a:srgbClr val="0563C1"/>
                  </a:solidFill>
                </a:uFill>
                <a:latin typeface="Calibri"/>
                <a:cs typeface="Calibri"/>
              </a:rPr>
              <a:t>This</a:t>
            </a:r>
            <a:r>
              <a:rPr sz="800" u="sng" spc="-20"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image</a:t>
            </a:r>
            <a:r>
              <a:rPr sz="800" spc="-10" dirty="0">
                <a:solidFill>
                  <a:srgbClr val="0563C1"/>
                </a:solidFill>
                <a:latin typeface="Calibri"/>
                <a:cs typeface="Calibri"/>
              </a:rPr>
              <a:t> </a:t>
            </a:r>
            <a:r>
              <a:rPr sz="800" dirty="0">
                <a:solidFill>
                  <a:srgbClr val="999999"/>
                </a:solidFill>
                <a:latin typeface="Calibri"/>
                <a:cs typeface="Calibri"/>
              </a:rPr>
              <a:t>is</a:t>
            </a:r>
            <a:r>
              <a:rPr sz="800" spc="-15" dirty="0">
                <a:solidFill>
                  <a:srgbClr val="999999"/>
                </a:solidFill>
                <a:latin typeface="Calibri"/>
                <a:cs typeface="Calibri"/>
              </a:rPr>
              <a:t> </a:t>
            </a:r>
            <a:r>
              <a:rPr sz="800" u="sng" spc="-5" dirty="0">
                <a:solidFill>
                  <a:srgbClr val="0563C1"/>
                </a:solidFill>
                <a:uFill>
                  <a:solidFill>
                    <a:srgbClr val="0563C1"/>
                  </a:solidFill>
                </a:uFill>
                <a:latin typeface="Calibri"/>
                <a:cs typeface="Calibri"/>
              </a:rPr>
              <a:t>CC0</a:t>
            </a:r>
            <a:r>
              <a:rPr sz="800" u="sng" spc="-25" dirty="0">
                <a:solidFill>
                  <a:srgbClr val="0563C1"/>
                </a:solidFill>
                <a:uFill>
                  <a:solidFill>
                    <a:srgbClr val="0563C1"/>
                  </a:solidFill>
                </a:uFill>
                <a:latin typeface="Calibri"/>
                <a:cs typeface="Calibri"/>
              </a:rPr>
              <a:t> </a:t>
            </a:r>
            <a:r>
              <a:rPr sz="800" u="sng" dirty="0">
                <a:solidFill>
                  <a:srgbClr val="0563C1"/>
                </a:solidFill>
                <a:uFill>
                  <a:solidFill>
                    <a:srgbClr val="0563C1"/>
                  </a:solidFill>
                </a:uFill>
                <a:latin typeface="Calibri"/>
                <a:cs typeface="Calibri"/>
              </a:rPr>
              <a:t>public</a:t>
            </a:r>
            <a:r>
              <a:rPr sz="800" u="sng" spc="-15"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domain</a:t>
            </a:r>
            <a:endParaRPr sz="800">
              <a:latin typeface="Calibri"/>
              <a:cs typeface="Calibri"/>
            </a:endParaRPr>
          </a:p>
        </p:txBody>
      </p:sp>
      <p:sp>
        <p:nvSpPr>
          <p:cNvPr id="8" name="object 8"/>
          <p:cNvSpPr txBox="1"/>
          <p:nvPr/>
        </p:nvSpPr>
        <p:spPr>
          <a:xfrm>
            <a:off x="6883879"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h0</a:t>
            </a:r>
            <a:endParaRPr sz="1600">
              <a:latin typeface="Calibri"/>
              <a:cs typeface="Calibri"/>
            </a:endParaRPr>
          </a:p>
        </p:txBody>
      </p:sp>
      <p:grpSp>
        <p:nvGrpSpPr>
          <p:cNvPr id="9" name="object 9"/>
          <p:cNvGrpSpPr/>
          <p:nvPr/>
        </p:nvGrpSpPr>
        <p:grpSpPr>
          <a:xfrm>
            <a:off x="6822650" y="3505885"/>
            <a:ext cx="701675" cy="1681480"/>
            <a:chOff x="6822650" y="3505885"/>
            <a:chExt cx="701675" cy="1681480"/>
          </a:xfrm>
        </p:grpSpPr>
        <p:sp>
          <p:nvSpPr>
            <p:cNvPr id="10" name="object 10"/>
            <p:cNvSpPr/>
            <p:nvPr/>
          </p:nvSpPr>
          <p:spPr>
            <a:xfrm>
              <a:off x="7091315" y="3505885"/>
              <a:ext cx="76200" cy="646430"/>
            </a:xfrm>
            <a:custGeom>
              <a:avLst/>
              <a:gdLst/>
              <a:ahLst/>
              <a:cxnLst/>
              <a:rect l="l" t="t" r="r" b="b"/>
              <a:pathLst>
                <a:path w="76200" h="646429">
                  <a:moveTo>
                    <a:pt x="47625" y="63500"/>
                  </a:moveTo>
                  <a:lnTo>
                    <a:pt x="28575" y="63500"/>
                  </a:lnTo>
                  <a:lnTo>
                    <a:pt x="28576" y="646231"/>
                  </a:lnTo>
                  <a:lnTo>
                    <a:pt x="47626"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1" name="object 11"/>
            <p:cNvSpPr/>
            <p:nvPr/>
          </p:nvSpPr>
          <p:spPr>
            <a:xfrm>
              <a:off x="6832175" y="4152244"/>
              <a:ext cx="682625" cy="1025525"/>
            </a:xfrm>
            <a:custGeom>
              <a:avLst/>
              <a:gdLst/>
              <a:ahLst/>
              <a:cxnLst/>
              <a:rect l="l" t="t" r="r" b="b"/>
              <a:pathLst>
                <a:path w="682625" h="1025525">
                  <a:moveTo>
                    <a:pt x="682572" y="0"/>
                  </a:moveTo>
                  <a:lnTo>
                    <a:pt x="0" y="0"/>
                  </a:lnTo>
                  <a:lnTo>
                    <a:pt x="0" y="1025333"/>
                  </a:lnTo>
                  <a:lnTo>
                    <a:pt x="682572" y="1025333"/>
                  </a:lnTo>
                  <a:lnTo>
                    <a:pt x="682572" y="0"/>
                  </a:lnTo>
                  <a:close/>
                </a:path>
              </a:pathLst>
            </a:custGeom>
            <a:solidFill>
              <a:srgbClr val="F3F3F3"/>
            </a:solidFill>
          </p:spPr>
          <p:txBody>
            <a:bodyPr wrap="square" lIns="0" tIns="0" rIns="0" bIns="0" rtlCol="0"/>
            <a:lstStyle/>
            <a:p>
              <a:endParaRPr/>
            </a:p>
          </p:txBody>
        </p:sp>
        <p:sp>
          <p:nvSpPr>
            <p:cNvPr id="12" name="object 12"/>
            <p:cNvSpPr/>
            <p:nvPr/>
          </p:nvSpPr>
          <p:spPr>
            <a:xfrm>
              <a:off x="6832175" y="4152244"/>
              <a:ext cx="682625" cy="1025525"/>
            </a:xfrm>
            <a:custGeom>
              <a:avLst/>
              <a:gdLst/>
              <a:ahLst/>
              <a:cxnLst/>
              <a:rect l="l" t="t" r="r" b="b"/>
              <a:pathLst>
                <a:path w="682625" h="1025525">
                  <a:moveTo>
                    <a:pt x="0" y="0"/>
                  </a:moveTo>
                  <a:lnTo>
                    <a:pt x="682573" y="0"/>
                  </a:lnTo>
                  <a:lnTo>
                    <a:pt x="682573" y="1025333"/>
                  </a:lnTo>
                  <a:lnTo>
                    <a:pt x="0" y="1025333"/>
                  </a:lnTo>
                  <a:lnTo>
                    <a:pt x="0" y="0"/>
                  </a:lnTo>
                  <a:close/>
                </a:path>
              </a:pathLst>
            </a:custGeom>
            <a:ln w="19050">
              <a:solidFill>
                <a:srgbClr val="44546A"/>
              </a:solidFill>
            </a:ln>
          </p:spPr>
          <p:txBody>
            <a:bodyPr wrap="square" lIns="0" tIns="0" rIns="0" bIns="0" rtlCol="0"/>
            <a:lstStyle/>
            <a:p>
              <a:endParaRPr/>
            </a:p>
          </p:txBody>
        </p:sp>
      </p:grpSp>
      <p:sp>
        <p:nvSpPr>
          <p:cNvPr id="13" name="object 13"/>
          <p:cNvSpPr txBox="1"/>
          <p:nvPr/>
        </p:nvSpPr>
        <p:spPr>
          <a:xfrm>
            <a:off x="6832175" y="4517644"/>
            <a:ext cx="673100" cy="269240"/>
          </a:xfrm>
          <a:prstGeom prst="rect">
            <a:avLst/>
          </a:prstGeom>
        </p:spPr>
        <p:txBody>
          <a:bodyPr vert="horz" wrap="square" lIns="0" tIns="12700" rIns="0" bIns="0" rtlCol="0">
            <a:spAutoFit/>
          </a:bodyPr>
          <a:lstStyle/>
          <a:p>
            <a:pPr marL="8255" algn="ctr">
              <a:lnSpc>
                <a:spcPct val="100000"/>
              </a:lnSpc>
              <a:spcBef>
                <a:spcPts val="100"/>
              </a:spcBef>
            </a:pPr>
            <a:r>
              <a:rPr sz="1600" spc="-10" dirty="0">
                <a:latin typeface="Calibri"/>
                <a:cs typeface="Calibri"/>
              </a:rPr>
              <a:t>x0</a:t>
            </a:r>
            <a:endParaRPr sz="1600">
              <a:latin typeface="Calibri"/>
              <a:cs typeface="Calibri"/>
            </a:endParaRPr>
          </a:p>
        </p:txBody>
      </p:sp>
      <p:sp>
        <p:nvSpPr>
          <p:cNvPr id="14" name="object 14"/>
          <p:cNvSpPr/>
          <p:nvPr/>
        </p:nvSpPr>
        <p:spPr>
          <a:xfrm>
            <a:off x="7091315" y="1920298"/>
            <a:ext cx="76200" cy="560705"/>
          </a:xfrm>
          <a:custGeom>
            <a:avLst/>
            <a:gdLst/>
            <a:ahLst/>
            <a:cxnLst/>
            <a:rect l="l" t="t" r="r" b="b"/>
            <a:pathLst>
              <a:path w="76200" h="560705">
                <a:moveTo>
                  <a:pt x="47625" y="63500"/>
                </a:moveTo>
                <a:lnTo>
                  <a:pt x="28575" y="63500"/>
                </a:lnTo>
                <a:lnTo>
                  <a:pt x="28576" y="560254"/>
                </a:lnTo>
                <a:lnTo>
                  <a:pt x="47626"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5" name="object 15"/>
          <p:cNvSpPr txBox="1"/>
          <p:nvPr/>
        </p:nvSpPr>
        <p:spPr>
          <a:xfrm>
            <a:off x="6883879"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y0</a:t>
            </a:r>
            <a:endParaRPr sz="1600">
              <a:latin typeface="Calibri"/>
              <a:cs typeface="Calibri"/>
            </a:endParaRPr>
          </a:p>
        </p:txBody>
      </p:sp>
      <p:sp>
        <p:nvSpPr>
          <p:cNvPr id="16" name="object 16"/>
          <p:cNvSpPr txBox="1"/>
          <p:nvPr/>
        </p:nvSpPr>
        <p:spPr>
          <a:xfrm rot="19740000">
            <a:off x="6186291" y="5495902"/>
            <a:ext cx="1143511" cy="317500"/>
          </a:xfrm>
          <a:prstGeom prst="rect">
            <a:avLst/>
          </a:prstGeom>
        </p:spPr>
        <p:txBody>
          <a:bodyPr vert="horz" wrap="square" lIns="0" tIns="0" rIns="0" bIns="0" rtlCol="0">
            <a:spAutoFit/>
          </a:bodyPr>
          <a:lstStyle/>
          <a:p>
            <a:pPr>
              <a:lnSpc>
                <a:spcPts val="2500"/>
              </a:lnSpc>
            </a:pPr>
            <a:r>
              <a:rPr sz="2500" spc="-80" dirty="0">
                <a:latin typeface="Calibri"/>
                <a:cs typeface="Calibri"/>
              </a:rPr>
              <a:t>&lt;S</a:t>
            </a:r>
            <a:r>
              <a:rPr sz="3750" spc="-120" baseline="1111" dirty="0">
                <a:latin typeface="Calibri"/>
                <a:cs typeface="Calibri"/>
              </a:rPr>
              <a:t>TA</a:t>
            </a:r>
            <a:r>
              <a:rPr sz="3750" spc="-120" baseline="2222" dirty="0">
                <a:latin typeface="Calibri"/>
                <a:cs typeface="Calibri"/>
              </a:rPr>
              <a:t>RT&gt;</a:t>
            </a:r>
            <a:endParaRPr sz="3750" baseline="2222">
              <a:latin typeface="Calibri"/>
              <a:cs typeface="Calibri"/>
            </a:endParaRPr>
          </a:p>
        </p:txBody>
      </p:sp>
      <p:sp>
        <p:nvSpPr>
          <p:cNvPr id="17" name="object 17"/>
          <p:cNvSpPr/>
          <p:nvPr/>
        </p:nvSpPr>
        <p:spPr>
          <a:xfrm>
            <a:off x="1730081" y="2993219"/>
            <a:ext cx="5154295" cy="2484120"/>
          </a:xfrm>
          <a:custGeom>
            <a:avLst/>
            <a:gdLst/>
            <a:ahLst/>
            <a:cxnLst/>
            <a:rect l="l" t="t" r="r" b="b"/>
            <a:pathLst>
              <a:path w="5154295" h="2484120">
                <a:moveTo>
                  <a:pt x="5080940" y="24837"/>
                </a:moveTo>
                <a:lnTo>
                  <a:pt x="5052244" y="53827"/>
                </a:lnTo>
                <a:lnTo>
                  <a:pt x="5022208" y="100197"/>
                </a:lnTo>
                <a:lnTo>
                  <a:pt x="4993448" y="157120"/>
                </a:lnTo>
                <a:lnTo>
                  <a:pt x="4966054" y="223793"/>
                </a:lnTo>
                <a:lnTo>
                  <a:pt x="4952919" y="260525"/>
                </a:lnTo>
                <a:lnTo>
                  <a:pt x="4940194" y="299379"/>
                </a:lnTo>
                <a:lnTo>
                  <a:pt x="4927903" y="340246"/>
                </a:lnTo>
                <a:lnTo>
                  <a:pt x="4916074" y="383018"/>
                </a:lnTo>
                <a:lnTo>
                  <a:pt x="4904734" y="427584"/>
                </a:lnTo>
                <a:lnTo>
                  <a:pt x="4893913" y="473835"/>
                </a:lnTo>
                <a:lnTo>
                  <a:pt x="4883636" y="521660"/>
                </a:lnTo>
                <a:lnTo>
                  <a:pt x="4873937" y="570947"/>
                </a:lnTo>
                <a:lnTo>
                  <a:pt x="4864841" y="621584"/>
                </a:lnTo>
                <a:lnTo>
                  <a:pt x="4856368" y="673559"/>
                </a:lnTo>
                <a:lnTo>
                  <a:pt x="4841471" y="780585"/>
                </a:lnTo>
                <a:lnTo>
                  <a:pt x="4829468" y="891227"/>
                </a:lnTo>
                <a:lnTo>
                  <a:pt x="4820599" y="1004592"/>
                </a:lnTo>
                <a:lnTo>
                  <a:pt x="4815103" y="1119781"/>
                </a:lnTo>
                <a:lnTo>
                  <a:pt x="4813244" y="1234912"/>
                </a:lnTo>
                <a:lnTo>
                  <a:pt x="4811665" y="1262380"/>
                </a:lnTo>
                <a:lnTo>
                  <a:pt x="4798541" y="1317618"/>
                </a:lnTo>
                <a:lnTo>
                  <a:pt x="4772226" y="1373295"/>
                </a:lnTo>
                <a:lnTo>
                  <a:pt x="4732917" y="1429249"/>
                </a:lnTo>
                <a:lnTo>
                  <a:pt x="4680929" y="1485230"/>
                </a:lnTo>
                <a:lnTo>
                  <a:pt x="4650303" y="1513155"/>
                </a:lnTo>
                <a:lnTo>
                  <a:pt x="4616663" y="1540998"/>
                </a:lnTo>
                <a:lnTo>
                  <a:pt x="4580065" y="1568737"/>
                </a:lnTo>
                <a:lnTo>
                  <a:pt x="4540566" y="1596348"/>
                </a:lnTo>
                <a:lnTo>
                  <a:pt x="4498221" y="1623808"/>
                </a:lnTo>
                <a:lnTo>
                  <a:pt x="4453093" y="1651099"/>
                </a:lnTo>
                <a:lnTo>
                  <a:pt x="4405235" y="1678200"/>
                </a:lnTo>
                <a:lnTo>
                  <a:pt x="4354706" y="1705096"/>
                </a:lnTo>
                <a:lnTo>
                  <a:pt x="4301562" y="1731769"/>
                </a:lnTo>
                <a:lnTo>
                  <a:pt x="4245861" y="1758201"/>
                </a:lnTo>
                <a:lnTo>
                  <a:pt x="4187661" y="1784377"/>
                </a:lnTo>
                <a:lnTo>
                  <a:pt x="4127017" y="1810280"/>
                </a:lnTo>
                <a:lnTo>
                  <a:pt x="4063987" y="1835895"/>
                </a:lnTo>
                <a:lnTo>
                  <a:pt x="3998625" y="1861207"/>
                </a:lnTo>
                <a:lnTo>
                  <a:pt x="3930990" y="1886200"/>
                </a:lnTo>
                <a:lnTo>
                  <a:pt x="3861136" y="1910859"/>
                </a:lnTo>
                <a:lnTo>
                  <a:pt x="3789121" y="1935171"/>
                </a:lnTo>
                <a:lnTo>
                  <a:pt x="3715000" y="1959118"/>
                </a:lnTo>
                <a:lnTo>
                  <a:pt x="3638829" y="1982689"/>
                </a:lnTo>
                <a:lnTo>
                  <a:pt x="3560664" y="2005867"/>
                </a:lnTo>
                <a:lnTo>
                  <a:pt x="3480562" y="2028637"/>
                </a:lnTo>
                <a:lnTo>
                  <a:pt x="3398575" y="2050986"/>
                </a:lnTo>
                <a:lnTo>
                  <a:pt x="3314762" y="2072900"/>
                </a:lnTo>
                <a:lnTo>
                  <a:pt x="3229178" y="2094363"/>
                </a:lnTo>
                <a:lnTo>
                  <a:pt x="3141878" y="2115361"/>
                </a:lnTo>
                <a:lnTo>
                  <a:pt x="2962355" y="2155907"/>
                </a:lnTo>
                <a:lnTo>
                  <a:pt x="2776634" y="2194422"/>
                </a:lnTo>
                <a:lnTo>
                  <a:pt x="2585162" y="2230794"/>
                </a:lnTo>
                <a:lnTo>
                  <a:pt x="2388381" y="2264907"/>
                </a:lnTo>
                <a:lnTo>
                  <a:pt x="2186782" y="2296642"/>
                </a:lnTo>
                <a:lnTo>
                  <a:pt x="1980713" y="2325899"/>
                </a:lnTo>
                <a:lnTo>
                  <a:pt x="1770667" y="2352558"/>
                </a:lnTo>
                <a:lnTo>
                  <a:pt x="1557083" y="2376502"/>
                </a:lnTo>
                <a:lnTo>
                  <a:pt x="1340407" y="2397622"/>
                </a:lnTo>
                <a:lnTo>
                  <a:pt x="1121082" y="2415804"/>
                </a:lnTo>
                <a:lnTo>
                  <a:pt x="899549" y="2430933"/>
                </a:lnTo>
                <a:lnTo>
                  <a:pt x="676252" y="2442898"/>
                </a:lnTo>
                <a:lnTo>
                  <a:pt x="451633" y="2451583"/>
                </a:lnTo>
                <a:lnTo>
                  <a:pt x="226136" y="2456879"/>
                </a:lnTo>
                <a:lnTo>
                  <a:pt x="0" y="2458670"/>
                </a:lnTo>
                <a:lnTo>
                  <a:pt x="200" y="2484069"/>
                </a:lnTo>
                <a:lnTo>
                  <a:pt x="226338" y="2482278"/>
                </a:lnTo>
                <a:lnTo>
                  <a:pt x="452230" y="2476977"/>
                </a:lnTo>
                <a:lnTo>
                  <a:pt x="677233" y="2468279"/>
                </a:lnTo>
                <a:lnTo>
                  <a:pt x="900908" y="2456296"/>
                </a:lnTo>
                <a:lnTo>
                  <a:pt x="1122812" y="2441145"/>
                </a:lnTo>
                <a:lnTo>
                  <a:pt x="1342505" y="2422936"/>
                </a:lnTo>
                <a:lnTo>
                  <a:pt x="1559547" y="2401783"/>
                </a:lnTo>
                <a:lnTo>
                  <a:pt x="1773496" y="2377799"/>
                </a:lnTo>
                <a:lnTo>
                  <a:pt x="1983911" y="2351097"/>
                </a:lnTo>
                <a:lnTo>
                  <a:pt x="2190352" y="2321791"/>
                </a:lnTo>
                <a:lnTo>
                  <a:pt x="2392427" y="2289983"/>
                </a:lnTo>
                <a:lnTo>
                  <a:pt x="2589599" y="2255804"/>
                </a:lnTo>
                <a:lnTo>
                  <a:pt x="2781477" y="2219358"/>
                </a:lnTo>
                <a:lnTo>
                  <a:pt x="2967619" y="2180756"/>
                </a:lnTo>
                <a:lnTo>
                  <a:pt x="3147587" y="2140112"/>
                </a:lnTo>
                <a:lnTo>
                  <a:pt x="3235117" y="2119058"/>
                </a:lnTo>
                <a:lnTo>
                  <a:pt x="3320940" y="2097537"/>
                </a:lnTo>
                <a:lnTo>
                  <a:pt x="3405000" y="2075561"/>
                </a:lnTo>
                <a:lnTo>
                  <a:pt x="3487240" y="2053142"/>
                </a:lnTo>
                <a:lnTo>
                  <a:pt x="3567610" y="2030298"/>
                </a:lnTo>
                <a:lnTo>
                  <a:pt x="3646050" y="2007040"/>
                </a:lnTo>
                <a:lnTo>
                  <a:pt x="3722508" y="1983384"/>
                </a:lnTo>
                <a:lnTo>
                  <a:pt x="3796930" y="1959340"/>
                </a:lnTo>
                <a:lnTo>
                  <a:pt x="3869260" y="1934926"/>
                </a:lnTo>
                <a:lnTo>
                  <a:pt x="3939444" y="1910152"/>
                </a:lnTo>
                <a:lnTo>
                  <a:pt x="4007429" y="1885033"/>
                </a:lnTo>
                <a:lnTo>
                  <a:pt x="4073159" y="1859582"/>
                </a:lnTo>
                <a:lnTo>
                  <a:pt x="4136579" y="1833812"/>
                </a:lnTo>
                <a:lnTo>
                  <a:pt x="4197638" y="1807737"/>
                </a:lnTo>
                <a:lnTo>
                  <a:pt x="4256279" y="1781368"/>
                </a:lnTo>
                <a:lnTo>
                  <a:pt x="4312451" y="1754718"/>
                </a:lnTo>
                <a:lnTo>
                  <a:pt x="4366098" y="1727799"/>
                </a:lnTo>
                <a:lnTo>
                  <a:pt x="4417167" y="1700623"/>
                </a:lnTo>
                <a:lnTo>
                  <a:pt x="4465608" y="1673202"/>
                </a:lnTo>
                <a:lnTo>
                  <a:pt x="4511363" y="1645544"/>
                </a:lnTo>
                <a:lnTo>
                  <a:pt x="4554383" y="1617659"/>
                </a:lnTo>
                <a:lnTo>
                  <a:pt x="4594613" y="1589558"/>
                </a:lnTo>
                <a:lnTo>
                  <a:pt x="4632001" y="1561245"/>
                </a:lnTo>
                <a:lnTo>
                  <a:pt x="4666494" y="1532726"/>
                </a:lnTo>
                <a:lnTo>
                  <a:pt x="4698036" y="1504005"/>
                </a:lnTo>
                <a:lnTo>
                  <a:pt x="4726572" y="1475083"/>
                </a:lnTo>
                <a:lnTo>
                  <a:pt x="4752045" y="1445959"/>
                </a:lnTo>
                <a:lnTo>
                  <a:pt x="4793552" y="1387095"/>
                </a:lnTo>
                <a:lnTo>
                  <a:pt x="4821986" y="1327387"/>
                </a:lnTo>
                <a:lnTo>
                  <a:pt x="4836659" y="1266902"/>
                </a:lnTo>
                <a:lnTo>
                  <a:pt x="4840499" y="1120194"/>
                </a:lnTo>
                <a:lnTo>
                  <a:pt x="4845970" y="1005804"/>
                </a:lnTo>
                <a:lnTo>
                  <a:pt x="4854792" y="893210"/>
                </a:lnTo>
                <a:lnTo>
                  <a:pt x="4866723" y="783325"/>
                </a:lnTo>
                <a:lnTo>
                  <a:pt x="4881525" y="677062"/>
                </a:lnTo>
                <a:lnTo>
                  <a:pt x="4889911" y="625674"/>
                </a:lnTo>
                <a:lnTo>
                  <a:pt x="4898937" y="575438"/>
                </a:lnTo>
                <a:lnTo>
                  <a:pt x="4908558" y="526566"/>
                </a:lnTo>
                <a:lnTo>
                  <a:pt x="4918745" y="479172"/>
                </a:lnTo>
                <a:lnTo>
                  <a:pt x="4929466" y="433373"/>
                </a:lnTo>
                <a:lnTo>
                  <a:pt x="4940689" y="389282"/>
                </a:lnTo>
                <a:lnTo>
                  <a:pt x="4952385" y="347018"/>
                </a:lnTo>
                <a:lnTo>
                  <a:pt x="4964517" y="306696"/>
                </a:lnTo>
                <a:lnTo>
                  <a:pt x="4977057" y="268433"/>
                </a:lnTo>
                <a:lnTo>
                  <a:pt x="4989969" y="232347"/>
                </a:lnTo>
                <a:lnTo>
                  <a:pt x="5016769" y="167186"/>
                </a:lnTo>
                <a:lnTo>
                  <a:pt x="5044602" y="112185"/>
                </a:lnTo>
                <a:lnTo>
                  <a:pt x="5073082" y="68352"/>
                </a:lnTo>
                <a:lnTo>
                  <a:pt x="5085538" y="53207"/>
                </a:lnTo>
                <a:lnTo>
                  <a:pt x="5084989" y="53207"/>
                </a:lnTo>
                <a:lnTo>
                  <a:pt x="5087399" y="50946"/>
                </a:lnTo>
                <a:lnTo>
                  <a:pt x="5088136" y="50946"/>
                </a:lnTo>
                <a:lnTo>
                  <a:pt x="5092592" y="47743"/>
                </a:lnTo>
                <a:lnTo>
                  <a:pt x="5080940" y="24837"/>
                </a:lnTo>
                <a:close/>
              </a:path>
              <a:path w="5154295" h="2484120">
                <a:moveTo>
                  <a:pt x="5140138" y="18478"/>
                </a:moveTo>
                <a:lnTo>
                  <a:pt x="5089787" y="18478"/>
                </a:lnTo>
                <a:lnTo>
                  <a:pt x="5104612" y="39103"/>
                </a:lnTo>
                <a:lnTo>
                  <a:pt x="5092592" y="47743"/>
                </a:lnTo>
                <a:lnTo>
                  <a:pt x="5103155" y="68508"/>
                </a:lnTo>
                <a:lnTo>
                  <a:pt x="5140138" y="18478"/>
                </a:lnTo>
                <a:close/>
              </a:path>
              <a:path w="5154295" h="2484120">
                <a:moveTo>
                  <a:pt x="5087399" y="50946"/>
                </a:moveTo>
                <a:lnTo>
                  <a:pt x="5084989" y="53207"/>
                </a:lnTo>
                <a:lnTo>
                  <a:pt x="5086332" y="52242"/>
                </a:lnTo>
                <a:lnTo>
                  <a:pt x="5087399" y="50946"/>
                </a:lnTo>
                <a:close/>
              </a:path>
              <a:path w="5154295" h="2484120">
                <a:moveTo>
                  <a:pt x="5086332" y="52242"/>
                </a:moveTo>
                <a:lnTo>
                  <a:pt x="5084989" y="53207"/>
                </a:lnTo>
                <a:lnTo>
                  <a:pt x="5085538" y="53207"/>
                </a:lnTo>
                <a:lnTo>
                  <a:pt x="5086332" y="52242"/>
                </a:lnTo>
                <a:close/>
              </a:path>
              <a:path w="5154295" h="2484120">
                <a:moveTo>
                  <a:pt x="5088136" y="50946"/>
                </a:moveTo>
                <a:lnTo>
                  <a:pt x="5087399" y="50946"/>
                </a:lnTo>
                <a:lnTo>
                  <a:pt x="5086332" y="52242"/>
                </a:lnTo>
                <a:lnTo>
                  <a:pt x="5088136" y="50946"/>
                </a:lnTo>
                <a:close/>
              </a:path>
              <a:path w="5154295" h="2484120">
                <a:moveTo>
                  <a:pt x="5089787" y="18478"/>
                </a:moveTo>
                <a:lnTo>
                  <a:pt x="5080940" y="24837"/>
                </a:lnTo>
                <a:lnTo>
                  <a:pt x="5092592" y="47743"/>
                </a:lnTo>
                <a:lnTo>
                  <a:pt x="5104612" y="39103"/>
                </a:lnTo>
                <a:lnTo>
                  <a:pt x="5089787" y="18478"/>
                </a:lnTo>
                <a:close/>
              </a:path>
              <a:path w="5154295" h="2484120">
                <a:moveTo>
                  <a:pt x="5153798" y="0"/>
                </a:moveTo>
                <a:lnTo>
                  <a:pt x="5068606" y="590"/>
                </a:lnTo>
                <a:lnTo>
                  <a:pt x="5080940" y="24837"/>
                </a:lnTo>
                <a:lnTo>
                  <a:pt x="5089787" y="18478"/>
                </a:lnTo>
                <a:lnTo>
                  <a:pt x="5140138" y="18478"/>
                </a:lnTo>
                <a:lnTo>
                  <a:pt x="5153798" y="0"/>
                </a:lnTo>
                <a:close/>
              </a:path>
            </a:pathLst>
          </a:custGeom>
          <a:solidFill>
            <a:srgbClr val="FF00FF"/>
          </a:solidFill>
        </p:spPr>
        <p:txBody>
          <a:bodyPr wrap="square" lIns="0" tIns="0" rIns="0" bIns="0" rtlCol="0"/>
          <a:lstStyle/>
          <a:p>
            <a:endParaRPr/>
          </a:p>
        </p:txBody>
      </p:sp>
      <p:sp>
        <p:nvSpPr>
          <p:cNvPr id="18" name="object 18"/>
          <p:cNvSpPr txBox="1"/>
          <p:nvPr/>
        </p:nvSpPr>
        <p:spPr>
          <a:xfrm>
            <a:off x="4990275" y="5099304"/>
            <a:ext cx="608965" cy="467359"/>
          </a:xfrm>
          <a:prstGeom prst="rect">
            <a:avLst/>
          </a:prstGeom>
        </p:spPr>
        <p:txBody>
          <a:bodyPr vert="horz" wrap="square" lIns="0" tIns="12700" rIns="0" bIns="0" rtlCol="0">
            <a:spAutoFit/>
          </a:bodyPr>
          <a:lstStyle/>
          <a:p>
            <a:pPr marL="38100">
              <a:lnSpc>
                <a:spcPct val="100000"/>
              </a:lnSpc>
              <a:spcBef>
                <a:spcPts val="100"/>
              </a:spcBef>
            </a:pPr>
            <a:r>
              <a:rPr sz="4350" b="1" spc="-7" baseline="11494" dirty="0">
                <a:solidFill>
                  <a:srgbClr val="FF00FF"/>
                </a:solidFill>
                <a:latin typeface="Calibri"/>
                <a:cs typeface="Calibri"/>
              </a:rPr>
              <a:t>W</a:t>
            </a:r>
            <a:r>
              <a:rPr sz="2000" b="1" spc="-5" dirty="0">
                <a:solidFill>
                  <a:srgbClr val="FF00FF"/>
                </a:solidFill>
                <a:latin typeface="Calibri"/>
                <a:cs typeface="Calibri"/>
              </a:rPr>
              <a:t>ih</a:t>
            </a:r>
            <a:endParaRPr sz="2000">
              <a:latin typeface="Calibri"/>
              <a:cs typeface="Calibri"/>
            </a:endParaRPr>
          </a:p>
        </p:txBody>
      </p:sp>
      <p:sp>
        <p:nvSpPr>
          <p:cNvPr id="19" name="object 19"/>
          <p:cNvSpPr txBox="1"/>
          <p:nvPr/>
        </p:nvSpPr>
        <p:spPr>
          <a:xfrm rot="19200000">
            <a:off x="6924565" y="612487"/>
            <a:ext cx="654882" cy="317500"/>
          </a:xfrm>
          <a:prstGeom prst="rect">
            <a:avLst/>
          </a:prstGeom>
        </p:spPr>
        <p:txBody>
          <a:bodyPr vert="horz" wrap="square" lIns="0" tIns="0" rIns="0" bIns="0" rtlCol="0">
            <a:spAutoFit/>
          </a:bodyPr>
          <a:lstStyle/>
          <a:p>
            <a:pPr>
              <a:lnSpc>
                <a:spcPts val="2475"/>
              </a:lnSpc>
            </a:pPr>
            <a:r>
              <a:rPr sz="2500" spc="-10" dirty="0">
                <a:latin typeface="Calibri"/>
                <a:cs typeface="Calibri"/>
              </a:rPr>
              <a:t>man</a:t>
            </a:r>
            <a:endParaRPr sz="2500">
              <a:latin typeface="Calibri"/>
              <a:cs typeface="Calibri"/>
            </a:endParaRPr>
          </a:p>
        </p:txBody>
      </p:sp>
      <p:sp>
        <p:nvSpPr>
          <p:cNvPr id="20" name="object 20"/>
          <p:cNvSpPr txBox="1"/>
          <p:nvPr/>
        </p:nvSpPr>
        <p:spPr>
          <a:xfrm rot="19740000">
            <a:off x="7508175" y="5342851"/>
            <a:ext cx="657661" cy="317500"/>
          </a:xfrm>
          <a:prstGeom prst="rect">
            <a:avLst/>
          </a:prstGeom>
        </p:spPr>
        <p:txBody>
          <a:bodyPr vert="horz" wrap="square" lIns="0" tIns="0" rIns="0" bIns="0" rtlCol="0">
            <a:spAutoFit/>
          </a:bodyPr>
          <a:lstStyle/>
          <a:p>
            <a:pPr>
              <a:lnSpc>
                <a:spcPts val="2485"/>
              </a:lnSpc>
            </a:pPr>
            <a:r>
              <a:rPr sz="2500" spc="-10" dirty="0">
                <a:latin typeface="Calibri"/>
                <a:cs typeface="Calibri"/>
              </a:rPr>
              <a:t>man</a:t>
            </a:r>
            <a:endParaRPr sz="2500">
              <a:latin typeface="Calibri"/>
              <a:cs typeface="Calibri"/>
            </a:endParaRPr>
          </a:p>
        </p:txBody>
      </p:sp>
      <p:sp>
        <p:nvSpPr>
          <p:cNvPr id="21" name="object 21"/>
          <p:cNvSpPr/>
          <p:nvPr/>
        </p:nvSpPr>
        <p:spPr>
          <a:xfrm>
            <a:off x="7584268" y="457575"/>
            <a:ext cx="1941830" cy="4804410"/>
          </a:xfrm>
          <a:custGeom>
            <a:avLst/>
            <a:gdLst/>
            <a:ahLst/>
            <a:cxnLst/>
            <a:rect l="l" t="t" r="r" b="b"/>
            <a:pathLst>
              <a:path w="1941829" h="4804410">
                <a:moveTo>
                  <a:pt x="659996" y="4728383"/>
                </a:moveTo>
                <a:lnTo>
                  <a:pt x="586592" y="4771627"/>
                </a:lnTo>
                <a:lnTo>
                  <a:pt x="665229" y="4804403"/>
                </a:lnTo>
                <a:lnTo>
                  <a:pt x="663542" y="4779892"/>
                </a:lnTo>
                <a:lnTo>
                  <a:pt x="651313" y="4779892"/>
                </a:lnTo>
                <a:lnTo>
                  <a:pt x="648573" y="4754639"/>
                </a:lnTo>
                <a:lnTo>
                  <a:pt x="661610" y="4753242"/>
                </a:lnTo>
                <a:lnTo>
                  <a:pt x="661582" y="4751429"/>
                </a:lnTo>
                <a:lnTo>
                  <a:pt x="659996" y="4728383"/>
                </a:lnTo>
                <a:close/>
              </a:path>
              <a:path w="1941829" h="4804410">
                <a:moveTo>
                  <a:pt x="661706" y="4753232"/>
                </a:moveTo>
                <a:lnTo>
                  <a:pt x="648573" y="4754639"/>
                </a:lnTo>
                <a:lnTo>
                  <a:pt x="651313" y="4779892"/>
                </a:lnTo>
                <a:lnTo>
                  <a:pt x="663450" y="4778560"/>
                </a:lnTo>
                <a:lnTo>
                  <a:pt x="661706" y="4753232"/>
                </a:lnTo>
                <a:close/>
              </a:path>
              <a:path w="1941829" h="4804410">
                <a:moveTo>
                  <a:pt x="663450" y="4778560"/>
                </a:moveTo>
                <a:lnTo>
                  <a:pt x="651313" y="4779892"/>
                </a:lnTo>
                <a:lnTo>
                  <a:pt x="663542" y="4779892"/>
                </a:lnTo>
                <a:lnTo>
                  <a:pt x="663450" y="4778560"/>
                </a:lnTo>
                <a:close/>
              </a:path>
              <a:path w="1941829" h="4804410">
                <a:moveTo>
                  <a:pt x="486" y="0"/>
                </a:moveTo>
                <a:lnTo>
                  <a:pt x="0" y="25396"/>
                </a:lnTo>
                <a:lnTo>
                  <a:pt x="45195" y="26262"/>
                </a:lnTo>
                <a:lnTo>
                  <a:pt x="89888" y="28826"/>
                </a:lnTo>
                <a:lnTo>
                  <a:pt x="134546" y="33061"/>
                </a:lnTo>
                <a:lnTo>
                  <a:pt x="179148" y="38940"/>
                </a:lnTo>
                <a:lnTo>
                  <a:pt x="223673" y="46438"/>
                </a:lnTo>
                <a:lnTo>
                  <a:pt x="268102" y="55530"/>
                </a:lnTo>
                <a:lnTo>
                  <a:pt x="312409" y="66187"/>
                </a:lnTo>
                <a:lnTo>
                  <a:pt x="356576" y="78385"/>
                </a:lnTo>
                <a:lnTo>
                  <a:pt x="400580" y="92097"/>
                </a:lnTo>
                <a:lnTo>
                  <a:pt x="444399" y="107297"/>
                </a:lnTo>
                <a:lnTo>
                  <a:pt x="488011" y="123959"/>
                </a:lnTo>
                <a:lnTo>
                  <a:pt x="531393" y="142057"/>
                </a:lnTo>
                <a:lnTo>
                  <a:pt x="574523" y="161563"/>
                </a:lnTo>
                <a:lnTo>
                  <a:pt x="617380" y="182453"/>
                </a:lnTo>
                <a:lnTo>
                  <a:pt x="659938" y="204698"/>
                </a:lnTo>
                <a:lnTo>
                  <a:pt x="702180" y="228273"/>
                </a:lnTo>
                <a:lnTo>
                  <a:pt x="744080" y="253151"/>
                </a:lnTo>
                <a:lnTo>
                  <a:pt x="785615" y="279306"/>
                </a:lnTo>
                <a:lnTo>
                  <a:pt x="826764" y="306710"/>
                </a:lnTo>
                <a:lnTo>
                  <a:pt x="867506" y="335337"/>
                </a:lnTo>
                <a:lnTo>
                  <a:pt x="907815" y="365159"/>
                </a:lnTo>
                <a:lnTo>
                  <a:pt x="947670" y="396149"/>
                </a:lnTo>
                <a:lnTo>
                  <a:pt x="987049" y="428282"/>
                </a:lnTo>
                <a:lnTo>
                  <a:pt x="1025928" y="461529"/>
                </a:lnTo>
                <a:lnTo>
                  <a:pt x="1102205" y="531355"/>
                </a:lnTo>
                <a:lnTo>
                  <a:pt x="1176105" y="605219"/>
                </a:lnTo>
                <a:lnTo>
                  <a:pt x="1247561" y="682999"/>
                </a:lnTo>
                <a:lnTo>
                  <a:pt x="1316394" y="764477"/>
                </a:lnTo>
                <a:lnTo>
                  <a:pt x="1382426" y="849434"/>
                </a:lnTo>
                <a:lnTo>
                  <a:pt x="1445477" y="937653"/>
                </a:lnTo>
                <a:lnTo>
                  <a:pt x="1505369" y="1028913"/>
                </a:lnTo>
                <a:lnTo>
                  <a:pt x="1561924" y="1122997"/>
                </a:lnTo>
                <a:lnTo>
                  <a:pt x="1614967" y="1219686"/>
                </a:lnTo>
                <a:lnTo>
                  <a:pt x="1664318" y="1318760"/>
                </a:lnTo>
                <a:lnTo>
                  <a:pt x="1709801" y="1419999"/>
                </a:lnTo>
                <a:lnTo>
                  <a:pt x="1751239" y="1523187"/>
                </a:lnTo>
                <a:lnTo>
                  <a:pt x="1788457" y="1628101"/>
                </a:lnTo>
                <a:lnTo>
                  <a:pt x="1805386" y="1681012"/>
                </a:lnTo>
                <a:lnTo>
                  <a:pt x="1821238" y="1734397"/>
                </a:lnTo>
                <a:lnTo>
                  <a:pt x="1835947" y="1788102"/>
                </a:lnTo>
                <a:lnTo>
                  <a:pt x="1849490" y="1842104"/>
                </a:lnTo>
                <a:lnTo>
                  <a:pt x="1861847" y="1896372"/>
                </a:lnTo>
                <a:lnTo>
                  <a:pt x="1872997" y="1950882"/>
                </a:lnTo>
                <a:lnTo>
                  <a:pt x="1882914" y="2005604"/>
                </a:lnTo>
                <a:lnTo>
                  <a:pt x="1891581" y="2060511"/>
                </a:lnTo>
                <a:lnTo>
                  <a:pt x="1898972" y="2115577"/>
                </a:lnTo>
                <a:lnTo>
                  <a:pt x="1905067" y="2170772"/>
                </a:lnTo>
                <a:lnTo>
                  <a:pt x="1909846" y="2226073"/>
                </a:lnTo>
                <a:lnTo>
                  <a:pt x="1913284" y="2281449"/>
                </a:lnTo>
                <a:lnTo>
                  <a:pt x="1915361" y="2336874"/>
                </a:lnTo>
                <a:lnTo>
                  <a:pt x="1916056" y="2392323"/>
                </a:lnTo>
                <a:lnTo>
                  <a:pt x="1914112" y="2503443"/>
                </a:lnTo>
                <a:lnTo>
                  <a:pt x="1908371" y="2614291"/>
                </a:lnTo>
                <a:lnTo>
                  <a:pt x="1898959" y="2724717"/>
                </a:lnTo>
                <a:lnTo>
                  <a:pt x="1885996" y="2834500"/>
                </a:lnTo>
                <a:lnTo>
                  <a:pt x="1869605" y="2943423"/>
                </a:lnTo>
                <a:lnTo>
                  <a:pt x="1849907" y="3051263"/>
                </a:lnTo>
                <a:lnTo>
                  <a:pt x="1827025" y="3157805"/>
                </a:lnTo>
                <a:lnTo>
                  <a:pt x="1801083" y="3262828"/>
                </a:lnTo>
                <a:lnTo>
                  <a:pt x="1772203" y="3366112"/>
                </a:lnTo>
                <a:lnTo>
                  <a:pt x="1740508" y="3467439"/>
                </a:lnTo>
                <a:lnTo>
                  <a:pt x="1706121" y="3566587"/>
                </a:lnTo>
                <a:lnTo>
                  <a:pt x="1669167" y="3663341"/>
                </a:lnTo>
                <a:lnTo>
                  <a:pt x="1629769" y="3757479"/>
                </a:lnTo>
                <a:lnTo>
                  <a:pt x="1588052" y="3848780"/>
                </a:lnTo>
                <a:lnTo>
                  <a:pt x="1544140" y="3937029"/>
                </a:lnTo>
                <a:lnTo>
                  <a:pt x="1498159" y="4022002"/>
                </a:lnTo>
                <a:lnTo>
                  <a:pt x="1450233" y="4103481"/>
                </a:lnTo>
                <a:lnTo>
                  <a:pt x="1400489" y="4181247"/>
                </a:lnTo>
                <a:lnTo>
                  <a:pt x="1349056" y="4255080"/>
                </a:lnTo>
                <a:lnTo>
                  <a:pt x="1296060" y="4324762"/>
                </a:lnTo>
                <a:lnTo>
                  <a:pt x="1269104" y="4357867"/>
                </a:lnTo>
                <a:lnTo>
                  <a:pt x="1241723" y="4389960"/>
                </a:lnTo>
                <a:lnTo>
                  <a:pt x="1214017" y="4420906"/>
                </a:lnTo>
                <a:lnTo>
                  <a:pt x="1186000" y="4450679"/>
                </a:lnTo>
                <a:lnTo>
                  <a:pt x="1157692" y="4479249"/>
                </a:lnTo>
                <a:lnTo>
                  <a:pt x="1129107" y="4506591"/>
                </a:lnTo>
                <a:lnTo>
                  <a:pt x="1100263" y="4532676"/>
                </a:lnTo>
                <a:lnTo>
                  <a:pt x="1071175" y="4557480"/>
                </a:lnTo>
                <a:lnTo>
                  <a:pt x="1012338" y="4603134"/>
                </a:lnTo>
                <a:lnTo>
                  <a:pt x="952732" y="4643340"/>
                </a:lnTo>
                <a:lnTo>
                  <a:pt x="892492" y="4677893"/>
                </a:lnTo>
                <a:lnTo>
                  <a:pt x="831749" y="4706590"/>
                </a:lnTo>
                <a:lnTo>
                  <a:pt x="770635" y="4729233"/>
                </a:lnTo>
                <a:lnTo>
                  <a:pt x="709272" y="4745631"/>
                </a:lnTo>
                <a:lnTo>
                  <a:pt x="661706" y="4753232"/>
                </a:lnTo>
                <a:lnTo>
                  <a:pt x="663450" y="4778560"/>
                </a:lnTo>
                <a:lnTo>
                  <a:pt x="715241" y="4770320"/>
                </a:lnTo>
                <a:lnTo>
                  <a:pt x="778956" y="4753232"/>
                </a:lnTo>
                <a:lnTo>
                  <a:pt x="842124" y="4729774"/>
                </a:lnTo>
                <a:lnTo>
                  <a:pt x="904711" y="4700162"/>
                </a:lnTo>
                <a:lnTo>
                  <a:pt x="966570" y="4664641"/>
                </a:lnTo>
                <a:lnTo>
                  <a:pt x="1027590" y="4623446"/>
                </a:lnTo>
                <a:lnTo>
                  <a:pt x="1087658" y="4576804"/>
                </a:lnTo>
                <a:lnTo>
                  <a:pt x="1117302" y="4551513"/>
                </a:lnTo>
                <a:lnTo>
                  <a:pt x="1146666" y="4524943"/>
                </a:lnTo>
                <a:lnTo>
                  <a:pt x="1175736" y="4497124"/>
                </a:lnTo>
                <a:lnTo>
                  <a:pt x="1204501" y="4468083"/>
                </a:lnTo>
                <a:lnTo>
                  <a:pt x="1232942" y="4437847"/>
                </a:lnTo>
                <a:lnTo>
                  <a:pt x="1261047" y="4406444"/>
                </a:lnTo>
                <a:lnTo>
                  <a:pt x="1288803" y="4373901"/>
                </a:lnTo>
                <a:lnTo>
                  <a:pt x="1316278" y="4340136"/>
                </a:lnTo>
                <a:lnTo>
                  <a:pt x="1369899" y="4269596"/>
                </a:lnTo>
                <a:lnTo>
                  <a:pt x="1421889" y="4194931"/>
                </a:lnTo>
                <a:lnTo>
                  <a:pt x="1472128" y="4116357"/>
                </a:lnTo>
                <a:lnTo>
                  <a:pt x="1520498" y="4034088"/>
                </a:lnTo>
                <a:lnTo>
                  <a:pt x="1566881" y="3948342"/>
                </a:lnTo>
                <a:lnTo>
                  <a:pt x="1611155" y="3859335"/>
                </a:lnTo>
                <a:lnTo>
                  <a:pt x="1653200" y="3767283"/>
                </a:lnTo>
                <a:lnTo>
                  <a:pt x="1692896" y="3672403"/>
                </a:lnTo>
                <a:lnTo>
                  <a:pt x="1730119" y="3574910"/>
                </a:lnTo>
                <a:lnTo>
                  <a:pt x="1764750" y="3475019"/>
                </a:lnTo>
                <a:lnTo>
                  <a:pt x="1796665" y="3372951"/>
                </a:lnTo>
                <a:lnTo>
                  <a:pt x="1825743" y="3268917"/>
                </a:lnTo>
                <a:lnTo>
                  <a:pt x="1851859" y="3163136"/>
                </a:lnTo>
                <a:lnTo>
                  <a:pt x="1874894" y="3055825"/>
                </a:lnTo>
                <a:lnTo>
                  <a:pt x="1894723" y="2947201"/>
                </a:lnTo>
                <a:lnTo>
                  <a:pt x="1911221" y="2837477"/>
                </a:lnTo>
                <a:lnTo>
                  <a:pt x="1924268" y="2726872"/>
                </a:lnTo>
                <a:lnTo>
                  <a:pt x="1933737" y="2615603"/>
                </a:lnTo>
                <a:lnTo>
                  <a:pt x="1939508" y="2503885"/>
                </a:lnTo>
                <a:lnTo>
                  <a:pt x="1941454" y="2392003"/>
                </a:lnTo>
                <a:lnTo>
                  <a:pt x="1940744" y="2335922"/>
                </a:lnTo>
                <a:lnTo>
                  <a:pt x="1938635" y="2279873"/>
                </a:lnTo>
                <a:lnTo>
                  <a:pt x="1935151" y="2223885"/>
                </a:lnTo>
                <a:lnTo>
                  <a:pt x="1930313" y="2167983"/>
                </a:lnTo>
                <a:lnTo>
                  <a:pt x="1924146" y="2112196"/>
                </a:lnTo>
                <a:lnTo>
                  <a:pt x="1916670" y="2056550"/>
                </a:lnTo>
                <a:lnTo>
                  <a:pt x="1907907" y="2001072"/>
                </a:lnTo>
                <a:lnTo>
                  <a:pt x="1897881" y="1945791"/>
                </a:lnTo>
                <a:lnTo>
                  <a:pt x="1886614" y="1890732"/>
                </a:lnTo>
                <a:lnTo>
                  <a:pt x="1874127" y="1835924"/>
                </a:lnTo>
                <a:lnTo>
                  <a:pt x="1860444" y="1781392"/>
                </a:lnTo>
                <a:lnTo>
                  <a:pt x="1845586" y="1727165"/>
                </a:lnTo>
                <a:lnTo>
                  <a:pt x="1829577" y="1673269"/>
                </a:lnTo>
                <a:lnTo>
                  <a:pt x="1812394" y="1619608"/>
                </a:lnTo>
                <a:lnTo>
                  <a:pt x="1774808" y="1513719"/>
                </a:lnTo>
                <a:lnTo>
                  <a:pt x="1732969" y="1409589"/>
                </a:lnTo>
                <a:lnTo>
                  <a:pt x="1687052" y="1307433"/>
                </a:lnTo>
                <a:lnTo>
                  <a:pt x="1637235" y="1207467"/>
                </a:lnTo>
                <a:lnTo>
                  <a:pt x="1583693" y="1109910"/>
                </a:lnTo>
                <a:lnTo>
                  <a:pt x="1526603" y="1014975"/>
                </a:lnTo>
                <a:lnTo>
                  <a:pt x="1466140" y="922882"/>
                </a:lnTo>
                <a:lnTo>
                  <a:pt x="1402480" y="833845"/>
                </a:lnTo>
                <a:lnTo>
                  <a:pt x="1335796" y="748084"/>
                </a:lnTo>
                <a:lnTo>
                  <a:pt x="1266264" y="665814"/>
                </a:lnTo>
                <a:lnTo>
                  <a:pt x="1194059" y="587253"/>
                </a:lnTo>
                <a:lnTo>
                  <a:pt x="1119355" y="512618"/>
                </a:lnTo>
                <a:lnTo>
                  <a:pt x="1042435" y="442224"/>
                </a:lnTo>
                <a:lnTo>
                  <a:pt x="1003105" y="408600"/>
                </a:lnTo>
                <a:lnTo>
                  <a:pt x="963260" y="376096"/>
                </a:lnTo>
                <a:lnTo>
                  <a:pt x="922920" y="344738"/>
                </a:lnTo>
                <a:lnTo>
                  <a:pt x="882107" y="314552"/>
                </a:lnTo>
                <a:lnTo>
                  <a:pt x="840842" y="285568"/>
                </a:lnTo>
                <a:lnTo>
                  <a:pt x="799148" y="257811"/>
                </a:lnTo>
                <a:lnTo>
                  <a:pt x="757045" y="231310"/>
                </a:lnTo>
                <a:lnTo>
                  <a:pt x="714556" y="206093"/>
                </a:lnTo>
                <a:lnTo>
                  <a:pt x="671702" y="182186"/>
                </a:lnTo>
                <a:lnTo>
                  <a:pt x="628506" y="159619"/>
                </a:lnTo>
                <a:lnTo>
                  <a:pt x="584987" y="138418"/>
                </a:lnTo>
                <a:lnTo>
                  <a:pt x="541169" y="118614"/>
                </a:lnTo>
                <a:lnTo>
                  <a:pt x="497072" y="100230"/>
                </a:lnTo>
                <a:lnTo>
                  <a:pt x="452720" y="83299"/>
                </a:lnTo>
                <a:lnTo>
                  <a:pt x="408133" y="67845"/>
                </a:lnTo>
                <a:lnTo>
                  <a:pt x="363334" y="53901"/>
                </a:lnTo>
                <a:lnTo>
                  <a:pt x="318345" y="41490"/>
                </a:lnTo>
                <a:lnTo>
                  <a:pt x="273189" y="30645"/>
                </a:lnTo>
                <a:lnTo>
                  <a:pt x="227887" y="21391"/>
                </a:lnTo>
                <a:lnTo>
                  <a:pt x="182463" y="13757"/>
                </a:lnTo>
                <a:lnTo>
                  <a:pt x="136939" y="7774"/>
                </a:lnTo>
                <a:lnTo>
                  <a:pt x="91337" y="3468"/>
                </a:lnTo>
                <a:lnTo>
                  <a:pt x="45683" y="867"/>
                </a:lnTo>
                <a:lnTo>
                  <a:pt x="486" y="0"/>
                </a:lnTo>
                <a:close/>
              </a:path>
            </a:pathLst>
          </a:custGeom>
          <a:solidFill>
            <a:srgbClr val="4472C4"/>
          </a:solidFill>
        </p:spPr>
        <p:txBody>
          <a:bodyPr wrap="square" lIns="0" tIns="0" rIns="0" bIns="0" rtlCol="0"/>
          <a:lstStyle/>
          <a:p>
            <a:endParaRPr/>
          </a:p>
        </p:txBody>
      </p:sp>
      <p:sp>
        <p:nvSpPr>
          <p:cNvPr id="22" name="object 22"/>
          <p:cNvSpPr txBox="1"/>
          <p:nvPr/>
        </p:nvSpPr>
        <p:spPr>
          <a:xfrm>
            <a:off x="7839012" y="1422908"/>
            <a:ext cx="1198245" cy="1497965"/>
          </a:xfrm>
          <a:prstGeom prst="rect">
            <a:avLst/>
          </a:prstGeom>
        </p:spPr>
        <p:txBody>
          <a:bodyPr vert="horz" wrap="square" lIns="0" tIns="9525" rIns="0" bIns="0" rtlCol="0">
            <a:spAutoFit/>
          </a:bodyPr>
          <a:lstStyle/>
          <a:p>
            <a:pPr marL="12700" marR="5080">
              <a:lnSpc>
                <a:spcPct val="100800"/>
              </a:lnSpc>
              <a:spcBef>
                <a:spcPts val="75"/>
              </a:spcBef>
            </a:pPr>
            <a:r>
              <a:rPr sz="2400" spc="-5" dirty="0">
                <a:latin typeface="Calibri"/>
                <a:cs typeface="Calibri"/>
              </a:rPr>
              <a:t>Sample </a:t>
            </a:r>
            <a:r>
              <a:rPr sz="2400" dirty="0">
                <a:latin typeface="Calibri"/>
                <a:cs typeface="Calibri"/>
              </a:rPr>
              <a:t> </a:t>
            </a:r>
            <a:r>
              <a:rPr sz="2400" spc="-20" dirty="0">
                <a:latin typeface="Calibri"/>
                <a:cs typeface="Calibri"/>
              </a:rPr>
              <a:t>word</a:t>
            </a:r>
            <a:r>
              <a:rPr sz="2400" spc="-95" dirty="0">
                <a:latin typeface="Calibri"/>
                <a:cs typeface="Calibri"/>
              </a:rPr>
              <a:t> </a:t>
            </a:r>
            <a:r>
              <a:rPr sz="2400" dirty="0">
                <a:latin typeface="Calibri"/>
                <a:cs typeface="Calibri"/>
              </a:rPr>
              <a:t>and </a:t>
            </a:r>
            <a:r>
              <a:rPr sz="2400" spc="-525" dirty="0">
                <a:latin typeface="Calibri"/>
                <a:cs typeface="Calibri"/>
              </a:rPr>
              <a:t> </a:t>
            </a:r>
            <a:r>
              <a:rPr sz="2400" spc="-10" dirty="0">
                <a:latin typeface="Calibri"/>
                <a:cs typeface="Calibri"/>
              </a:rPr>
              <a:t>copy </a:t>
            </a:r>
            <a:r>
              <a:rPr sz="2400" spc="-30" dirty="0">
                <a:latin typeface="Calibri"/>
                <a:cs typeface="Calibri"/>
              </a:rPr>
              <a:t>to </a:t>
            </a:r>
            <a:r>
              <a:rPr sz="2400" spc="-25" dirty="0">
                <a:latin typeface="Calibri"/>
                <a:cs typeface="Calibri"/>
              </a:rPr>
              <a:t> </a:t>
            </a:r>
            <a:r>
              <a:rPr sz="2400" spc="-5" dirty="0">
                <a:latin typeface="Calibri"/>
                <a:cs typeface="Calibri"/>
              </a:rPr>
              <a:t>input</a:t>
            </a:r>
            <a:endParaRPr sz="2400">
              <a:latin typeface="Calibri"/>
              <a:cs typeface="Calibri"/>
            </a:endParaRPr>
          </a:p>
        </p:txBody>
      </p:sp>
      <p:sp>
        <p:nvSpPr>
          <p:cNvPr id="23" name="object 23"/>
          <p:cNvSpPr/>
          <p:nvPr/>
        </p:nvSpPr>
        <p:spPr>
          <a:xfrm>
            <a:off x="2987635" y="2419087"/>
            <a:ext cx="2611606" cy="329565"/>
          </a:xfrm>
          <a:custGeom>
            <a:avLst/>
            <a:gdLst/>
            <a:ahLst/>
            <a:cxnLst/>
            <a:rect l="l" t="t" r="r" b="b"/>
            <a:pathLst>
              <a:path w="3834129" h="329564">
                <a:moveTo>
                  <a:pt x="3728817" y="0"/>
                </a:moveTo>
                <a:lnTo>
                  <a:pt x="3724128" y="13370"/>
                </a:lnTo>
                <a:lnTo>
                  <a:pt x="3743196" y="21645"/>
                </a:lnTo>
                <a:lnTo>
                  <a:pt x="3759594" y="33099"/>
                </a:lnTo>
                <a:lnTo>
                  <a:pt x="3784380" y="65547"/>
                </a:lnTo>
                <a:lnTo>
                  <a:pt x="3798964" y="109324"/>
                </a:lnTo>
                <a:lnTo>
                  <a:pt x="3803826" y="163041"/>
                </a:lnTo>
                <a:lnTo>
                  <a:pt x="3802605" y="192092"/>
                </a:lnTo>
                <a:lnTo>
                  <a:pt x="3792839" y="242185"/>
                </a:lnTo>
                <a:lnTo>
                  <a:pt x="3773240" y="281307"/>
                </a:lnTo>
                <a:lnTo>
                  <a:pt x="3743419" y="307699"/>
                </a:lnTo>
                <a:lnTo>
                  <a:pt x="3724650" y="316011"/>
                </a:lnTo>
                <a:lnTo>
                  <a:pt x="3728817" y="329382"/>
                </a:lnTo>
                <a:lnTo>
                  <a:pt x="3773745" y="308307"/>
                </a:lnTo>
                <a:lnTo>
                  <a:pt x="3806779" y="271821"/>
                </a:lnTo>
                <a:lnTo>
                  <a:pt x="3827093" y="222966"/>
                </a:lnTo>
                <a:lnTo>
                  <a:pt x="3833865" y="164777"/>
                </a:lnTo>
                <a:lnTo>
                  <a:pt x="3832167" y="134581"/>
                </a:lnTo>
                <a:lnTo>
                  <a:pt x="3818580" y="81059"/>
                </a:lnTo>
                <a:lnTo>
                  <a:pt x="3791634" y="37488"/>
                </a:lnTo>
                <a:lnTo>
                  <a:pt x="3752697" y="8622"/>
                </a:lnTo>
                <a:lnTo>
                  <a:pt x="3728817" y="0"/>
                </a:lnTo>
                <a:close/>
              </a:path>
              <a:path w="3834129" h="329564">
                <a:moveTo>
                  <a:pt x="105048" y="0"/>
                </a:moveTo>
                <a:lnTo>
                  <a:pt x="60228" y="21118"/>
                </a:lnTo>
                <a:lnTo>
                  <a:pt x="27172" y="57732"/>
                </a:lnTo>
                <a:lnTo>
                  <a:pt x="6793" y="106676"/>
                </a:lnTo>
                <a:lnTo>
                  <a:pt x="0" y="164777"/>
                </a:lnTo>
                <a:lnTo>
                  <a:pt x="1692" y="195038"/>
                </a:lnTo>
                <a:lnTo>
                  <a:pt x="15236" y="248560"/>
                </a:lnTo>
                <a:lnTo>
                  <a:pt x="42116" y="291990"/>
                </a:lnTo>
                <a:lnTo>
                  <a:pt x="81097" y="320771"/>
                </a:lnTo>
                <a:lnTo>
                  <a:pt x="105048" y="329382"/>
                </a:lnTo>
                <a:lnTo>
                  <a:pt x="109214" y="316011"/>
                </a:lnTo>
                <a:lnTo>
                  <a:pt x="90446" y="307699"/>
                </a:lnTo>
                <a:lnTo>
                  <a:pt x="74249" y="296130"/>
                </a:lnTo>
                <a:lnTo>
                  <a:pt x="49571" y="263227"/>
                </a:lnTo>
                <a:lnTo>
                  <a:pt x="34921" y="218473"/>
                </a:lnTo>
                <a:lnTo>
                  <a:pt x="30038" y="163041"/>
                </a:lnTo>
                <a:lnTo>
                  <a:pt x="31258" y="134940"/>
                </a:lnTo>
                <a:lnTo>
                  <a:pt x="41025" y="86193"/>
                </a:lnTo>
                <a:lnTo>
                  <a:pt x="60657" y="47733"/>
                </a:lnTo>
                <a:lnTo>
                  <a:pt x="90739" y="21645"/>
                </a:lnTo>
                <a:lnTo>
                  <a:pt x="109735" y="13370"/>
                </a:lnTo>
                <a:lnTo>
                  <a:pt x="105048" y="0"/>
                </a:lnTo>
                <a:close/>
              </a:path>
            </a:pathLst>
          </a:custGeom>
          <a:solidFill>
            <a:srgbClr val="000000"/>
          </a:solidFill>
        </p:spPr>
        <p:txBody>
          <a:bodyPr wrap="square" lIns="0" tIns="0" rIns="0" bIns="0" rtlCol="0"/>
          <a:lstStyle/>
          <a:p>
            <a:endParaRPr/>
          </a:p>
        </p:txBody>
      </p:sp>
      <p:sp>
        <p:nvSpPr>
          <p:cNvPr id="24" name="object 24"/>
          <p:cNvSpPr txBox="1"/>
          <p:nvPr/>
        </p:nvSpPr>
        <p:spPr>
          <a:xfrm>
            <a:off x="1433714" y="1701291"/>
            <a:ext cx="5284470" cy="1068070"/>
          </a:xfrm>
          <a:prstGeom prst="rect">
            <a:avLst/>
          </a:prstGeom>
        </p:spPr>
        <p:txBody>
          <a:bodyPr vert="horz" wrap="square" lIns="0" tIns="107315" rIns="0" bIns="0" rtlCol="0">
            <a:spAutoFit/>
          </a:bodyPr>
          <a:lstStyle/>
          <a:p>
            <a:pPr marL="38100">
              <a:lnSpc>
                <a:spcPct val="100000"/>
              </a:lnSpc>
              <a:spcBef>
                <a:spcPts val="845"/>
              </a:spcBef>
            </a:pPr>
            <a:r>
              <a:rPr sz="2800" b="1" spc="-15" dirty="0">
                <a:latin typeface="Calibri"/>
                <a:cs typeface="Calibri"/>
              </a:rPr>
              <a:t>Before:</a:t>
            </a:r>
            <a:endParaRPr sz="2800" dirty="0">
              <a:latin typeface="Calibri"/>
              <a:cs typeface="Calibri"/>
            </a:endParaRPr>
          </a:p>
          <a:p>
            <a:pPr marL="38100">
              <a:lnSpc>
                <a:spcPct val="100000"/>
              </a:lnSpc>
              <a:spcBef>
                <a:spcPts val="740"/>
              </a:spcBef>
              <a:tabLst>
                <a:tab pos="1670050" algn="l"/>
              </a:tabLst>
            </a:pPr>
            <a:r>
              <a:rPr lang="pt-BR" sz="2800" spc="150" dirty="0">
                <a:latin typeface="Cambria Math"/>
                <a:cs typeface="Cambria Math"/>
              </a:rPr>
              <a:t>ℎ</a:t>
            </a:r>
            <a:r>
              <a:rPr lang="pt-BR" sz="3000" spc="794" baseline="-16666" dirty="0">
                <a:latin typeface="Cambria Math"/>
                <a:cs typeface="Cambria Math"/>
              </a:rPr>
              <a:t> </a:t>
            </a:r>
            <a:r>
              <a:rPr lang="pt-BR" sz="2800" dirty="0">
                <a:latin typeface="Cambria Math"/>
                <a:cs typeface="Cambria Math"/>
              </a:rPr>
              <a:t>=</a:t>
            </a:r>
            <a:r>
              <a:rPr lang="pt-BR" sz="2800" spc="155" dirty="0">
                <a:latin typeface="Cambria Math"/>
                <a:cs typeface="Cambria Math"/>
              </a:rPr>
              <a:t> </a:t>
            </a:r>
            <a:r>
              <a:rPr lang="pt-BR" sz="2800" spc="-5" dirty="0">
                <a:latin typeface="Cambria Math"/>
                <a:cs typeface="Cambria Math"/>
              </a:rPr>
              <a:t>tanh	</a:t>
            </a:r>
            <a:r>
              <a:rPr lang="pt-BR" sz="2800" spc="85" dirty="0">
                <a:solidFill>
                  <a:srgbClr val="C00000"/>
                </a:solidFill>
                <a:latin typeface="Cambria Math"/>
                <a:cs typeface="Cambria Math"/>
              </a:rPr>
              <a:t>𝑾</a:t>
            </a:r>
            <a:r>
              <a:rPr lang="pt-BR" sz="3000" spc="127" baseline="-16666" dirty="0">
                <a:solidFill>
                  <a:srgbClr val="C00000"/>
                </a:solidFill>
                <a:latin typeface="Cambria Math"/>
                <a:cs typeface="Cambria Math"/>
              </a:rPr>
              <a:t>xh</a:t>
            </a:r>
            <a:r>
              <a:rPr lang="pt-BR" sz="2800" spc="85" dirty="0">
                <a:solidFill>
                  <a:srgbClr val="C00000"/>
                </a:solidFill>
                <a:latin typeface="Cambria Math"/>
                <a:cs typeface="Cambria Math"/>
              </a:rPr>
              <a:t>*x</a:t>
            </a:r>
            <a:r>
              <a:rPr lang="pt-BR" sz="3000" spc="472" baseline="-16666" dirty="0">
                <a:solidFill>
                  <a:srgbClr val="C00000"/>
                </a:solidFill>
                <a:latin typeface="Cambria Math"/>
                <a:cs typeface="Cambria Math"/>
              </a:rPr>
              <a:t> </a:t>
            </a:r>
            <a:r>
              <a:rPr lang="pt-BR" sz="2800" dirty="0">
                <a:latin typeface="Cambria Math"/>
                <a:cs typeface="Cambria Math"/>
              </a:rPr>
              <a:t>+</a:t>
            </a:r>
            <a:r>
              <a:rPr lang="pt-BR" sz="2800" spc="-15" dirty="0">
                <a:latin typeface="Cambria Math"/>
                <a:cs typeface="Cambria Math"/>
              </a:rPr>
              <a:t> </a:t>
            </a:r>
            <a:r>
              <a:rPr lang="pt-BR" sz="2800" spc="25" dirty="0">
                <a:solidFill>
                  <a:srgbClr val="4472C4"/>
                </a:solidFill>
                <a:latin typeface="Cambria Math"/>
                <a:cs typeface="Cambria Math"/>
              </a:rPr>
              <a:t>𝑾</a:t>
            </a:r>
            <a:r>
              <a:rPr lang="pt-BR" sz="3000" spc="37" baseline="-16666" dirty="0">
                <a:solidFill>
                  <a:srgbClr val="4472C4"/>
                </a:solidFill>
                <a:latin typeface="Cambria Math"/>
                <a:cs typeface="Cambria Math"/>
              </a:rPr>
              <a:t>hh</a:t>
            </a:r>
            <a:r>
              <a:rPr lang="pt-BR" sz="2800" spc="25" dirty="0">
                <a:solidFill>
                  <a:srgbClr val="4472C4"/>
                </a:solidFill>
                <a:latin typeface="Cambria Math"/>
                <a:cs typeface="Cambria Math"/>
              </a:rPr>
              <a:t>*h</a:t>
            </a:r>
            <a:endParaRPr lang="pt-BR" sz="3000" baseline="-16666" dirty="0">
              <a:latin typeface="Cambria Math"/>
              <a:cs typeface="Cambria Math"/>
            </a:endParaRPr>
          </a:p>
        </p:txBody>
      </p:sp>
      <p:sp>
        <p:nvSpPr>
          <p:cNvPr id="25" name="object 25"/>
          <p:cNvSpPr/>
          <p:nvPr/>
        </p:nvSpPr>
        <p:spPr>
          <a:xfrm>
            <a:off x="2089153" y="3917652"/>
            <a:ext cx="3321048" cy="282575"/>
          </a:xfrm>
          <a:custGeom>
            <a:avLst/>
            <a:gdLst/>
            <a:ahLst/>
            <a:cxnLst/>
            <a:rect l="l" t="t" r="r" b="b"/>
            <a:pathLst>
              <a:path w="4371975" h="282575">
                <a:moveTo>
                  <a:pt x="4281835" y="0"/>
                </a:moveTo>
                <a:lnTo>
                  <a:pt x="4277817" y="11459"/>
                </a:lnTo>
                <a:lnTo>
                  <a:pt x="4294160" y="18552"/>
                </a:lnTo>
                <a:lnTo>
                  <a:pt x="4308215" y="28370"/>
                </a:lnTo>
                <a:lnTo>
                  <a:pt x="4336753" y="73878"/>
                </a:lnTo>
                <a:lnTo>
                  <a:pt x="4345087" y="115662"/>
                </a:lnTo>
                <a:lnTo>
                  <a:pt x="4346129" y="139749"/>
                </a:lnTo>
                <a:lnTo>
                  <a:pt x="4345082" y="164650"/>
                </a:lnTo>
                <a:lnTo>
                  <a:pt x="4336710" y="207587"/>
                </a:lnTo>
                <a:lnTo>
                  <a:pt x="4308233" y="253826"/>
                </a:lnTo>
                <a:lnTo>
                  <a:pt x="4278262" y="270866"/>
                </a:lnTo>
                <a:lnTo>
                  <a:pt x="4281835" y="282327"/>
                </a:lnTo>
                <a:lnTo>
                  <a:pt x="4320344" y="264263"/>
                </a:lnTo>
                <a:lnTo>
                  <a:pt x="4348659" y="232990"/>
                </a:lnTo>
                <a:lnTo>
                  <a:pt x="4366071" y="191113"/>
                </a:lnTo>
                <a:lnTo>
                  <a:pt x="4371875" y="141237"/>
                </a:lnTo>
                <a:lnTo>
                  <a:pt x="4370420" y="115355"/>
                </a:lnTo>
                <a:lnTo>
                  <a:pt x="4358774" y="69479"/>
                </a:lnTo>
                <a:lnTo>
                  <a:pt x="4335678" y="32133"/>
                </a:lnTo>
                <a:lnTo>
                  <a:pt x="4302303" y="7390"/>
                </a:lnTo>
                <a:lnTo>
                  <a:pt x="4281835" y="0"/>
                </a:lnTo>
                <a:close/>
              </a:path>
              <a:path w="4371975" h="282575">
                <a:moveTo>
                  <a:pt x="90041" y="0"/>
                </a:moveTo>
                <a:lnTo>
                  <a:pt x="51625" y="18101"/>
                </a:lnTo>
                <a:lnTo>
                  <a:pt x="23291" y="49485"/>
                </a:lnTo>
                <a:lnTo>
                  <a:pt x="5823" y="91436"/>
                </a:lnTo>
                <a:lnTo>
                  <a:pt x="0" y="141237"/>
                </a:lnTo>
                <a:lnTo>
                  <a:pt x="1451" y="167175"/>
                </a:lnTo>
                <a:lnTo>
                  <a:pt x="13060" y="213051"/>
                </a:lnTo>
                <a:lnTo>
                  <a:pt x="36100" y="250277"/>
                </a:lnTo>
                <a:lnTo>
                  <a:pt x="69512" y="274946"/>
                </a:lnTo>
                <a:lnTo>
                  <a:pt x="90041" y="282327"/>
                </a:lnTo>
                <a:lnTo>
                  <a:pt x="93612" y="270866"/>
                </a:lnTo>
                <a:lnTo>
                  <a:pt x="77525" y="263742"/>
                </a:lnTo>
                <a:lnTo>
                  <a:pt x="63643" y="253826"/>
                </a:lnTo>
                <a:lnTo>
                  <a:pt x="35165" y="207587"/>
                </a:lnTo>
                <a:lnTo>
                  <a:pt x="26794" y="164650"/>
                </a:lnTo>
                <a:lnTo>
                  <a:pt x="25747" y="139749"/>
                </a:lnTo>
                <a:lnTo>
                  <a:pt x="26794" y="115662"/>
                </a:lnTo>
                <a:lnTo>
                  <a:pt x="35165" y="73878"/>
                </a:lnTo>
                <a:lnTo>
                  <a:pt x="63755" y="28370"/>
                </a:lnTo>
                <a:lnTo>
                  <a:pt x="94060" y="11459"/>
                </a:lnTo>
                <a:lnTo>
                  <a:pt x="90041" y="0"/>
                </a:lnTo>
                <a:close/>
              </a:path>
            </a:pathLst>
          </a:custGeom>
          <a:solidFill>
            <a:srgbClr val="000000"/>
          </a:solidFill>
        </p:spPr>
        <p:txBody>
          <a:bodyPr wrap="square" lIns="0" tIns="0" rIns="0" bIns="0" rtlCol="0"/>
          <a:lstStyle/>
          <a:p>
            <a:endParaRPr/>
          </a:p>
        </p:txBody>
      </p:sp>
      <p:sp>
        <p:nvSpPr>
          <p:cNvPr id="26" name="object 26"/>
          <p:cNvSpPr txBox="1"/>
          <p:nvPr/>
        </p:nvSpPr>
        <p:spPr>
          <a:xfrm>
            <a:off x="1433714" y="3224953"/>
            <a:ext cx="4951730" cy="994410"/>
          </a:xfrm>
          <a:prstGeom prst="rect">
            <a:avLst/>
          </a:prstGeom>
        </p:spPr>
        <p:txBody>
          <a:bodyPr vert="horz" wrap="square" lIns="0" tIns="107314" rIns="0" bIns="0" rtlCol="0">
            <a:spAutoFit/>
          </a:bodyPr>
          <a:lstStyle/>
          <a:p>
            <a:pPr marL="38100">
              <a:lnSpc>
                <a:spcPct val="100000"/>
              </a:lnSpc>
              <a:spcBef>
                <a:spcPts val="844"/>
              </a:spcBef>
            </a:pPr>
            <a:r>
              <a:rPr sz="2800" b="1" spc="-5" dirty="0">
                <a:latin typeface="Calibri"/>
                <a:cs typeface="Calibri"/>
              </a:rPr>
              <a:t>Now:</a:t>
            </a:r>
            <a:endParaRPr sz="2800" dirty="0">
              <a:latin typeface="Calibri"/>
              <a:cs typeface="Calibri"/>
            </a:endParaRPr>
          </a:p>
          <a:p>
            <a:pPr marL="38100">
              <a:lnSpc>
                <a:spcPct val="100000"/>
              </a:lnSpc>
              <a:spcBef>
                <a:spcPts val="640"/>
              </a:spcBef>
            </a:pPr>
            <a:r>
              <a:rPr lang="en-US" sz="2400" spc="-5" dirty="0">
                <a:latin typeface="Cambria Math"/>
                <a:cs typeface="Cambria Math"/>
              </a:rPr>
              <a:t>tanh</a:t>
            </a:r>
            <a:r>
              <a:rPr lang="en-US" sz="2400" spc="455" dirty="0">
                <a:latin typeface="Cambria Math"/>
                <a:cs typeface="Cambria Math"/>
              </a:rPr>
              <a:t> </a:t>
            </a:r>
            <a:r>
              <a:rPr lang="en-US" sz="2400" spc="85" dirty="0">
                <a:solidFill>
                  <a:srgbClr val="C00000"/>
                </a:solidFill>
                <a:latin typeface="Cambria Math"/>
                <a:cs typeface="Cambria Math"/>
              </a:rPr>
              <a:t>𝑾</a:t>
            </a:r>
            <a:r>
              <a:rPr lang="en-US" sz="2800" spc="127" baseline="-16666" dirty="0" err="1">
                <a:solidFill>
                  <a:srgbClr val="C00000"/>
                </a:solidFill>
                <a:latin typeface="Cambria Math"/>
                <a:cs typeface="Cambria Math"/>
              </a:rPr>
              <a:t>xh</a:t>
            </a:r>
            <a:r>
              <a:rPr lang="en-US" sz="2400" spc="85" dirty="0">
                <a:solidFill>
                  <a:srgbClr val="C00000"/>
                </a:solidFill>
                <a:latin typeface="Cambria Math"/>
                <a:cs typeface="Cambria Math"/>
              </a:rPr>
              <a:t>*x</a:t>
            </a:r>
            <a:r>
              <a:rPr lang="en-US" sz="2800" spc="472" baseline="-16666" dirty="0">
                <a:solidFill>
                  <a:srgbClr val="C00000"/>
                </a:solidFill>
                <a:latin typeface="Cambria Math"/>
                <a:cs typeface="Cambria Math"/>
              </a:rPr>
              <a:t> </a:t>
            </a:r>
            <a:r>
              <a:rPr lang="en-US" sz="2400" dirty="0">
                <a:latin typeface="Cambria Math"/>
                <a:cs typeface="Cambria Math"/>
              </a:rPr>
              <a:t>+</a:t>
            </a:r>
            <a:r>
              <a:rPr lang="en-US" sz="2400" spc="-15" dirty="0">
                <a:latin typeface="Cambria Math"/>
                <a:cs typeface="Cambria Math"/>
              </a:rPr>
              <a:t> </a:t>
            </a:r>
            <a:r>
              <a:rPr lang="en-US" sz="2400" spc="25" dirty="0">
                <a:solidFill>
                  <a:srgbClr val="4472C4"/>
                </a:solidFill>
                <a:latin typeface="Cambria Math"/>
                <a:cs typeface="Cambria Math"/>
              </a:rPr>
              <a:t>𝑾</a:t>
            </a:r>
            <a:r>
              <a:rPr lang="en-US" sz="2800" spc="37" baseline="-16666" dirty="0" err="1">
                <a:solidFill>
                  <a:srgbClr val="4472C4"/>
                </a:solidFill>
                <a:latin typeface="Cambria Math"/>
                <a:cs typeface="Cambria Math"/>
              </a:rPr>
              <a:t>hh</a:t>
            </a:r>
            <a:r>
              <a:rPr lang="en-US" sz="2400" spc="25" dirty="0">
                <a:solidFill>
                  <a:srgbClr val="4472C4"/>
                </a:solidFill>
                <a:latin typeface="Cambria Math"/>
                <a:cs typeface="Cambria Math"/>
              </a:rPr>
              <a:t>*h </a:t>
            </a:r>
            <a:r>
              <a:rPr lang="en-US" sz="2400" dirty="0">
                <a:latin typeface="Cambria Math"/>
                <a:cs typeface="Cambria Math"/>
              </a:rPr>
              <a:t>+</a:t>
            </a:r>
            <a:r>
              <a:rPr lang="en-US" sz="2400" spc="-5" dirty="0">
                <a:latin typeface="Cambria Math"/>
                <a:cs typeface="Cambria Math"/>
              </a:rPr>
              <a:t> </a:t>
            </a:r>
            <a:r>
              <a:rPr lang="en-US" sz="2400" spc="10" dirty="0">
                <a:solidFill>
                  <a:srgbClr val="FF00FF"/>
                </a:solidFill>
                <a:latin typeface="Cambria Math"/>
                <a:cs typeface="Cambria Math"/>
              </a:rPr>
              <a:t>𝑾</a:t>
            </a:r>
            <a:r>
              <a:rPr lang="en-US" sz="2700" spc="15" baseline="-15432" dirty="0">
                <a:solidFill>
                  <a:srgbClr val="FF00FF"/>
                </a:solidFill>
                <a:latin typeface="Cambria Math"/>
                <a:cs typeface="Cambria Math"/>
              </a:rPr>
              <a:t>𝒊𝒉</a:t>
            </a:r>
            <a:r>
              <a:rPr lang="en-US" sz="2400" spc="10" dirty="0">
                <a:solidFill>
                  <a:srgbClr val="FF00FF"/>
                </a:solidFill>
                <a:latin typeface="Cambria Math"/>
                <a:cs typeface="Cambria Math"/>
              </a:rPr>
              <a:t>v</a:t>
            </a:r>
            <a:endParaRPr lang="en-US" sz="2700" baseline="-15432" dirty="0">
              <a:latin typeface="Cambria Math"/>
              <a:cs typeface="Cambria Math"/>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0295" y="216407"/>
            <a:ext cx="6106160" cy="5986780"/>
            <a:chOff x="130295" y="216407"/>
            <a:chExt cx="6106160" cy="5986780"/>
          </a:xfrm>
        </p:grpSpPr>
        <p:pic>
          <p:nvPicPr>
            <p:cNvPr id="3" name="object 3"/>
            <p:cNvPicPr/>
            <p:nvPr/>
          </p:nvPicPr>
          <p:blipFill>
            <a:blip r:embed="rId3" cstate="print"/>
            <a:stretch>
              <a:fillRect/>
            </a:stretch>
          </p:blipFill>
          <p:spPr>
            <a:xfrm>
              <a:off x="195072" y="216407"/>
              <a:ext cx="1167384" cy="5986272"/>
            </a:xfrm>
            <a:prstGeom prst="rect">
              <a:avLst/>
            </a:prstGeom>
          </p:spPr>
        </p:pic>
        <p:sp>
          <p:nvSpPr>
            <p:cNvPr id="4" name="object 4"/>
            <p:cNvSpPr/>
            <p:nvPr/>
          </p:nvSpPr>
          <p:spPr>
            <a:xfrm>
              <a:off x="1360990" y="334331"/>
              <a:ext cx="2358390" cy="76200"/>
            </a:xfrm>
            <a:custGeom>
              <a:avLst/>
              <a:gdLst/>
              <a:ahLst/>
              <a:cxnLst/>
              <a:rect l="l" t="t" r="r" b="b"/>
              <a:pathLst>
                <a:path w="2358390" h="76200">
                  <a:moveTo>
                    <a:pt x="76200" y="0"/>
                  </a:moveTo>
                  <a:lnTo>
                    <a:pt x="0" y="38100"/>
                  </a:lnTo>
                  <a:lnTo>
                    <a:pt x="76200" y="76200"/>
                  </a:lnTo>
                  <a:lnTo>
                    <a:pt x="76200" y="47625"/>
                  </a:lnTo>
                  <a:lnTo>
                    <a:pt x="63500" y="47625"/>
                  </a:lnTo>
                  <a:lnTo>
                    <a:pt x="63500" y="28575"/>
                  </a:lnTo>
                  <a:lnTo>
                    <a:pt x="76200" y="28574"/>
                  </a:lnTo>
                  <a:lnTo>
                    <a:pt x="76200" y="0"/>
                  </a:lnTo>
                  <a:close/>
                </a:path>
                <a:path w="2358390" h="76200">
                  <a:moveTo>
                    <a:pt x="76200" y="28574"/>
                  </a:moveTo>
                  <a:lnTo>
                    <a:pt x="63500" y="28575"/>
                  </a:lnTo>
                  <a:lnTo>
                    <a:pt x="63500" y="47625"/>
                  </a:lnTo>
                  <a:lnTo>
                    <a:pt x="76200" y="47624"/>
                  </a:lnTo>
                  <a:lnTo>
                    <a:pt x="76200" y="28574"/>
                  </a:lnTo>
                  <a:close/>
                </a:path>
                <a:path w="2358390" h="76200">
                  <a:moveTo>
                    <a:pt x="76200" y="47624"/>
                  </a:moveTo>
                  <a:lnTo>
                    <a:pt x="63500" y="47625"/>
                  </a:lnTo>
                  <a:lnTo>
                    <a:pt x="76200" y="47625"/>
                  </a:lnTo>
                  <a:close/>
                </a:path>
                <a:path w="2358390" h="76200">
                  <a:moveTo>
                    <a:pt x="2358393" y="28573"/>
                  </a:moveTo>
                  <a:lnTo>
                    <a:pt x="76200" y="28574"/>
                  </a:lnTo>
                  <a:lnTo>
                    <a:pt x="76200" y="47624"/>
                  </a:lnTo>
                  <a:lnTo>
                    <a:pt x="2358393" y="47623"/>
                  </a:lnTo>
                  <a:lnTo>
                    <a:pt x="2358393" y="28573"/>
                  </a:lnTo>
                  <a:close/>
                </a:path>
              </a:pathLst>
            </a:custGeom>
            <a:solidFill>
              <a:srgbClr val="0000FF"/>
            </a:solidFill>
          </p:spPr>
          <p:txBody>
            <a:bodyPr wrap="square" lIns="0" tIns="0" rIns="0" bIns="0" rtlCol="0"/>
            <a:lstStyle/>
            <a:p>
              <a:endParaRPr/>
            </a:p>
          </p:txBody>
        </p:sp>
        <p:pic>
          <p:nvPicPr>
            <p:cNvPr id="5" name="object 5"/>
            <p:cNvPicPr/>
            <p:nvPr/>
          </p:nvPicPr>
          <p:blipFill>
            <a:blip r:embed="rId4" cstate="print"/>
            <a:stretch>
              <a:fillRect/>
            </a:stretch>
          </p:blipFill>
          <p:spPr>
            <a:xfrm>
              <a:off x="3718560" y="335279"/>
              <a:ext cx="2517648" cy="1780032"/>
            </a:xfrm>
            <a:prstGeom prst="rect">
              <a:avLst/>
            </a:prstGeom>
          </p:spPr>
        </p:pic>
        <p:sp>
          <p:nvSpPr>
            <p:cNvPr id="6" name="object 6"/>
            <p:cNvSpPr/>
            <p:nvPr/>
          </p:nvSpPr>
          <p:spPr>
            <a:xfrm>
              <a:off x="130295" y="5629763"/>
              <a:ext cx="1231265" cy="571500"/>
            </a:xfrm>
            <a:custGeom>
              <a:avLst/>
              <a:gdLst/>
              <a:ahLst/>
              <a:cxnLst/>
              <a:rect l="l" t="t" r="r" b="b"/>
              <a:pathLst>
                <a:path w="1231265" h="571500">
                  <a:moveTo>
                    <a:pt x="1230695" y="0"/>
                  </a:moveTo>
                  <a:lnTo>
                    <a:pt x="0" y="0"/>
                  </a:lnTo>
                  <a:lnTo>
                    <a:pt x="0" y="570994"/>
                  </a:lnTo>
                  <a:lnTo>
                    <a:pt x="1230695" y="570994"/>
                  </a:lnTo>
                  <a:lnTo>
                    <a:pt x="1230695" y="0"/>
                  </a:lnTo>
                  <a:close/>
                </a:path>
              </a:pathLst>
            </a:custGeom>
            <a:solidFill>
              <a:srgbClr val="FFFFFF"/>
            </a:solidFill>
          </p:spPr>
          <p:txBody>
            <a:bodyPr wrap="square" lIns="0" tIns="0" rIns="0" bIns="0" rtlCol="0"/>
            <a:lstStyle/>
            <a:p>
              <a:endParaRPr/>
            </a:p>
          </p:txBody>
        </p:sp>
      </p:grpSp>
      <p:sp>
        <p:nvSpPr>
          <p:cNvPr id="7" name="object 7"/>
          <p:cNvSpPr txBox="1"/>
          <p:nvPr/>
        </p:nvSpPr>
        <p:spPr>
          <a:xfrm>
            <a:off x="4379052" y="120395"/>
            <a:ext cx="1346200" cy="147320"/>
          </a:xfrm>
          <a:prstGeom prst="rect">
            <a:avLst/>
          </a:prstGeom>
        </p:spPr>
        <p:txBody>
          <a:bodyPr vert="horz" wrap="square" lIns="0" tIns="12700" rIns="0" bIns="0" rtlCol="0">
            <a:spAutoFit/>
          </a:bodyPr>
          <a:lstStyle/>
          <a:p>
            <a:pPr marL="12700">
              <a:lnSpc>
                <a:spcPct val="100000"/>
              </a:lnSpc>
              <a:spcBef>
                <a:spcPts val="100"/>
              </a:spcBef>
            </a:pPr>
            <a:r>
              <a:rPr sz="800" u="sng" spc="-5" dirty="0">
                <a:solidFill>
                  <a:srgbClr val="0563C1"/>
                </a:solidFill>
                <a:uFill>
                  <a:solidFill>
                    <a:srgbClr val="0563C1"/>
                  </a:solidFill>
                </a:uFill>
                <a:latin typeface="Calibri"/>
                <a:cs typeface="Calibri"/>
              </a:rPr>
              <a:t>This</a:t>
            </a:r>
            <a:r>
              <a:rPr sz="800" u="sng" spc="-20"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image</a:t>
            </a:r>
            <a:r>
              <a:rPr sz="800" spc="-10" dirty="0">
                <a:solidFill>
                  <a:srgbClr val="0563C1"/>
                </a:solidFill>
                <a:latin typeface="Calibri"/>
                <a:cs typeface="Calibri"/>
              </a:rPr>
              <a:t> </a:t>
            </a:r>
            <a:r>
              <a:rPr sz="800" dirty="0">
                <a:solidFill>
                  <a:srgbClr val="999999"/>
                </a:solidFill>
                <a:latin typeface="Calibri"/>
                <a:cs typeface="Calibri"/>
              </a:rPr>
              <a:t>is</a:t>
            </a:r>
            <a:r>
              <a:rPr sz="800" spc="-15" dirty="0">
                <a:solidFill>
                  <a:srgbClr val="999999"/>
                </a:solidFill>
                <a:latin typeface="Calibri"/>
                <a:cs typeface="Calibri"/>
              </a:rPr>
              <a:t> </a:t>
            </a:r>
            <a:r>
              <a:rPr sz="800" u="sng" spc="-5" dirty="0">
                <a:solidFill>
                  <a:srgbClr val="0563C1"/>
                </a:solidFill>
                <a:uFill>
                  <a:solidFill>
                    <a:srgbClr val="0563C1"/>
                  </a:solidFill>
                </a:uFill>
                <a:latin typeface="Calibri"/>
                <a:cs typeface="Calibri"/>
              </a:rPr>
              <a:t>CC0</a:t>
            </a:r>
            <a:r>
              <a:rPr sz="800" u="sng" spc="-25" dirty="0">
                <a:solidFill>
                  <a:srgbClr val="0563C1"/>
                </a:solidFill>
                <a:uFill>
                  <a:solidFill>
                    <a:srgbClr val="0563C1"/>
                  </a:solidFill>
                </a:uFill>
                <a:latin typeface="Calibri"/>
                <a:cs typeface="Calibri"/>
              </a:rPr>
              <a:t> </a:t>
            </a:r>
            <a:r>
              <a:rPr sz="800" u="sng" dirty="0">
                <a:solidFill>
                  <a:srgbClr val="0563C1"/>
                </a:solidFill>
                <a:uFill>
                  <a:solidFill>
                    <a:srgbClr val="0563C1"/>
                  </a:solidFill>
                </a:uFill>
                <a:latin typeface="Calibri"/>
                <a:cs typeface="Calibri"/>
              </a:rPr>
              <a:t>public</a:t>
            </a:r>
            <a:r>
              <a:rPr sz="800" u="sng" spc="-15"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domain</a:t>
            </a:r>
            <a:endParaRPr sz="800">
              <a:latin typeface="Calibri"/>
              <a:cs typeface="Calibri"/>
            </a:endParaRPr>
          </a:p>
        </p:txBody>
      </p:sp>
      <p:sp>
        <p:nvSpPr>
          <p:cNvPr id="8" name="object 8"/>
          <p:cNvSpPr txBox="1"/>
          <p:nvPr/>
        </p:nvSpPr>
        <p:spPr>
          <a:xfrm>
            <a:off x="6883879"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h0</a:t>
            </a:r>
            <a:endParaRPr sz="1600">
              <a:latin typeface="Calibri"/>
              <a:cs typeface="Calibri"/>
            </a:endParaRPr>
          </a:p>
        </p:txBody>
      </p:sp>
      <p:grpSp>
        <p:nvGrpSpPr>
          <p:cNvPr id="9" name="object 9"/>
          <p:cNvGrpSpPr/>
          <p:nvPr/>
        </p:nvGrpSpPr>
        <p:grpSpPr>
          <a:xfrm>
            <a:off x="6822650" y="3505885"/>
            <a:ext cx="701675" cy="1681480"/>
            <a:chOff x="6822650" y="3505885"/>
            <a:chExt cx="701675" cy="1681480"/>
          </a:xfrm>
        </p:grpSpPr>
        <p:sp>
          <p:nvSpPr>
            <p:cNvPr id="10" name="object 10"/>
            <p:cNvSpPr/>
            <p:nvPr/>
          </p:nvSpPr>
          <p:spPr>
            <a:xfrm>
              <a:off x="7091315" y="3505885"/>
              <a:ext cx="76200" cy="646430"/>
            </a:xfrm>
            <a:custGeom>
              <a:avLst/>
              <a:gdLst/>
              <a:ahLst/>
              <a:cxnLst/>
              <a:rect l="l" t="t" r="r" b="b"/>
              <a:pathLst>
                <a:path w="76200" h="646429">
                  <a:moveTo>
                    <a:pt x="47625" y="63500"/>
                  </a:moveTo>
                  <a:lnTo>
                    <a:pt x="28575" y="63500"/>
                  </a:lnTo>
                  <a:lnTo>
                    <a:pt x="28576" y="646231"/>
                  </a:lnTo>
                  <a:lnTo>
                    <a:pt x="47626"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1" name="object 11"/>
            <p:cNvSpPr/>
            <p:nvPr/>
          </p:nvSpPr>
          <p:spPr>
            <a:xfrm>
              <a:off x="6832175" y="4152244"/>
              <a:ext cx="682625" cy="1025525"/>
            </a:xfrm>
            <a:custGeom>
              <a:avLst/>
              <a:gdLst/>
              <a:ahLst/>
              <a:cxnLst/>
              <a:rect l="l" t="t" r="r" b="b"/>
              <a:pathLst>
                <a:path w="682625" h="1025525">
                  <a:moveTo>
                    <a:pt x="682572" y="0"/>
                  </a:moveTo>
                  <a:lnTo>
                    <a:pt x="0" y="0"/>
                  </a:lnTo>
                  <a:lnTo>
                    <a:pt x="0" y="1025333"/>
                  </a:lnTo>
                  <a:lnTo>
                    <a:pt x="682572" y="1025333"/>
                  </a:lnTo>
                  <a:lnTo>
                    <a:pt x="682572" y="0"/>
                  </a:lnTo>
                  <a:close/>
                </a:path>
              </a:pathLst>
            </a:custGeom>
            <a:solidFill>
              <a:srgbClr val="F3F3F3"/>
            </a:solidFill>
          </p:spPr>
          <p:txBody>
            <a:bodyPr wrap="square" lIns="0" tIns="0" rIns="0" bIns="0" rtlCol="0"/>
            <a:lstStyle/>
            <a:p>
              <a:endParaRPr/>
            </a:p>
          </p:txBody>
        </p:sp>
        <p:sp>
          <p:nvSpPr>
            <p:cNvPr id="12" name="object 12"/>
            <p:cNvSpPr/>
            <p:nvPr/>
          </p:nvSpPr>
          <p:spPr>
            <a:xfrm>
              <a:off x="6832175" y="4152244"/>
              <a:ext cx="682625" cy="1025525"/>
            </a:xfrm>
            <a:custGeom>
              <a:avLst/>
              <a:gdLst/>
              <a:ahLst/>
              <a:cxnLst/>
              <a:rect l="l" t="t" r="r" b="b"/>
              <a:pathLst>
                <a:path w="682625" h="1025525">
                  <a:moveTo>
                    <a:pt x="0" y="0"/>
                  </a:moveTo>
                  <a:lnTo>
                    <a:pt x="682573" y="0"/>
                  </a:lnTo>
                  <a:lnTo>
                    <a:pt x="682573" y="1025333"/>
                  </a:lnTo>
                  <a:lnTo>
                    <a:pt x="0" y="1025333"/>
                  </a:lnTo>
                  <a:lnTo>
                    <a:pt x="0" y="0"/>
                  </a:lnTo>
                  <a:close/>
                </a:path>
              </a:pathLst>
            </a:custGeom>
            <a:ln w="19050">
              <a:solidFill>
                <a:srgbClr val="44546A"/>
              </a:solidFill>
            </a:ln>
          </p:spPr>
          <p:txBody>
            <a:bodyPr wrap="square" lIns="0" tIns="0" rIns="0" bIns="0" rtlCol="0"/>
            <a:lstStyle/>
            <a:p>
              <a:endParaRPr/>
            </a:p>
          </p:txBody>
        </p:sp>
      </p:grpSp>
      <p:sp>
        <p:nvSpPr>
          <p:cNvPr id="13" name="object 13"/>
          <p:cNvSpPr txBox="1"/>
          <p:nvPr/>
        </p:nvSpPr>
        <p:spPr>
          <a:xfrm>
            <a:off x="6832175" y="4517644"/>
            <a:ext cx="673100" cy="269240"/>
          </a:xfrm>
          <a:prstGeom prst="rect">
            <a:avLst/>
          </a:prstGeom>
        </p:spPr>
        <p:txBody>
          <a:bodyPr vert="horz" wrap="square" lIns="0" tIns="12700" rIns="0" bIns="0" rtlCol="0">
            <a:spAutoFit/>
          </a:bodyPr>
          <a:lstStyle/>
          <a:p>
            <a:pPr marL="8255" algn="ctr">
              <a:lnSpc>
                <a:spcPct val="100000"/>
              </a:lnSpc>
              <a:spcBef>
                <a:spcPts val="100"/>
              </a:spcBef>
            </a:pPr>
            <a:r>
              <a:rPr sz="1600" spc="-10" dirty="0">
                <a:latin typeface="Calibri"/>
                <a:cs typeface="Calibri"/>
              </a:rPr>
              <a:t>x0</a:t>
            </a:r>
            <a:endParaRPr sz="1600">
              <a:latin typeface="Calibri"/>
              <a:cs typeface="Calibri"/>
            </a:endParaRPr>
          </a:p>
        </p:txBody>
      </p:sp>
      <p:sp>
        <p:nvSpPr>
          <p:cNvPr id="14" name="object 14"/>
          <p:cNvSpPr/>
          <p:nvPr/>
        </p:nvSpPr>
        <p:spPr>
          <a:xfrm>
            <a:off x="7091315" y="1920298"/>
            <a:ext cx="76200" cy="560705"/>
          </a:xfrm>
          <a:custGeom>
            <a:avLst/>
            <a:gdLst/>
            <a:ahLst/>
            <a:cxnLst/>
            <a:rect l="l" t="t" r="r" b="b"/>
            <a:pathLst>
              <a:path w="76200" h="560705">
                <a:moveTo>
                  <a:pt x="47625" y="63500"/>
                </a:moveTo>
                <a:lnTo>
                  <a:pt x="28575" y="63500"/>
                </a:lnTo>
                <a:lnTo>
                  <a:pt x="28576" y="560254"/>
                </a:lnTo>
                <a:lnTo>
                  <a:pt x="47626"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5" name="object 15"/>
          <p:cNvSpPr txBox="1"/>
          <p:nvPr/>
        </p:nvSpPr>
        <p:spPr>
          <a:xfrm>
            <a:off x="6883879"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y0</a:t>
            </a:r>
            <a:endParaRPr sz="1600">
              <a:latin typeface="Calibri"/>
              <a:cs typeface="Calibri"/>
            </a:endParaRPr>
          </a:p>
        </p:txBody>
      </p:sp>
      <p:sp>
        <p:nvSpPr>
          <p:cNvPr id="16" name="object 16"/>
          <p:cNvSpPr txBox="1"/>
          <p:nvPr/>
        </p:nvSpPr>
        <p:spPr>
          <a:xfrm rot="19740000">
            <a:off x="6186291" y="5495902"/>
            <a:ext cx="1143511" cy="317500"/>
          </a:xfrm>
          <a:prstGeom prst="rect">
            <a:avLst/>
          </a:prstGeom>
        </p:spPr>
        <p:txBody>
          <a:bodyPr vert="horz" wrap="square" lIns="0" tIns="0" rIns="0" bIns="0" rtlCol="0">
            <a:spAutoFit/>
          </a:bodyPr>
          <a:lstStyle/>
          <a:p>
            <a:pPr>
              <a:lnSpc>
                <a:spcPts val="2500"/>
              </a:lnSpc>
            </a:pPr>
            <a:r>
              <a:rPr sz="2500" spc="-80" dirty="0">
                <a:latin typeface="Calibri"/>
                <a:cs typeface="Calibri"/>
              </a:rPr>
              <a:t>&lt;S</a:t>
            </a:r>
            <a:r>
              <a:rPr sz="3750" spc="-120" baseline="1111" dirty="0">
                <a:latin typeface="Calibri"/>
                <a:cs typeface="Calibri"/>
              </a:rPr>
              <a:t>TA</a:t>
            </a:r>
            <a:r>
              <a:rPr sz="3750" spc="-120" baseline="2222" dirty="0">
                <a:latin typeface="Calibri"/>
                <a:cs typeface="Calibri"/>
              </a:rPr>
              <a:t>RT&gt;</a:t>
            </a:r>
            <a:endParaRPr sz="3750" baseline="2222">
              <a:latin typeface="Calibri"/>
              <a:cs typeface="Calibri"/>
            </a:endParaRPr>
          </a:p>
        </p:txBody>
      </p:sp>
      <p:sp>
        <p:nvSpPr>
          <p:cNvPr id="17" name="object 17"/>
          <p:cNvSpPr/>
          <p:nvPr/>
        </p:nvSpPr>
        <p:spPr>
          <a:xfrm>
            <a:off x="1730081" y="2993219"/>
            <a:ext cx="5154295" cy="2484120"/>
          </a:xfrm>
          <a:custGeom>
            <a:avLst/>
            <a:gdLst/>
            <a:ahLst/>
            <a:cxnLst/>
            <a:rect l="l" t="t" r="r" b="b"/>
            <a:pathLst>
              <a:path w="5154295" h="2484120">
                <a:moveTo>
                  <a:pt x="5080940" y="24837"/>
                </a:moveTo>
                <a:lnTo>
                  <a:pt x="5052244" y="53827"/>
                </a:lnTo>
                <a:lnTo>
                  <a:pt x="5022208" y="100197"/>
                </a:lnTo>
                <a:lnTo>
                  <a:pt x="4993448" y="157120"/>
                </a:lnTo>
                <a:lnTo>
                  <a:pt x="4966054" y="223793"/>
                </a:lnTo>
                <a:lnTo>
                  <a:pt x="4952919" y="260525"/>
                </a:lnTo>
                <a:lnTo>
                  <a:pt x="4940194" y="299379"/>
                </a:lnTo>
                <a:lnTo>
                  <a:pt x="4927903" y="340246"/>
                </a:lnTo>
                <a:lnTo>
                  <a:pt x="4916074" y="383018"/>
                </a:lnTo>
                <a:lnTo>
                  <a:pt x="4904734" y="427584"/>
                </a:lnTo>
                <a:lnTo>
                  <a:pt x="4893913" y="473835"/>
                </a:lnTo>
                <a:lnTo>
                  <a:pt x="4883636" y="521660"/>
                </a:lnTo>
                <a:lnTo>
                  <a:pt x="4873937" y="570947"/>
                </a:lnTo>
                <a:lnTo>
                  <a:pt x="4864841" y="621584"/>
                </a:lnTo>
                <a:lnTo>
                  <a:pt x="4856368" y="673559"/>
                </a:lnTo>
                <a:lnTo>
                  <a:pt x="4841471" y="780585"/>
                </a:lnTo>
                <a:lnTo>
                  <a:pt x="4829468" y="891227"/>
                </a:lnTo>
                <a:lnTo>
                  <a:pt x="4820599" y="1004592"/>
                </a:lnTo>
                <a:lnTo>
                  <a:pt x="4815103" y="1119781"/>
                </a:lnTo>
                <a:lnTo>
                  <a:pt x="4813244" y="1234912"/>
                </a:lnTo>
                <a:lnTo>
                  <a:pt x="4811665" y="1262380"/>
                </a:lnTo>
                <a:lnTo>
                  <a:pt x="4798541" y="1317618"/>
                </a:lnTo>
                <a:lnTo>
                  <a:pt x="4772226" y="1373295"/>
                </a:lnTo>
                <a:lnTo>
                  <a:pt x="4732917" y="1429249"/>
                </a:lnTo>
                <a:lnTo>
                  <a:pt x="4680929" y="1485230"/>
                </a:lnTo>
                <a:lnTo>
                  <a:pt x="4650303" y="1513155"/>
                </a:lnTo>
                <a:lnTo>
                  <a:pt x="4616663" y="1540998"/>
                </a:lnTo>
                <a:lnTo>
                  <a:pt x="4580065" y="1568737"/>
                </a:lnTo>
                <a:lnTo>
                  <a:pt x="4540566" y="1596348"/>
                </a:lnTo>
                <a:lnTo>
                  <a:pt x="4498221" y="1623808"/>
                </a:lnTo>
                <a:lnTo>
                  <a:pt x="4453093" y="1651099"/>
                </a:lnTo>
                <a:lnTo>
                  <a:pt x="4405235" y="1678200"/>
                </a:lnTo>
                <a:lnTo>
                  <a:pt x="4354706" y="1705096"/>
                </a:lnTo>
                <a:lnTo>
                  <a:pt x="4301562" y="1731769"/>
                </a:lnTo>
                <a:lnTo>
                  <a:pt x="4245861" y="1758201"/>
                </a:lnTo>
                <a:lnTo>
                  <a:pt x="4187661" y="1784377"/>
                </a:lnTo>
                <a:lnTo>
                  <a:pt x="4127017" y="1810280"/>
                </a:lnTo>
                <a:lnTo>
                  <a:pt x="4063987" y="1835895"/>
                </a:lnTo>
                <a:lnTo>
                  <a:pt x="3998625" y="1861207"/>
                </a:lnTo>
                <a:lnTo>
                  <a:pt x="3930990" y="1886200"/>
                </a:lnTo>
                <a:lnTo>
                  <a:pt x="3861136" y="1910859"/>
                </a:lnTo>
                <a:lnTo>
                  <a:pt x="3789121" y="1935171"/>
                </a:lnTo>
                <a:lnTo>
                  <a:pt x="3715000" y="1959118"/>
                </a:lnTo>
                <a:lnTo>
                  <a:pt x="3638829" y="1982689"/>
                </a:lnTo>
                <a:lnTo>
                  <a:pt x="3560664" y="2005867"/>
                </a:lnTo>
                <a:lnTo>
                  <a:pt x="3480562" y="2028637"/>
                </a:lnTo>
                <a:lnTo>
                  <a:pt x="3398575" y="2050986"/>
                </a:lnTo>
                <a:lnTo>
                  <a:pt x="3314762" y="2072900"/>
                </a:lnTo>
                <a:lnTo>
                  <a:pt x="3229178" y="2094363"/>
                </a:lnTo>
                <a:lnTo>
                  <a:pt x="3141878" y="2115361"/>
                </a:lnTo>
                <a:lnTo>
                  <a:pt x="2962355" y="2155907"/>
                </a:lnTo>
                <a:lnTo>
                  <a:pt x="2776634" y="2194422"/>
                </a:lnTo>
                <a:lnTo>
                  <a:pt x="2585162" y="2230794"/>
                </a:lnTo>
                <a:lnTo>
                  <a:pt x="2388381" y="2264907"/>
                </a:lnTo>
                <a:lnTo>
                  <a:pt x="2186782" y="2296642"/>
                </a:lnTo>
                <a:lnTo>
                  <a:pt x="1980713" y="2325899"/>
                </a:lnTo>
                <a:lnTo>
                  <a:pt x="1770667" y="2352558"/>
                </a:lnTo>
                <a:lnTo>
                  <a:pt x="1557083" y="2376502"/>
                </a:lnTo>
                <a:lnTo>
                  <a:pt x="1340407" y="2397622"/>
                </a:lnTo>
                <a:lnTo>
                  <a:pt x="1121082" y="2415804"/>
                </a:lnTo>
                <a:lnTo>
                  <a:pt x="899549" y="2430933"/>
                </a:lnTo>
                <a:lnTo>
                  <a:pt x="676252" y="2442898"/>
                </a:lnTo>
                <a:lnTo>
                  <a:pt x="451633" y="2451583"/>
                </a:lnTo>
                <a:lnTo>
                  <a:pt x="226136" y="2456879"/>
                </a:lnTo>
                <a:lnTo>
                  <a:pt x="0" y="2458670"/>
                </a:lnTo>
                <a:lnTo>
                  <a:pt x="200" y="2484069"/>
                </a:lnTo>
                <a:lnTo>
                  <a:pt x="226338" y="2482278"/>
                </a:lnTo>
                <a:lnTo>
                  <a:pt x="452230" y="2476977"/>
                </a:lnTo>
                <a:lnTo>
                  <a:pt x="677233" y="2468279"/>
                </a:lnTo>
                <a:lnTo>
                  <a:pt x="900908" y="2456296"/>
                </a:lnTo>
                <a:lnTo>
                  <a:pt x="1122812" y="2441145"/>
                </a:lnTo>
                <a:lnTo>
                  <a:pt x="1342505" y="2422936"/>
                </a:lnTo>
                <a:lnTo>
                  <a:pt x="1559547" y="2401783"/>
                </a:lnTo>
                <a:lnTo>
                  <a:pt x="1773496" y="2377799"/>
                </a:lnTo>
                <a:lnTo>
                  <a:pt x="1983911" y="2351097"/>
                </a:lnTo>
                <a:lnTo>
                  <a:pt x="2190352" y="2321791"/>
                </a:lnTo>
                <a:lnTo>
                  <a:pt x="2392427" y="2289983"/>
                </a:lnTo>
                <a:lnTo>
                  <a:pt x="2589599" y="2255804"/>
                </a:lnTo>
                <a:lnTo>
                  <a:pt x="2781477" y="2219358"/>
                </a:lnTo>
                <a:lnTo>
                  <a:pt x="2967619" y="2180756"/>
                </a:lnTo>
                <a:lnTo>
                  <a:pt x="3147587" y="2140112"/>
                </a:lnTo>
                <a:lnTo>
                  <a:pt x="3235117" y="2119058"/>
                </a:lnTo>
                <a:lnTo>
                  <a:pt x="3320940" y="2097537"/>
                </a:lnTo>
                <a:lnTo>
                  <a:pt x="3405000" y="2075561"/>
                </a:lnTo>
                <a:lnTo>
                  <a:pt x="3487240" y="2053142"/>
                </a:lnTo>
                <a:lnTo>
                  <a:pt x="3567610" y="2030298"/>
                </a:lnTo>
                <a:lnTo>
                  <a:pt x="3646050" y="2007040"/>
                </a:lnTo>
                <a:lnTo>
                  <a:pt x="3722508" y="1983384"/>
                </a:lnTo>
                <a:lnTo>
                  <a:pt x="3796930" y="1959340"/>
                </a:lnTo>
                <a:lnTo>
                  <a:pt x="3869260" y="1934926"/>
                </a:lnTo>
                <a:lnTo>
                  <a:pt x="3939444" y="1910152"/>
                </a:lnTo>
                <a:lnTo>
                  <a:pt x="4007429" y="1885033"/>
                </a:lnTo>
                <a:lnTo>
                  <a:pt x="4073159" y="1859582"/>
                </a:lnTo>
                <a:lnTo>
                  <a:pt x="4136579" y="1833812"/>
                </a:lnTo>
                <a:lnTo>
                  <a:pt x="4197638" y="1807737"/>
                </a:lnTo>
                <a:lnTo>
                  <a:pt x="4256279" y="1781368"/>
                </a:lnTo>
                <a:lnTo>
                  <a:pt x="4312451" y="1754718"/>
                </a:lnTo>
                <a:lnTo>
                  <a:pt x="4366098" y="1727799"/>
                </a:lnTo>
                <a:lnTo>
                  <a:pt x="4417167" y="1700623"/>
                </a:lnTo>
                <a:lnTo>
                  <a:pt x="4465608" y="1673202"/>
                </a:lnTo>
                <a:lnTo>
                  <a:pt x="4511363" y="1645544"/>
                </a:lnTo>
                <a:lnTo>
                  <a:pt x="4554383" y="1617659"/>
                </a:lnTo>
                <a:lnTo>
                  <a:pt x="4594613" y="1589558"/>
                </a:lnTo>
                <a:lnTo>
                  <a:pt x="4632001" y="1561245"/>
                </a:lnTo>
                <a:lnTo>
                  <a:pt x="4666494" y="1532726"/>
                </a:lnTo>
                <a:lnTo>
                  <a:pt x="4698036" y="1504005"/>
                </a:lnTo>
                <a:lnTo>
                  <a:pt x="4726572" y="1475083"/>
                </a:lnTo>
                <a:lnTo>
                  <a:pt x="4752045" y="1445959"/>
                </a:lnTo>
                <a:lnTo>
                  <a:pt x="4793552" y="1387095"/>
                </a:lnTo>
                <a:lnTo>
                  <a:pt x="4821986" y="1327387"/>
                </a:lnTo>
                <a:lnTo>
                  <a:pt x="4836659" y="1266902"/>
                </a:lnTo>
                <a:lnTo>
                  <a:pt x="4840499" y="1120194"/>
                </a:lnTo>
                <a:lnTo>
                  <a:pt x="4845970" y="1005804"/>
                </a:lnTo>
                <a:lnTo>
                  <a:pt x="4854792" y="893210"/>
                </a:lnTo>
                <a:lnTo>
                  <a:pt x="4866723" y="783325"/>
                </a:lnTo>
                <a:lnTo>
                  <a:pt x="4881525" y="677062"/>
                </a:lnTo>
                <a:lnTo>
                  <a:pt x="4889911" y="625674"/>
                </a:lnTo>
                <a:lnTo>
                  <a:pt x="4898937" y="575438"/>
                </a:lnTo>
                <a:lnTo>
                  <a:pt x="4908558" y="526566"/>
                </a:lnTo>
                <a:lnTo>
                  <a:pt x="4918745" y="479172"/>
                </a:lnTo>
                <a:lnTo>
                  <a:pt x="4929466" y="433373"/>
                </a:lnTo>
                <a:lnTo>
                  <a:pt x="4940689" y="389282"/>
                </a:lnTo>
                <a:lnTo>
                  <a:pt x="4952385" y="347018"/>
                </a:lnTo>
                <a:lnTo>
                  <a:pt x="4964517" y="306696"/>
                </a:lnTo>
                <a:lnTo>
                  <a:pt x="4977057" y="268433"/>
                </a:lnTo>
                <a:lnTo>
                  <a:pt x="4989969" y="232347"/>
                </a:lnTo>
                <a:lnTo>
                  <a:pt x="5016769" y="167186"/>
                </a:lnTo>
                <a:lnTo>
                  <a:pt x="5044602" y="112185"/>
                </a:lnTo>
                <a:lnTo>
                  <a:pt x="5073082" y="68352"/>
                </a:lnTo>
                <a:lnTo>
                  <a:pt x="5085538" y="53207"/>
                </a:lnTo>
                <a:lnTo>
                  <a:pt x="5084989" y="53207"/>
                </a:lnTo>
                <a:lnTo>
                  <a:pt x="5087399" y="50946"/>
                </a:lnTo>
                <a:lnTo>
                  <a:pt x="5088136" y="50946"/>
                </a:lnTo>
                <a:lnTo>
                  <a:pt x="5092592" y="47743"/>
                </a:lnTo>
                <a:lnTo>
                  <a:pt x="5080940" y="24837"/>
                </a:lnTo>
                <a:close/>
              </a:path>
              <a:path w="5154295" h="2484120">
                <a:moveTo>
                  <a:pt x="5140138" y="18478"/>
                </a:moveTo>
                <a:lnTo>
                  <a:pt x="5089787" y="18478"/>
                </a:lnTo>
                <a:lnTo>
                  <a:pt x="5104612" y="39103"/>
                </a:lnTo>
                <a:lnTo>
                  <a:pt x="5092592" y="47743"/>
                </a:lnTo>
                <a:lnTo>
                  <a:pt x="5103155" y="68508"/>
                </a:lnTo>
                <a:lnTo>
                  <a:pt x="5140138" y="18478"/>
                </a:lnTo>
                <a:close/>
              </a:path>
              <a:path w="5154295" h="2484120">
                <a:moveTo>
                  <a:pt x="5087399" y="50946"/>
                </a:moveTo>
                <a:lnTo>
                  <a:pt x="5084989" y="53207"/>
                </a:lnTo>
                <a:lnTo>
                  <a:pt x="5086332" y="52242"/>
                </a:lnTo>
                <a:lnTo>
                  <a:pt x="5087399" y="50946"/>
                </a:lnTo>
                <a:close/>
              </a:path>
              <a:path w="5154295" h="2484120">
                <a:moveTo>
                  <a:pt x="5086332" y="52242"/>
                </a:moveTo>
                <a:lnTo>
                  <a:pt x="5084989" y="53207"/>
                </a:lnTo>
                <a:lnTo>
                  <a:pt x="5085538" y="53207"/>
                </a:lnTo>
                <a:lnTo>
                  <a:pt x="5086332" y="52242"/>
                </a:lnTo>
                <a:close/>
              </a:path>
              <a:path w="5154295" h="2484120">
                <a:moveTo>
                  <a:pt x="5088136" y="50946"/>
                </a:moveTo>
                <a:lnTo>
                  <a:pt x="5087399" y="50946"/>
                </a:lnTo>
                <a:lnTo>
                  <a:pt x="5086332" y="52242"/>
                </a:lnTo>
                <a:lnTo>
                  <a:pt x="5088136" y="50946"/>
                </a:lnTo>
                <a:close/>
              </a:path>
              <a:path w="5154295" h="2484120">
                <a:moveTo>
                  <a:pt x="5089787" y="18478"/>
                </a:moveTo>
                <a:lnTo>
                  <a:pt x="5080940" y="24837"/>
                </a:lnTo>
                <a:lnTo>
                  <a:pt x="5092592" y="47743"/>
                </a:lnTo>
                <a:lnTo>
                  <a:pt x="5104612" y="39103"/>
                </a:lnTo>
                <a:lnTo>
                  <a:pt x="5089787" y="18478"/>
                </a:lnTo>
                <a:close/>
              </a:path>
              <a:path w="5154295" h="2484120">
                <a:moveTo>
                  <a:pt x="5153798" y="0"/>
                </a:moveTo>
                <a:lnTo>
                  <a:pt x="5068606" y="590"/>
                </a:lnTo>
                <a:lnTo>
                  <a:pt x="5080940" y="24837"/>
                </a:lnTo>
                <a:lnTo>
                  <a:pt x="5089787" y="18478"/>
                </a:lnTo>
                <a:lnTo>
                  <a:pt x="5140138" y="18478"/>
                </a:lnTo>
                <a:lnTo>
                  <a:pt x="5153798" y="0"/>
                </a:lnTo>
                <a:close/>
              </a:path>
            </a:pathLst>
          </a:custGeom>
          <a:solidFill>
            <a:srgbClr val="FF00FF"/>
          </a:solidFill>
        </p:spPr>
        <p:txBody>
          <a:bodyPr wrap="square" lIns="0" tIns="0" rIns="0" bIns="0" rtlCol="0"/>
          <a:lstStyle/>
          <a:p>
            <a:endParaRPr/>
          </a:p>
        </p:txBody>
      </p:sp>
      <p:sp>
        <p:nvSpPr>
          <p:cNvPr id="18" name="object 18"/>
          <p:cNvSpPr txBox="1"/>
          <p:nvPr/>
        </p:nvSpPr>
        <p:spPr>
          <a:xfrm>
            <a:off x="4990275" y="5099304"/>
            <a:ext cx="608965" cy="467359"/>
          </a:xfrm>
          <a:prstGeom prst="rect">
            <a:avLst/>
          </a:prstGeom>
        </p:spPr>
        <p:txBody>
          <a:bodyPr vert="horz" wrap="square" lIns="0" tIns="12700" rIns="0" bIns="0" rtlCol="0">
            <a:spAutoFit/>
          </a:bodyPr>
          <a:lstStyle/>
          <a:p>
            <a:pPr marL="38100">
              <a:lnSpc>
                <a:spcPct val="100000"/>
              </a:lnSpc>
              <a:spcBef>
                <a:spcPts val="100"/>
              </a:spcBef>
            </a:pPr>
            <a:r>
              <a:rPr sz="4350" b="1" spc="-7" baseline="11494" dirty="0">
                <a:solidFill>
                  <a:srgbClr val="FF00FF"/>
                </a:solidFill>
                <a:latin typeface="Calibri"/>
                <a:cs typeface="Calibri"/>
              </a:rPr>
              <a:t>W</a:t>
            </a:r>
            <a:r>
              <a:rPr sz="2000" b="1" spc="-5" dirty="0">
                <a:solidFill>
                  <a:srgbClr val="FF00FF"/>
                </a:solidFill>
                <a:latin typeface="Calibri"/>
                <a:cs typeface="Calibri"/>
              </a:rPr>
              <a:t>ih</a:t>
            </a:r>
            <a:endParaRPr sz="2000">
              <a:latin typeface="Calibri"/>
              <a:cs typeface="Calibri"/>
            </a:endParaRPr>
          </a:p>
        </p:txBody>
      </p:sp>
      <p:sp>
        <p:nvSpPr>
          <p:cNvPr id="19" name="object 19"/>
          <p:cNvSpPr txBox="1"/>
          <p:nvPr/>
        </p:nvSpPr>
        <p:spPr>
          <a:xfrm rot="19200000">
            <a:off x="6924565" y="612487"/>
            <a:ext cx="654882" cy="317500"/>
          </a:xfrm>
          <a:prstGeom prst="rect">
            <a:avLst/>
          </a:prstGeom>
        </p:spPr>
        <p:txBody>
          <a:bodyPr vert="horz" wrap="square" lIns="0" tIns="0" rIns="0" bIns="0" rtlCol="0">
            <a:spAutoFit/>
          </a:bodyPr>
          <a:lstStyle/>
          <a:p>
            <a:pPr>
              <a:lnSpc>
                <a:spcPts val="2475"/>
              </a:lnSpc>
            </a:pPr>
            <a:r>
              <a:rPr sz="2500" spc="-10" dirty="0">
                <a:latin typeface="Calibri"/>
                <a:cs typeface="Calibri"/>
              </a:rPr>
              <a:t>man</a:t>
            </a:r>
            <a:endParaRPr sz="2500">
              <a:latin typeface="Calibri"/>
              <a:cs typeface="Calibri"/>
            </a:endParaRPr>
          </a:p>
        </p:txBody>
      </p:sp>
      <p:sp>
        <p:nvSpPr>
          <p:cNvPr id="20" name="object 20"/>
          <p:cNvSpPr txBox="1"/>
          <p:nvPr/>
        </p:nvSpPr>
        <p:spPr>
          <a:xfrm rot="19740000">
            <a:off x="7508175" y="5342851"/>
            <a:ext cx="657661" cy="317500"/>
          </a:xfrm>
          <a:prstGeom prst="rect">
            <a:avLst/>
          </a:prstGeom>
        </p:spPr>
        <p:txBody>
          <a:bodyPr vert="horz" wrap="square" lIns="0" tIns="0" rIns="0" bIns="0" rtlCol="0">
            <a:spAutoFit/>
          </a:bodyPr>
          <a:lstStyle/>
          <a:p>
            <a:pPr>
              <a:lnSpc>
                <a:spcPts val="2485"/>
              </a:lnSpc>
            </a:pPr>
            <a:r>
              <a:rPr sz="2500" spc="-10" dirty="0">
                <a:latin typeface="Calibri"/>
                <a:cs typeface="Calibri"/>
              </a:rPr>
              <a:t>man</a:t>
            </a:r>
            <a:endParaRPr sz="2500">
              <a:latin typeface="Calibri"/>
              <a:cs typeface="Calibri"/>
            </a:endParaRPr>
          </a:p>
        </p:txBody>
      </p:sp>
      <p:sp>
        <p:nvSpPr>
          <p:cNvPr id="21" name="object 21"/>
          <p:cNvSpPr/>
          <p:nvPr/>
        </p:nvSpPr>
        <p:spPr>
          <a:xfrm>
            <a:off x="8446654" y="457451"/>
            <a:ext cx="1527810" cy="4880610"/>
          </a:xfrm>
          <a:custGeom>
            <a:avLst/>
            <a:gdLst/>
            <a:ahLst/>
            <a:cxnLst/>
            <a:rect l="l" t="t" r="r" b="b"/>
            <a:pathLst>
              <a:path w="1527809" h="4880610">
                <a:moveTo>
                  <a:pt x="673588" y="4804722"/>
                </a:moveTo>
                <a:lnTo>
                  <a:pt x="603738" y="4853496"/>
                </a:lnTo>
                <a:lnTo>
                  <a:pt x="684668" y="4880112"/>
                </a:lnTo>
                <a:lnTo>
                  <a:pt x="681227" y="4856699"/>
                </a:lnTo>
                <a:lnTo>
                  <a:pt x="669138" y="4856699"/>
                </a:lnTo>
                <a:lnTo>
                  <a:pt x="663987" y="4831826"/>
                </a:lnTo>
                <a:lnTo>
                  <a:pt x="677171" y="4829096"/>
                </a:lnTo>
                <a:lnTo>
                  <a:pt x="673588" y="4804722"/>
                </a:lnTo>
                <a:close/>
              </a:path>
              <a:path w="1527809" h="4880610">
                <a:moveTo>
                  <a:pt x="677171" y="4829096"/>
                </a:moveTo>
                <a:lnTo>
                  <a:pt x="663987" y="4831826"/>
                </a:lnTo>
                <a:lnTo>
                  <a:pt x="669138" y="4856699"/>
                </a:lnTo>
                <a:lnTo>
                  <a:pt x="680870" y="4854270"/>
                </a:lnTo>
                <a:lnTo>
                  <a:pt x="677171" y="4829096"/>
                </a:lnTo>
                <a:close/>
              </a:path>
              <a:path w="1527809" h="4880610">
                <a:moveTo>
                  <a:pt x="680870" y="4854270"/>
                </a:moveTo>
                <a:lnTo>
                  <a:pt x="669138" y="4856699"/>
                </a:lnTo>
                <a:lnTo>
                  <a:pt x="681227" y="4856699"/>
                </a:lnTo>
                <a:lnTo>
                  <a:pt x="680870" y="4854270"/>
                </a:lnTo>
                <a:close/>
              </a:path>
              <a:path w="1527809" h="4880610">
                <a:moveTo>
                  <a:pt x="685569" y="4827356"/>
                </a:moveTo>
                <a:lnTo>
                  <a:pt x="677171" y="4829096"/>
                </a:lnTo>
                <a:lnTo>
                  <a:pt x="680870" y="4854270"/>
                </a:lnTo>
                <a:lnTo>
                  <a:pt x="692202" y="4851923"/>
                </a:lnTo>
                <a:lnTo>
                  <a:pt x="692786" y="4851756"/>
                </a:lnTo>
                <a:lnTo>
                  <a:pt x="715393" y="4843537"/>
                </a:lnTo>
                <a:lnTo>
                  <a:pt x="737307" y="4833862"/>
                </a:lnTo>
                <a:lnTo>
                  <a:pt x="749247" y="4827668"/>
                </a:lnTo>
                <a:lnTo>
                  <a:pt x="684705" y="4827668"/>
                </a:lnTo>
                <a:lnTo>
                  <a:pt x="685569" y="4827356"/>
                </a:lnTo>
                <a:close/>
              </a:path>
              <a:path w="1527809" h="4880610">
                <a:moveTo>
                  <a:pt x="686455" y="4827173"/>
                </a:moveTo>
                <a:lnTo>
                  <a:pt x="685569" y="4827356"/>
                </a:lnTo>
                <a:lnTo>
                  <a:pt x="684705" y="4827668"/>
                </a:lnTo>
                <a:lnTo>
                  <a:pt x="686455" y="4827173"/>
                </a:lnTo>
                <a:close/>
              </a:path>
              <a:path w="1527809" h="4880610">
                <a:moveTo>
                  <a:pt x="750202" y="4827173"/>
                </a:moveTo>
                <a:lnTo>
                  <a:pt x="686455" y="4827173"/>
                </a:lnTo>
                <a:lnTo>
                  <a:pt x="684705" y="4827668"/>
                </a:lnTo>
                <a:lnTo>
                  <a:pt x="749247" y="4827668"/>
                </a:lnTo>
                <a:lnTo>
                  <a:pt x="750202" y="4827173"/>
                </a:lnTo>
                <a:close/>
              </a:path>
              <a:path w="1527809" h="4880610">
                <a:moveTo>
                  <a:pt x="631" y="0"/>
                </a:moveTo>
                <a:lnTo>
                  <a:pt x="0" y="25391"/>
                </a:lnTo>
                <a:lnTo>
                  <a:pt x="35491" y="26273"/>
                </a:lnTo>
                <a:lnTo>
                  <a:pt x="70341" y="28869"/>
                </a:lnTo>
                <a:lnTo>
                  <a:pt x="139970" y="39100"/>
                </a:lnTo>
                <a:lnTo>
                  <a:pt x="209402" y="55885"/>
                </a:lnTo>
                <a:lnTo>
                  <a:pt x="278509" y="79018"/>
                </a:lnTo>
                <a:lnTo>
                  <a:pt x="347159" y="108301"/>
                </a:lnTo>
                <a:lnTo>
                  <a:pt x="415212" y="143530"/>
                </a:lnTo>
                <a:lnTo>
                  <a:pt x="448969" y="163309"/>
                </a:lnTo>
                <a:lnTo>
                  <a:pt x="482521" y="184496"/>
                </a:lnTo>
                <a:lnTo>
                  <a:pt x="515852" y="207067"/>
                </a:lnTo>
                <a:lnTo>
                  <a:pt x="548943" y="230991"/>
                </a:lnTo>
                <a:lnTo>
                  <a:pt x="581775" y="256245"/>
                </a:lnTo>
                <a:lnTo>
                  <a:pt x="614329" y="282799"/>
                </a:lnTo>
                <a:lnTo>
                  <a:pt x="646588" y="310629"/>
                </a:lnTo>
                <a:lnTo>
                  <a:pt x="678533" y="339707"/>
                </a:lnTo>
                <a:lnTo>
                  <a:pt x="710145" y="370004"/>
                </a:lnTo>
                <a:lnTo>
                  <a:pt x="741408" y="401493"/>
                </a:lnTo>
                <a:lnTo>
                  <a:pt x="772300" y="434148"/>
                </a:lnTo>
                <a:lnTo>
                  <a:pt x="802807" y="467940"/>
                </a:lnTo>
                <a:lnTo>
                  <a:pt x="862675" y="538933"/>
                </a:lnTo>
                <a:lnTo>
                  <a:pt x="920680" y="614037"/>
                </a:lnTo>
                <a:lnTo>
                  <a:pt x="976778" y="693135"/>
                </a:lnTo>
                <a:lnTo>
                  <a:pt x="1030827" y="776009"/>
                </a:lnTo>
                <a:lnTo>
                  <a:pt x="1082682" y="862434"/>
                </a:lnTo>
                <a:lnTo>
                  <a:pt x="1132204" y="952186"/>
                </a:lnTo>
                <a:lnTo>
                  <a:pt x="1179250" y="1045044"/>
                </a:lnTo>
                <a:lnTo>
                  <a:pt x="1223681" y="1140786"/>
                </a:lnTo>
                <a:lnTo>
                  <a:pt x="1265355" y="1239187"/>
                </a:lnTo>
                <a:lnTo>
                  <a:pt x="1304132" y="1340025"/>
                </a:lnTo>
                <a:lnTo>
                  <a:pt x="1339874" y="1443075"/>
                </a:lnTo>
                <a:lnTo>
                  <a:pt x="1372440" y="1548117"/>
                </a:lnTo>
                <a:lnTo>
                  <a:pt x="1401692" y="1654925"/>
                </a:lnTo>
                <a:lnTo>
                  <a:pt x="1427490" y="1763278"/>
                </a:lnTo>
                <a:lnTo>
                  <a:pt x="1449697" y="1872952"/>
                </a:lnTo>
                <a:lnTo>
                  <a:pt x="1468173" y="1983724"/>
                </a:lnTo>
                <a:lnTo>
                  <a:pt x="1482780" y="2095373"/>
                </a:lnTo>
                <a:lnTo>
                  <a:pt x="1493382" y="2207674"/>
                </a:lnTo>
                <a:lnTo>
                  <a:pt x="1499840" y="2320404"/>
                </a:lnTo>
                <a:lnTo>
                  <a:pt x="1502017" y="2433341"/>
                </a:lnTo>
                <a:lnTo>
                  <a:pt x="1500685" y="2546662"/>
                </a:lnTo>
                <a:lnTo>
                  <a:pt x="1496795" y="2659274"/>
                </a:lnTo>
                <a:lnTo>
                  <a:pt x="1490400" y="2771747"/>
                </a:lnTo>
                <a:lnTo>
                  <a:pt x="1481592" y="2883560"/>
                </a:lnTo>
                <a:lnTo>
                  <a:pt x="1470455" y="2994492"/>
                </a:lnTo>
                <a:lnTo>
                  <a:pt x="1457071" y="3104320"/>
                </a:lnTo>
                <a:lnTo>
                  <a:pt x="1441523" y="3212820"/>
                </a:lnTo>
                <a:lnTo>
                  <a:pt x="1423897" y="3319771"/>
                </a:lnTo>
                <a:lnTo>
                  <a:pt x="1404274" y="3424949"/>
                </a:lnTo>
                <a:lnTo>
                  <a:pt x="1382739" y="3528132"/>
                </a:lnTo>
                <a:lnTo>
                  <a:pt x="1359376" y="3629094"/>
                </a:lnTo>
                <a:lnTo>
                  <a:pt x="1334269" y="3727616"/>
                </a:lnTo>
                <a:lnTo>
                  <a:pt x="1307501" y="3823472"/>
                </a:lnTo>
                <a:lnTo>
                  <a:pt x="1279159" y="3916438"/>
                </a:lnTo>
                <a:lnTo>
                  <a:pt x="1249326" y="4006292"/>
                </a:lnTo>
                <a:lnTo>
                  <a:pt x="1218088" y="4092808"/>
                </a:lnTo>
                <a:lnTo>
                  <a:pt x="1185532" y="4175765"/>
                </a:lnTo>
                <a:lnTo>
                  <a:pt x="1151742" y="4254934"/>
                </a:lnTo>
                <a:lnTo>
                  <a:pt x="1116808" y="4330094"/>
                </a:lnTo>
                <a:lnTo>
                  <a:pt x="1080816" y="4401016"/>
                </a:lnTo>
                <a:lnTo>
                  <a:pt x="1062511" y="4434710"/>
                </a:lnTo>
                <a:lnTo>
                  <a:pt x="1025114" y="4498845"/>
                </a:lnTo>
                <a:lnTo>
                  <a:pt x="986895" y="4558176"/>
                </a:lnTo>
                <a:lnTo>
                  <a:pt x="947948" y="4612474"/>
                </a:lnTo>
                <a:lnTo>
                  <a:pt x="908377" y="4661518"/>
                </a:lnTo>
                <a:lnTo>
                  <a:pt x="868290" y="4705079"/>
                </a:lnTo>
                <a:lnTo>
                  <a:pt x="827801" y="4742940"/>
                </a:lnTo>
                <a:lnTo>
                  <a:pt x="787032" y="4774888"/>
                </a:lnTo>
                <a:lnTo>
                  <a:pt x="746111" y="4800729"/>
                </a:lnTo>
                <a:lnTo>
                  <a:pt x="705159" y="4820290"/>
                </a:lnTo>
                <a:lnTo>
                  <a:pt x="685569" y="4827356"/>
                </a:lnTo>
                <a:lnTo>
                  <a:pt x="686455" y="4827173"/>
                </a:lnTo>
                <a:lnTo>
                  <a:pt x="750202" y="4827173"/>
                </a:lnTo>
                <a:lnTo>
                  <a:pt x="759087" y="4822564"/>
                </a:lnTo>
                <a:lnTo>
                  <a:pt x="802228" y="4795241"/>
                </a:lnTo>
                <a:lnTo>
                  <a:pt x="844772" y="4761838"/>
                </a:lnTo>
                <a:lnTo>
                  <a:pt x="886678" y="4722602"/>
                </a:lnTo>
                <a:lnTo>
                  <a:pt x="927901" y="4677766"/>
                </a:lnTo>
                <a:lnTo>
                  <a:pt x="968388" y="4627553"/>
                </a:lnTo>
                <a:lnTo>
                  <a:pt x="1008084" y="4572182"/>
                </a:lnTo>
                <a:lnTo>
                  <a:pt x="1046921" y="4511870"/>
                </a:lnTo>
                <a:lnTo>
                  <a:pt x="1084831" y="4446833"/>
                </a:lnTo>
                <a:lnTo>
                  <a:pt x="1103468" y="4412508"/>
                </a:lnTo>
                <a:lnTo>
                  <a:pt x="1139842" y="4340797"/>
                </a:lnTo>
                <a:lnTo>
                  <a:pt x="1175105" y="4264903"/>
                </a:lnTo>
                <a:lnTo>
                  <a:pt x="1209177" y="4185042"/>
                </a:lnTo>
                <a:lnTo>
                  <a:pt x="1241979" y="4101433"/>
                </a:lnTo>
                <a:lnTo>
                  <a:pt x="1273432" y="4014294"/>
                </a:lnTo>
                <a:lnTo>
                  <a:pt x="1303455" y="3923844"/>
                </a:lnTo>
                <a:lnTo>
                  <a:pt x="1331965" y="3830302"/>
                </a:lnTo>
                <a:lnTo>
                  <a:pt x="1358882" y="3733887"/>
                </a:lnTo>
                <a:lnTo>
                  <a:pt x="1384122" y="3634821"/>
                </a:lnTo>
                <a:lnTo>
                  <a:pt x="1407603" y="3533320"/>
                </a:lnTo>
                <a:lnTo>
                  <a:pt x="1429242" y="3429607"/>
                </a:lnTo>
                <a:lnTo>
                  <a:pt x="1448959" y="3323901"/>
                </a:lnTo>
                <a:lnTo>
                  <a:pt x="1466667" y="3216422"/>
                </a:lnTo>
                <a:lnTo>
                  <a:pt x="1482284" y="3107391"/>
                </a:lnTo>
                <a:lnTo>
                  <a:pt x="1495728" y="2997028"/>
                </a:lnTo>
                <a:lnTo>
                  <a:pt x="1506914" y="2885554"/>
                </a:lnTo>
                <a:lnTo>
                  <a:pt x="1515760" y="2773188"/>
                </a:lnTo>
                <a:lnTo>
                  <a:pt x="1522181" y="2660150"/>
                </a:lnTo>
                <a:lnTo>
                  <a:pt x="1526096" y="2546367"/>
                </a:lnTo>
                <a:lnTo>
                  <a:pt x="1527412" y="2432850"/>
                </a:lnTo>
                <a:lnTo>
                  <a:pt x="1525198" y="2318948"/>
                </a:lnTo>
                <a:lnTo>
                  <a:pt x="1518669" y="2205283"/>
                </a:lnTo>
                <a:lnTo>
                  <a:pt x="1507966" y="2092076"/>
                </a:lnTo>
                <a:lnTo>
                  <a:pt x="1493226" y="1979543"/>
                </a:lnTo>
                <a:lnTo>
                  <a:pt x="1474591" y="1867909"/>
                </a:lnTo>
                <a:lnTo>
                  <a:pt x="1452199" y="1757392"/>
                </a:lnTo>
                <a:lnTo>
                  <a:pt x="1426189" y="1648214"/>
                </a:lnTo>
                <a:lnTo>
                  <a:pt x="1396700" y="1540593"/>
                </a:lnTo>
                <a:lnTo>
                  <a:pt x="1363872" y="1434750"/>
                </a:lnTo>
                <a:lnTo>
                  <a:pt x="1327839" y="1330906"/>
                </a:lnTo>
                <a:lnTo>
                  <a:pt x="1288743" y="1229279"/>
                </a:lnTo>
                <a:lnTo>
                  <a:pt x="1246720" y="1130092"/>
                </a:lnTo>
                <a:lnTo>
                  <a:pt x="1201907" y="1033564"/>
                </a:lnTo>
                <a:lnTo>
                  <a:pt x="1154442" y="939914"/>
                </a:lnTo>
                <a:lnTo>
                  <a:pt x="1104461" y="849363"/>
                </a:lnTo>
                <a:lnTo>
                  <a:pt x="1052101" y="762132"/>
                </a:lnTo>
                <a:lnTo>
                  <a:pt x="997496" y="678440"/>
                </a:lnTo>
                <a:lnTo>
                  <a:pt x="940781" y="598509"/>
                </a:lnTo>
                <a:lnTo>
                  <a:pt x="882091" y="522558"/>
                </a:lnTo>
                <a:lnTo>
                  <a:pt x="821659" y="450918"/>
                </a:lnTo>
                <a:lnTo>
                  <a:pt x="790751" y="416690"/>
                </a:lnTo>
                <a:lnTo>
                  <a:pt x="759432" y="383597"/>
                </a:lnTo>
                <a:lnTo>
                  <a:pt x="727718" y="351664"/>
                </a:lnTo>
                <a:lnTo>
                  <a:pt x="695628" y="320921"/>
                </a:lnTo>
                <a:lnTo>
                  <a:pt x="663177" y="291395"/>
                </a:lnTo>
                <a:lnTo>
                  <a:pt x="630382" y="263116"/>
                </a:lnTo>
                <a:lnTo>
                  <a:pt x="597258" y="236109"/>
                </a:lnTo>
                <a:lnTo>
                  <a:pt x="563822" y="210405"/>
                </a:lnTo>
                <a:lnTo>
                  <a:pt x="530090" y="186032"/>
                </a:lnTo>
                <a:lnTo>
                  <a:pt x="496079" y="163018"/>
                </a:lnTo>
                <a:lnTo>
                  <a:pt x="461805" y="141391"/>
                </a:lnTo>
                <a:lnTo>
                  <a:pt x="427283" y="121182"/>
                </a:lnTo>
                <a:lnTo>
                  <a:pt x="392532" y="102419"/>
                </a:lnTo>
                <a:lnTo>
                  <a:pt x="357567" y="85131"/>
                </a:lnTo>
                <a:lnTo>
                  <a:pt x="322404" y="69348"/>
                </a:lnTo>
                <a:lnTo>
                  <a:pt x="287061" y="55101"/>
                </a:lnTo>
                <a:lnTo>
                  <a:pt x="215905" y="31330"/>
                </a:lnTo>
                <a:lnTo>
                  <a:pt x="144240" y="14062"/>
                </a:lnTo>
                <a:lnTo>
                  <a:pt x="72217" y="3538"/>
                </a:lnTo>
                <a:lnTo>
                  <a:pt x="36121" y="881"/>
                </a:lnTo>
                <a:lnTo>
                  <a:pt x="631" y="0"/>
                </a:lnTo>
                <a:close/>
              </a:path>
            </a:pathLst>
          </a:custGeom>
          <a:solidFill>
            <a:srgbClr val="4472C4"/>
          </a:solidFill>
        </p:spPr>
        <p:txBody>
          <a:bodyPr wrap="square" lIns="0" tIns="0" rIns="0" bIns="0" rtlCol="0"/>
          <a:lstStyle/>
          <a:p>
            <a:endParaRPr/>
          </a:p>
        </p:txBody>
      </p:sp>
      <p:sp>
        <p:nvSpPr>
          <p:cNvPr id="22" name="object 22"/>
          <p:cNvSpPr txBox="1"/>
          <p:nvPr/>
        </p:nvSpPr>
        <p:spPr>
          <a:xfrm>
            <a:off x="8469881" y="1432052"/>
            <a:ext cx="1198245" cy="1494790"/>
          </a:xfrm>
          <a:prstGeom prst="rect">
            <a:avLst/>
          </a:prstGeom>
        </p:spPr>
        <p:txBody>
          <a:bodyPr vert="horz" wrap="square" lIns="0" tIns="10160" rIns="0" bIns="0" rtlCol="0">
            <a:spAutoFit/>
          </a:bodyPr>
          <a:lstStyle/>
          <a:p>
            <a:pPr marL="12700" marR="5080">
              <a:lnSpc>
                <a:spcPct val="100600"/>
              </a:lnSpc>
              <a:spcBef>
                <a:spcPts val="80"/>
              </a:spcBef>
            </a:pPr>
            <a:r>
              <a:rPr sz="2400" spc="-5" dirty="0">
                <a:latin typeface="Calibri"/>
                <a:cs typeface="Calibri"/>
              </a:rPr>
              <a:t>Sample </a:t>
            </a:r>
            <a:r>
              <a:rPr sz="2400" dirty="0">
                <a:latin typeface="Calibri"/>
                <a:cs typeface="Calibri"/>
              </a:rPr>
              <a:t> </a:t>
            </a:r>
            <a:r>
              <a:rPr sz="2400" spc="-20" dirty="0">
                <a:latin typeface="Calibri"/>
                <a:cs typeface="Calibri"/>
              </a:rPr>
              <a:t>word</a:t>
            </a:r>
            <a:r>
              <a:rPr sz="2400" spc="-95" dirty="0">
                <a:latin typeface="Calibri"/>
                <a:cs typeface="Calibri"/>
              </a:rPr>
              <a:t> </a:t>
            </a:r>
            <a:r>
              <a:rPr sz="2400" dirty="0">
                <a:latin typeface="Calibri"/>
                <a:cs typeface="Calibri"/>
              </a:rPr>
              <a:t>and </a:t>
            </a:r>
            <a:r>
              <a:rPr sz="2400" spc="-525" dirty="0">
                <a:latin typeface="Calibri"/>
                <a:cs typeface="Calibri"/>
              </a:rPr>
              <a:t> </a:t>
            </a:r>
            <a:r>
              <a:rPr sz="2400" spc="-10" dirty="0">
                <a:latin typeface="Calibri"/>
                <a:cs typeface="Calibri"/>
              </a:rPr>
              <a:t>copy </a:t>
            </a:r>
            <a:r>
              <a:rPr sz="2400" spc="-15" dirty="0">
                <a:latin typeface="Calibri"/>
                <a:cs typeface="Calibri"/>
              </a:rPr>
              <a:t>to </a:t>
            </a:r>
            <a:r>
              <a:rPr sz="2400" spc="-10" dirty="0">
                <a:latin typeface="Calibri"/>
                <a:cs typeface="Calibri"/>
              </a:rPr>
              <a:t> </a:t>
            </a:r>
            <a:r>
              <a:rPr sz="2400" spc="-5" dirty="0">
                <a:latin typeface="Calibri"/>
                <a:cs typeface="Calibri"/>
              </a:rPr>
              <a:t>input</a:t>
            </a:r>
            <a:endParaRPr sz="2400">
              <a:latin typeface="Calibri"/>
              <a:cs typeface="Calibri"/>
            </a:endParaRPr>
          </a:p>
        </p:txBody>
      </p:sp>
      <p:sp>
        <p:nvSpPr>
          <p:cNvPr id="23" name="object 23"/>
          <p:cNvSpPr txBox="1"/>
          <p:nvPr/>
        </p:nvSpPr>
        <p:spPr>
          <a:xfrm>
            <a:off x="7708567" y="4152244"/>
            <a:ext cx="612140" cy="1025525"/>
          </a:xfrm>
          <a:prstGeom prst="rect">
            <a:avLst/>
          </a:prstGeom>
          <a:solidFill>
            <a:srgbClr val="F3F3F3"/>
          </a:solidFill>
          <a:ln w="19050">
            <a:solidFill>
              <a:srgbClr val="44546A"/>
            </a:solidFill>
          </a:ln>
        </p:spPr>
        <p:txBody>
          <a:bodyPr vert="horz" wrap="square" lIns="0" tIns="5080" rIns="0" bIns="0" rtlCol="0">
            <a:spAutoFit/>
          </a:bodyPr>
          <a:lstStyle/>
          <a:p>
            <a:pPr>
              <a:lnSpc>
                <a:spcPct val="100000"/>
              </a:lnSpc>
              <a:spcBef>
                <a:spcPts val="40"/>
              </a:spcBef>
            </a:pPr>
            <a:endParaRPr sz="2550">
              <a:latin typeface="Times New Roman"/>
              <a:cs typeface="Times New Roman"/>
            </a:endParaRPr>
          </a:p>
          <a:p>
            <a:pPr algn="ctr">
              <a:lnSpc>
                <a:spcPct val="100000"/>
              </a:lnSpc>
              <a:spcBef>
                <a:spcPts val="5"/>
              </a:spcBef>
            </a:pPr>
            <a:r>
              <a:rPr sz="1600" spc="-10" dirty="0">
                <a:latin typeface="Calibri"/>
                <a:cs typeface="Calibri"/>
              </a:rPr>
              <a:t>x1</a:t>
            </a:r>
            <a:endParaRPr sz="1600">
              <a:latin typeface="Calibri"/>
              <a:cs typeface="Calibri"/>
            </a:endParaRPr>
          </a:p>
        </p:txBody>
      </p:sp>
      <p:sp>
        <p:nvSpPr>
          <p:cNvPr id="24" name="object 24"/>
          <p:cNvSpPr/>
          <p:nvPr/>
        </p:nvSpPr>
        <p:spPr>
          <a:xfrm>
            <a:off x="7374771" y="2955121"/>
            <a:ext cx="386080" cy="76200"/>
          </a:xfrm>
          <a:custGeom>
            <a:avLst/>
            <a:gdLst/>
            <a:ahLst/>
            <a:cxnLst/>
            <a:rect l="l" t="t" r="r" b="b"/>
            <a:pathLst>
              <a:path w="386079" h="76200">
                <a:moveTo>
                  <a:pt x="309299" y="47624"/>
                </a:moveTo>
                <a:lnTo>
                  <a:pt x="309299" y="76200"/>
                </a:lnTo>
                <a:lnTo>
                  <a:pt x="366449" y="47625"/>
                </a:lnTo>
                <a:lnTo>
                  <a:pt x="309299" y="47624"/>
                </a:lnTo>
                <a:close/>
              </a:path>
              <a:path w="386079" h="76200">
                <a:moveTo>
                  <a:pt x="309299" y="28574"/>
                </a:moveTo>
                <a:lnTo>
                  <a:pt x="309299" y="47624"/>
                </a:lnTo>
                <a:lnTo>
                  <a:pt x="321999" y="47625"/>
                </a:lnTo>
                <a:lnTo>
                  <a:pt x="321999" y="28575"/>
                </a:lnTo>
                <a:lnTo>
                  <a:pt x="309299" y="28574"/>
                </a:lnTo>
                <a:close/>
              </a:path>
              <a:path w="386079" h="76200">
                <a:moveTo>
                  <a:pt x="309299" y="0"/>
                </a:moveTo>
                <a:lnTo>
                  <a:pt x="309299" y="28574"/>
                </a:lnTo>
                <a:lnTo>
                  <a:pt x="321999" y="28575"/>
                </a:lnTo>
                <a:lnTo>
                  <a:pt x="321999" y="47625"/>
                </a:lnTo>
                <a:lnTo>
                  <a:pt x="366452" y="47623"/>
                </a:lnTo>
                <a:lnTo>
                  <a:pt x="385499" y="38100"/>
                </a:lnTo>
                <a:lnTo>
                  <a:pt x="309299" y="0"/>
                </a:lnTo>
                <a:close/>
              </a:path>
              <a:path w="386079" h="76200">
                <a:moveTo>
                  <a:pt x="0" y="28573"/>
                </a:moveTo>
                <a:lnTo>
                  <a:pt x="0" y="47623"/>
                </a:lnTo>
                <a:lnTo>
                  <a:pt x="309299" y="47624"/>
                </a:lnTo>
                <a:lnTo>
                  <a:pt x="309299" y="28574"/>
                </a:lnTo>
                <a:lnTo>
                  <a:pt x="0" y="28573"/>
                </a:lnTo>
                <a:close/>
              </a:path>
            </a:pathLst>
          </a:custGeom>
          <a:solidFill>
            <a:srgbClr val="44546A"/>
          </a:solidFill>
        </p:spPr>
        <p:txBody>
          <a:bodyPr wrap="square" lIns="0" tIns="0" rIns="0" bIns="0" rtlCol="0"/>
          <a:lstStyle/>
          <a:p>
            <a:endParaRPr/>
          </a:p>
        </p:txBody>
      </p:sp>
      <p:sp>
        <p:nvSpPr>
          <p:cNvPr id="25" name="object 25"/>
          <p:cNvSpPr/>
          <p:nvPr/>
        </p:nvSpPr>
        <p:spPr>
          <a:xfrm>
            <a:off x="7967719" y="3506012"/>
            <a:ext cx="76200" cy="646430"/>
          </a:xfrm>
          <a:custGeom>
            <a:avLst/>
            <a:gdLst/>
            <a:ahLst/>
            <a:cxnLst/>
            <a:rect l="l" t="t" r="r" b="b"/>
            <a:pathLst>
              <a:path w="76200" h="646429">
                <a:moveTo>
                  <a:pt x="47625" y="63500"/>
                </a:moveTo>
                <a:lnTo>
                  <a:pt x="28575" y="63500"/>
                </a:lnTo>
                <a:lnTo>
                  <a:pt x="28576" y="646231"/>
                </a:lnTo>
                <a:lnTo>
                  <a:pt x="47626"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26" name="object 26"/>
          <p:cNvSpPr txBox="1"/>
          <p:nvPr/>
        </p:nvSpPr>
        <p:spPr>
          <a:xfrm>
            <a:off x="7760271"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h1</a:t>
            </a:r>
            <a:endParaRPr sz="1600">
              <a:latin typeface="Calibri"/>
              <a:cs typeface="Calibri"/>
            </a:endParaRPr>
          </a:p>
        </p:txBody>
      </p:sp>
      <p:sp>
        <p:nvSpPr>
          <p:cNvPr id="27" name="object 27"/>
          <p:cNvSpPr/>
          <p:nvPr/>
        </p:nvSpPr>
        <p:spPr>
          <a:xfrm>
            <a:off x="7967719" y="1920298"/>
            <a:ext cx="76200" cy="560705"/>
          </a:xfrm>
          <a:custGeom>
            <a:avLst/>
            <a:gdLst/>
            <a:ahLst/>
            <a:cxnLst/>
            <a:rect l="l" t="t" r="r" b="b"/>
            <a:pathLst>
              <a:path w="76200" h="560705">
                <a:moveTo>
                  <a:pt x="47625" y="63500"/>
                </a:moveTo>
                <a:lnTo>
                  <a:pt x="28575" y="63500"/>
                </a:lnTo>
                <a:lnTo>
                  <a:pt x="28576" y="560254"/>
                </a:lnTo>
                <a:lnTo>
                  <a:pt x="47626"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28" name="object 28"/>
          <p:cNvSpPr txBox="1"/>
          <p:nvPr/>
        </p:nvSpPr>
        <p:spPr>
          <a:xfrm>
            <a:off x="7760271"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y1</a:t>
            </a:r>
            <a:endParaRPr sz="1600">
              <a:latin typeface="Calibri"/>
              <a:cs typeface="Calibri"/>
            </a:endParaRPr>
          </a:p>
        </p:txBody>
      </p:sp>
      <p:sp>
        <p:nvSpPr>
          <p:cNvPr id="29" name="object 29"/>
          <p:cNvSpPr txBox="1"/>
          <p:nvPr/>
        </p:nvSpPr>
        <p:spPr>
          <a:xfrm rot="19200000">
            <a:off x="7914296" y="612068"/>
            <a:ext cx="400330" cy="317500"/>
          </a:xfrm>
          <a:prstGeom prst="rect">
            <a:avLst/>
          </a:prstGeom>
        </p:spPr>
        <p:txBody>
          <a:bodyPr vert="horz" wrap="square" lIns="0" tIns="0" rIns="0" bIns="0" rtlCol="0">
            <a:spAutoFit/>
          </a:bodyPr>
          <a:lstStyle/>
          <a:p>
            <a:pPr>
              <a:lnSpc>
                <a:spcPts val="2470"/>
              </a:lnSpc>
            </a:pPr>
            <a:r>
              <a:rPr sz="2500" dirty="0">
                <a:latin typeface="Calibri"/>
                <a:cs typeface="Calibri"/>
              </a:rPr>
              <a:t>in</a:t>
            </a:r>
            <a:endParaRPr sz="2500">
              <a:latin typeface="Calibri"/>
              <a:cs typeface="Calibri"/>
            </a:endParaRPr>
          </a:p>
        </p:txBody>
      </p:sp>
      <p:sp>
        <p:nvSpPr>
          <p:cNvPr id="30" name="object 30"/>
          <p:cNvSpPr txBox="1"/>
          <p:nvPr/>
        </p:nvSpPr>
        <p:spPr>
          <a:xfrm rot="19740000">
            <a:off x="8637123" y="5346423"/>
            <a:ext cx="402271" cy="317500"/>
          </a:xfrm>
          <a:prstGeom prst="rect">
            <a:avLst/>
          </a:prstGeom>
        </p:spPr>
        <p:txBody>
          <a:bodyPr vert="horz" wrap="square" lIns="0" tIns="0" rIns="0" bIns="0" rtlCol="0">
            <a:spAutoFit/>
          </a:bodyPr>
          <a:lstStyle/>
          <a:p>
            <a:pPr>
              <a:lnSpc>
                <a:spcPts val="2475"/>
              </a:lnSpc>
            </a:pPr>
            <a:r>
              <a:rPr sz="2500" dirty="0">
                <a:latin typeface="Calibri"/>
                <a:cs typeface="Calibri"/>
              </a:rPr>
              <a:t>in</a:t>
            </a:r>
            <a:endParaRPr sz="2500">
              <a:latin typeface="Calibri"/>
              <a:cs typeface="Calibri"/>
            </a:endParaRPr>
          </a:p>
        </p:txBody>
      </p:sp>
      <p:sp>
        <p:nvSpPr>
          <p:cNvPr id="31" name="object 31"/>
          <p:cNvSpPr/>
          <p:nvPr/>
        </p:nvSpPr>
        <p:spPr>
          <a:xfrm>
            <a:off x="2987635" y="2419087"/>
            <a:ext cx="2611606" cy="329565"/>
          </a:xfrm>
          <a:custGeom>
            <a:avLst/>
            <a:gdLst/>
            <a:ahLst/>
            <a:cxnLst/>
            <a:rect l="l" t="t" r="r" b="b"/>
            <a:pathLst>
              <a:path w="3834129" h="329564">
                <a:moveTo>
                  <a:pt x="3728817" y="0"/>
                </a:moveTo>
                <a:lnTo>
                  <a:pt x="3724128" y="13370"/>
                </a:lnTo>
                <a:lnTo>
                  <a:pt x="3743196" y="21645"/>
                </a:lnTo>
                <a:lnTo>
                  <a:pt x="3759594" y="33099"/>
                </a:lnTo>
                <a:lnTo>
                  <a:pt x="3784380" y="65547"/>
                </a:lnTo>
                <a:lnTo>
                  <a:pt x="3798964" y="109324"/>
                </a:lnTo>
                <a:lnTo>
                  <a:pt x="3803826" y="163041"/>
                </a:lnTo>
                <a:lnTo>
                  <a:pt x="3802605" y="192092"/>
                </a:lnTo>
                <a:lnTo>
                  <a:pt x="3792839" y="242185"/>
                </a:lnTo>
                <a:lnTo>
                  <a:pt x="3773240" y="281307"/>
                </a:lnTo>
                <a:lnTo>
                  <a:pt x="3743419" y="307699"/>
                </a:lnTo>
                <a:lnTo>
                  <a:pt x="3724650" y="316011"/>
                </a:lnTo>
                <a:lnTo>
                  <a:pt x="3728817" y="329382"/>
                </a:lnTo>
                <a:lnTo>
                  <a:pt x="3773745" y="308307"/>
                </a:lnTo>
                <a:lnTo>
                  <a:pt x="3806779" y="271821"/>
                </a:lnTo>
                <a:lnTo>
                  <a:pt x="3827093" y="222966"/>
                </a:lnTo>
                <a:lnTo>
                  <a:pt x="3833865" y="164777"/>
                </a:lnTo>
                <a:lnTo>
                  <a:pt x="3832167" y="134581"/>
                </a:lnTo>
                <a:lnTo>
                  <a:pt x="3818580" y="81059"/>
                </a:lnTo>
                <a:lnTo>
                  <a:pt x="3791634" y="37488"/>
                </a:lnTo>
                <a:lnTo>
                  <a:pt x="3752697" y="8622"/>
                </a:lnTo>
                <a:lnTo>
                  <a:pt x="3728817" y="0"/>
                </a:lnTo>
                <a:close/>
              </a:path>
              <a:path w="3834129" h="329564">
                <a:moveTo>
                  <a:pt x="105048" y="0"/>
                </a:moveTo>
                <a:lnTo>
                  <a:pt x="60228" y="21118"/>
                </a:lnTo>
                <a:lnTo>
                  <a:pt x="27172" y="57732"/>
                </a:lnTo>
                <a:lnTo>
                  <a:pt x="6793" y="106676"/>
                </a:lnTo>
                <a:lnTo>
                  <a:pt x="0" y="164777"/>
                </a:lnTo>
                <a:lnTo>
                  <a:pt x="1692" y="195038"/>
                </a:lnTo>
                <a:lnTo>
                  <a:pt x="15236" y="248560"/>
                </a:lnTo>
                <a:lnTo>
                  <a:pt x="42116" y="291990"/>
                </a:lnTo>
                <a:lnTo>
                  <a:pt x="81097" y="320771"/>
                </a:lnTo>
                <a:lnTo>
                  <a:pt x="105048" y="329382"/>
                </a:lnTo>
                <a:lnTo>
                  <a:pt x="109214" y="316011"/>
                </a:lnTo>
                <a:lnTo>
                  <a:pt x="90446" y="307699"/>
                </a:lnTo>
                <a:lnTo>
                  <a:pt x="74249" y="296130"/>
                </a:lnTo>
                <a:lnTo>
                  <a:pt x="49571" y="263227"/>
                </a:lnTo>
                <a:lnTo>
                  <a:pt x="34921" y="218473"/>
                </a:lnTo>
                <a:lnTo>
                  <a:pt x="30038" y="163041"/>
                </a:lnTo>
                <a:lnTo>
                  <a:pt x="31258" y="134940"/>
                </a:lnTo>
                <a:lnTo>
                  <a:pt x="41025" y="86193"/>
                </a:lnTo>
                <a:lnTo>
                  <a:pt x="60657" y="47733"/>
                </a:lnTo>
                <a:lnTo>
                  <a:pt x="90739" y="21645"/>
                </a:lnTo>
                <a:lnTo>
                  <a:pt x="109735" y="13370"/>
                </a:lnTo>
                <a:lnTo>
                  <a:pt x="105048" y="0"/>
                </a:lnTo>
                <a:close/>
              </a:path>
            </a:pathLst>
          </a:custGeom>
          <a:solidFill>
            <a:srgbClr val="000000"/>
          </a:solidFill>
        </p:spPr>
        <p:txBody>
          <a:bodyPr wrap="square" lIns="0" tIns="0" rIns="0" bIns="0" rtlCol="0"/>
          <a:lstStyle/>
          <a:p>
            <a:endParaRPr/>
          </a:p>
        </p:txBody>
      </p:sp>
      <p:sp>
        <p:nvSpPr>
          <p:cNvPr id="32" name="object 32"/>
          <p:cNvSpPr txBox="1"/>
          <p:nvPr/>
        </p:nvSpPr>
        <p:spPr>
          <a:xfrm>
            <a:off x="1433714" y="1701291"/>
            <a:ext cx="5284470" cy="1068070"/>
          </a:xfrm>
          <a:prstGeom prst="rect">
            <a:avLst/>
          </a:prstGeom>
        </p:spPr>
        <p:txBody>
          <a:bodyPr vert="horz" wrap="square" lIns="0" tIns="107315" rIns="0" bIns="0" rtlCol="0">
            <a:spAutoFit/>
          </a:bodyPr>
          <a:lstStyle/>
          <a:p>
            <a:pPr marL="38100">
              <a:lnSpc>
                <a:spcPct val="100000"/>
              </a:lnSpc>
              <a:spcBef>
                <a:spcPts val="845"/>
              </a:spcBef>
            </a:pPr>
            <a:r>
              <a:rPr sz="2800" b="1" spc="-15" dirty="0">
                <a:latin typeface="Calibri"/>
                <a:cs typeface="Calibri"/>
              </a:rPr>
              <a:t>Before:</a:t>
            </a:r>
            <a:endParaRPr sz="2800" dirty="0">
              <a:latin typeface="Calibri"/>
              <a:cs typeface="Calibri"/>
            </a:endParaRPr>
          </a:p>
          <a:p>
            <a:pPr marL="38100">
              <a:lnSpc>
                <a:spcPct val="100000"/>
              </a:lnSpc>
              <a:spcBef>
                <a:spcPts val="740"/>
              </a:spcBef>
              <a:tabLst>
                <a:tab pos="1670050" algn="l"/>
              </a:tabLst>
            </a:pPr>
            <a:r>
              <a:rPr lang="pt-BR" sz="2800" spc="150" dirty="0">
                <a:latin typeface="Cambria Math"/>
                <a:cs typeface="Cambria Math"/>
              </a:rPr>
              <a:t>ℎ</a:t>
            </a:r>
            <a:r>
              <a:rPr lang="pt-BR" sz="3000" spc="794" baseline="-16666" dirty="0">
                <a:latin typeface="Cambria Math"/>
                <a:cs typeface="Cambria Math"/>
              </a:rPr>
              <a:t> </a:t>
            </a:r>
            <a:r>
              <a:rPr lang="pt-BR" sz="2800" dirty="0">
                <a:latin typeface="Cambria Math"/>
                <a:cs typeface="Cambria Math"/>
              </a:rPr>
              <a:t>=</a:t>
            </a:r>
            <a:r>
              <a:rPr lang="pt-BR" sz="2800" spc="155" dirty="0">
                <a:latin typeface="Cambria Math"/>
                <a:cs typeface="Cambria Math"/>
              </a:rPr>
              <a:t> </a:t>
            </a:r>
            <a:r>
              <a:rPr lang="pt-BR" sz="2800" spc="-5" dirty="0">
                <a:latin typeface="Cambria Math"/>
                <a:cs typeface="Cambria Math"/>
              </a:rPr>
              <a:t>tanh	</a:t>
            </a:r>
            <a:r>
              <a:rPr lang="pt-BR" sz="2800" spc="85" dirty="0">
                <a:solidFill>
                  <a:srgbClr val="C00000"/>
                </a:solidFill>
                <a:latin typeface="Cambria Math"/>
                <a:cs typeface="Cambria Math"/>
              </a:rPr>
              <a:t>𝑾</a:t>
            </a:r>
            <a:r>
              <a:rPr lang="pt-BR" sz="3000" spc="127" baseline="-16666" dirty="0">
                <a:solidFill>
                  <a:srgbClr val="C00000"/>
                </a:solidFill>
                <a:latin typeface="Cambria Math"/>
                <a:cs typeface="Cambria Math"/>
              </a:rPr>
              <a:t>xh</a:t>
            </a:r>
            <a:r>
              <a:rPr lang="pt-BR" sz="2800" spc="85" dirty="0">
                <a:solidFill>
                  <a:srgbClr val="C00000"/>
                </a:solidFill>
                <a:latin typeface="Cambria Math"/>
                <a:cs typeface="Cambria Math"/>
              </a:rPr>
              <a:t>*x</a:t>
            </a:r>
            <a:r>
              <a:rPr lang="pt-BR" sz="3000" spc="472" baseline="-16666" dirty="0">
                <a:solidFill>
                  <a:srgbClr val="C00000"/>
                </a:solidFill>
                <a:latin typeface="Cambria Math"/>
                <a:cs typeface="Cambria Math"/>
              </a:rPr>
              <a:t> </a:t>
            </a:r>
            <a:r>
              <a:rPr lang="pt-BR" sz="2800" dirty="0">
                <a:latin typeface="Cambria Math"/>
                <a:cs typeface="Cambria Math"/>
              </a:rPr>
              <a:t>+</a:t>
            </a:r>
            <a:r>
              <a:rPr lang="pt-BR" sz="2800" spc="-15" dirty="0">
                <a:latin typeface="Cambria Math"/>
                <a:cs typeface="Cambria Math"/>
              </a:rPr>
              <a:t> </a:t>
            </a:r>
            <a:r>
              <a:rPr lang="pt-BR" sz="2800" spc="25" dirty="0">
                <a:solidFill>
                  <a:srgbClr val="4472C4"/>
                </a:solidFill>
                <a:latin typeface="Cambria Math"/>
                <a:cs typeface="Cambria Math"/>
              </a:rPr>
              <a:t>𝑾</a:t>
            </a:r>
            <a:r>
              <a:rPr lang="pt-BR" sz="3000" spc="37" baseline="-16666" dirty="0">
                <a:solidFill>
                  <a:srgbClr val="4472C4"/>
                </a:solidFill>
                <a:latin typeface="Cambria Math"/>
                <a:cs typeface="Cambria Math"/>
              </a:rPr>
              <a:t>hh</a:t>
            </a:r>
            <a:r>
              <a:rPr lang="pt-BR" sz="2800" spc="25" dirty="0">
                <a:solidFill>
                  <a:srgbClr val="4472C4"/>
                </a:solidFill>
                <a:latin typeface="Cambria Math"/>
                <a:cs typeface="Cambria Math"/>
              </a:rPr>
              <a:t>*h</a:t>
            </a:r>
            <a:endParaRPr lang="pt-BR" sz="3000" baseline="-16666" dirty="0">
              <a:latin typeface="Cambria Math"/>
              <a:cs typeface="Cambria Math"/>
            </a:endParaRPr>
          </a:p>
        </p:txBody>
      </p:sp>
      <p:sp>
        <p:nvSpPr>
          <p:cNvPr id="33" name="object 33"/>
          <p:cNvSpPr/>
          <p:nvPr/>
        </p:nvSpPr>
        <p:spPr>
          <a:xfrm>
            <a:off x="2089153" y="3917652"/>
            <a:ext cx="3397248" cy="282575"/>
          </a:xfrm>
          <a:custGeom>
            <a:avLst/>
            <a:gdLst/>
            <a:ahLst/>
            <a:cxnLst/>
            <a:rect l="l" t="t" r="r" b="b"/>
            <a:pathLst>
              <a:path w="4371975" h="282575">
                <a:moveTo>
                  <a:pt x="4281835" y="0"/>
                </a:moveTo>
                <a:lnTo>
                  <a:pt x="4277817" y="11459"/>
                </a:lnTo>
                <a:lnTo>
                  <a:pt x="4294160" y="18552"/>
                </a:lnTo>
                <a:lnTo>
                  <a:pt x="4308215" y="28370"/>
                </a:lnTo>
                <a:lnTo>
                  <a:pt x="4336753" y="73878"/>
                </a:lnTo>
                <a:lnTo>
                  <a:pt x="4345087" y="115662"/>
                </a:lnTo>
                <a:lnTo>
                  <a:pt x="4346129" y="139749"/>
                </a:lnTo>
                <a:lnTo>
                  <a:pt x="4345082" y="164650"/>
                </a:lnTo>
                <a:lnTo>
                  <a:pt x="4336710" y="207587"/>
                </a:lnTo>
                <a:lnTo>
                  <a:pt x="4308233" y="253826"/>
                </a:lnTo>
                <a:lnTo>
                  <a:pt x="4278262" y="270866"/>
                </a:lnTo>
                <a:lnTo>
                  <a:pt x="4281835" y="282327"/>
                </a:lnTo>
                <a:lnTo>
                  <a:pt x="4320344" y="264263"/>
                </a:lnTo>
                <a:lnTo>
                  <a:pt x="4348659" y="232990"/>
                </a:lnTo>
                <a:lnTo>
                  <a:pt x="4366071" y="191113"/>
                </a:lnTo>
                <a:lnTo>
                  <a:pt x="4371875" y="141237"/>
                </a:lnTo>
                <a:lnTo>
                  <a:pt x="4370420" y="115355"/>
                </a:lnTo>
                <a:lnTo>
                  <a:pt x="4358774" y="69479"/>
                </a:lnTo>
                <a:lnTo>
                  <a:pt x="4335678" y="32133"/>
                </a:lnTo>
                <a:lnTo>
                  <a:pt x="4302303" y="7390"/>
                </a:lnTo>
                <a:lnTo>
                  <a:pt x="4281835" y="0"/>
                </a:lnTo>
                <a:close/>
              </a:path>
              <a:path w="4371975" h="282575">
                <a:moveTo>
                  <a:pt x="90041" y="0"/>
                </a:moveTo>
                <a:lnTo>
                  <a:pt x="51625" y="18101"/>
                </a:lnTo>
                <a:lnTo>
                  <a:pt x="23291" y="49485"/>
                </a:lnTo>
                <a:lnTo>
                  <a:pt x="5823" y="91436"/>
                </a:lnTo>
                <a:lnTo>
                  <a:pt x="0" y="141237"/>
                </a:lnTo>
                <a:lnTo>
                  <a:pt x="1451" y="167175"/>
                </a:lnTo>
                <a:lnTo>
                  <a:pt x="13060" y="213051"/>
                </a:lnTo>
                <a:lnTo>
                  <a:pt x="36100" y="250277"/>
                </a:lnTo>
                <a:lnTo>
                  <a:pt x="69512" y="274946"/>
                </a:lnTo>
                <a:lnTo>
                  <a:pt x="90041" y="282327"/>
                </a:lnTo>
                <a:lnTo>
                  <a:pt x="93612" y="270866"/>
                </a:lnTo>
                <a:lnTo>
                  <a:pt x="77525" y="263742"/>
                </a:lnTo>
                <a:lnTo>
                  <a:pt x="63643" y="253826"/>
                </a:lnTo>
                <a:lnTo>
                  <a:pt x="35165" y="207587"/>
                </a:lnTo>
                <a:lnTo>
                  <a:pt x="26794" y="164650"/>
                </a:lnTo>
                <a:lnTo>
                  <a:pt x="25747" y="139749"/>
                </a:lnTo>
                <a:lnTo>
                  <a:pt x="26794" y="115662"/>
                </a:lnTo>
                <a:lnTo>
                  <a:pt x="35165" y="73878"/>
                </a:lnTo>
                <a:lnTo>
                  <a:pt x="63755" y="28370"/>
                </a:lnTo>
                <a:lnTo>
                  <a:pt x="94060" y="11459"/>
                </a:lnTo>
                <a:lnTo>
                  <a:pt x="90041" y="0"/>
                </a:lnTo>
                <a:close/>
              </a:path>
            </a:pathLst>
          </a:custGeom>
          <a:solidFill>
            <a:srgbClr val="000000"/>
          </a:solidFill>
        </p:spPr>
        <p:txBody>
          <a:bodyPr wrap="square" lIns="0" tIns="0" rIns="0" bIns="0" rtlCol="0"/>
          <a:lstStyle/>
          <a:p>
            <a:endParaRPr/>
          </a:p>
        </p:txBody>
      </p:sp>
      <p:sp>
        <p:nvSpPr>
          <p:cNvPr id="34" name="object 34"/>
          <p:cNvSpPr txBox="1"/>
          <p:nvPr/>
        </p:nvSpPr>
        <p:spPr>
          <a:xfrm>
            <a:off x="1433714" y="3224953"/>
            <a:ext cx="4951730" cy="994410"/>
          </a:xfrm>
          <a:prstGeom prst="rect">
            <a:avLst/>
          </a:prstGeom>
        </p:spPr>
        <p:txBody>
          <a:bodyPr vert="horz" wrap="square" lIns="0" tIns="107314" rIns="0" bIns="0" rtlCol="0">
            <a:spAutoFit/>
          </a:bodyPr>
          <a:lstStyle/>
          <a:p>
            <a:pPr marL="38100">
              <a:lnSpc>
                <a:spcPct val="100000"/>
              </a:lnSpc>
              <a:spcBef>
                <a:spcPts val="844"/>
              </a:spcBef>
            </a:pPr>
            <a:r>
              <a:rPr sz="2800" b="1" spc="-5" dirty="0">
                <a:latin typeface="Calibri"/>
                <a:cs typeface="Calibri"/>
              </a:rPr>
              <a:t>Now:</a:t>
            </a:r>
            <a:endParaRPr sz="2800" dirty="0">
              <a:latin typeface="Calibri"/>
              <a:cs typeface="Calibri"/>
            </a:endParaRPr>
          </a:p>
          <a:p>
            <a:pPr marL="38100">
              <a:lnSpc>
                <a:spcPct val="100000"/>
              </a:lnSpc>
              <a:spcBef>
                <a:spcPts val="640"/>
              </a:spcBef>
            </a:pPr>
            <a:r>
              <a:rPr lang="en-US" sz="2400" spc="-5" dirty="0">
                <a:latin typeface="Cambria Math"/>
                <a:cs typeface="Cambria Math"/>
              </a:rPr>
              <a:t>tanh</a:t>
            </a:r>
            <a:r>
              <a:rPr lang="en-US" sz="2400" spc="455" dirty="0">
                <a:latin typeface="Cambria Math"/>
                <a:cs typeface="Cambria Math"/>
              </a:rPr>
              <a:t> </a:t>
            </a:r>
            <a:r>
              <a:rPr lang="en-US" sz="2400" spc="85" dirty="0">
                <a:solidFill>
                  <a:srgbClr val="C00000"/>
                </a:solidFill>
                <a:latin typeface="Cambria Math"/>
                <a:cs typeface="Cambria Math"/>
              </a:rPr>
              <a:t>𝑾</a:t>
            </a:r>
            <a:r>
              <a:rPr lang="en-US" sz="2800" spc="127" baseline="-16666" dirty="0" err="1">
                <a:solidFill>
                  <a:srgbClr val="C00000"/>
                </a:solidFill>
                <a:latin typeface="Cambria Math"/>
                <a:cs typeface="Cambria Math"/>
              </a:rPr>
              <a:t>xh</a:t>
            </a:r>
            <a:r>
              <a:rPr lang="en-US" sz="2400" spc="85" dirty="0">
                <a:solidFill>
                  <a:srgbClr val="C00000"/>
                </a:solidFill>
                <a:latin typeface="Cambria Math"/>
                <a:cs typeface="Cambria Math"/>
              </a:rPr>
              <a:t>*x</a:t>
            </a:r>
            <a:r>
              <a:rPr lang="en-US" sz="2800" spc="472" baseline="-16666" dirty="0">
                <a:solidFill>
                  <a:srgbClr val="C00000"/>
                </a:solidFill>
                <a:latin typeface="Cambria Math"/>
                <a:cs typeface="Cambria Math"/>
              </a:rPr>
              <a:t> </a:t>
            </a:r>
            <a:r>
              <a:rPr lang="en-US" sz="2400" dirty="0">
                <a:latin typeface="Cambria Math"/>
                <a:cs typeface="Cambria Math"/>
              </a:rPr>
              <a:t>+</a:t>
            </a:r>
            <a:r>
              <a:rPr lang="en-US" sz="2400" spc="-15" dirty="0">
                <a:latin typeface="Cambria Math"/>
                <a:cs typeface="Cambria Math"/>
              </a:rPr>
              <a:t> </a:t>
            </a:r>
            <a:r>
              <a:rPr lang="en-US" sz="2400" spc="25" dirty="0">
                <a:solidFill>
                  <a:srgbClr val="4472C4"/>
                </a:solidFill>
                <a:latin typeface="Cambria Math"/>
                <a:cs typeface="Cambria Math"/>
              </a:rPr>
              <a:t>𝑾</a:t>
            </a:r>
            <a:r>
              <a:rPr lang="en-US" sz="2800" spc="37" baseline="-16666" dirty="0" err="1">
                <a:solidFill>
                  <a:srgbClr val="4472C4"/>
                </a:solidFill>
                <a:latin typeface="Cambria Math"/>
                <a:cs typeface="Cambria Math"/>
              </a:rPr>
              <a:t>hh</a:t>
            </a:r>
            <a:r>
              <a:rPr lang="en-US" sz="2400" spc="25" dirty="0">
                <a:solidFill>
                  <a:srgbClr val="4472C4"/>
                </a:solidFill>
                <a:latin typeface="Cambria Math"/>
                <a:cs typeface="Cambria Math"/>
              </a:rPr>
              <a:t>*h </a:t>
            </a:r>
            <a:r>
              <a:rPr lang="en-US" sz="2400" dirty="0">
                <a:latin typeface="Cambria Math"/>
                <a:cs typeface="Cambria Math"/>
              </a:rPr>
              <a:t>+</a:t>
            </a:r>
            <a:r>
              <a:rPr lang="en-US" sz="2400" spc="-5" dirty="0">
                <a:latin typeface="Cambria Math"/>
                <a:cs typeface="Cambria Math"/>
              </a:rPr>
              <a:t> </a:t>
            </a:r>
            <a:r>
              <a:rPr lang="en-US" sz="2400" spc="10" dirty="0">
                <a:solidFill>
                  <a:srgbClr val="FF00FF"/>
                </a:solidFill>
                <a:latin typeface="Cambria Math"/>
                <a:cs typeface="Cambria Math"/>
              </a:rPr>
              <a:t>𝑾</a:t>
            </a:r>
            <a:r>
              <a:rPr lang="en-US" sz="2700" spc="15" baseline="-15432" dirty="0">
                <a:solidFill>
                  <a:srgbClr val="FF00FF"/>
                </a:solidFill>
                <a:latin typeface="Cambria Math"/>
                <a:cs typeface="Cambria Math"/>
              </a:rPr>
              <a:t>𝒊𝒉</a:t>
            </a:r>
            <a:r>
              <a:rPr lang="en-US" sz="2400" spc="10" dirty="0">
                <a:solidFill>
                  <a:srgbClr val="FF00FF"/>
                </a:solidFill>
                <a:latin typeface="Cambria Math"/>
                <a:cs typeface="Cambria Math"/>
              </a:rPr>
              <a:t>v</a:t>
            </a:r>
            <a:endParaRPr lang="en-US" sz="2700" baseline="-15432" dirty="0">
              <a:latin typeface="Cambria Math"/>
              <a:cs typeface="Cambria Math"/>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0295" y="216407"/>
            <a:ext cx="6106160" cy="5986780"/>
            <a:chOff x="130295" y="216407"/>
            <a:chExt cx="6106160" cy="5986780"/>
          </a:xfrm>
        </p:grpSpPr>
        <p:pic>
          <p:nvPicPr>
            <p:cNvPr id="3" name="object 3"/>
            <p:cNvPicPr/>
            <p:nvPr/>
          </p:nvPicPr>
          <p:blipFill>
            <a:blip r:embed="rId3" cstate="print"/>
            <a:stretch>
              <a:fillRect/>
            </a:stretch>
          </p:blipFill>
          <p:spPr>
            <a:xfrm>
              <a:off x="195072" y="216407"/>
              <a:ext cx="1167384" cy="5986272"/>
            </a:xfrm>
            <a:prstGeom prst="rect">
              <a:avLst/>
            </a:prstGeom>
          </p:spPr>
        </p:pic>
        <p:sp>
          <p:nvSpPr>
            <p:cNvPr id="4" name="object 4"/>
            <p:cNvSpPr/>
            <p:nvPr/>
          </p:nvSpPr>
          <p:spPr>
            <a:xfrm>
              <a:off x="1360990" y="334331"/>
              <a:ext cx="2358390" cy="76200"/>
            </a:xfrm>
            <a:custGeom>
              <a:avLst/>
              <a:gdLst/>
              <a:ahLst/>
              <a:cxnLst/>
              <a:rect l="l" t="t" r="r" b="b"/>
              <a:pathLst>
                <a:path w="2358390" h="76200">
                  <a:moveTo>
                    <a:pt x="76200" y="0"/>
                  </a:moveTo>
                  <a:lnTo>
                    <a:pt x="0" y="38100"/>
                  </a:lnTo>
                  <a:lnTo>
                    <a:pt x="76200" y="76200"/>
                  </a:lnTo>
                  <a:lnTo>
                    <a:pt x="76200" y="47625"/>
                  </a:lnTo>
                  <a:lnTo>
                    <a:pt x="63500" y="47625"/>
                  </a:lnTo>
                  <a:lnTo>
                    <a:pt x="63500" y="28575"/>
                  </a:lnTo>
                  <a:lnTo>
                    <a:pt x="76200" y="28574"/>
                  </a:lnTo>
                  <a:lnTo>
                    <a:pt x="76200" y="0"/>
                  </a:lnTo>
                  <a:close/>
                </a:path>
                <a:path w="2358390" h="76200">
                  <a:moveTo>
                    <a:pt x="76200" y="28574"/>
                  </a:moveTo>
                  <a:lnTo>
                    <a:pt x="63500" y="28575"/>
                  </a:lnTo>
                  <a:lnTo>
                    <a:pt x="63500" y="47625"/>
                  </a:lnTo>
                  <a:lnTo>
                    <a:pt x="76200" y="47624"/>
                  </a:lnTo>
                  <a:lnTo>
                    <a:pt x="76200" y="28574"/>
                  </a:lnTo>
                  <a:close/>
                </a:path>
                <a:path w="2358390" h="76200">
                  <a:moveTo>
                    <a:pt x="76200" y="47624"/>
                  </a:moveTo>
                  <a:lnTo>
                    <a:pt x="63500" y="47625"/>
                  </a:lnTo>
                  <a:lnTo>
                    <a:pt x="76200" y="47625"/>
                  </a:lnTo>
                  <a:close/>
                </a:path>
                <a:path w="2358390" h="76200">
                  <a:moveTo>
                    <a:pt x="2358393" y="28573"/>
                  </a:moveTo>
                  <a:lnTo>
                    <a:pt x="76200" y="28574"/>
                  </a:lnTo>
                  <a:lnTo>
                    <a:pt x="76200" y="47624"/>
                  </a:lnTo>
                  <a:lnTo>
                    <a:pt x="2358393" y="47623"/>
                  </a:lnTo>
                  <a:lnTo>
                    <a:pt x="2358393" y="28573"/>
                  </a:lnTo>
                  <a:close/>
                </a:path>
              </a:pathLst>
            </a:custGeom>
            <a:solidFill>
              <a:srgbClr val="0000FF"/>
            </a:solidFill>
          </p:spPr>
          <p:txBody>
            <a:bodyPr wrap="square" lIns="0" tIns="0" rIns="0" bIns="0" rtlCol="0"/>
            <a:lstStyle/>
            <a:p>
              <a:endParaRPr/>
            </a:p>
          </p:txBody>
        </p:sp>
        <p:pic>
          <p:nvPicPr>
            <p:cNvPr id="5" name="object 5"/>
            <p:cNvPicPr/>
            <p:nvPr/>
          </p:nvPicPr>
          <p:blipFill>
            <a:blip r:embed="rId4" cstate="print"/>
            <a:stretch>
              <a:fillRect/>
            </a:stretch>
          </p:blipFill>
          <p:spPr>
            <a:xfrm>
              <a:off x="3718560" y="335279"/>
              <a:ext cx="2517648" cy="1780032"/>
            </a:xfrm>
            <a:prstGeom prst="rect">
              <a:avLst/>
            </a:prstGeom>
          </p:spPr>
        </p:pic>
        <p:sp>
          <p:nvSpPr>
            <p:cNvPr id="6" name="object 6"/>
            <p:cNvSpPr/>
            <p:nvPr/>
          </p:nvSpPr>
          <p:spPr>
            <a:xfrm>
              <a:off x="130295" y="5629763"/>
              <a:ext cx="1231265" cy="571500"/>
            </a:xfrm>
            <a:custGeom>
              <a:avLst/>
              <a:gdLst/>
              <a:ahLst/>
              <a:cxnLst/>
              <a:rect l="l" t="t" r="r" b="b"/>
              <a:pathLst>
                <a:path w="1231265" h="571500">
                  <a:moveTo>
                    <a:pt x="1230695" y="0"/>
                  </a:moveTo>
                  <a:lnTo>
                    <a:pt x="0" y="0"/>
                  </a:lnTo>
                  <a:lnTo>
                    <a:pt x="0" y="570994"/>
                  </a:lnTo>
                  <a:lnTo>
                    <a:pt x="1230695" y="570994"/>
                  </a:lnTo>
                  <a:lnTo>
                    <a:pt x="1230695" y="0"/>
                  </a:lnTo>
                  <a:close/>
                </a:path>
              </a:pathLst>
            </a:custGeom>
            <a:solidFill>
              <a:srgbClr val="FFFFFF"/>
            </a:solidFill>
          </p:spPr>
          <p:txBody>
            <a:bodyPr wrap="square" lIns="0" tIns="0" rIns="0" bIns="0" rtlCol="0"/>
            <a:lstStyle/>
            <a:p>
              <a:endParaRPr/>
            </a:p>
          </p:txBody>
        </p:sp>
      </p:grpSp>
      <p:sp>
        <p:nvSpPr>
          <p:cNvPr id="7" name="object 7"/>
          <p:cNvSpPr txBox="1"/>
          <p:nvPr/>
        </p:nvSpPr>
        <p:spPr>
          <a:xfrm>
            <a:off x="4379052" y="120395"/>
            <a:ext cx="1346200" cy="147320"/>
          </a:xfrm>
          <a:prstGeom prst="rect">
            <a:avLst/>
          </a:prstGeom>
        </p:spPr>
        <p:txBody>
          <a:bodyPr vert="horz" wrap="square" lIns="0" tIns="12700" rIns="0" bIns="0" rtlCol="0">
            <a:spAutoFit/>
          </a:bodyPr>
          <a:lstStyle/>
          <a:p>
            <a:pPr marL="12700">
              <a:lnSpc>
                <a:spcPct val="100000"/>
              </a:lnSpc>
              <a:spcBef>
                <a:spcPts val="100"/>
              </a:spcBef>
            </a:pPr>
            <a:r>
              <a:rPr sz="800" u="sng" spc="-5" dirty="0">
                <a:solidFill>
                  <a:srgbClr val="0563C1"/>
                </a:solidFill>
                <a:uFill>
                  <a:solidFill>
                    <a:srgbClr val="0563C1"/>
                  </a:solidFill>
                </a:uFill>
                <a:latin typeface="Calibri"/>
                <a:cs typeface="Calibri"/>
              </a:rPr>
              <a:t>This</a:t>
            </a:r>
            <a:r>
              <a:rPr sz="800" u="sng" spc="-20"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image</a:t>
            </a:r>
            <a:r>
              <a:rPr sz="800" spc="-10" dirty="0">
                <a:solidFill>
                  <a:srgbClr val="0563C1"/>
                </a:solidFill>
                <a:latin typeface="Calibri"/>
                <a:cs typeface="Calibri"/>
              </a:rPr>
              <a:t> </a:t>
            </a:r>
            <a:r>
              <a:rPr sz="800" dirty="0">
                <a:solidFill>
                  <a:srgbClr val="999999"/>
                </a:solidFill>
                <a:latin typeface="Calibri"/>
                <a:cs typeface="Calibri"/>
              </a:rPr>
              <a:t>is</a:t>
            </a:r>
            <a:r>
              <a:rPr sz="800" spc="-15" dirty="0">
                <a:solidFill>
                  <a:srgbClr val="999999"/>
                </a:solidFill>
                <a:latin typeface="Calibri"/>
                <a:cs typeface="Calibri"/>
              </a:rPr>
              <a:t> </a:t>
            </a:r>
            <a:r>
              <a:rPr sz="800" u="sng" spc="-5" dirty="0">
                <a:solidFill>
                  <a:srgbClr val="0563C1"/>
                </a:solidFill>
                <a:uFill>
                  <a:solidFill>
                    <a:srgbClr val="0563C1"/>
                  </a:solidFill>
                </a:uFill>
                <a:latin typeface="Calibri"/>
                <a:cs typeface="Calibri"/>
              </a:rPr>
              <a:t>CC0</a:t>
            </a:r>
            <a:r>
              <a:rPr sz="800" u="sng" spc="-25" dirty="0">
                <a:solidFill>
                  <a:srgbClr val="0563C1"/>
                </a:solidFill>
                <a:uFill>
                  <a:solidFill>
                    <a:srgbClr val="0563C1"/>
                  </a:solidFill>
                </a:uFill>
                <a:latin typeface="Calibri"/>
                <a:cs typeface="Calibri"/>
              </a:rPr>
              <a:t> </a:t>
            </a:r>
            <a:r>
              <a:rPr sz="800" u="sng" dirty="0">
                <a:solidFill>
                  <a:srgbClr val="0563C1"/>
                </a:solidFill>
                <a:uFill>
                  <a:solidFill>
                    <a:srgbClr val="0563C1"/>
                  </a:solidFill>
                </a:uFill>
                <a:latin typeface="Calibri"/>
                <a:cs typeface="Calibri"/>
              </a:rPr>
              <a:t>public</a:t>
            </a:r>
            <a:r>
              <a:rPr sz="800" u="sng" spc="-15"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domain</a:t>
            </a:r>
            <a:endParaRPr sz="800">
              <a:latin typeface="Calibri"/>
              <a:cs typeface="Calibri"/>
            </a:endParaRPr>
          </a:p>
        </p:txBody>
      </p:sp>
      <p:sp>
        <p:nvSpPr>
          <p:cNvPr id="8" name="object 8"/>
          <p:cNvSpPr txBox="1"/>
          <p:nvPr/>
        </p:nvSpPr>
        <p:spPr>
          <a:xfrm>
            <a:off x="6883879"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h0</a:t>
            </a:r>
            <a:endParaRPr sz="1600">
              <a:latin typeface="Calibri"/>
              <a:cs typeface="Calibri"/>
            </a:endParaRPr>
          </a:p>
        </p:txBody>
      </p:sp>
      <p:grpSp>
        <p:nvGrpSpPr>
          <p:cNvPr id="9" name="object 9"/>
          <p:cNvGrpSpPr/>
          <p:nvPr/>
        </p:nvGrpSpPr>
        <p:grpSpPr>
          <a:xfrm>
            <a:off x="6822650" y="3505885"/>
            <a:ext cx="701675" cy="1681480"/>
            <a:chOff x="6822650" y="3505885"/>
            <a:chExt cx="701675" cy="1681480"/>
          </a:xfrm>
        </p:grpSpPr>
        <p:sp>
          <p:nvSpPr>
            <p:cNvPr id="10" name="object 10"/>
            <p:cNvSpPr/>
            <p:nvPr/>
          </p:nvSpPr>
          <p:spPr>
            <a:xfrm>
              <a:off x="7091315" y="3505885"/>
              <a:ext cx="76200" cy="646430"/>
            </a:xfrm>
            <a:custGeom>
              <a:avLst/>
              <a:gdLst/>
              <a:ahLst/>
              <a:cxnLst/>
              <a:rect l="l" t="t" r="r" b="b"/>
              <a:pathLst>
                <a:path w="76200" h="646429">
                  <a:moveTo>
                    <a:pt x="47625" y="63500"/>
                  </a:moveTo>
                  <a:lnTo>
                    <a:pt x="28575" y="63500"/>
                  </a:lnTo>
                  <a:lnTo>
                    <a:pt x="28576" y="646231"/>
                  </a:lnTo>
                  <a:lnTo>
                    <a:pt x="47626"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1" name="object 11"/>
            <p:cNvSpPr/>
            <p:nvPr/>
          </p:nvSpPr>
          <p:spPr>
            <a:xfrm>
              <a:off x="6832175" y="4152244"/>
              <a:ext cx="682625" cy="1025525"/>
            </a:xfrm>
            <a:custGeom>
              <a:avLst/>
              <a:gdLst/>
              <a:ahLst/>
              <a:cxnLst/>
              <a:rect l="l" t="t" r="r" b="b"/>
              <a:pathLst>
                <a:path w="682625" h="1025525">
                  <a:moveTo>
                    <a:pt x="682572" y="0"/>
                  </a:moveTo>
                  <a:lnTo>
                    <a:pt x="0" y="0"/>
                  </a:lnTo>
                  <a:lnTo>
                    <a:pt x="0" y="1025333"/>
                  </a:lnTo>
                  <a:lnTo>
                    <a:pt x="682572" y="1025333"/>
                  </a:lnTo>
                  <a:lnTo>
                    <a:pt x="682572" y="0"/>
                  </a:lnTo>
                  <a:close/>
                </a:path>
              </a:pathLst>
            </a:custGeom>
            <a:solidFill>
              <a:srgbClr val="F3F3F3"/>
            </a:solidFill>
          </p:spPr>
          <p:txBody>
            <a:bodyPr wrap="square" lIns="0" tIns="0" rIns="0" bIns="0" rtlCol="0"/>
            <a:lstStyle/>
            <a:p>
              <a:endParaRPr/>
            </a:p>
          </p:txBody>
        </p:sp>
        <p:sp>
          <p:nvSpPr>
            <p:cNvPr id="12" name="object 12"/>
            <p:cNvSpPr/>
            <p:nvPr/>
          </p:nvSpPr>
          <p:spPr>
            <a:xfrm>
              <a:off x="6832175" y="4152244"/>
              <a:ext cx="682625" cy="1025525"/>
            </a:xfrm>
            <a:custGeom>
              <a:avLst/>
              <a:gdLst/>
              <a:ahLst/>
              <a:cxnLst/>
              <a:rect l="l" t="t" r="r" b="b"/>
              <a:pathLst>
                <a:path w="682625" h="1025525">
                  <a:moveTo>
                    <a:pt x="0" y="0"/>
                  </a:moveTo>
                  <a:lnTo>
                    <a:pt x="682573" y="0"/>
                  </a:lnTo>
                  <a:lnTo>
                    <a:pt x="682573" y="1025333"/>
                  </a:lnTo>
                  <a:lnTo>
                    <a:pt x="0" y="1025333"/>
                  </a:lnTo>
                  <a:lnTo>
                    <a:pt x="0" y="0"/>
                  </a:lnTo>
                  <a:close/>
                </a:path>
              </a:pathLst>
            </a:custGeom>
            <a:ln w="19050">
              <a:solidFill>
                <a:srgbClr val="44546A"/>
              </a:solidFill>
            </a:ln>
          </p:spPr>
          <p:txBody>
            <a:bodyPr wrap="square" lIns="0" tIns="0" rIns="0" bIns="0" rtlCol="0"/>
            <a:lstStyle/>
            <a:p>
              <a:endParaRPr/>
            </a:p>
          </p:txBody>
        </p:sp>
      </p:grpSp>
      <p:sp>
        <p:nvSpPr>
          <p:cNvPr id="13" name="object 13"/>
          <p:cNvSpPr txBox="1"/>
          <p:nvPr/>
        </p:nvSpPr>
        <p:spPr>
          <a:xfrm>
            <a:off x="6832175" y="4517644"/>
            <a:ext cx="673100" cy="269240"/>
          </a:xfrm>
          <a:prstGeom prst="rect">
            <a:avLst/>
          </a:prstGeom>
        </p:spPr>
        <p:txBody>
          <a:bodyPr vert="horz" wrap="square" lIns="0" tIns="12700" rIns="0" bIns="0" rtlCol="0">
            <a:spAutoFit/>
          </a:bodyPr>
          <a:lstStyle/>
          <a:p>
            <a:pPr marL="8255" algn="ctr">
              <a:lnSpc>
                <a:spcPct val="100000"/>
              </a:lnSpc>
              <a:spcBef>
                <a:spcPts val="100"/>
              </a:spcBef>
            </a:pPr>
            <a:r>
              <a:rPr sz="1600" spc="-10" dirty="0">
                <a:latin typeface="Calibri"/>
                <a:cs typeface="Calibri"/>
              </a:rPr>
              <a:t>x0</a:t>
            </a:r>
            <a:endParaRPr sz="1600">
              <a:latin typeface="Calibri"/>
              <a:cs typeface="Calibri"/>
            </a:endParaRPr>
          </a:p>
        </p:txBody>
      </p:sp>
      <p:sp>
        <p:nvSpPr>
          <p:cNvPr id="14" name="object 14"/>
          <p:cNvSpPr/>
          <p:nvPr/>
        </p:nvSpPr>
        <p:spPr>
          <a:xfrm>
            <a:off x="7091315" y="1920298"/>
            <a:ext cx="76200" cy="560705"/>
          </a:xfrm>
          <a:custGeom>
            <a:avLst/>
            <a:gdLst/>
            <a:ahLst/>
            <a:cxnLst/>
            <a:rect l="l" t="t" r="r" b="b"/>
            <a:pathLst>
              <a:path w="76200" h="560705">
                <a:moveTo>
                  <a:pt x="47625" y="63500"/>
                </a:moveTo>
                <a:lnTo>
                  <a:pt x="28575" y="63500"/>
                </a:lnTo>
                <a:lnTo>
                  <a:pt x="28576" y="560254"/>
                </a:lnTo>
                <a:lnTo>
                  <a:pt x="47626"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5" name="object 15"/>
          <p:cNvSpPr txBox="1"/>
          <p:nvPr/>
        </p:nvSpPr>
        <p:spPr>
          <a:xfrm>
            <a:off x="6883879"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y0</a:t>
            </a:r>
            <a:endParaRPr sz="1600">
              <a:latin typeface="Calibri"/>
              <a:cs typeface="Calibri"/>
            </a:endParaRPr>
          </a:p>
        </p:txBody>
      </p:sp>
      <p:sp>
        <p:nvSpPr>
          <p:cNvPr id="16" name="object 16"/>
          <p:cNvSpPr txBox="1"/>
          <p:nvPr/>
        </p:nvSpPr>
        <p:spPr>
          <a:xfrm rot="19740000">
            <a:off x="6186291" y="5495902"/>
            <a:ext cx="1143511" cy="317500"/>
          </a:xfrm>
          <a:prstGeom prst="rect">
            <a:avLst/>
          </a:prstGeom>
        </p:spPr>
        <p:txBody>
          <a:bodyPr vert="horz" wrap="square" lIns="0" tIns="0" rIns="0" bIns="0" rtlCol="0">
            <a:spAutoFit/>
          </a:bodyPr>
          <a:lstStyle/>
          <a:p>
            <a:pPr>
              <a:lnSpc>
                <a:spcPts val="2500"/>
              </a:lnSpc>
            </a:pPr>
            <a:r>
              <a:rPr sz="2500" spc="-80" dirty="0">
                <a:latin typeface="Calibri"/>
                <a:cs typeface="Calibri"/>
              </a:rPr>
              <a:t>&lt;S</a:t>
            </a:r>
            <a:r>
              <a:rPr sz="3750" spc="-120" baseline="1111" dirty="0">
                <a:latin typeface="Calibri"/>
                <a:cs typeface="Calibri"/>
              </a:rPr>
              <a:t>TA</a:t>
            </a:r>
            <a:r>
              <a:rPr sz="3750" spc="-120" baseline="2222" dirty="0">
                <a:latin typeface="Calibri"/>
                <a:cs typeface="Calibri"/>
              </a:rPr>
              <a:t>RT&gt;</a:t>
            </a:r>
            <a:endParaRPr sz="3750" baseline="2222">
              <a:latin typeface="Calibri"/>
              <a:cs typeface="Calibri"/>
            </a:endParaRPr>
          </a:p>
        </p:txBody>
      </p:sp>
      <p:sp>
        <p:nvSpPr>
          <p:cNvPr id="17" name="object 17"/>
          <p:cNvSpPr/>
          <p:nvPr/>
        </p:nvSpPr>
        <p:spPr>
          <a:xfrm>
            <a:off x="1730081" y="2993219"/>
            <a:ext cx="5154295" cy="2484120"/>
          </a:xfrm>
          <a:custGeom>
            <a:avLst/>
            <a:gdLst/>
            <a:ahLst/>
            <a:cxnLst/>
            <a:rect l="l" t="t" r="r" b="b"/>
            <a:pathLst>
              <a:path w="5154295" h="2484120">
                <a:moveTo>
                  <a:pt x="5080940" y="24837"/>
                </a:moveTo>
                <a:lnTo>
                  <a:pt x="5052244" y="53827"/>
                </a:lnTo>
                <a:lnTo>
                  <a:pt x="5022208" y="100197"/>
                </a:lnTo>
                <a:lnTo>
                  <a:pt x="4993448" y="157120"/>
                </a:lnTo>
                <a:lnTo>
                  <a:pt x="4966054" y="223793"/>
                </a:lnTo>
                <a:lnTo>
                  <a:pt x="4952919" y="260525"/>
                </a:lnTo>
                <a:lnTo>
                  <a:pt x="4940194" y="299379"/>
                </a:lnTo>
                <a:lnTo>
                  <a:pt x="4927903" y="340246"/>
                </a:lnTo>
                <a:lnTo>
                  <a:pt x="4916074" y="383018"/>
                </a:lnTo>
                <a:lnTo>
                  <a:pt x="4904734" y="427584"/>
                </a:lnTo>
                <a:lnTo>
                  <a:pt x="4893913" y="473835"/>
                </a:lnTo>
                <a:lnTo>
                  <a:pt x="4883636" y="521660"/>
                </a:lnTo>
                <a:lnTo>
                  <a:pt x="4873937" y="570947"/>
                </a:lnTo>
                <a:lnTo>
                  <a:pt x="4864841" y="621584"/>
                </a:lnTo>
                <a:lnTo>
                  <a:pt x="4856368" y="673559"/>
                </a:lnTo>
                <a:lnTo>
                  <a:pt x="4841471" y="780585"/>
                </a:lnTo>
                <a:lnTo>
                  <a:pt x="4829468" y="891227"/>
                </a:lnTo>
                <a:lnTo>
                  <a:pt x="4820599" y="1004592"/>
                </a:lnTo>
                <a:lnTo>
                  <a:pt x="4815103" y="1119781"/>
                </a:lnTo>
                <a:lnTo>
                  <a:pt x="4813244" y="1234912"/>
                </a:lnTo>
                <a:lnTo>
                  <a:pt x="4811665" y="1262380"/>
                </a:lnTo>
                <a:lnTo>
                  <a:pt x="4798541" y="1317618"/>
                </a:lnTo>
                <a:lnTo>
                  <a:pt x="4772226" y="1373295"/>
                </a:lnTo>
                <a:lnTo>
                  <a:pt x="4732917" y="1429249"/>
                </a:lnTo>
                <a:lnTo>
                  <a:pt x="4680929" y="1485230"/>
                </a:lnTo>
                <a:lnTo>
                  <a:pt x="4650303" y="1513155"/>
                </a:lnTo>
                <a:lnTo>
                  <a:pt x="4616663" y="1540998"/>
                </a:lnTo>
                <a:lnTo>
                  <a:pt x="4580065" y="1568737"/>
                </a:lnTo>
                <a:lnTo>
                  <a:pt x="4540566" y="1596348"/>
                </a:lnTo>
                <a:lnTo>
                  <a:pt x="4498221" y="1623808"/>
                </a:lnTo>
                <a:lnTo>
                  <a:pt x="4453093" y="1651099"/>
                </a:lnTo>
                <a:lnTo>
                  <a:pt x="4405235" y="1678200"/>
                </a:lnTo>
                <a:lnTo>
                  <a:pt x="4354706" y="1705096"/>
                </a:lnTo>
                <a:lnTo>
                  <a:pt x="4301562" y="1731769"/>
                </a:lnTo>
                <a:lnTo>
                  <a:pt x="4245861" y="1758201"/>
                </a:lnTo>
                <a:lnTo>
                  <a:pt x="4187661" y="1784377"/>
                </a:lnTo>
                <a:lnTo>
                  <a:pt x="4127017" y="1810280"/>
                </a:lnTo>
                <a:lnTo>
                  <a:pt x="4063987" y="1835895"/>
                </a:lnTo>
                <a:lnTo>
                  <a:pt x="3998625" y="1861207"/>
                </a:lnTo>
                <a:lnTo>
                  <a:pt x="3930990" y="1886200"/>
                </a:lnTo>
                <a:lnTo>
                  <a:pt x="3861136" y="1910859"/>
                </a:lnTo>
                <a:lnTo>
                  <a:pt x="3789121" y="1935171"/>
                </a:lnTo>
                <a:lnTo>
                  <a:pt x="3715000" y="1959118"/>
                </a:lnTo>
                <a:lnTo>
                  <a:pt x="3638829" y="1982689"/>
                </a:lnTo>
                <a:lnTo>
                  <a:pt x="3560664" y="2005867"/>
                </a:lnTo>
                <a:lnTo>
                  <a:pt x="3480562" y="2028637"/>
                </a:lnTo>
                <a:lnTo>
                  <a:pt x="3398575" y="2050986"/>
                </a:lnTo>
                <a:lnTo>
                  <a:pt x="3314762" y="2072900"/>
                </a:lnTo>
                <a:lnTo>
                  <a:pt x="3229178" y="2094363"/>
                </a:lnTo>
                <a:lnTo>
                  <a:pt x="3141878" y="2115361"/>
                </a:lnTo>
                <a:lnTo>
                  <a:pt x="2962355" y="2155907"/>
                </a:lnTo>
                <a:lnTo>
                  <a:pt x="2776634" y="2194422"/>
                </a:lnTo>
                <a:lnTo>
                  <a:pt x="2585162" y="2230794"/>
                </a:lnTo>
                <a:lnTo>
                  <a:pt x="2388381" y="2264907"/>
                </a:lnTo>
                <a:lnTo>
                  <a:pt x="2186782" y="2296642"/>
                </a:lnTo>
                <a:lnTo>
                  <a:pt x="1980713" y="2325899"/>
                </a:lnTo>
                <a:lnTo>
                  <a:pt x="1770667" y="2352558"/>
                </a:lnTo>
                <a:lnTo>
                  <a:pt x="1557083" y="2376502"/>
                </a:lnTo>
                <a:lnTo>
                  <a:pt x="1340407" y="2397622"/>
                </a:lnTo>
                <a:lnTo>
                  <a:pt x="1121082" y="2415804"/>
                </a:lnTo>
                <a:lnTo>
                  <a:pt x="899549" y="2430933"/>
                </a:lnTo>
                <a:lnTo>
                  <a:pt x="676252" y="2442898"/>
                </a:lnTo>
                <a:lnTo>
                  <a:pt x="451633" y="2451583"/>
                </a:lnTo>
                <a:lnTo>
                  <a:pt x="226136" y="2456879"/>
                </a:lnTo>
                <a:lnTo>
                  <a:pt x="0" y="2458670"/>
                </a:lnTo>
                <a:lnTo>
                  <a:pt x="200" y="2484069"/>
                </a:lnTo>
                <a:lnTo>
                  <a:pt x="226338" y="2482278"/>
                </a:lnTo>
                <a:lnTo>
                  <a:pt x="452230" y="2476977"/>
                </a:lnTo>
                <a:lnTo>
                  <a:pt x="677233" y="2468279"/>
                </a:lnTo>
                <a:lnTo>
                  <a:pt x="900908" y="2456296"/>
                </a:lnTo>
                <a:lnTo>
                  <a:pt x="1122812" y="2441145"/>
                </a:lnTo>
                <a:lnTo>
                  <a:pt x="1342505" y="2422936"/>
                </a:lnTo>
                <a:lnTo>
                  <a:pt x="1559547" y="2401783"/>
                </a:lnTo>
                <a:lnTo>
                  <a:pt x="1773496" y="2377799"/>
                </a:lnTo>
                <a:lnTo>
                  <a:pt x="1983911" y="2351097"/>
                </a:lnTo>
                <a:lnTo>
                  <a:pt x="2190352" y="2321791"/>
                </a:lnTo>
                <a:lnTo>
                  <a:pt x="2392427" y="2289983"/>
                </a:lnTo>
                <a:lnTo>
                  <a:pt x="2589599" y="2255804"/>
                </a:lnTo>
                <a:lnTo>
                  <a:pt x="2781477" y="2219358"/>
                </a:lnTo>
                <a:lnTo>
                  <a:pt x="2967619" y="2180756"/>
                </a:lnTo>
                <a:lnTo>
                  <a:pt x="3147587" y="2140112"/>
                </a:lnTo>
                <a:lnTo>
                  <a:pt x="3235117" y="2119058"/>
                </a:lnTo>
                <a:lnTo>
                  <a:pt x="3320940" y="2097537"/>
                </a:lnTo>
                <a:lnTo>
                  <a:pt x="3405000" y="2075561"/>
                </a:lnTo>
                <a:lnTo>
                  <a:pt x="3487240" y="2053142"/>
                </a:lnTo>
                <a:lnTo>
                  <a:pt x="3567610" y="2030298"/>
                </a:lnTo>
                <a:lnTo>
                  <a:pt x="3646050" y="2007040"/>
                </a:lnTo>
                <a:lnTo>
                  <a:pt x="3722508" y="1983384"/>
                </a:lnTo>
                <a:lnTo>
                  <a:pt x="3796930" y="1959340"/>
                </a:lnTo>
                <a:lnTo>
                  <a:pt x="3869260" y="1934926"/>
                </a:lnTo>
                <a:lnTo>
                  <a:pt x="3939444" y="1910152"/>
                </a:lnTo>
                <a:lnTo>
                  <a:pt x="4007429" y="1885033"/>
                </a:lnTo>
                <a:lnTo>
                  <a:pt x="4073159" y="1859582"/>
                </a:lnTo>
                <a:lnTo>
                  <a:pt x="4136579" y="1833812"/>
                </a:lnTo>
                <a:lnTo>
                  <a:pt x="4197638" y="1807737"/>
                </a:lnTo>
                <a:lnTo>
                  <a:pt x="4256279" y="1781368"/>
                </a:lnTo>
                <a:lnTo>
                  <a:pt x="4312451" y="1754718"/>
                </a:lnTo>
                <a:lnTo>
                  <a:pt x="4366098" y="1727799"/>
                </a:lnTo>
                <a:lnTo>
                  <a:pt x="4417167" y="1700623"/>
                </a:lnTo>
                <a:lnTo>
                  <a:pt x="4465608" y="1673202"/>
                </a:lnTo>
                <a:lnTo>
                  <a:pt x="4511363" y="1645544"/>
                </a:lnTo>
                <a:lnTo>
                  <a:pt x="4554383" y="1617659"/>
                </a:lnTo>
                <a:lnTo>
                  <a:pt x="4594613" y="1589558"/>
                </a:lnTo>
                <a:lnTo>
                  <a:pt x="4632001" y="1561245"/>
                </a:lnTo>
                <a:lnTo>
                  <a:pt x="4666494" y="1532726"/>
                </a:lnTo>
                <a:lnTo>
                  <a:pt x="4698036" y="1504005"/>
                </a:lnTo>
                <a:lnTo>
                  <a:pt x="4726572" y="1475083"/>
                </a:lnTo>
                <a:lnTo>
                  <a:pt x="4752045" y="1445959"/>
                </a:lnTo>
                <a:lnTo>
                  <a:pt x="4793552" y="1387095"/>
                </a:lnTo>
                <a:lnTo>
                  <a:pt x="4821986" y="1327387"/>
                </a:lnTo>
                <a:lnTo>
                  <a:pt x="4836659" y="1266902"/>
                </a:lnTo>
                <a:lnTo>
                  <a:pt x="4840499" y="1120194"/>
                </a:lnTo>
                <a:lnTo>
                  <a:pt x="4845970" y="1005804"/>
                </a:lnTo>
                <a:lnTo>
                  <a:pt x="4854792" y="893210"/>
                </a:lnTo>
                <a:lnTo>
                  <a:pt x="4866723" y="783325"/>
                </a:lnTo>
                <a:lnTo>
                  <a:pt x="4881525" y="677062"/>
                </a:lnTo>
                <a:lnTo>
                  <a:pt x="4889911" y="625674"/>
                </a:lnTo>
                <a:lnTo>
                  <a:pt x="4898937" y="575438"/>
                </a:lnTo>
                <a:lnTo>
                  <a:pt x="4908558" y="526566"/>
                </a:lnTo>
                <a:lnTo>
                  <a:pt x="4918745" y="479172"/>
                </a:lnTo>
                <a:lnTo>
                  <a:pt x="4929466" y="433373"/>
                </a:lnTo>
                <a:lnTo>
                  <a:pt x="4940689" y="389282"/>
                </a:lnTo>
                <a:lnTo>
                  <a:pt x="4952385" y="347018"/>
                </a:lnTo>
                <a:lnTo>
                  <a:pt x="4964517" y="306696"/>
                </a:lnTo>
                <a:lnTo>
                  <a:pt x="4977057" y="268433"/>
                </a:lnTo>
                <a:lnTo>
                  <a:pt x="4989969" y="232347"/>
                </a:lnTo>
                <a:lnTo>
                  <a:pt x="5016769" y="167186"/>
                </a:lnTo>
                <a:lnTo>
                  <a:pt x="5044602" y="112185"/>
                </a:lnTo>
                <a:lnTo>
                  <a:pt x="5073082" y="68352"/>
                </a:lnTo>
                <a:lnTo>
                  <a:pt x="5085538" y="53207"/>
                </a:lnTo>
                <a:lnTo>
                  <a:pt x="5084989" y="53207"/>
                </a:lnTo>
                <a:lnTo>
                  <a:pt x="5087399" y="50946"/>
                </a:lnTo>
                <a:lnTo>
                  <a:pt x="5088136" y="50946"/>
                </a:lnTo>
                <a:lnTo>
                  <a:pt x="5092592" y="47743"/>
                </a:lnTo>
                <a:lnTo>
                  <a:pt x="5080940" y="24837"/>
                </a:lnTo>
                <a:close/>
              </a:path>
              <a:path w="5154295" h="2484120">
                <a:moveTo>
                  <a:pt x="5140138" y="18478"/>
                </a:moveTo>
                <a:lnTo>
                  <a:pt x="5089787" y="18478"/>
                </a:lnTo>
                <a:lnTo>
                  <a:pt x="5104612" y="39103"/>
                </a:lnTo>
                <a:lnTo>
                  <a:pt x="5092592" y="47743"/>
                </a:lnTo>
                <a:lnTo>
                  <a:pt x="5103155" y="68508"/>
                </a:lnTo>
                <a:lnTo>
                  <a:pt x="5140138" y="18478"/>
                </a:lnTo>
                <a:close/>
              </a:path>
              <a:path w="5154295" h="2484120">
                <a:moveTo>
                  <a:pt x="5087399" y="50946"/>
                </a:moveTo>
                <a:lnTo>
                  <a:pt x="5084989" y="53207"/>
                </a:lnTo>
                <a:lnTo>
                  <a:pt x="5086332" y="52242"/>
                </a:lnTo>
                <a:lnTo>
                  <a:pt x="5087399" y="50946"/>
                </a:lnTo>
                <a:close/>
              </a:path>
              <a:path w="5154295" h="2484120">
                <a:moveTo>
                  <a:pt x="5086332" y="52242"/>
                </a:moveTo>
                <a:lnTo>
                  <a:pt x="5084989" y="53207"/>
                </a:lnTo>
                <a:lnTo>
                  <a:pt x="5085538" y="53207"/>
                </a:lnTo>
                <a:lnTo>
                  <a:pt x="5086332" y="52242"/>
                </a:lnTo>
                <a:close/>
              </a:path>
              <a:path w="5154295" h="2484120">
                <a:moveTo>
                  <a:pt x="5088136" y="50946"/>
                </a:moveTo>
                <a:lnTo>
                  <a:pt x="5087399" y="50946"/>
                </a:lnTo>
                <a:lnTo>
                  <a:pt x="5086332" y="52242"/>
                </a:lnTo>
                <a:lnTo>
                  <a:pt x="5088136" y="50946"/>
                </a:lnTo>
                <a:close/>
              </a:path>
              <a:path w="5154295" h="2484120">
                <a:moveTo>
                  <a:pt x="5089787" y="18478"/>
                </a:moveTo>
                <a:lnTo>
                  <a:pt x="5080940" y="24837"/>
                </a:lnTo>
                <a:lnTo>
                  <a:pt x="5092592" y="47743"/>
                </a:lnTo>
                <a:lnTo>
                  <a:pt x="5104612" y="39103"/>
                </a:lnTo>
                <a:lnTo>
                  <a:pt x="5089787" y="18478"/>
                </a:lnTo>
                <a:close/>
              </a:path>
              <a:path w="5154295" h="2484120">
                <a:moveTo>
                  <a:pt x="5153798" y="0"/>
                </a:moveTo>
                <a:lnTo>
                  <a:pt x="5068606" y="590"/>
                </a:lnTo>
                <a:lnTo>
                  <a:pt x="5080940" y="24837"/>
                </a:lnTo>
                <a:lnTo>
                  <a:pt x="5089787" y="18478"/>
                </a:lnTo>
                <a:lnTo>
                  <a:pt x="5140138" y="18478"/>
                </a:lnTo>
                <a:lnTo>
                  <a:pt x="5153798" y="0"/>
                </a:lnTo>
                <a:close/>
              </a:path>
            </a:pathLst>
          </a:custGeom>
          <a:solidFill>
            <a:srgbClr val="FF00FF"/>
          </a:solidFill>
        </p:spPr>
        <p:txBody>
          <a:bodyPr wrap="square" lIns="0" tIns="0" rIns="0" bIns="0" rtlCol="0"/>
          <a:lstStyle/>
          <a:p>
            <a:endParaRPr/>
          </a:p>
        </p:txBody>
      </p:sp>
      <p:sp>
        <p:nvSpPr>
          <p:cNvPr id="18" name="object 18"/>
          <p:cNvSpPr txBox="1"/>
          <p:nvPr/>
        </p:nvSpPr>
        <p:spPr>
          <a:xfrm>
            <a:off x="4990275" y="5099304"/>
            <a:ext cx="608965" cy="467359"/>
          </a:xfrm>
          <a:prstGeom prst="rect">
            <a:avLst/>
          </a:prstGeom>
        </p:spPr>
        <p:txBody>
          <a:bodyPr vert="horz" wrap="square" lIns="0" tIns="12700" rIns="0" bIns="0" rtlCol="0">
            <a:spAutoFit/>
          </a:bodyPr>
          <a:lstStyle/>
          <a:p>
            <a:pPr marL="38100">
              <a:lnSpc>
                <a:spcPct val="100000"/>
              </a:lnSpc>
              <a:spcBef>
                <a:spcPts val="100"/>
              </a:spcBef>
            </a:pPr>
            <a:r>
              <a:rPr sz="4350" b="1" spc="-7" baseline="11494" dirty="0">
                <a:solidFill>
                  <a:srgbClr val="FF00FF"/>
                </a:solidFill>
                <a:latin typeface="Calibri"/>
                <a:cs typeface="Calibri"/>
              </a:rPr>
              <a:t>W</a:t>
            </a:r>
            <a:r>
              <a:rPr sz="2000" b="1" spc="-5" dirty="0">
                <a:solidFill>
                  <a:srgbClr val="FF00FF"/>
                </a:solidFill>
                <a:latin typeface="Calibri"/>
                <a:cs typeface="Calibri"/>
              </a:rPr>
              <a:t>ih</a:t>
            </a:r>
            <a:endParaRPr sz="2000">
              <a:latin typeface="Calibri"/>
              <a:cs typeface="Calibri"/>
            </a:endParaRPr>
          </a:p>
        </p:txBody>
      </p:sp>
      <p:sp>
        <p:nvSpPr>
          <p:cNvPr id="19" name="object 19"/>
          <p:cNvSpPr txBox="1"/>
          <p:nvPr/>
        </p:nvSpPr>
        <p:spPr>
          <a:xfrm rot="19200000">
            <a:off x="6924565" y="612487"/>
            <a:ext cx="654882" cy="317500"/>
          </a:xfrm>
          <a:prstGeom prst="rect">
            <a:avLst/>
          </a:prstGeom>
        </p:spPr>
        <p:txBody>
          <a:bodyPr vert="horz" wrap="square" lIns="0" tIns="0" rIns="0" bIns="0" rtlCol="0">
            <a:spAutoFit/>
          </a:bodyPr>
          <a:lstStyle/>
          <a:p>
            <a:pPr>
              <a:lnSpc>
                <a:spcPts val="2475"/>
              </a:lnSpc>
            </a:pPr>
            <a:r>
              <a:rPr sz="2500" spc="-10" dirty="0">
                <a:latin typeface="Calibri"/>
                <a:cs typeface="Calibri"/>
              </a:rPr>
              <a:t>man</a:t>
            </a:r>
            <a:endParaRPr sz="2500">
              <a:latin typeface="Calibri"/>
              <a:cs typeface="Calibri"/>
            </a:endParaRPr>
          </a:p>
        </p:txBody>
      </p:sp>
      <p:sp>
        <p:nvSpPr>
          <p:cNvPr id="20" name="object 20"/>
          <p:cNvSpPr txBox="1"/>
          <p:nvPr/>
        </p:nvSpPr>
        <p:spPr>
          <a:xfrm rot="19740000">
            <a:off x="7508175" y="5342851"/>
            <a:ext cx="657661" cy="317500"/>
          </a:xfrm>
          <a:prstGeom prst="rect">
            <a:avLst/>
          </a:prstGeom>
        </p:spPr>
        <p:txBody>
          <a:bodyPr vert="horz" wrap="square" lIns="0" tIns="0" rIns="0" bIns="0" rtlCol="0">
            <a:spAutoFit/>
          </a:bodyPr>
          <a:lstStyle/>
          <a:p>
            <a:pPr>
              <a:lnSpc>
                <a:spcPts val="2485"/>
              </a:lnSpc>
            </a:pPr>
            <a:r>
              <a:rPr sz="2500" spc="-10" dirty="0">
                <a:latin typeface="Calibri"/>
                <a:cs typeface="Calibri"/>
              </a:rPr>
              <a:t>man</a:t>
            </a:r>
            <a:endParaRPr sz="2500">
              <a:latin typeface="Calibri"/>
              <a:cs typeface="Calibri"/>
            </a:endParaRPr>
          </a:p>
        </p:txBody>
      </p:sp>
      <p:sp>
        <p:nvSpPr>
          <p:cNvPr id="21" name="object 21"/>
          <p:cNvSpPr/>
          <p:nvPr/>
        </p:nvSpPr>
        <p:spPr>
          <a:xfrm>
            <a:off x="9290462" y="399335"/>
            <a:ext cx="1580515" cy="4784725"/>
          </a:xfrm>
          <a:custGeom>
            <a:avLst/>
            <a:gdLst/>
            <a:ahLst/>
            <a:cxnLst/>
            <a:rect l="l" t="t" r="r" b="b"/>
            <a:pathLst>
              <a:path w="1580515" h="4784725">
                <a:moveTo>
                  <a:pt x="890583" y="4709674"/>
                </a:moveTo>
                <a:lnTo>
                  <a:pt x="823921" y="4762722"/>
                </a:lnTo>
                <a:lnTo>
                  <a:pt x="906358" y="4784223"/>
                </a:lnTo>
                <a:lnTo>
                  <a:pt x="901584" y="4761661"/>
                </a:lnTo>
                <a:lnTo>
                  <a:pt x="889955" y="4761661"/>
                </a:lnTo>
                <a:lnTo>
                  <a:pt x="882138" y="4737494"/>
                </a:lnTo>
                <a:lnTo>
                  <a:pt x="895552" y="4733155"/>
                </a:lnTo>
                <a:lnTo>
                  <a:pt x="890583" y="4709674"/>
                </a:lnTo>
                <a:close/>
              </a:path>
              <a:path w="1580515" h="4784725">
                <a:moveTo>
                  <a:pt x="895552" y="4733155"/>
                </a:moveTo>
                <a:lnTo>
                  <a:pt x="882138" y="4737494"/>
                </a:lnTo>
                <a:lnTo>
                  <a:pt x="889955" y="4761661"/>
                </a:lnTo>
                <a:lnTo>
                  <a:pt x="900839" y="4758140"/>
                </a:lnTo>
                <a:lnTo>
                  <a:pt x="895552" y="4733155"/>
                </a:lnTo>
                <a:close/>
              </a:path>
              <a:path w="1580515" h="4784725">
                <a:moveTo>
                  <a:pt x="900839" y="4758140"/>
                </a:moveTo>
                <a:lnTo>
                  <a:pt x="889955" y="4761661"/>
                </a:lnTo>
                <a:lnTo>
                  <a:pt x="901584" y="4761661"/>
                </a:lnTo>
                <a:lnTo>
                  <a:pt x="900839" y="4758140"/>
                </a:lnTo>
                <a:close/>
              </a:path>
              <a:path w="1580515" h="4784725">
                <a:moveTo>
                  <a:pt x="905926" y="4729799"/>
                </a:moveTo>
                <a:lnTo>
                  <a:pt x="895552" y="4733155"/>
                </a:lnTo>
                <a:lnTo>
                  <a:pt x="900839" y="4758140"/>
                </a:lnTo>
                <a:lnTo>
                  <a:pt x="915489" y="4753401"/>
                </a:lnTo>
                <a:lnTo>
                  <a:pt x="916167" y="4753115"/>
                </a:lnTo>
                <a:lnTo>
                  <a:pt x="934886" y="4743173"/>
                </a:lnTo>
                <a:lnTo>
                  <a:pt x="952807" y="4731992"/>
                </a:lnTo>
                <a:lnTo>
                  <a:pt x="955141" y="4730320"/>
                </a:lnTo>
                <a:lnTo>
                  <a:pt x="904938" y="4730320"/>
                </a:lnTo>
                <a:lnTo>
                  <a:pt x="905926" y="4729799"/>
                </a:lnTo>
                <a:close/>
              </a:path>
              <a:path w="1580515" h="4784725">
                <a:moveTo>
                  <a:pt x="906970" y="4729462"/>
                </a:moveTo>
                <a:lnTo>
                  <a:pt x="905926" y="4729799"/>
                </a:lnTo>
                <a:lnTo>
                  <a:pt x="904938" y="4730320"/>
                </a:lnTo>
                <a:lnTo>
                  <a:pt x="906970" y="4729462"/>
                </a:lnTo>
                <a:close/>
              </a:path>
              <a:path w="1580515" h="4784725">
                <a:moveTo>
                  <a:pt x="956340" y="4729462"/>
                </a:moveTo>
                <a:lnTo>
                  <a:pt x="906970" y="4729462"/>
                </a:lnTo>
                <a:lnTo>
                  <a:pt x="904938" y="4730320"/>
                </a:lnTo>
                <a:lnTo>
                  <a:pt x="955141" y="4730320"/>
                </a:lnTo>
                <a:lnTo>
                  <a:pt x="956340" y="4729462"/>
                </a:lnTo>
                <a:close/>
              </a:path>
              <a:path w="1580515" h="4784725">
                <a:moveTo>
                  <a:pt x="598" y="0"/>
                </a:moveTo>
                <a:lnTo>
                  <a:pt x="0" y="25392"/>
                </a:lnTo>
                <a:lnTo>
                  <a:pt x="36727" y="26257"/>
                </a:lnTo>
                <a:lnTo>
                  <a:pt x="72845" y="28807"/>
                </a:lnTo>
                <a:lnTo>
                  <a:pt x="145003" y="38859"/>
                </a:lnTo>
                <a:lnTo>
                  <a:pt x="216943" y="55346"/>
                </a:lnTo>
                <a:lnTo>
                  <a:pt x="288536" y="78068"/>
                </a:lnTo>
                <a:lnTo>
                  <a:pt x="324157" y="91705"/>
                </a:lnTo>
                <a:lnTo>
                  <a:pt x="359639" y="106826"/>
                </a:lnTo>
                <a:lnTo>
                  <a:pt x="394963" y="123404"/>
                </a:lnTo>
                <a:lnTo>
                  <a:pt x="430112" y="141417"/>
                </a:lnTo>
                <a:lnTo>
                  <a:pt x="465063" y="160835"/>
                </a:lnTo>
                <a:lnTo>
                  <a:pt x="499803" y="181635"/>
                </a:lnTo>
                <a:lnTo>
                  <a:pt x="534310" y="203790"/>
                </a:lnTo>
                <a:lnTo>
                  <a:pt x="568566" y="227274"/>
                </a:lnTo>
                <a:lnTo>
                  <a:pt x="602551" y="252061"/>
                </a:lnTo>
                <a:lnTo>
                  <a:pt x="636248" y="278124"/>
                </a:lnTo>
                <a:lnTo>
                  <a:pt x="669637" y="305437"/>
                </a:lnTo>
                <a:lnTo>
                  <a:pt x="702701" y="333973"/>
                </a:lnTo>
                <a:lnTo>
                  <a:pt x="735420" y="363706"/>
                </a:lnTo>
                <a:lnTo>
                  <a:pt x="767773" y="394608"/>
                </a:lnTo>
                <a:lnTo>
                  <a:pt x="831418" y="459917"/>
                </a:lnTo>
                <a:lnTo>
                  <a:pt x="893269" y="529473"/>
                </a:lnTo>
                <a:lnTo>
                  <a:pt x="953293" y="603164"/>
                </a:lnTo>
                <a:lnTo>
                  <a:pt x="1011341" y="680774"/>
                </a:lnTo>
                <a:lnTo>
                  <a:pt x="1067268" y="762086"/>
                </a:lnTo>
                <a:lnTo>
                  <a:pt x="1120923" y="846879"/>
                </a:lnTo>
                <a:lnTo>
                  <a:pt x="1172164" y="934937"/>
                </a:lnTo>
                <a:lnTo>
                  <a:pt x="1220842" y="1026040"/>
                </a:lnTo>
                <a:lnTo>
                  <a:pt x="1266812" y="1119971"/>
                </a:lnTo>
                <a:lnTo>
                  <a:pt x="1309930" y="1216508"/>
                </a:lnTo>
                <a:lnTo>
                  <a:pt x="1350051" y="1315435"/>
                </a:lnTo>
                <a:lnTo>
                  <a:pt x="1387030" y="1416532"/>
                </a:lnTo>
                <a:lnTo>
                  <a:pt x="1420723" y="1519581"/>
                </a:lnTo>
                <a:lnTo>
                  <a:pt x="1450986" y="1624363"/>
                </a:lnTo>
                <a:lnTo>
                  <a:pt x="1477676" y="1730658"/>
                </a:lnTo>
                <a:lnTo>
                  <a:pt x="1500651" y="1838248"/>
                </a:lnTo>
                <a:lnTo>
                  <a:pt x="1519765" y="1946915"/>
                </a:lnTo>
                <a:lnTo>
                  <a:pt x="1534877" y="2056438"/>
                </a:lnTo>
                <a:lnTo>
                  <a:pt x="1545844" y="2166600"/>
                </a:lnTo>
                <a:lnTo>
                  <a:pt x="1552524" y="2277183"/>
                </a:lnTo>
                <a:lnTo>
                  <a:pt x="1554208" y="2332437"/>
                </a:lnTo>
                <a:lnTo>
                  <a:pt x="1554773" y="2387840"/>
                </a:lnTo>
                <a:lnTo>
                  <a:pt x="1553689" y="2499125"/>
                </a:lnTo>
                <a:lnTo>
                  <a:pt x="1550512" y="2609712"/>
                </a:lnTo>
                <a:lnTo>
                  <a:pt x="1545291" y="2720117"/>
                </a:lnTo>
                <a:lnTo>
                  <a:pt x="1538099" y="2829874"/>
                </a:lnTo>
                <a:lnTo>
                  <a:pt x="1529006" y="2938766"/>
                </a:lnTo>
                <a:lnTo>
                  <a:pt x="1518077" y="3046573"/>
                </a:lnTo>
                <a:lnTo>
                  <a:pt x="1505384" y="3153077"/>
                </a:lnTo>
                <a:lnTo>
                  <a:pt x="1490991" y="3258060"/>
                </a:lnTo>
                <a:lnTo>
                  <a:pt x="1474970" y="3361302"/>
                </a:lnTo>
                <a:lnTo>
                  <a:pt x="1457387" y="3462585"/>
                </a:lnTo>
                <a:lnTo>
                  <a:pt x="1438311" y="3561689"/>
                </a:lnTo>
                <a:lnTo>
                  <a:pt x="1417811" y="3658398"/>
                </a:lnTo>
                <a:lnTo>
                  <a:pt x="1395956" y="3752491"/>
                </a:lnTo>
                <a:lnTo>
                  <a:pt x="1372815" y="3843748"/>
                </a:lnTo>
                <a:lnTo>
                  <a:pt x="1348455" y="3931950"/>
                </a:lnTo>
                <a:lnTo>
                  <a:pt x="1322950" y="4016879"/>
                </a:lnTo>
                <a:lnTo>
                  <a:pt x="1296366" y="4098311"/>
                </a:lnTo>
                <a:lnTo>
                  <a:pt x="1268776" y="4176027"/>
                </a:lnTo>
                <a:lnTo>
                  <a:pt x="1240251" y="4249807"/>
                </a:lnTo>
                <a:lnTo>
                  <a:pt x="1210863" y="4319427"/>
                </a:lnTo>
                <a:lnTo>
                  <a:pt x="1180687" y="4384666"/>
                </a:lnTo>
                <a:lnTo>
                  <a:pt x="1149857" y="4445181"/>
                </a:lnTo>
                <a:lnTo>
                  <a:pt x="1118350" y="4500967"/>
                </a:lnTo>
                <a:lnTo>
                  <a:pt x="1086299" y="4551693"/>
                </a:lnTo>
                <a:lnTo>
                  <a:pt x="1053795" y="4597130"/>
                </a:lnTo>
                <a:lnTo>
                  <a:pt x="1020939" y="4637055"/>
                </a:lnTo>
                <a:lnTo>
                  <a:pt x="987844" y="4671245"/>
                </a:lnTo>
                <a:lnTo>
                  <a:pt x="954639" y="4699491"/>
                </a:lnTo>
                <a:lnTo>
                  <a:pt x="921467" y="4721607"/>
                </a:lnTo>
                <a:lnTo>
                  <a:pt x="905926" y="4729799"/>
                </a:lnTo>
                <a:lnTo>
                  <a:pt x="906970" y="4729462"/>
                </a:lnTo>
                <a:lnTo>
                  <a:pt x="956340" y="4729462"/>
                </a:lnTo>
                <a:lnTo>
                  <a:pt x="970583" y="4719264"/>
                </a:lnTo>
                <a:lnTo>
                  <a:pt x="1005702" y="4689308"/>
                </a:lnTo>
                <a:lnTo>
                  <a:pt x="1040250" y="4653555"/>
                </a:lnTo>
                <a:lnTo>
                  <a:pt x="1074220" y="4612229"/>
                </a:lnTo>
                <a:lnTo>
                  <a:pt x="1107589" y="4565547"/>
                </a:lnTo>
                <a:lnTo>
                  <a:pt x="1140321" y="4513713"/>
                </a:lnTo>
                <a:lnTo>
                  <a:pt x="1172373" y="4456939"/>
                </a:lnTo>
                <a:lnTo>
                  <a:pt x="1203741" y="4395326"/>
                </a:lnTo>
                <a:lnTo>
                  <a:pt x="1234264" y="4329304"/>
                </a:lnTo>
                <a:lnTo>
                  <a:pt x="1263942" y="4258965"/>
                </a:lnTo>
                <a:lnTo>
                  <a:pt x="1292712" y="4184524"/>
                </a:lnTo>
                <a:lnTo>
                  <a:pt x="1320512" y="4106193"/>
                </a:lnTo>
                <a:lnTo>
                  <a:pt x="1347276" y="4024184"/>
                </a:lnTo>
                <a:lnTo>
                  <a:pt x="1372939" y="3938711"/>
                </a:lnTo>
                <a:lnTo>
                  <a:pt x="1397435" y="3849991"/>
                </a:lnTo>
                <a:lnTo>
                  <a:pt x="1420698" y="3758237"/>
                </a:lnTo>
                <a:lnTo>
                  <a:pt x="1442659" y="3663665"/>
                </a:lnTo>
                <a:lnTo>
                  <a:pt x="1463253" y="3566490"/>
                </a:lnTo>
                <a:lnTo>
                  <a:pt x="1482412" y="3466928"/>
                </a:lnTo>
                <a:lnTo>
                  <a:pt x="1500069" y="3365196"/>
                </a:lnTo>
                <a:lnTo>
                  <a:pt x="1516156" y="3261509"/>
                </a:lnTo>
                <a:lnTo>
                  <a:pt x="1530605" y="3156083"/>
                </a:lnTo>
                <a:lnTo>
                  <a:pt x="1543348" y="3049134"/>
                </a:lnTo>
                <a:lnTo>
                  <a:pt x="1554317" y="2940879"/>
                </a:lnTo>
                <a:lnTo>
                  <a:pt x="1563444" y="2831534"/>
                </a:lnTo>
                <a:lnTo>
                  <a:pt x="1570662" y="2721316"/>
                </a:lnTo>
                <a:lnTo>
                  <a:pt x="1575902" y="2610440"/>
                </a:lnTo>
                <a:lnTo>
                  <a:pt x="1579097" y="2498878"/>
                </a:lnTo>
                <a:lnTo>
                  <a:pt x="1580172" y="2387579"/>
                </a:lnTo>
                <a:lnTo>
                  <a:pt x="1579596" y="2331661"/>
                </a:lnTo>
                <a:lnTo>
                  <a:pt x="1577878" y="2275649"/>
                </a:lnTo>
                <a:lnTo>
                  <a:pt x="1571119" y="2164082"/>
                </a:lnTo>
                <a:lnTo>
                  <a:pt x="1560038" y="2052965"/>
                </a:lnTo>
                <a:lnTo>
                  <a:pt x="1544781" y="1942513"/>
                </a:lnTo>
                <a:lnTo>
                  <a:pt x="1525490" y="1832942"/>
                </a:lnTo>
                <a:lnTo>
                  <a:pt x="1502312" y="1724470"/>
                </a:lnTo>
                <a:lnTo>
                  <a:pt x="1475389" y="1617313"/>
                </a:lnTo>
                <a:lnTo>
                  <a:pt x="1444865" y="1511686"/>
                </a:lnTo>
                <a:lnTo>
                  <a:pt x="1410883" y="1407806"/>
                </a:lnTo>
                <a:lnTo>
                  <a:pt x="1373588" y="1305887"/>
                </a:lnTo>
                <a:lnTo>
                  <a:pt x="1333121" y="1206148"/>
                </a:lnTo>
                <a:lnTo>
                  <a:pt x="1289626" y="1108802"/>
                </a:lnTo>
                <a:lnTo>
                  <a:pt x="1243243" y="1014068"/>
                </a:lnTo>
                <a:lnTo>
                  <a:pt x="1194117" y="922160"/>
                </a:lnTo>
                <a:lnTo>
                  <a:pt x="1142386" y="833295"/>
                </a:lnTo>
                <a:lnTo>
                  <a:pt x="1088194" y="747689"/>
                </a:lnTo>
                <a:lnTo>
                  <a:pt x="1031680" y="665558"/>
                </a:lnTo>
                <a:lnTo>
                  <a:pt x="972985" y="587121"/>
                </a:lnTo>
                <a:lnTo>
                  <a:pt x="912247" y="512591"/>
                </a:lnTo>
                <a:lnTo>
                  <a:pt x="849607" y="442188"/>
                </a:lnTo>
                <a:lnTo>
                  <a:pt x="785315" y="376237"/>
                </a:lnTo>
                <a:lnTo>
                  <a:pt x="752500" y="344906"/>
                </a:lnTo>
                <a:lnTo>
                  <a:pt x="719294" y="314742"/>
                </a:lnTo>
                <a:lnTo>
                  <a:pt x="685718" y="285775"/>
                </a:lnTo>
                <a:lnTo>
                  <a:pt x="651786" y="258030"/>
                </a:lnTo>
                <a:lnTo>
                  <a:pt x="617515" y="231537"/>
                </a:lnTo>
                <a:lnTo>
                  <a:pt x="582924" y="206322"/>
                </a:lnTo>
                <a:lnTo>
                  <a:pt x="548030" y="182413"/>
                </a:lnTo>
                <a:lnTo>
                  <a:pt x="512847" y="159840"/>
                </a:lnTo>
                <a:lnTo>
                  <a:pt x="477395" y="138629"/>
                </a:lnTo>
                <a:lnTo>
                  <a:pt x="441690" y="118809"/>
                </a:lnTo>
                <a:lnTo>
                  <a:pt x="405751" y="100408"/>
                </a:lnTo>
                <a:lnTo>
                  <a:pt x="369592" y="83456"/>
                </a:lnTo>
                <a:lnTo>
                  <a:pt x="333232" y="67981"/>
                </a:lnTo>
                <a:lnTo>
                  <a:pt x="296691" y="54013"/>
                </a:lnTo>
                <a:lnTo>
                  <a:pt x="259984" y="41579"/>
                </a:lnTo>
                <a:lnTo>
                  <a:pt x="223130" y="30711"/>
                </a:lnTo>
                <a:lnTo>
                  <a:pt x="186147" y="21436"/>
                </a:lnTo>
                <a:lnTo>
                  <a:pt x="111876" y="7786"/>
                </a:lnTo>
                <a:lnTo>
                  <a:pt x="37325" y="864"/>
                </a:lnTo>
                <a:lnTo>
                  <a:pt x="598" y="0"/>
                </a:lnTo>
                <a:close/>
              </a:path>
            </a:pathLst>
          </a:custGeom>
          <a:solidFill>
            <a:srgbClr val="4472C4"/>
          </a:solidFill>
        </p:spPr>
        <p:txBody>
          <a:bodyPr wrap="square" lIns="0" tIns="0" rIns="0" bIns="0" rtlCol="0"/>
          <a:lstStyle/>
          <a:p>
            <a:endParaRPr/>
          </a:p>
        </p:txBody>
      </p:sp>
      <p:sp>
        <p:nvSpPr>
          <p:cNvPr id="22" name="object 22"/>
          <p:cNvSpPr txBox="1"/>
          <p:nvPr/>
        </p:nvSpPr>
        <p:spPr>
          <a:xfrm>
            <a:off x="9359573" y="1432052"/>
            <a:ext cx="1198245" cy="1494790"/>
          </a:xfrm>
          <a:prstGeom prst="rect">
            <a:avLst/>
          </a:prstGeom>
        </p:spPr>
        <p:txBody>
          <a:bodyPr vert="horz" wrap="square" lIns="0" tIns="10160" rIns="0" bIns="0" rtlCol="0">
            <a:spAutoFit/>
          </a:bodyPr>
          <a:lstStyle/>
          <a:p>
            <a:pPr marL="12700" marR="5080">
              <a:lnSpc>
                <a:spcPct val="100600"/>
              </a:lnSpc>
              <a:spcBef>
                <a:spcPts val="80"/>
              </a:spcBef>
            </a:pPr>
            <a:r>
              <a:rPr sz="2400" spc="-5" dirty="0">
                <a:latin typeface="Calibri"/>
                <a:cs typeface="Calibri"/>
              </a:rPr>
              <a:t>Sample </a:t>
            </a:r>
            <a:r>
              <a:rPr sz="2400" dirty="0">
                <a:latin typeface="Calibri"/>
                <a:cs typeface="Calibri"/>
              </a:rPr>
              <a:t> </a:t>
            </a:r>
            <a:r>
              <a:rPr sz="2400" spc="-20" dirty="0">
                <a:latin typeface="Calibri"/>
                <a:cs typeface="Calibri"/>
              </a:rPr>
              <a:t>word</a:t>
            </a:r>
            <a:r>
              <a:rPr sz="2400" spc="-95" dirty="0">
                <a:latin typeface="Calibri"/>
                <a:cs typeface="Calibri"/>
              </a:rPr>
              <a:t> </a:t>
            </a:r>
            <a:r>
              <a:rPr sz="2400" dirty="0">
                <a:latin typeface="Calibri"/>
                <a:cs typeface="Calibri"/>
              </a:rPr>
              <a:t>and </a:t>
            </a:r>
            <a:r>
              <a:rPr sz="2400" spc="-525" dirty="0">
                <a:latin typeface="Calibri"/>
                <a:cs typeface="Calibri"/>
              </a:rPr>
              <a:t> </a:t>
            </a:r>
            <a:r>
              <a:rPr sz="2400" spc="-10" dirty="0">
                <a:latin typeface="Calibri"/>
                <a:cs typeface="Calibri"/>
              </a:rPr>
              <a:t>copy </a:t>
            </a:r>
            <a:r>
              <a:rPr sz="2400" spc="-15" dirty="0">
                <a:latin typeface="Calibri"/>
                <a:cs typeface="Calibri"/>
              </a:rPr>
              <a:t>to </a:t>
            </a:r>
            <a:r>
              <a:rPr sz="2400" spc="-10" dirty="0">
                <a:latin typeface="Calibri"/>
                <a:cs typeface="Calibri"/>
              </a:rPr>
              <a:t> </a:t>
            </a:r>
            <a:r>
              <a:rPr sz="2400" spc="-5" dirty="0">
                <a:latin typeface="Calibri"/>
                <a:cs typeface="Calibri"/>
              </a:rPr>
              <a:t>input</a:t>
            </a:r>
            <a:endParaRPr sz="2400">
              <a:latin typeface="Calibri"/>
              <a:cs typeface="Calibri"/>
            </a:endParaRPr>
          </a:p>
        </p:txBody>
      </p:sp>
      <p:sp>
        <p:nvSpPr>
          <p:cNvPr id="23" name="object 23"/>
          <p:cNvSpPr txBox="1"/>
          <p:nvPr/>
        </p:nvSpPr>
        <p:spPr>
          <a:xfrm>
            <a:off x="7708567" y="4152244"/>
            <a:ext cx="612140" cy="1025525"/>
          </a:xfrm>
          <a:prstGeom prst="rect">
            <a:avLst/>
          </a:prstGeom>
          <a:solidFill>
            <a:srgbClr val="F3F3F3"/>
          </a:solidFill>
          <a:ln w="19050">
            <a:solidFill>
              <a:srgbClr val="44546A"/>
            </a:solidFill>
          </a:ln>
        </p:spPr>
        <p:txBody>
          <a:bodyPr vert="horz" wrap="square" lIns="0" tIns="5080" rIns="0" bIns="0" rtlCol="0">
            <a:spAutoFit/>
          </a:bodyPr>
          <a:lstStyle/>
          <a:p>
            <a:pPr>
              <a:lnSpc>
                <a:spcPct val="100000"/>
              </a:lnSpc>
              <a:spcBef>
                <a:spcPts val="40"/>
              </a:spcBef>
            </a:pPr>
            <a:endParaRPr sz="2550">
              <a:latin typeface="Times New Roman"/>
              <a:cs typeface="Times New Roman"/>
            </a:endParaRPr>
          </a:p>
          <a:p>
            <a:pPr algn="ctr">
              <a:lnSpc>
                <a:spcPct val="100000"/>
              </a:lnSpc>
              <a:spcBef>
                <a:spcPts val="5"/>
              </a:spcBef>
            </a:pPr>
            <a:r>
              <a:rPr sz="1600" spc="-10" dirty="0">
                <a:latin typeface="Calibri"/>
                <a:cs typeface="Calibri"/>
              </a:rPr>
              <a:t>x1</a:t>
            </a:r>
            <a:endParaRPr sz="1600">
              <a:latin typeface="Calibri"/>
              <a:cs typeface="Calibri"/>
            </a:endParaRPr>
          </a:p>
        </p:txBody>
      </p:sp>
      <p:sp>
        <p:nvSpPr>
          <p:cNvPr id="24" name="object 24"/>
          <p:cNvSpPr/>
          <p:nvPr/>
        </p:nvSpPr>
        <p:spPr>
          <a:xfrm>
            <a:off x="7374771" y="2955121"/>
            <a:ext cx="386080" cy="76200"/>
          </a:xfrm>
          <a:custGeom>
            <a:avLst/>
            <a:gdLst/>
            <a:ahLst/>
            <a:cxnLst/>
            <a:rect l="l" t="t" r="r" b="b"/>
            <a:pathLst>
              <a:path w="386079" h="76200">
                <a:moveTo>
                  <a:pt x="309299" y="47624"/>
                </a:moveTo>
                <a:lnTo>
                  <a:pt x="309299" y="76200"/>
                </a:lnTo>
                <a:lnTo>
                  <a:pt x="366449" y="47625"/>
                </a:lnTo>
                <a:lnTo>
                  <a:pt x="309299" y="47624"/>
                </a:lnTo>
                <a:close/>
              </a:path>
              <a:path w="386079" h="76200">
                <a:moveTo>
                  <a:pt x="309299" y="28574"/>
                </a:moveTo>
                <a:lnTo>
                  <a:pt x="309299" y="47624"/>
                </a:lnTo>
                <a:lnTo>
                  <a:pt x="321999" y="47625"/>
                </a:lnTo>
                <a:lnTo>
                  <a:pt x="321999" y="28575"/>
                </a:lnTo>
                <a:lnTo>
                  <a:pt x="309299" y="28574"/>
                </a:lnTo>
                <a:close/>
              </a:path>
              <a:path w="386079" h="76200">
                <a:moveTo>
                  <a:pt x="309299" y="0"/>
                </a:moveTo>
                <a:lnTo>
                  <a:pt x="309299" y="28574"/>
                </a:lnTo>
                <a:lnTo>
                  <a:pt x="321999" y="28575"/>
                </a:lnTo>
                <a:lnTo>
                  <a:pt x="321999" y="47625"/>
                </a:lnTo>
                <a:lnTo>
                  <a:pt x="366452" y="47623"/>
                </a:lnTo>
                <a:lnTo>
                  <a:pt x="385499" y="38100"/>
                </a:lnTo>
                <a:lnTo>
                  <a:pt x="309299" y="0"/>
                </a:lnTo>
                <a:close/>
              </a:path>
              <a:path w="386079" h="76200">
                <a:moveTo>
                  <a:pt x="0" y="28573"/>
                </a:moveTo>
                <a:lnTo>
                  <a:pt x="0" y="47623"/>
                </a:lnTo>
                <a:lnTo>
                  <a:pt x="309299" y="47624"/>
                </a:lnTo>
                <a:lnTo>
                  <a:pt x="309299" y="28574"/>
                </a:lnTo>
                <a:lnTo>
                  <a:pt x="0" y="28573"/>
                </a:lnTo>
                <a:close/>
              </a:path>
            </a:pathLst>
          </a:custGeom>
          <a:solidFill>
            <a:srgbClr val="44546A"/>
          </a:solidFill>
        </p:spPr>
        <p:txBody>
          <a:bodyPr wrap="square" lIns="0" tIns="0" rIns="0" bIns="0" rtlCol="0"/>
          <a:lstStyle/>
          <a:p>
            <a:endParaRPr/>
          </a:p>
        </p:txBody>
      </p:sp>
      <p:sp>
        <p:nvSpPr>
          <p:cNvPr id="25" name="object 25"/>
          <p:cNvSpPr/>
          <p:nvPr/>
        </p:nvSpPr>
        <p:spPr>
          <a:xfrm>
            <a:off x="7967719" y="3506012"/>
            <a:ext cx="76200" cy="646430"/>
          </a:xfrm>
          <a:custGeom>
            <a:avLst/>
            <a:gdLst/>
            <a:ahLst/>
            <a:cxnLst/>
            <a:rect l="l" t="t" r="r" b="b"/>
            <a:pathLst>
              <a:path w="76200" h="646429">
                <a:moveTo>
                  <a:pt x="47625" y="63500"/>
                </a:moveTo>
                <a:lnTo>
                  <a:pt x="28575" y="63500"/>
                </a:lnTo>
                <a:lnTo>
                  <a:pt x="28576" y="646231"/>
                </a:lnTo>
                <a:lnTo>
                  <a:pt x="47626"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26" name="object 26"/>
          <p:cNvSpPr txBox="1"/>
          <p:nvPr/>
        </p:nvSpPr>
        <p:spPr>
          <a:xfrm>
            <a:off x="7760271"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h1</a:t>
            </a:r>
            <a:endParaRPr sz="1600">
              <a:latin typeface="Calibri"/>
              <a:cs typeface="Calibri"/>
            </a:endParaRPr>
          </a:p>
        </p:txBody>
      </p:sp>
      <p:sp>
        <p:nvSpPr>
          <p:cNvPr id="27" name="object 27"/>
          <p:cNvSpPr/>
          <p:nvPr/>
        </p:nvSpPr>
        <p:spPr>
          <a:xfrm>
            <a:off x="7967719" y="1920298"/>
            <a:ext cx="76200" cy="560705"/>
          </a:xfrm>
          <a:custGeom>
            <a:avLst/>
            <a:gdLst/>
            <a:ahLst/>
            <a:cxnLst/>
            <a:rect l="l" t="t" r="r" b="b"/>
            <a:pathLst>
              <a:path w="76200" h="560705">
                <a:moveTo>
                  <a:pt x="47625" y="63500"/>
                </a:moveTo>
                <a:lnTo>
                  <a:pt x="28575" y="63500"/>
                </a:lnTo>
                <a:lnTo>
                  <a:pt x="28576" y="560254"/>
                </a:lnTo>
                <a:lnTo>
                  <a:pt x="47626"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28" name="object 28"/>
          <p:cNvSpPr txBox="1"/>
          <p:nvPr/>
        </p:nvSpPr>
        <p:spPr>
          <a:xfrm>
            <a:off x="7760271"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y1</a:t>
            </a:r>
            <a:endParaRPr sz="1600">
              <a:latin typeface="Calibri"/>
              <a:cs typeface="Calibri"/>
            </a:endParaRPr>
          </a:p>
        </p:txBody>
      </p:sp>
      <p:sp>
        <p:nvSpPr>
          <p:cNvPr id="29" name="object 29"/>
          <p:cNvSpPr txBox="1"/>
          <p:nvPr/>
        </p:nvSpPr>
        <p:spPr>
          <a:xfrm rot="19200000">
            <a:off x="7914296" y="612068"/>
            <a:ext cx="400330" cy="317500"/>
          </a:xfrm>
          <a:prstGeom prst="rect">
            <a:avLst/>
          </a:prstGeom>
        </p:spPr>
        <p:txBody>
          <a:bodyPr vert="horz" wrap="square" lIns="0" tIns="0" rIns="0" bIns="0" rtlCol="0">
            <a:spAutoFit/>
          </a:bodyPr>
          <a:lstStyle/>
          <a:p>
            <a:pPr>
              <a:lnSpc>
                <a:spcPts val="2470"/>
              </a:lnSpc>
            </a:pPr>
            <a:r>
              <a:rPr sz="2500" dirty="0">
                <a:latin typeface="Calibri"/>
                <a:cs typeface="Calibri"/>
              </a:rPr>
              <a:t>in</a:t>
            </a:r>
            <a:endParaRPr sz="2500">
              <a:latin typeface="Calibri"/>
              <a:cs typeface="Calibri"/>
            </a:endParaRPr>
          </a:p>
        </p:txBody>
      </p:sp>
      <p:sp>
        <p:nvSpPr>
          <p:cNvPr id="30" name="object 30"/>
          <p:cNvSpPr txBox="1"/>
          <p:nvPr/>
        </p:nvSpPr>
        <p:spPr>
          <a:xfrm rot="19740000">
            <a:off x="8637123" y="5346423"/>
            <a:ext cx="402271" cy="317500"/>
          </a:xfrm>
          <a:prstGeom prst="rect">
            <a:avLst/>
          </a:prstGeom>
        </p:spPr>
        <p:txBody>
          <a:bodyPr vert="horz" wrap="square" lIns="0" tIns="0" rIns="0" bIns="0" rtlCol="0">
            <a:spAutoFit/>
          </a:bodyPr>
          <a:lstStyle/>
          <a:p>
            <a:pPr>
              <a:lnSpc>
                <a:spcPts val="2475"/>
              </a:lnSpc>
            </a:pPr>
            <a:r>
              <a:rPr sz="2500" dirty="0">
                <a:latin typeface="Calibri"/>
                <a:cs typeface="Calibri"/>
              </a:rPr>
              <a:t>in</a:t>
            </a:r>
            <a:endParaRPr sz="2500">
              <a:latin typeface="Calibri"/>
              <a:cs typeface="Calibri"/>
            </a:endParaRPr>
          </a:p>
        </p:txBody>
      </p:sp>
      <p:sp>
        <p:nvSpPr>
          <p:cNvPr id="31" name="object 31"/>
          <p:cNvSpPr txBox="1"/>
          <p:nvPr/>
        </p:nvSpPr>
        <p:spPr>
          <a:xfrm>
            <a:off x="8622728" y="4152244"/>
            <a:ext cx="612140" cy="1025525"/>
          </a:xfrm>
          <a:prstGeom prst="rect">
            <a:avLst/>
          </a:prstGeom>
          <a:solidFill>
            <a:srgbClr val="F3F3F3"/>
          </a:solidFill>
          <a:ln w="19050">
            <a:solidFill>
              <a:srgbClr val="44546A"/>
            </a:solidFill>
          </a:ln>
        </p:spPr>
        <p:txBody>
          <a:bodyPr vert="horz" wrap="square" lIns="0" tIns="5080" rIns="0" bIns="0" rtlCol="0">
            <a:spAutoFit/>
          </a:bodyPr>
          <a:lstStyle/>
          <a:p>
            <a:pPr>
              <a:lnSpc>
                <a:spcPct val="100000"/>
              </a:lnSpc>
              <a:spcBef>
                <a:spcPts val="40"/>
              </a:spcBef>
            </a:pPr>
            <a:endParaRPr sz="2550">
              <a:latin typeface="Times New Roman"/>
              <a:cs typeface="Times New Roman"/>
            </a:endParaRPr>
          </a:p>
          <a:p>
            <a:pPr algn="ctr">
              <a:lnSpc>
                <a:spcPct val="100000"/>
              </a:lnSpc>
              <a:spcBef>
                <a:spcPts val="5"/>
              </a:spcBef>
            </a:pPr>
            <a:r>
              <a:rPr sz="1600" spc="-10" dirty="0">
                <a:latin typeface="Calibri"/>
                <a:cs typeface="Calibri"/>
              </a:rPr>
              <a:t>x2</a:t>
            </a:r>
            <a:endParaRPr sz="1600">
              <a:latin typeface="Calibri"/>
              <a:cs typeface="Calibri"/>
            </a:endParaRPr>
          </a:p>
        </p:txBody>
      </p:sp>
      <p:sp>
        <p:nvSpPr>
          <p:cNvPr id="32" name="object 32"/>
          <p:cNvSpPr/>
          <p:nvPr/>
        </p:nvSpPr>
        <p:spPr>
          <a:xfrm>
            <a:off x="8251563" y="2955121"/>
            <a:ext cx="385445" cy="76200"/>
          </a:xfrm>
          <a:custGeom>
            <a:avLst/>
            <a:gdLst/>
            <a:ahLst/>
            <a:cxnLst/>
            <a:rect l="l" t="t" r="r" b="b"/>
            <a:pathLst>
              <a:path w="385445" h="76200">
                <a:moveTo>
                  <a:pt x="308899" y="47624"/>
                </a:moveTo>
                <a:lnTo>
                  <a:pt x="308899" y="76200"/>
                </a:lnTo>
                <a:lnTo>
                  <a:pt x="366049" y="47625"/>
                </a:lnTo>
                <a:lnTo>
                  <a:pt x="308899" y="47624"/>
                </a:lnTo>
                <a:close/>
              </a:path>
              <a:path w="385445" h="76200">
                <a:moveTo>
                  <a:pt x="308899" y="28574"/>
                </a:moveTo>
                <a:lnTo>
                  <a:pt x="308899" y="47624"/>
                </a:lnTo>
                <a:lnTo>
                  <a:pt x="321599" y="47625"/>
                </a:lnTo>
                <a:lnTo>
                  <a:pt x="321599" y="28575"/>
                </a:lnTo>
                <a:lnTo>
                  <a:pt x="308899" y="28574"/>
                </a:lnTo>
                <a:close/>
              </a:path>
              <a:path w="385445" h="76200">
                <a:moveTo>
                  <a:pt x="308899" y="0"/>
                </a:moveTo>
                <a:lnTo>
                  <a:pt x="308899" y="28574"/>
                </a:lnTo>
                <a:lnTo>
                  <a:pt x="321599" y="28575"/>
                </a:lnTo>
                <a:lnTo>
                  <a:pt x="321599" y="47625"/>
                </a:lnTo>
                <a:lnTo>
                  <a:pt x="366052" y="47623"/>
                </a:lnTo>
                <a:lnTo>
                  <a:pt x="385099" y="38100"/>
                </a:lnTo>
                <a:lnTo>
                  <a:pt x="308899" y="0"/>
                </a:lnTo>
                <a:close/>
              </a:path>
              <a:path w="385445" h="76200">
                <a:moveTo>
                  <a:pt x="0" y="28573"/>
                </a:moveTo>
                <a:lnTo>
                  <a:pt x="0" y="47623"/>
                </a:lnTo>
                <a:lnTo>
                  <a:pt x="308899" y="47624"/>
                </a:lnTo>
                <a:lnTo>
                  <a:pt x="308899" y="28574"/>
                </a:lnTo>
                <a:lnTo>
                  <a:pt x="0" y="28573"/>
                </a:lnTo>
                <a:close/>
              </a:path>
            </a:pathLst>
          </a:custGeom>
          <a:solidFill>
            <a:srgbClr val="44546A"/>
          </a:solidFill>
        </p:spPr>
        <p:txBody>
          <a:bodyPr wrap="square" lIns="0" tIns="0" rIns="0" bIns="0" rtlCol="0"/>
          <a:lstStyle/>
          <a:p>
            <a:endParaRPr/>
          </a:p>
        </p:txBody>
      </p:sp>
      <p:sp>
        <p:nvSpPr>
          <p:cNvPr id="33" name="object 33"/>
          <p:cNvSpPr txBox="1"/>
          <p:nvPr/>
        </p:nvSpPr>
        <p:spPr>
          <a:xfrm>
            <a:off x="8636662"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h2</a:t>
            </a:r>
            <a:endParaRPr sz="1600">
              <a:latin typeface="Calibri"/>
              <a:cs typeface="Calibri"/>
            </a:endParaRPr>
          </a:p>
        </p:txBody>
      </p:sp>
      <p:sp>
        <p:nvSpPr>
          <p:cNvPr id="34" name="object 34"/>
          <p:cNvSpPr txBox="1"/>
          <p:nvPr/>
        </p:nvSpPr>
        <p:spPr>
          <a:xfrm>
            <a:off x="8636662"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y2</a:t>
            </a:r>
            <a:endParaRPr sz="1600">
              <a:latin typeface="Calibri"/>
              <a:cs typeface="Calibri"/>
            </a:endParaRPr>
          </a:p>
        </p:txBody>
      </p:sp>
      <p:sp>
        <p:nvSpPr>
          <p:cNvPr id="35" name="object 35"/>
          <p:cNvSpPr/>
          <p:nvPr/>
        </p:nvSpPr>
        <p:spPr>
          <a:xfrm>
            <a:off x="8844112" y="3506012"/>
            <a:ext cx="76200" cy="646430"/>
          </a:xfrm>
          <a:custGeom>
            <a:avLst/>
            <a:gdLst/>
            <a:ahLst/>
            <a:cxnLst/>
            <a:rect l="l" t="t" r="r" b="b"/>
            <a:pathLst>
              <a:path w="76200" h="646429">
                <a:moveTo>
                  <a:pt x="47623" y="63500"/>
                </a:moveTo>
                <a:lnTo>
                  <a:pt x="28573" y="63500"/>
                </a:lnTo>
                <a:lnTo>
                  <a:pt x="28575" y="646231"/>
                </a:lnTo>
                <a:lnTo>
                  <a:pt x="47625" y="646231"/>
                </a:lnTo>
                <a:lnTo>
                  <a:pt x="47623" y="63500"/>
                </a:lnTo>
                <a:close/>
              </a:path>
              <a:path w="76200" h="646429">
                <a:moveTo>
                  <a:pt x="38098" y="0"/>
                </a:moveTo>
                <a:lnTo>
                  <a:pt x="0" y="76200"/>
                </a:lnTo>
                <a:lnTo>
                  <a:pt x="28573" y="76200"/>
                </a:lnTo>
                <a:lnTo>
                  <a:pt x="28573" y="63500"/>
                </a:lnTo>
                <a:lnTo>
                  <a:pt x="69849" y="63500"/>
                </a:lnTo>
                <a:lnTo>
                  <a:pt x="38098" y="0"/>
                </a:lnTo>
                <a:close/>
              </a:path>
              <a:path w="76200" h="646429">
                <a:moveTo>
                  <a:pt x="69849" y="63500"/>
                </a:moveTo>
                <a:lnTo>
                  <a:pt x="47623" y="63500"/>
                </a:lnTo>
                <a:lnTo>
                  <a:pt x="47623" y="76200"/>
                </a:lnTo>
                <a:lnTo>
                  <a:pt x="76200" y="76200"/>
                </a:lnTo>
                <a:lnTo>
                  <a:pt x="69849" y="63500"/>
                </a:lnTo>
                <a:close/>
              </a:path>
            </a:pathLst>
          </a:custGeom>
          <a:solidFill>
            <a:srgbClr val="44546A"/>
          </a:solidFill>
        </p:spPr>
        <p:txBody>
          <a:bodyPr wrap="square" lIns="0" tIns="0" rIns="0" bIns="0" rtlCol="0"/>
          <a:lstStyle/>
          <a:p>
            <a:endParaRPr/>
          </a:p>
        </p:txBody>
      </p:sp>
      <p:sp>
        <p:nvSpPr>
          <p:cNvPr id="36" name="object 36"/>
          <p:cNvSpPr txBox="1"/>
          <p:nvPr/>
        </p:nvSpPr>
        <p:spPr>
          <a:xfrm rot="19200000">
            <a:off x="8536901" y="583680"/>
            <a:ext cx="776534" cy="317500"/>
          </a:xfrm>
          <a:prstGeom prst="rect">
            <a:avLst/>
          </a:prstGeom>
        </p:spPr>
        <p:txBody>
          <a:bodyPr vert="horz" wrap="square" lIns="0" tIns="0" rIns="0" bIns="0" rtlCol="0">
            <a:spAutoFit/>
          </a:bodyPr>
          <a:lstStyle/>
          <a:p>
            <a:pPr>
              <a:lnSpc>
                <a:spcPts val="2480"/>
              </a:lnSpc>
            </a:pPr>
            <a:r>
              <a:rPr sz="2500" spc="-60" dirty="0">
                <a:latin typeface="Calibri"/>
                <a:cs typeface="Calibri"/>
              </a:rPr>
              <a:t>s</a:t>
            </a:r>
            <a:r>
              <a:rPr sz="2500" dirty="0">
                <a:latin typeface="Calibri"/>
                <a:cs typeface="Calibri"/>
              </a:rPr>
              <a:t>t</a:t>
            </a:r>
            <a:r>
              <a:rPr sz="2500" spc="-90" dirty="0">
                <a:latin typeface="Calibri"/>
                <a:cs typeface="Calibri"/>
              </a:rPr>
              <a:t>r</a:t>
            </a:r>
            <a:r>
              <a:rPr sz="2500" spc="-55" dirty="0">
                <a:latin typeface="Calibri"/>
                <a:cs typeface="Calibri"/>
              </a:rPr>
              <a:t>a</a:t>
            </a:r>
            <a:r>
              <a:rPr sz="3750" baseline="1111" dirty="0">
                <a:latin typeface="Calibri"/>
                <a:cs typeface="Calibri"/>
              </a:rPr>
              <a:t>w</a:t>
            </a:r>
            <a:endParaRPr sz="3750" baseline="1111">
              <a:latin typeface="Calibri"/>
              <a:cs typeface="Calibri"/>
            </a:endParaRPr>
          </a:p>
        </p:txBody>
      </p:sp>
      <p:sp>
        <p:nvSpPr>
          <p:cNvPr id="37" name="object 37"/>
          <p:cNvSpPr txBox="1"/>
          <p:nvPr/>
        </p:nvSpPr>
        <p:spPr>
          <a:xfrm rot="19740000">
            <a:off x="9233527" y="5374313"/>
            <a:ext cx="779432" cy="317500"/>
          </a:xfrm>
          <a:prstGeom prst="rect">
            <a:avLst/>
          </a:prstGeom>
        </p:spPr>
        <p:txBody>
          <a:bodyPr vert="horz" wrap="square" lIns="0" tIns="0" rIns="0" bIns="0" rtlCol="0">
            <a:spAutoFit/>
          </a:bodyPr>
          <a:lstStyle/>
          <a:p>
            <a:pPr>
              <a:lnSpc>
                <a:spcPts val="2490"/>
              </a:lnSpc>
            </a:pPr>
            <a:r>
              <a:rPr sz="2500" spc="-70" dirty="0">
                <a:latin typeface="Calibri"/>
                <a:cs typeface="Calibri"/>
              </a:rPr>
              <a:t>st</a:t>
            </a:r>
            <a:r>
              <a:rPr sz="3750" spc="-104" baseline="1111" dirty="0">
                <a:latin typeface="Calibri"/>
                <a:cs typeface="Calibri"/>
              </a:rPr>
              <a:t>raw</a:t>
            </a:r>
            <a:endParaRPr sz="3750" baseline="1111">
              <a:latin typeface="Calibri"/>
              <a:cs typeface="Calibri"/>
            </a:endParaRPr>
          </a:p>
        </p:txBody>
      </p:sp>
      <p:sp>
        <p:nvSpPr>
          <p:cNvPr id="38" name="object 38"/>
          <p:cNvSpPr/>
          <p:nvPr/>
        </p:nvSpPr>
        <p:spPr>
          <a:xfrm>
            <a:off x="8844112" y="1920298"/>
            <a:ext cx="76200" cy="560705"/>
          </a:xfrm>
          <a:custGeom>
            <a:avLst/>
            <a:gdLst/>
            <a:ahLst/>
            <a:cxnLst/>
            <a:rect l="l" t="t" r="r" b="b"/>
            <a:pathLst>
              <a:path w="76200" h="560705">
                <a:moveTo>
                  <a:pt x="47625" y="63500"/>
                </a:moveTo>
                <a:lnTo>
                  <a:pt x="28575" y="63500"/>
                </a:lnTo>
                <a:lnTo>
                  <a:pt x="28575" y="560254"/>
                </a:lnTo>
                <a:lnTo>
                  <a:pt x="47625" y="560254"/>
                </a:lnTo>
                <a:lnTo>
                  <a:pt x="47625" y="63500"/>
                </a:lnTo>
                <a:close/>
              </a:path>
              <a:path w="76200" h="560705">
                <a:moveTo>
                  <a:pt x="38098" y="0"/>
                </a:moveTo>
                <a:lnTo>
                  <a:pt x="0" y="76200"/>
                </a:lnTo>
                <a:lnTo>
                  <a:pt x="28575" y="76200"/>
                </a:lnTo>
                <a:lnTo>
                  <a:pt x="28575" y="63500"/>
                </a:lnTo>
                <a:lnTo>
                  <a:pt x="69849" y="63500"/>
                </a:lnTo>
                <a:lnTo>
                  <a:pt x="38098" y="0"/>
                </a:lnTo>
                <a:close/>
              </a:path>
              <a:path w="76200" h="560705">
                <a:moveTo>
                  <a:pt x="69849" y="63500"/>
                </a:moveTo>
                <a:lnTo>
                  <a:pt x="47625" y="63500"/>
                </a:lnTo>
                <a:lnTo>
                  <a:pt x="47625" y="76200"/>
                </a:lnTo>
                <a:lnTo>
                  <a:pt x="76200" y="76200"/>
                </a:lnTo>
                <a:lnTo>
                  <a:pt x="69849" y="63500"/>
                </a:lnTo>
                <a:close/>
              </a:path>
            </a:pathLst>
          </a:custGeom>
          <a:solidFill>
            <a:srgbClr val="44546A"/>
          </a:solidFill>
        </p:spPr>
        <p:txBody>
          <a:bodyPr wrap="square" lIns="0" tIns="0" rIns="0" bIns="0" rtlCol="0"/>
          <a:lstStyle/>
          <a:p>
            <a:endParaRPr/>
          </a:p>
        </p:txBody>
      </p:sp>
      <p:sp>
        <p:nvSpPr>
          <p:cNvPr id="39" name="object 39"/>
          <p:cNvSpPr/>
          <p:nvPr/>
        </p:nvSpPr>
        <p:spPr>
          <a:xfrm>
            <a:off x="2987635" y="2419087"/>
            <a:ext cx="2611606" cy="329565"/>
          </a:xfrm>
          <a:custGeom>
            <a:avLst/>
            <a:gdLst/>
            <a:ahLst/>
            <a:cxnLst/>
            <a:rect l="l" t="t" r="r" b="b"/>
            <a:pathLst>
              <a:path w="3834129" h="329564">
                <a:moveTo>
                  <a:pt x="3728817" y="0"/>
                </a:moveTo>
                <a:lnTo>
                  <a:pt x="3724128" y="13370"/>
                </a:lnTo>
                <a:lnTo>
                  <a:pt x="3743196" y="21645"/>
                </a:lnTo>
                <a:lnTo>
                  <a:pt x="3759594" y="33099"/>
                </a:lnTo>
                <a:lnTo>
                  <a:pt x="3784380" y="65547"/>
                </a:lnTo>
                <a:lnTo>
                  <a:pt x="3798964" y="109324"/>
                </a:lnTo>
                <a:lnTo>
                  <a:pt x="3803826" y="163041"/>
                </a:lnTo>
                <a:lnTo>
                  <a:pt x="3802605" y="192092"/>
                </a:lnTo>
                <a:lnTo>
                  <a:pt x="3792839" y="242185"/>
                </a:lnTo>
                <a:lnTo>
                  <a:pt x="3773240" y="281307"/>
                </a:lnTo>
                <a:lnTo>
                  <a:pt x="3743419" y="307699"/>
                </a:lnTo>
                <a:lnTo>
                  <a:pt x="3724650" y="316011"/>
                </a:lnTo>
                <a:lnTo>
                  <a:pt x="3728817" y="329382"/>
                </a:lnTo>
                <a:lnTo>
                  <a:pt x="3773745" y="308307"/>
                </a:lnTo>
                <a:lnTo>
                  <a:pt x="3806779" y="271821"/>
                </a:lnTo>
                <a:lnTo>
                  <a:pt x="3827093" y="222966"/>
                </a:lnTo>
                <a:lnTo>
                  <a:pt x="3833865" y="164777"/>
                </a:lnTo>
                <a:lnTo>
                  <a:pt x="3832167" y="134581"/>
                </a:lnTo>
                <a:lnTo>
                  <a:pt x="3818580" y="81059"/>
                </a:lnTo>
                <a:lnTo>
                  <a:pt x="3791634" y="37488"/>
                </a:lnTo>
                <a:lnTo>
                  <a:pt x="3752697" y="8622"/>
                </a:lnTo>
                <a:lnTo>
                  <a:pt x="3728817" y="0"/>
                </a:lnTo>
                <a:close/>
              </a:path>
              <a:path w="3834129" h="329564">
                <a:moveTo>
                  <a:pt x="105048" y="0"/>
                </a:moveTo>
                <a:lnTo>
                  <a:pt x="60228" y="21118"/>
                </a:lnTo>
                <a:lnTo>
                  <a:pt x="27172" y="57732"/>
                </a:lnTo>
                <a:lnTo>
                  <a:pt x="6793" y="106676"/>
                </a:lnTo>
                <a:lnTo>
                  <a:pt x="0" y="164777"/>
                </a:lnTo>
                <a:lnTo>
                  <a:pt x="1692" y="195038"/>
                </a:lnTo>
                <a:lnTo>
                  <a:pt x="15236" y="248560"/>
                </a:lnTo>
                <a:lnTo>
                  <a:pt x="42116" y="291990"/>
                </a:lnTo>
                <a:lnTo>
                  <a:pt x="81097" y="320771"/>
                </a:lnTo>
                <a:lnTo>
                  <a:pt x="105048" y="329382"/>
                </a:lnTo>
                <a:lnTo>
                  <a:pt x="109214" y="316011"/>
                </a:lnTo>
                <a:lnTo>
                  <a:pt x="90446" y="307699"/>
                </a:lnTo>
                <a:lnTo>
                  <a:pt x="74249" y="296130"/>
                </a:lnTo>
                <a:lnTo>
                  <a:pt x="49571" y="263227"/>
                </a:lnTo>
                <a:lnTo>
                  <a:pt x="34921" y="218473"/>
                </a:lnTo>
                <a:lnTo>
                  <a:pt x="30038" y="163041"/>
                </a:lnTo>
                <a:lnTo>
                  <a:pt x="31258" y="134940"/>
                </a:lnTo>
                <a:lnTo>
                  <a:pt x="41025" y="86193"/>
                </a:lnTo>
                <a:lnTo>
                  <a:pt x="60657" y="47733"/>
                </a:lnTo>
                <a:lnTo>
                  <a:pt x="90739" y="21645"/>
                </a:lnTo>
                <a:lnTo>
                  <a:pt x="109735" y="13370"/>
                </a:lnTo>
                <a:lnTo>
                  <a:pt x="105048" y="0"/>
                </a:lnTo>
                <a:close/>
              </a:path>
            </a:pathLst>
          </a:custGeom>
          <a:solidFill>
            <a:srgbClr val="000000"/>
          </a:solidFill>
        </p:spPr>
        <p:txBody>
          <a:bodyPr wrap="square" lIns="0" tIns="0" rIns="0" bIns="0" rtlCol="0"/>
          <a:lstStyle/>
          <a:p>
            <a:endParaRPr/>
          </a:p>
        </p:txBody>
      </p:sp>
      <p:sp>
        <p:nvSpPr>
          <p:cNvPr id="40" name="object 40"/>
          <p:cNvSpPr txBox="1"/>
          <p:nvPr/>
        </p:nvSpPr>
        <p:spPr>
          <a:xfrm>
            <a:off x="1433714" y="1701291"/>
            <a:ext cx="5284470" cy="1068070"/>
          </a:xfrm>
          <a:prstGeom prst="rect">
            <a:avLst/>
          </a:prstGeom>
        </p:spPr>
        <p:txBody>
          <a:bodyPr vert="horz" wrap="square" lIns="0" tIns="107315" rIns="0" bIns="0" rtlCol="0">
            <a:spAutoFit/>
          </a:bodyPr>
          <a:lstStyle/>
          <a:p>
            <a:pPr marL="38100">
              <a:lnSpc>
                <a:spcPct val="100000"/>
              </a:lnSpc>
              <a:spcBef>
                <a:spcPts val="845"/>
              </a:spcBef>
            </a:pPr>
            <a:r>
              <a:rPr sz="2800" b="1" spc="-15" dirty="0">
                <a:latin typeface="Calibri"/>
                <a:cs typeface="Calibri"/>
              </a:rPr>
              <a:t>Before:</a:t>
            </a:r>
            <a:endParaRPr sz="2800" dirty="0">
              <a:latin typeface="Calibri"/>
              <a:cs typeface="Calibri"/>
            </a:endParaRPr>
          </a:p>
          <a:p>
            <a:pPr marL="38100">
              <a:lnSpc>
                <a:spcPct val="100000"/>
              </a:lnSpc>
              <a:spcBef>
                <a:spcPts val="740"/>
              </a:spcBef>
              <a:tabLst>
                <a:tab pos="1670050" algn="l"/>
              </a:tabLst>
            </a:pPr>
            <a:r>
              <a:rPr lang="pt-BR" sz="2800" spc="150" dirty="0">
                <a:latin typeface="Cambria Math"/>
                <a:cs typeface="Cambria Math"/>
              </a:rPr>
              <a:t>ℎ</a:t>
            </a:r>
            <a:r>
              <a:rPr lang="pt-BR" sz="3000" spc="794" baseline="-16666" dirty="0">
                <a:latin typeface="Cambria Math"/>
                <a:cs typeface="Cambria Math"/>
              </a:rPr>
              <a:t> </a:t>
            </a:r>
            <a:r>
              <a:rPr lang="pt-BR" sz="2800" dirty="0">
                <a:latin typeface="Cambria Math"/>
                <a:cs typeface="Cambria Math"/>
              </a:rPr>
              <a:t>=</a:t>
            </a:r>
            <a:r>
              <a:rPr lang="pt-BR" sz="2800" spc="155" dirty="0">
                <a:latin typeface="Cambria Math"/>
                <a:cs typeface="Cambria Math"/>
              </a:rPr>
              <a:t> </a:t>
            </a:r>
            <a:r>
              <a:rPr lang="pt-BR" sz="2800" spc="-5" dirty="0">
                <a:latin typeface="Cambria Math"/>
                <a:cs typeface="Cambria Math"/>
              </a:rPr>
              <a:t>tanh	</a:t>
            </a:r>
            <a:r>
              <a:rPr lang="pt-BR" sz="2800" spc="85" dirty="0">
                <a:solidFill>
                  <a:srgbClr val="C00000"/>
                </a:solidFill>
                <a:latin typeface="Cambria Math"/>
                <a:cs typeface="Cambria Math"/>
              </a:rPr>
              <a:t>𝑾</a:t>
            </a:r>
            <a:r>
              <a:rPr lang="pt-BR" sz="3000" spc="127" baseline="-16666" dirty="0">
                <a:solidFill>
                  <a:srgbClr val="C00000"/>
                </a:solidFill>
                <a:latin typeface="Cambria Math"/>
                <a:cs typeface="Cambria Math"/>
              </a:rPr>
              <a:t>xh</a:t>
            </a:r>
            <a:r>
              <a:rPr lang="pt-BR" sz="2800" spc="85" dirty="0">
                <a:solidFill>
                  <a:srgbClr val="C00000"/>
                </a:solidFill>
                <a:latin typeface="Cambria Math"/>
                <a:cs typeface="Cambria Math"/>
              </a:rPr>
              <a:t>*x</a:t>
            </a:r>
            <a:r>
              <a:rPr lang="pt-BR" sz="3000" spc="472" baseline="-16666" dirty="0">
                <a:solidFill>
                  <a:srgbClr val="C00000"/>
                </a:solidFill>
                <a:latin typeface="Cambria Math"/>
                <a:cs typeface="Cambria Math"/>
              </a:rPr>
              <a:t> </a:t>
            </a:r>
            <a:r>
              <a:rPr lang="pt-BR" sz="2800" dirty="0">
                <a:latin typeface="Cambria Math"/>
                <a:cs typeface="Cambria Math"/>
              </a:rPr>
              <a:t>+</a:t>
            </a:r>
            <a:r>
              <a:rPr lang="pt-BR" sz="2800" spc="-15" dirty="0">
                <a:latin typeface="Cambria Math"/>
                <a:cs typeface="Cambria Math"/>
              </a:rPr>
              <a:t> </a:t>
            </a:r>
            <a:r>
              <a:rPr lang="pt-BR" sz="2800" spc="25" dirty="0">
                <a:solidFill>
                  <a:srgbClr val="4472C4"/>
                </a:solidFill>
                <a:latin typeface="Cambria Math"/>
                <a:cs typeface="Cambria Math"/>
              </a:rPr>
              <a:t>𝑾</a:t>
            </a:r>
            <a:r>
              <a:rPr lang="pt-BR" sz="3000" spc="37" baseline="-16666" dirty="0">
                <a:solidFill>
                  <a:srgbClr val="4472C4"/>
                </a:solidFill>
                <a:latin typeface="Cambria Math"/>
                <a:cs typeface="Cambria Math"/>
              </a:rPr>
              <a:t>hh</a:t>
            </a:r>
            <a:r>
              <a:rPr lang="pt-BR" sz="2800" spc="25" dirty="0">
                <a:solidFill>
                  <a:srgbClr val="4472C4"/>
                </a:solidFill>
                <a:latin typeface="Cambria Math"/>
                <a:cs typeface="Cambria Math"/>
              </a:rPr>
              <a:t>*h</a:t>
            </a:r>
            <a:endParaRPr lang="pt-BR" sz="3000" baseline="-16666" dirty="0">
              <a:latin typeface="Cambria Math"/>
              <a:cs typeface="Cambria Math"/>
            </a:endParaRPr>
          </a:p>
        </p:txBody>
      </p:sp>
      <p:sp>
        <p:nvSpPr>
          <p:cNvPr id="41" name="object 41"/>
          <p:cNvSpPr/>
          <p:nvPr/>
        </p:nvSpPr>
        <p:spPr>
          <a:xfrm>
            <a:off x="2089153" y="3917652"/>
            <a:ext cx="3397248" cy="282575"/>
          </a:xfrm>
          <a:custGeom>
            <a:avLst/>
            <a:gdLst/>
            <a:ahLst/>
            <a:cxnLst/>
            <a:rect l="l" t="t" r="r" b="b"/>
            <a:pathLst>
              <a:path w="4371975" h="282575">
                <a:moveTo>
                  <a:pt x="4281835" y="0"/>
                </a:moveTo>
                <a:lnTo>
                  <a:pt x="4277817" y="11459"/>
                </a:lnTo>
                <a:lnTo>
                  <a:pt x="4294160" y="18552"/>
                </a:lnTo>
                <a:lnTo>
                  <a:pt x="4308215" y="28370"/>
                </a:lnTo>
                <a:lnTo>
                  <a:pt x="4336753" y="73878"/>
                </a:lnTo>
                <a:lnTo>
                  <a:pt x="4345087" y="115662"/>
                </a:lnTo>
                <a:lnTo>
                  <a:pt x="4346129" y="139749"/>
                </a:lnTo>
                <a:lnTo>
                  <a:pt x="4345082" y="164650"/>
                </a:lnTo>
                <a:lnTo>
                  <a:pt x="4336710" y="207587"/>
                </a:lnTo>
                <a:lnTo>
                  <a:pt x="4308233" y="253826"/>
                </a:lnTo>
                <a:lnTo>
                  <a:pt x="4278262" y="270866"/>
                </a:lnTo>
                <a:lnTo>
                  <a:pt x="4281835" y="282327"/>
                </a:lnTo>
                <a:lnTo>
                  <a:pt x="4320344" y="264263"/>
                </a:lnTo>
                <a:lnTo>
                  <a:pt x="4348659" y="232990"/>
                </a:lnTo>
                <a:lnTo>
                  <a:pt x="4366071" y="191113"/>
                </a:lnTo>
                <a:lnTo>
                  <a:pt x="4371875" y="141237"/>
                </a:lnTo>
                <a:lnTo>
                  <a:pt x="4370420" y="115355"/>
                </a:lnTo>
                <a:lnTo>
                  <a:pt x="4358774" y="69479"/>
                </a:lnTo>
                <a:lnTo>
                  <a:pt x="4335678" y="32133"/>
                </a:lnTo>
                <a:lnTo>
                  <a:pt x="4302303" y="7390"/>
                </a:lnTo>
                <a:lnTo>
                  <a:pt x="4281835" y="0"/>
                </a:lnTo>
                <a:close/>
              </a:path>
              <a:path w="4371975" h="282575">
                <a:moveTo>
                  <a:pt x="90041" y="0"/>
                </a:moveTo>
                <a:lnTo>
                  <a:pt x="51625" y="18101"/>
                </a:lnTo>
                <a:lnTo>
                  <a:pt x="23291" y="49485"/>
                </a:lnTo>
                <a:lnTo>
                  <a:pt x="5823" y="91436"/>
                </a:lnTo>
                <a:lnTo>
                  <a:pt x="0" y="141237"/>
                </a:lnTo>
                <a:lnTo>
                  <a:pt x="1451" y="167175"/>
                </a:lnTo>
                <a:lnTo>
                  <a:pt x="13060" y="213051"/>
                </a:lnTo>
                <a:lnTo>
                  <a:pt x="36100" y="250277"/>
                </a:lnTo>
                <a:lnTo>
                  <a:pt x="69512" y="274946"/>
                </a:lnTo>
                <a:lnTo>
                  <a:pt x="90041" y="282327"/>
                </a:lnTo>
                <a:lnTo>
                  <a:pt x="93612" y="270866"/>
                </a:lnTo>
                <a:lnTo>
                  <a:pt x="77525" y="263742"/>
                </a:lnTo>
                <a:lnTo>
                  <a:pt x="63643" y="253826"/>
                </a:lnTo>
                <a:lnTo>
                  <a:pt x="35165" y="207587"/>
                </a:lnTo>
                <a:lnTo>
                  <a:pt x="26794" y="164650"/>
                </a:lnTo>
                <a:lnTo>
                  <a:pt x="25747" y="139749"/>
                </a:lnTo>
                <a:lnTo>
                  <a:pt x="26794" y="115662"/>
                </a:lnTo>
                <a:lnTo>
                  <a:pt x="35165" y="73878"/>
                </a:lnTo>
                <a:lnTo>
                  <a:pt x="63755" y="28370"/>
                </a:lnTo>
                <a:lnTo>
                  <a:pt x="94060" y="11459"/>
                </a:lnTo>
                <a:lnTo>
                  <a:pt x="90041" y="0"/>
                </a:lnTo>
                <a:close/>
              </a:path>
            </a:pathLst>
          </a:custGeom>
          <a:solidFill>
            <a:srgbClr val="000000"/>
          </a:solidFill>
        </p:spPr>
        <p:txBody>
          <a:bodyPr wrap="square" lIns="0" tIns="0" rIns="0" bIns="0" rtlCol="0"/>
          <a:lstStyle/>
          <a:p>
            <a:endParaRPr/>
          </a:p>
        </p:txBody>
      </p:sp>
      <p:sp>
        <p:nvSpPr>
          <p:cNvPr id="42" name="object 42"/>
          <p:cNvSpPr txBox="1"/>
          <p:nvPr/>
        </p:nvSpPr>
        <p:spPr>
          <a:xfrm>
            <a:off x="1433714" y="3224953"/>
            <a:ext cx="4951730" cy="994410"/>
          </a:xfrm>
          <a:prstGeom prst="rect">
            <a:avLst/>
          </a:prstGeom>
        </p:spPr>
        <p:txBody>
          <a:bodyPr vert="horz" wrap="square" lIns="0" tIns="107314" rIns="0" bIns="0" rtlCol="0">
            <a:spAutoFit/>
          </a:bodyPr>
          <a:lstStyle/>
          <a:p>
            <a:pPr marL="38100">
              <a:lnSpc>
                <a:spcPct val="100000"/>
              </a:lnSpc>
              <a:spcBef>
                <a:spcPts val="844"/>
              </a:spcBef>
            </a:pPr>
            <a:r>
              <a:rPr sz="2800" b="1" spc="-5" dirty="0">
                <a:latin typeface="Calibri"/>
                <a:cs typeface="Calibri"/>
              </a:rPr>
              <a:t>Now:</a:t>
            </a:r>
            <a:endParaRPr sz="2800" dirty="0">
              <a:latin typeface="Calibri"/>
              <a:cs typeface="Calibri"/>
            </a:endParaRPr>
          </a:p>
          <a:p>
            <a:pPr marL="38100">
              <a:lnSpc>
                <a:spcPct val="100000"/>
              </a:lnSpc>
              <a:spcBef>
                <a:spcPts val="640"/>
              </a:spcBef>
            </a:pPr>
            <a:r>
              <a:rPr lang="en-US" sz="2400" spc="-5" dirty="0">
                <a:latin typeface="Cambria Math"/>
                <a:cs typeface="Cambria Math"/>
              </a:rPr>
              <a:t>tanh</a:t>
            </a:r>
            <a:r>
              <a:rPr lang="en-US" sz="2400" spc="455" dirty="0">
                <a:latin typeface="Cambria Math"/>
                <a:cs typeface="Cambria Math"/>
              </a:rPr>
              <a:t> </a:t>
            </a:r>
            <a:r>
              <a:rPr lang="en-US" sz="2400" spc="85" dirty="0">
                <a:solidFill>
                  <a:srgbClr val="C00000"/>
                </a:solidFill>
                <a:latin typeface="Cambria Math"/>
                <a:cs typeface="Cambria Math"/>
              </a:rPr>
              <a:t>𝑾</a:t>
            </a:r>
            <a:r>
              <a:rPr lang="en-US" sz="2800" spc="127" baseline="-16666" dirty="0" err="1">
                <a:solidFill>
                  <a:srgbClr val="C00000"/>
                </a:solidFill>
                <a:latin typeface="Cambria Math"/>
                <a:cs typeface="Cambria Math"/>
              </a:rPr>
              <a:t>xh</a:t>
            </a:r>
            <a:r>
              <a:rPr lang="en-US" sz="2400" spc="85" dirty="0">
                <a:solidFill>
                  <a:srgbClr val="C00000"/>
                </a:solidFill>
                <a:latin typeface="Cambria Math"/>
                <a:cs typeface="Cambria Math"/>
              </a:rPr>
              <a:t>*x</a:t>
            </a:r>
            <a:r>
              <a:rPr lang="en-US" sz="2800" spc="472" baseline="-16666" dirty="0">
                <a:solidFill>
                  <a:srgbClr val="C00000"/>
                </a:solidFill>
                <a:latin typeface="Cambria Math"/>
                <a:cs typeface="Cambria Math"/>
              </a:rPr>
              <a:t> </a:t>
            </a:r>
            <a:r>
              <a:rPr lang="en-US" sz="2400" dirty="0">
                <a:latin typeface="Cambria Math"/>
                <a:cs typeface="Cambria Math"/>
              </a:rPr>
              <a:t>+</a:t>
            </a:r>
            <a:r>
              <a:rPr lang="en-US" sz="2400" spc="-15" dirty="0">
                <a:latin typeface="Cambria Math"/>
                <a:cs typeface="Cambria Math"/>
              </a:rPr>
              <a:t> </a:t>
            </a:r>
            <a:r>
              <a:rPr lang="en-US" sz="2400" spc="25" dirty="0">
                <a:solidFill>
                  <a:srgbClr val="4472C4"/>
                </a:solidFill>
                <a:latin typeface="Cambria Math"/>
                <a:cs typeface="Cambria Math"/>
              </a:rPr>
              <a:t>𝑾</a:t>
            </a:r>
            <a:r>
              <a:rPr lang="en-US" sz="2800" spc="37" baseline="-16666" dirty="0" err="1">
                <a:solidFill>
                  <a:srgbClr val="4472C4"/>
                </a:solidFill>
                <a:latin typeface="Cambria Math"/>
                <a:cs typeface="Cambria Math"/>
              </a:rPr>
              <a:t>hh</a:t>
            </a:r>
            <a:r>
              <a:rPr lang="en-US" sz="2400" spc="25" dirty="0">
                <a:solidFill>
                  <a:srgbClr val="4472C4"/>
                </a:solidFill>
                <a:latin typeface="Cambria Math"/>
                <a:cs typeface="Cambria Math"/>
              </a:rPr>
              <a:t>*h </a:t>
            </a:r>
            <a:r>
              <a:rPr lang="en-US" sz="2400" dirty="0">
                <a:latin typeface="Cambria Math"/>
                <a:cs typeface="Cambria Math"/>
              </a:rPr>
              <a:t>+</a:t>
            </a:r>
            <a:r>
              <a:rPr lang="en-US" sz="2400" spc="-5" dirty="0">
                <a:latin typeface="Cambria Math"/>
                <a:cs typeface="Cambria Math"/>
              </a:rPr>
              <a:t> </a:t>
            </a:r>
            <a:r>
              <a:rPr lang="en-US" sz="2400" spc="10" dirty="0">
                <a:solidFill>
                  <a:srgbClr val="FF00FF"/>
                </a:solidFill>
                <a:latin typeface="Cambria Math"/>
                <a:cs typeface="Cambria Math"/>
              </a:rPr>
              <a:t>𝑾</a:t>
            </a:r>
            <a:r>
              <a:rPr lang="en-US" sz="2700" spc="15" baseline="-15432" dirty="0">
                <a:solidFill>
                  <a:srgbClr val="FF00FF"/>
                </a:solidFill>
                <a:latin typeface="Cambria Math"/>
                <a:cs typeface="Cambria Math"/>
              </a:rPr>
              <a:t>𝒊𝒉</a:t>
            </a:r>
            <a:r>
              <a:rPr lang="en-US" sz="2400" spc="10" dirty="0">
                <a:solidFill>
                  <a:srgbClr val="FF00FF"/>
                </a:solidFill>
                <a:latin typeface="Cambria Math"/>
                <a:cs typeface="Cambria Math"/>
              </a:rPr>
              <a:t>v</a:t>
            </a:r>
            <a:endParaRPr lang="en-US" sz="2700" baseline="-15432" dirty="0">
              <a:latin typeface="Cambria Math"/>
              <a:cs typeface="Cambria Math"/>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0295" y="216407"/>
            <a:ext cx="6106160" cy="5986780"/>
            <a:chOff x="130295" y="216407"/>
            <a:chExt cx="6106160" cy="5986780"/>
          </a:xfrm>
        </p:grpSpPr>
        <p:pic>
          <p:nvPicPr>
            <p:cNvPr id="3" name="object 3"/>
            <p:cNvPicPr/>
            <p:nvPr/>
          </p:nvPicPr>
          <p:blipFill>
            <a:blip r:embed="rId3" cstate="print"/>
            <a:stretch>
              <a:fillRect/>
            </a:stretch>
          </p:blipFill>
          <p:spPr>
            <a:xfrm>
              <a:off x="195072" y="216407"/>
              <a:ext cx="1167384" cy="5986272"/>
            </a:xfrm>
            <a:prstGeom prst="rect">
              <a:avLst/>
            </a:prstGeom>
          </p:spPr>
        </p:pic>
        <p:sp>
          <p:nvSpPr>
            <p:cNvPr id="4" name="object 4"/>
            <p:cNvSpPr/>
            <p:nvPr/>
          </p:nvSpPr>
          <p:spPr>
            <a:xfrm>
              <a:off x="1360990" y="334331"/>
              <a:ext cx="2358390" cy="76200"/>
            </a:xfrm>
            <a:custGeom>
              <a:avLst/>
              <a:gdLst/>
              <a:ahLst/>
              <a:cxnLst/>
              <a:rect l="l" t="t" r="r" b="b"/>
              <a:pathLst>
                <a:path w="2358390" h="76200">
                  <a:moveTo>
                    <a:pt x="76200" y="0"/>
                  </a:moveTo>
                  <a:lnTo>
                    <a:pt x="0" y="38100"/>
                  </a:lnTo>
                  <a:lnTo>
                    <a:pt x="76200" y="76200"/>
                  </a:lnTo>
                  <a:lnTo>
                    <a:pt x="76200" y="47625"/>
                  </a:lnTo>
                  <a:lnTo>
                    <a:pt x="63500" y="47625"/>
                  </a:lnTo>
                  <a:lnTo>
                    <a:pt x="63500" y="28575"/>
                  </a:lnTo>
                  <a:lnTo>
                    <a:pt x="76200" y="28574"/>
                  </a:lnTo>
                  <a:lnTo>
                    <a:pt x="76200" y="0"/>
                  </a:lnTo>
                  <a:close/>
                </a:path>
                <a:path w="2358390" h="76200">
                  <a:moveTo>
                    <a:pt x="76200" y="28574"/>
                  </a:moveTo>
                  <a:lnTo>
                    <a:pt x="63500" y="28575"/>
                  </a:lnTo>
                  <a:lnTo>
                    <a:pt x="63500" y="47625"/>
                  </a:lnTo>
                  <a:lnTo>
                    <a:pt x="76200" y="47624"/>
                  </a:lnTo>
                  <a:lnTo>
                    <a:pt x="76200" y="28574"/>
                  </a:lnTo>
                  <a:close/>
                </a:path>
                <a:path w="2358390" h="76200">
                  <a:moveTo>
                    <a:pt x="76200" y="47624"/>
                  </a:moveTo>
                  <a:lnTo>
                    <a:pt x="63500" y="47625"/>
                  </a:lnTo>
                  <a:lnTo>
                    <a:pt x="76200" y="47625"/>
                  </a:lnTo>
                  <a:close/>
                </a:path>
                <a:path w="2358390" h="76200">
                  <a:moveTo>
                    <a:pt x="2358393" y="28573"/>
                  </a:moveTo>
                  <a:lnTo>
                    <a:pt x="76200" y="28574"/>
                  </a:lnTo>
                  <a:lnTo>
                    <a:pt x="76200" y="47624"/>
                  </a:lnTo>
                  <a:lnTo>
                    <a:pt x="2358393" y="47623"/>
                  </a:lnTo>
                  <a:lnTo>
                    <a:pt x="2358393" y="28573"/>
                  </a:lnTo>
                  <a:close/>
                </a:path>
              </a:pathLst>
            </a:custGeom>
            <a:solidFill>
              <a:srgbClr val="0000FF"/>
            </a:solidFill>
          </p:spPr>
          <p:txBody>
            <a:bodyPr wrap="square" lIns="0" tIns="0" rIns="0" bIns="0" rtlCol="0"/>
            <a:lstStyle/>
            <a:p>
              <a:endParaRPr/>
            </a:p>
          </p:txBody>
        </p:sp>
        <p:pic>
          <p:nvPicPr>
            <p:cNvPr id="5" name="object 5"/>
            <p:cNvPicPr/>
            <p:nvPr/>
          </p:nvPicPr>
          <p:blipFill>
            <a:blip r:embed="rId4" cstate="print"/>
            <a:stretch>
              <a:fillRect/>
            </a:stretch>
          </p:blipFill>
          <p:spPr>
            <a:xfrm>
              <a:off x="3718560" y="335279"/>
              <a:ext cx="2517648" cy="1780032"/>
            </a:xfrm>
            <a:prstGeom prst="rect">
              <a:avLst/>
            </a:prstGeom>
          </p:spPr>
        </p:pic>
        <p:sp>
          <p:nvSpPr>
            <p:cNvPr id="6" name="object 6"/>
            <p:cNvSpPr/>
            <p:nvPr/>
          </p:nvSpPr>
          <p:spPr>
            <a:xfrm>
              <a:off x="130295" y="5629763"/>
              <a:ext cx="1231265" cy="571500"/>
            </a:xfrm>
            <a:custGeom>
              <a:avLst/>
              <a:gdLst/>
              <a:ahLst/>
              <a:cxnLst/>
              <a:rect l="l" t="t" r="r" b="b"/>
              <a:pathLst>
                <a:path w="1231265" h="571500">
                  <a:moveTo>
                    <a:pt x="1230695" y="0"/>
                  </a:moveTo>
                  <a:lnTo>
                    <a:pt x="0" y="0"/>
                  </a:lnTo>
                  <a:lnTo>
                    <a:pt x="0" y="570994"/>
                  </a:lnTo>
                  <a:lnTo>
                    <a:pt x="1230695" y="570994"/>
                  </a:lnTo>
                  <a:lnTo>
                    <a:pt x="1230695" y="0"/>
                  </a:lnTo>
                  <a:close/>
                </a:path>
              </a:pathLst>
            </a:custGeom>
            <a:solidFill>
              <a:srgbClr val="FFFFFF"/>
            </a:solidFill>
          </p:spPr>
          <p:txBody>
            <a:bodyPr wrap="square" lIns="0" tIns="0" rIns="0" bIns="0" rtlCol="0"/>
            <a:lstStyle/>
            <a:p>
              <a:endParaRPr/>
            </a:p>
          </p:txBody>
        </p:sp>
      </p:grpSp>
      <p:sp>
        <p:nvSpPr>
          <p:cNvPr id="7" name="object 7"/>
          <p:cNvSpPr txBox="1"/>
          <p:nvPr/>
        </p:nvSpPr>
        <p:spPr>
          <a:xfrm>
            <a:off x="4379052" y="120395"/>
            <a:ext cx="1346200" cy="147320"/>
          </a:xfrm>
          <a:prstGeom prst="rect">
            <a:avLst/>
          </a:prstGeom>
        </p:spPr>
        <p:txBody>
          <a:bodyPr vert="horz" wrap="square" lIns="0" tIns="12700" rIns="0" bIns="0" rtlCol="0">
            <a:spAutoFit/>
          </a:bodyPr>
          <a:lstStyle/>
          <a:p>
            <a:pPr marL="12700">
              <a:lnSpc>
                <a:spcPct val="100000"/>
              </a:lnSpc>
              <a:spcBef>
                <a:spcPts val="100"/>
              </a:spcBef>
            </a:pPr>
            <a:r>
              <a:rPr sz="800" u="sng" spc="-5" dirty="0">
                <a:solidFill>
                  <a:srgbClr val="0563C1"/>
                </a:solidFill>
                <a:uFill>
                  <a:solidFill>
                    <a:srgbClr val="0563C1"/>
                  </a:solidFill>
                </a:uFill>
                <a:latin typeface="Calibri"/>
                <a:cs typeface="Calibri"/>
              </a:rPr>
              <a:t>This</a:t>
            </a:r>
            <a:r>
              <a:rPr sz="800" u="sng" spc="-20"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image</a:t>
            </a:r>
            <a:r>
              <a:rPr sz="800" spc="-10" dirty="0">
                <a:solidFill>
                  <a:srgbClr val="0563C1"/>
                </a:solidFill>
                <a:latin typeface="Calibri"/>
                <a:cs typeface="Calibri"/>
              </a:rPr>
              <a:t> </a:t>
            </a:r>
            <a:r>
              <a:rPr sz="800" dirty="0">
                <a:solidFill>
                  <a:srgbClr val="999999"/>
                </a:solidFill>
                <a:latin typeface="Calibri"/>
                <a:cs typeface="Calibri"/>
              </a:rPr>
              <a:t>is</a:t>
            </a:r>
            <a:r>
              <a:rPr sz="800" spc="-15" dirty="0">
                <a:solidFill>
                  <a:srgbClr val="999999"/>
                </a:solidFill>
                <a:latin typeface="Calibri"/>
                <a:cs typeface="Calibri"/>
              </a:rPr>
              <a:t> </a:t>
            </a:r>
            <a:r>
              <a:rPr sz="800" u="sng" spc="-5" dirty="0">
                <a:solidFill>
                  <a:srgbClr val="0563C1"/>
                </a:solidFill>
                <a:uFill>
                  <a:solidFill>
                    <a:srgbClr val="0563C1"/>
                  </a:solidFill>
                </a:uFill>
                <a:latin typeface="Calibri"/>
                <a:cs typeface="Calibri"/>
              </a:rPr>
              <a:t>CC0</a:t>
            </a:r>
            <a:r>
              <a:rPr sz="800" u="sng" spc="-25" dirty="0">
                <a:solidFill>
                  <a:srgbClr val="0563C1"/>
                </a:solidFill>
                <a:uFill>
                  <a:solidFill>
                    <a:srgbClr val="0563C1"/>
                  </a:solidFill>
                </a:uFill>
                <a:latin typeface="Calibri"/>
                <a:cs typeface="Calibri"/>
              </a:rPr>
              <a:t> </a:t>
            </a:r>
            <a:r>
              <a:rPr sz="800" u="sng" dirty="0">
                <a:solidFill>
                  <a:srgbClr val="0563C1"/>
                </a:solidFill>
                <a:uFill>
                  <a:solidFill>
                    <a:srgbClr val="0563C1"/>
                  </a:solidFill>
                </a:uFill>
                <a:latin typeface="Calibri"/>
                <a:cs typeface="Calibri"/>
              </a:rPr>
              <a:t>public</a:t>
            </a:r>
            <a:r>
              <a:rPr sz="800" u="sng" spc="-15"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domain</a:t>
            </a:r>
            <a:endParaRPr sz="800">
              <a:latin typeface="Calibri"/>
              <a:cs typeface="Calibri"/>
            </a:endParaRPr>
          </a:p>
        </p:txBody>
      </p:sp>
      <p:sp>
        <p:nvSpPr>
          <p:cNvPr id="8" name="object 8"/>
          <p:cNvSpPr txBox="1"/>
          <p:nvPr/>
        </p:nvSpPr>
        <p:spPr>
          <a:xfrm>
            <a:off x="6883281"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h0</a:t>
            </a:r>
            <a:endParaRPr sz="1600">
              <a:latin typeface="Calibri"/>
              <a:cs typeface="Calibri"/>
            </a:endParaRPr>
          </a:p>
        </p:txBody>
      </p:sp>
      <p:grpSp>
        <p:nvGrpSpPr>
          <p:cNvPr id="9" name="object 9"/>
          <p:cNvGrpSpPr/>
          <p:nvPr/>
        </p:nvGrpSpPr>
        <p:grpSpPr>
          <a:xfrm>
            <a:off x="6822650" y="3505885"/>
            <a:ext cx="701675" cy="1681480"/>
            <a:chOff x="6822650" y="3505885"/>
            <a:chExt cx="701675" cy="1681480"/>
          </a:xfrm>
        </p:grpSpPr>
        <p:sp>
          <p:nvSpPr>
            <p:cNvPr id="10" name="object 10"/>
            <p:cNvSpPr/>
            <p:nvPr/>
          </p:nvSpPr>
          <p:spPr>
            <a:xfrm>
              <a:off x="7091315" y="3505885"/>
              <a:ext cx="76200" cy="646430"/>
            </a:xfrm>
            <a:custGeom>
              <a:avLst/>
              <a:gdLst/>
              <a:ahLst/>
              <a:cxnLst/>
              <a:rect l="l" t="t" r="r" b="b"/>
              <a:pathLst>
                <a:path w="76200" h="646429">
                  <a:moveTo>
                    <a:pt x="47625" y="63500"/>
                  </a:moveTo>
                  <a:lnTo>
                    <a:pt x="28575" y="63500"/>
                  </a:lnTo>
                  <a:lnTo>
                    <a:pt x="28576" y="646231"/>
                  </a:lnTo>
                  <a:lnTo>
                    <a:pt x="47626"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1" name="object 11"/>
            <p:cNvSpPr/>
            <p:nvPr/>
          </p:nvSpPr>
          <p:spPr>
            <a:xfrm>
              <a:off x="6832175" y="4152244"/>
              <a:ext cx="682625" cy="1025525"/>
            </a:xfrm>
            <a:custGeom>
              <a:avLst/>
              <a:gdLst/>
              <a:ahLst/>
              <a:cxnLst/>
              <a:rect l="l" t="t" r="r" b="b"/>
              <a:pathLst>
                <a:path w="682625" h="1025525">
                  <a:moveTo>
                    <a:pt x="682572" y="0"/>
                  </a:moveTo>
                  <a:lnTo>
                    <a:pt x="0" y="0"/>
                  </a:lnTo>
                  <a:lnTo>
                    <a:pt x="0" y="1025333"/>
                  </a:lnTo>
                  <a:lnTo>
                    <a:pt x="682572" y="1025333"/>
                  </a:lnTo>
                  <a:lnTo>
                    <a:pt x="682572" y="0"/>
                  </a:lnTo>
                  <a:close/>
                </a:path>
              </a:pathLst>
            </a:custGeom>
            <a:solidFill>
              <a:srgbClr val="F3F3F3"/>
            </a:solidFill>
          </p:spPr>
          <p:txBody>
            <a:bodyPr wrap="square" lIns="0" tIns="0" rIns="0" bIns="0" rtlCol="0"/>
            <a:lstStyle/>
            <a:p>
              <a:endParaRPr/>
            </a:p>
          </p:txBody>
        </p:sp>
        <p:sp>
          <p:nvSpPr>
            <p:cNvPr id="12" name="object 12"/>
            <p:cNvSpPr/>
            <p:nvPr/>
          </p:nvSpPr>
          <p:spPr>
            <a:xfrm>
              <a:off x="6832175" y="4152244"/>
              <a:ext cx="682625" cy="1025525"/>
            </a:xfrm>
            <a:custGeom>
              <a:avLst/>
              <a:gdLst/>
              <a:ahLst/>
              <a:cxnLst/>
              <a:rect l="l" t="t" r="r" b="b"/>
              <a:pathLst>
                <a:path w="682625" h="1025525">
                  <a:moveTo>
                    <a:pt x="0" y="0"/>
                  </a:moveTo>
                  <a:lnTo>
                    <a:pt x="682573" y="0"/>
                  </a:lnTo>
                  <a:lnTo>
                    <a:pt x="682573" y="1025333"/>
                  </a:lnTo>
                  <a:lnTo>
                    <a:pt x="0" y="1025333"/>
                  </a:lnTo>
                  <a:lnTo>
                    <a:pt x="0" y="0"/>
                  </a:lnTo>
                  <a:close/>
                </a:path>
              </a:pathLst>
            </a:custGeom>
            <a:ln w="19050">
              <a:solidFill>
                <a:srgbClr val="44546A"/>
              </a:solidFill>
            </a:ln>
          </p:spPr>
          <p:txBody>
            <a:bodyPr wrap="square" lIns="0" tIns="0" rIns="0" bIns="0" rtlCol="0"/>
            <a:lstStyle/>
            <a:p>
              <a:endParaRPr/>
            </a:p>
          </p:txBody>
        </p:sp>
      </p:grpSp>
      <p:sp>
        <p:nvSpPr>
          <p:cNvPr id="13" name="object 13"/>
          <p:cNvSpPr txBox="1"/>
          <p:nvPr/>
        </p:nvSpPr>
        <p:spPr>
          <a:xfrm>
            <a:off x="6832175" y="4517644"/>
            <a:ext cx="673100" cy="269240"/>
          </a:xfrm>
          <a:prstGeom prst="rect">
            <a:avLst/>
          </a:prstGeom>
        </p:spPr>
        <p:txBody>
          <a:bodyPr vert="horz" wrap="square" lIns="0" tIns="12700" rIns="0" bIns="0" rtlCol="0">
            <a:spAutoFit/>
          </a:bodyPr>
          <a:lstStyle/>
          <a:p>
            <a:pPr marL="8255" algn="ctr">
              <a:lnSpc>
                <a:spcPct val="100000"/>
              </a:lnSpc>
              <a:spcBef>
                <a:spcPts val="100"/>
              </a:spcBef>
            </a:pPr>
            <a:r>
              <a:rPr sz="1600" spc="-10" dirty="0">
                <a:latin typeface="Calibri"/>
                <a:cs typeface="Calibri"/>
              </a:rPr>
              <a:t>x0</a:t>
            </a:r>
            <a:endParaRPr sz="1600">
              <a:latin typeface="Calibri"/>
              <a:cs typeface="Calibri"/>
            </a:endParaRPr>
          </a:p>
        </p:txBody>
      </p:sp>
      <p:sp>
        <p:nvSpPr>
          <p:cNvPr id="14" name="object 14"/>
          <p:cNvSpPr/>
          <p:nvPr/>
        </p:nvSpPr>
        <p:spPr>
          <a:xfrm>
            <a:off x="7091315" y="1920298"/>
            <a:ext cx="76200" cy="560705"/>
          </a:xfrm>
          <a:custGeom>
            <a:avLst/>
            <a:gdLst/>
            <a:ahLst/>
            <a:cxnLst/>
            <a:rect l="l" t="t" r="r" b="b"/>
            <a:pathLst>
              <a:path w="76200" h="560705">
                <a:moveTo>
                  <a:pt x="47625" y="63500"/>
                </a:moveTo>
                <a:lnTo>
                  <a:pt x="28575" y="63500"/>
                </a:lnTo>
                <a:lnTo>
                  <a:pt x="28576" y="560254"/>
                </a:lnTo>
                <a:lnTo>
                  <a:pt x="47626"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5" name="object 15"/>
          <p:cNvSpPr txBox="1"/>
          <p:nvPr/>
        </p:nvSpPr>
        <p:spPr>
          <a:xfrm>
            <a:off x="6883879"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y0</a:t>
            </a:r>
            <a:endParaRPr sz="1600">
              <a:latin typeface="Calibri"/>
              <a:cs typeface="Calibri"/>
            </a:endParaRPr>
          </a:p>
        </p:txBody>
      </p:sp>
      <p:sp>
        <p:nvSpPr>
          <p:cNvPr id="16" name="object 16"/>
          <p:cNvSpPr txBox="1"/>
          <p:nvPr/>
        </p:nvSpPr>
        <p:spPr>
          <a:xfrm rot="19740000">
            <a:off x="6186291" y="5495902"/>
            <a:ext cx="1143511" cy="317500"/>
          </a:xfrm>
          <a:prstGeom prst="rect">
            <a:avLst/>
          </a:prstGeom>
        </p:spPr>
        <p:txBody>
          <a:bodyPr vert="horz" wrap="square" lIns="0" tIns="0" rIns="0" bIns="0" rtlCol="0">
            <a:spAutoFit/>
          </a:bodyPr>
          <a:lstStyle/>
          <a:p>
            <a:pPr>
              <a:lnSpc>
                <a:spcPts val="2500"/>
              </a:lnSpc>
            </a:pPr>
            <a:r>
              <a:rPr sz="2500" spc="-80" dirty="0">
                <a:latin typeface="Calibri"/>
                <a:cs typeface="Calibri"/>
              </a:rPr>
              <a:t>&lt;S</a:t>
            </a:r>
            <a:r>
              <a:rPr sz="3750" spc="-120" baseline="1111" dirty="0">
                <a:latin typeface="Calibri"/>
                <a:cs typeface="Calibri"/>
              </a:rPr>
              <a:t>TA</a:t>
            </a:r>
            <a:r>
              <a:rPr sz="3750" spc="-120" baseline="2222" dirty="0">
                <a:latin typeface="Calibri"/>
                <a:cs typeface="Calibri"/>
              </a:rPr>
              <a:t>RT&gt;</a:t>
            </a:r>
            <a:endParaRPr sz="3750" baseline="2222">
              <a:latin typeface="Calibri"/>
              <a:cs typeface="Calibri"/>
            </a:endParaRPr>
          </a:p>
        </p:txBody>
      </p:sp>
      <p:sp>
        <p:nvSpPr>
          <p:cNvPr id="17" name="object 17"/>
          <p:cNvSpPr/>
          <p:nvPr/>
        </p:nvSpPr>
        <p:spPr>
          <a:xfrm>
            <a:off x="1730081" y="2993219"/>
            <a:ext cx="5154295" cy="2484120"/>
          </a:xfrm>
          <a:custGeom>
            <a:avLst/>
            <a:gdLst/>
            <a:ahLst/>
            <a:cxnLst/>
            <a:rect l="l" t="t" r="r" b="b"/>
            <a:pathLst>
              <a:path w="5154295" h="2484120">
                <a:moveTo>
                  <a:pt x="5080940" y="24837"/>
                </a:moveTo>
                <a:lnTo>
                  <a:pt x="5052244" y="53827"/>
                </a:lnTo>
                <a:lnTo>
                  <a:pt x="5022208" y="100197"/>
                </a:lnTo>
                <a:lnTo>
                  <a:pt x="4993448" y="157120"/>
                </a:lnTo>
                <a:lnTo>
                  <a:pt x="4966054" y="223793"/>
                </a:lnTo>
                <a:lnTo>
                  <a:pt x="4952919" y="260525"/>
                </a:lnTo>
                <a:lnTo>
                  <a:pt x="4940194" y="299379"/>
                </a:lnTo>
                <a:lnTo>
                  <a:pt x="4927903" y="340246"/>
                </a:lnTo>
                <a:lnTo>
                  <a:pt x="4916074" y="383018"/>
                </a:lnTo>
                <a:lnTo>
                  <a:pt x="4904734" y="427584"/>
                </a:lnTo>
                <a:lnTo>
                  <a:pt x="4893913" y="473835"/>
                </a:lnTo>
                <a:lnTo>
                  <a:pt x="4883636" y="521660"/>
                </a:lnTo>
                <a:lnTo>
                  <a:pt x="4873937" y="570947"/>
                </a:lnTo>
                <a:lnTo>
                  <a:pt x="4864841" y="621584"/>
                </a:lnTo>
                <a:lnTo>
                  <a:pt x="4856368" y="673559"/>
                </a:lnTo>
                <a:lnTo>
                  <a:pt x="4841471" y="780585"/>
                </a:lnTo>
                <a:lnTo>
                  <a:pt x="4829468" y="891227"/>
                </a:lnTo>
                <a:lnTo>
                  <a:pt x="4820599" y="1004592"/>
                </a:lnTo>
                <a:lnTo>
                  <a:pt x="4815103" y="1119781"/>
                </a:lnTo>
                <a:lnTo>
                  <a:pt x="4813244" y="1234912"/>
                </a:lnTo>
                <a:lnTo>
                  <a:pt x="4811665" y="1262380"/>
                </a:lnTo>
                <a:lnTo>
                  <a:pt x="4798541" y="1317618"/>
                </a:lnTo>
                <a:lnTo>
                  <a:pt x="4772226" y="1373295"/>
                </a:lnTo>
                <a:lnTo>
                  <a:pt x="4732917" y="1429249"/>
                </a:lnTo>
                <a:lnTo>
                  <a:pt x="4680929" y="1485230"/>
                </a:lnTo>
                <a:lnTo>
                  <a:pt x="4650303" y="1513155"/>
                </a:lnTo>
                <a:lnTo>
                  <a:pt x="4616663" y="1540998"/>
                </a:lnTo>
                <a:lnTo>
                  <a:pt x="4580065" y="1568737"/>
                </a:lnTo>
                <a:lnTo>
                  <a:pt x="4540566" y="1596348"/>
                </a:lnTo>
                <a:lnTo>
                  <a:pt x="4498221" y="1623808"/>
                </a:lnTo>
                <a:lnTo>
                  <a:pt x="4453093" y="1651099"/>
                </a:lnTo>
                <a:lnTo>
                  <a:pt x="4405235" y="1678200"/>
                </a:lnTo>
                <a:lnTo>
                  <a:pt x="4354706" y="1705096"/>
                </a:lnTo>
                <a:lnTo>
                  <a:pt x="4301562" y="1731769"/>
                </a:lnTo>
                <a:lnTo>
                  <a:pt x="4245861" y="1758201"/>
                </a:lnTo>
                <a:lnTo>
                  <a:pt x="4187661" y="1784377"/>
                </a:lnTo>
                <a:lnTo>
                  <a:pt x="4127017" y="1810280"/>
                </a:lnTo>
                <a:lnTo>
                  <a:pt x="4063987" y="1835895"/>
                </a:lnTo>
                <a:lnTo>
                  <a:pt x="3998625" y="1861207"/>
                </a:lnTo>
                <a:lnTo>
                  <a:pt x="3930990" y="1886200"/>
                </a:lnTo>
                <a:lnTo>
                  <a:pt x="3861136" y="1910859"/>
                </a:lnTo>
                <a:lnTo>
                  <a:pt x="3789121" y="1935171"/>
                </a:lnTo>
                <a:lnTo>
                  <a:pt x="3715000" y="1959118"/>
                </a:lnTo>
                <a:lnTo>
                  <a:pt x="3638829" y="1982689"/>
                </a:lnTo>
                <a:lnTo>
                  <a:pt x="3560664" y="2005867"/>
                </a:lnTo>
                <a:lnTo>
                  <a:pt x="3480562" y="2028637"/>
                </a:lnTo>
                <a:lnTo>
                  <a:pt x="3398575" y="2050986"/>
                </a:lnTo>
                <a:lnTo>
                  <a:pt x="3314762" y="2072900"/>
                </a:lnTo>
                <a:lnTo>
                  <a:pt x="3229178" y="2094363"/>
                </a:lnTo>
                <a:lnTo>
                  <a:pt x="3141878" y="2115361"/>
                </a:lnTo>
                <a:lnTo>
                  <a:pt x="2962355" y="2155907"/>
                </a:lnTo>
                <a:lnTo>
                  <a:pt x="2776634" y="2194422"/>
                </a:lnTo>
                <a:lnTo>
                  <a:pt x="2585162" y="2230794"/>
                </a:lnTo>
                <a:lnTo>
                  <a:pt x="2388381" y="2264907"/>
                </a:lnTo>
                <a:lnTo>
                  <a:pt x="2186782" y="2296642"/>
                </a:lnTo>
                <a:lnTo>
                  <a:pt x="1980713" y="2325899"/>
                </a:lnTo>
                <a:lnTo>
                  <a:pt x="1770667" y="2352558"/>
                </a:lnTo>
                <a:lnTo>
                  <a:pt x="1557083" y="2376502"/>
                </a:lnTo>
                <a:lnTo>
                  <a:pt x="1340407" y="2397622"/>
                </a:lnTo>
                <a:lnTo>
                  <a:pt x="1121082" y="2415804"/>
                </a:lnTo>
                <a:lnTo>
                  <a:pt x="899549" y="2430933"/>
                </a:lnTo>
                <a:lnTo>
                  <a:pt x="676252" y="2442898"/>
                </a:lnTo>
                <a:lnTo>
                  <a:pt x="451633" y="2451583"/>
                </a:lnTo>
                <a:lnTo>
                  <a:pt x="226136" y="2456879"/>
                </a:lnTo>
                <a:lnTo>
                  <a:pt x="0" y="2458670"/>
                </a:lnTo>
                <a:lnTo>
                  <a:pt x="200" y="2484069"/>
                </a:lnTo>
                <a:lnTo>
                  <a:pt x="226338" y="2482278"/>
                </a:lnTo>
                <a:lnTo>
                  <a:pt x="452230" y="2476977"/>
                </a:lnTo>
                <a:lnTo>
                  <a:pt x="677233" y="2468279"/>
                </a:lnTo>
                <a:lnTo>
                  <a:pt x="900908" y="2456296"/>
                </a:lnTo>
                <a:lnTo>
                  <a:pt x="1122812" y="2441145"/>
                </a:lnTo>
                <a:lnTo>
                  <a:pt x="1342505" y="2422936"/>
                </a:lnTo>
                <a:lnTo>
                  <a:pt x="1559547" y="2401783"/>
                </a:lnTo>
                <a:lnTo>
                  <a:pt x="1773496" y="2377799"/>
                </a:lnTo>
                <a:lnTo>
                  <a:pt x="1983911" y="2351097"/>
                </a:lnTo>
                <a:lnTo>
                  <a:pt x="2190352" y="2321791"/>
                </a:lnTo>
                <a:lnTo>
                  <a:pt x="2392427" y="2289983"/>
                </a:lnTo>
                <a:lnTo>
                  <a:pt x="2589599" y="2255804"/>
                </a:lnTo>
                <a:lnTo>
                  <a:pt x="2781477" y="2219358"/>
                </a:lnTo>
                <a:lnTo>
                  <a:pt x="2967619" y="2180756"/>
                </a:lnTo>
                <a:lnTo>
                  <a:pt x="3147587" y="2140112"/>
                </a:lnTo>
                <a:lnTo>
                  <a:pt x="3235117" y="2119058"/>
                </a:lnTo>
                <a:lnTo>
                  <a:pt x="3320940" y="2097537"/>
                </a:lnTo>
                <a:lnTo>
                  <a:pt x="3405000" y="2075561"/>
                </a:lnTo>
                <a:lnTo>
                  <a:pt x="3487240" y="2053142"/>
                </a:lnTo>
                <a:lnTo>
                  <a:pt x="3567610" y="2030298"/>
                </a:lnTo>
                <a:lnTo>
                  <a:pt x="3646050" y="2007040"/>
                </a:lnTo>
                <a:lnTo>
                  <a:pt x="3722508" y="1983384"/>
                </a:lnTo>
                <a:lnTo>
                  <a:pt x="3796930" y="1959340"/>
                </a:lnTo>
                <a:lnTo>
                  <a:pt x="3869260" y="1934926"/>
                </a:lnTo>
                <a:lnTo>
                  <a:pt x="3939444" y="1910152"/>
                </a:lnTo>
                <a:lnTo>
                  <a:pt x="4007429" y="1885033"/>
                </a:lnTo>
                <a:lnTo>
                  <a:pt x="4073159" y="1859582"/>
                </a:lnTo>
                <a:lnTo>
                  <a:pt x="4136579" y="1833812"/>
                </a:lnTo>
                <a:lnTo>
                  <a:pt x="4197638" y="1807737"/>
                </a:lnTo>
                <a:lnTo>
                  <a:pt x="4256279" y="1781368"/>
                </a:lnTo>
                <a:lnTo>
                  <a:pt x="4312451" y="1754718"/>
                </a:lnTo>
                <a:lnTo>
                  <a:pt x="4366098" y="1727799"/>
                </a:lnTo>
                <a:lnTo>
                  <a:pt x="4417167" y="1700623"/>
                </a:lnTo>
                <a:lnTo>
                  <a:pt x="4465608" y="1673202"/>
                </a:lnTo>
                <a:lnTo>
                  <a:pt x="4511363" y="1645544"/>
                </a:lnTo>
                <a:lnTo>
                  <a:pt x="4554383" y="1617659"/>
                </a:lnTo>
                <a:lnTo>
                  <a:pt x="4594613" y="1589558"/>
                </a:lnTo>
                <a:lnTo>
                  <a:pt x="4632001" y="1561245"/>
                </a:lnTo>
                <a:lnTo>
                  <a:pt x="4666494" y="1532726"/>
                </a:lnTo>
                <a:lnTo>
                  <a:pt x="4698036" y="1504005"/>
                </a:lnTo>
                <a:lnTo>
                  <a:pt x="4726572" y="1475083"/>
                </a:lnTo>
                <a:lnTo>
                  <a:pt x="4752045" y="1445959"/>
                </a:lnTo>
                <a:lnTo>
                  <a:pt x="4793552" y="1387095"/>
                </a:lnTo>
                <a:lnTo>
                  <a:pt x="4821986" y="1327387"/>
                </a:lnTo>
                <a:lnTo>
                  <a:pt x="4836659" y="1266902"/>
                </a:lnTo>
                <a:lnTo>
                  <a:pt x="4840499" y="1120194"/>
                </a:lnTo>
                <a:lnTo>
                  <a:pt x="4845970" y="1005804"/>
                </a:lnTo>
                <a:lnTo>
                  <a:pt x="4854792" y="893210"/>
                </a:lnTo>
                <a:lnTo>
                  <a:pt x="4866723" y="783325"/>
                </a:lnTo>
                <a:lnTo>
                  <a:pt x="4881525" y="677062"/>
                </a:lnTo>
                <a:lnTo>
                  <a:pt x="4889911" y="625674"/>
                </a:lnTo>
                <a:lnTo>
                  <a:pt x="4898937" y="575438"/>
                </a:lnTo>
                <a:lnTo>
                  <a:pt x="4908558" y="526566"/>
                </a:lnTo>
                <a:lnTo>
                  <a:pt x="4918745" y="479172"/>
                </a:lnTo>
                <a:lnTo>
                  <a:pt x="4929466" y="433373"/>
                </a:lnTo>
                <a:lnTo>
                  <a:pt x="4940689" y="389282"/>
                </a:lnTo>
                <a:lnTo>
                  <a:pt x="4952385" y="347018"/>
                </a:lnTo>
                <a:lnTo>
                  <a:pt x="4964517" y="306696"/>
                </a:lnTo>
                <a:lnTo>
                  <a:pt x="4977057" y="268433"/>
                </a:lnTo>
                <a:lnTo>
                  <a:pt x="4989969" y="232347"/>
                </a:lnTo>
                <a:lnTo>
                  <a:pt x="5016769" y="167186"/>
                </a:lnTo>
                <a:lnTo>
                  <a:pt x="5044602" y="112185"/>
                </a:lnTo>
                <a:lnTo>
                  <a:pt x="5073082" y="68352"/>
                </a:lnTo>
                <a:lnTo>
                  <a:pt x="5085538" y="53207"/>
                </a:lnTo>
                <a:lnTo>
                  <a:pt x="5084989" y="53207"/>
                </a:lnTo>
                <a:lnTo>
                  <a:pt x="5087399" y="50946"/>
                </a:lnTo>
                <a:lnTo>
                  <a:pt x="5088136" y="50946"/>
                </a:lnTo>
                <a:lnTo>
                  <a:pt x="5092592" y="47743"/>
                </a:lnTo>
                <a:lnTo>
                  <a:pt x="5080940" y="24837"/>
                </a:lnTo>
                <a:close/>
              </a:path>
              <a:path w="5154295" h="2484120">
                <a:moveTo>
                  <a:pt x="5140138" y="18478"/>
                </a:moveTo>
                <a:lnTo>
                  <a:pt x="5089787" y="18478"/>
                </a:lnTo>
                <a:lnTo>
                  <a:pt x="5104612" y="39103"/>
                </a:lnTo>
                <a:lnTo>
                  <a:pt x="5092592" y="47743"/>
                </a:lnTo>
                <a:lnTo>
                  <a:pt x="5103155" y="68508"/>
                </a:lnTo>
                <a:lnTo>
                  <a:pt x="5140138" y="18478"/>
                </a:lnTo>
                <a:close/>
              </a:path>
              <a:path w="5154295" h="2484120">
                <a:moveTo>
                  <a:pt x="5087399" y="50946"/>
                </a:moveTo>
                <a:lnTo>
                  <a:pt x="5084989" y="53207"/>
                </a:lnTo>
                <a:lnTo>
                  <a:pt x="5086332" y="52242"/>
                </a:lnTo>
                <a:lnTo>
                  <a:pt x="5087399" y="50946"/>
                </a:lnTo>
                <a:close/>
              </a:path>
              <a:path w="5154295" h="2484120">
                <a:moveTo>
                  <a:pt x="5086332" y="52242"/>
                </a:moveTo>
                <a:lnTo>
                  <a:pt x="5084989" y="53207"/>
                </a:lnTo>
                <a:lnTo>
                  <a:pt x="5085538" y="53207"/>
                </a:lnTo>
                <a:lnTo>
                  <a:pt x="5086332" y="52242"/>
                </a:lnTo>
                <a:close/>
              </a:path>
              <a:path w="5154295" h="2484120">
                <a:moveTo>
                  <a:pt x="5088136" y="50946"/>
                </a:moveTo>
                <a:lnTo>
                  <a:pt x="5087399" y="50946"/>
                </a:lnTo>
                <a:lnTo>
                  <a:pt x="5086332" y="52242"/>
                </a:lnTo>
                <a:lnTo>
                  <a:pt x="5088136" y="50946"/>
                </a:lnTo>
                <a:close/>
              </a:path>
              <a:path w="5154295" h="2484120">
                <a:moveTo>
                  <a:pt x="5089787" y="18478"/>
                </a:moveTo>
                <a:lnTo>
                  <a:pt x="5080940" y="24837"/>
                </a:lnTo>
                <a:lnTo>
                  <a:pt x="5092592" y="47743"/>
                </a:lnTo>
                <a:lnTo>
                  <a:pt x="5104612" y="39103"/>
                </a:lnTo>
                <a:lnTo>
                  <a:pt x="5089787" y="18478"/>
                </a:lnTo>
                <a:close/>
              </a:path>
              <a:path w="5154295" h="2484120">
                <a:moveTo>
                  <a:pt x="5153798" y="0"/>
                </a:moveTo>
                <a:lnTo>
                  <a:pt x="5068606" y="590"/>
                </a:lnTo>
                <a:lnTo>
                  <a:pt x="5080940" y="24837"/>
                </a:lnTo>
                <a:lnTo>
                  <a:pt x="5089787" y="18478"/>
                </a:lnTo>
                <a:lnTo>
                  <a:pt x="5140138" y="18478"/>
                </a:lnTo>
                <a:lnTo>
                  <a:pt x="5153798" y="0"/>
                </a:lnTo>
                <a:close/>
              </a:path>
            </a:pathLst>
          </a:custGeom>
          <a:solidFill>
            <a:srgbClr val="FF00FF"/>
          </a:solidFill>
        </p:spPr>
        <p:txBody>
          <a:bodyPr wrap="square" lIns="0" tIns="0" rIns="0" bIns="0" rtlCol="0"/>
          <a:lstStyle/>
          <a:p>
            <a:endParaRPr/>
          </a:p>
        </p:txBody>
      </p:sp>
      <p:sp>
        <p:nvSpPr>
          <p:cNvPr id="18" name="object 18"/>
          <p:cNvSpPr txBox="1"/>
          <p:nvPr/>
        </p:nvSpPr>
        <p:spPr>
          <a:xfrm>
            <a:off x="4990275" y="5099304"/>
            <a:ext cx="608965" cy="467359"/>
          </a:xfrm>
          <a:prstGeom prst="rect">
            <a:avLst/>
          </a:prstGeom>
        </p:spPr>
        <p:txBody>
          <a:bodyPr vert="horz" wrap="square" lIns="0" tIns="12700" rIns="0" bIns="0" rtlCol="0">
            <a:spAutoFit/>
          </a:bodyPr>
          <a:lstStyle/>
          <a:p>
            <a:pPr marL="38100">
              <a:lnSpc>
                <a:spcPct val="100000"/>
              </a:lnSpc>
              <a:spcBef>
                <a:spcPts val="100"/>
              </a:spcBef>
            </a:pPr>
            <a:r>
              <a:rPr sz="4350" b="1" spc="-7" baseline="11494" dirty="0">
                <a:solidFill>
                  <a:srgbClr val="FF00FF"/>
                </a:solidFill>
                <a:latin typeface="Calibri"/>
                <a:cs typeface="Calibri"/>
              </a:rPr>
              <a:t>W</a:t>
            </a:r>
            <a:r>
              <a:rPr sz="2000" b="1" spc="-5" dirty="0">
                <a:solidFill>
                  <a:srgbClr val="FF00FF"/>
                </a:solidFill>
                <a:latin typeface="Calibri"/>
                <a:cs typeface="Calibri"/>
              </a:rPr>
              <a:t>ih</a:t>
            </a:r>
            <a:endParaRPr sz="2000">
              <a:latin typeface="Calibri"/>
              <a:cs typeface="Calibri"/>
            </a:endParaRPr>
          </a:p>
        </p:txBody>
      </p:sp>
      <p:sp>
        <p:nvSpPr>
          <p:cNvPr id="19" name="object 19"/>
          <p:cNvSpPr txBox="1"/>
          <p:nvPr/>
        </p:nvSpPr>
        <p:spPr>
          <a:xfrm rot="19200000">
            <a:off x="6924565" y="612487"/>
            <a:ext cx="654882" cy="317500"/>
          </a:xfrm>
          <a:prstGeom prst="rect">
            <a:avLst/>
          </a:prstGeom>
        </p:spPr>
        <p:txBody>
          <a:bodyPr vert="horz" wrap="square" lIns="0" tIns="0" rIns="0" bIns="0" rtlCol="0">
            <a:spAutoFit/>
          </a:bodyPr>
          <a:lstStyle/>
          <a:p>
            <a:pPr>
              <a:lnSpc>
                <a:spcPts val="2475"/>
              </a:lnSpc>
            </a:pPr>
            <a:r>
              <a:rPr sz="2500" spc="-10" dirty="0">
                <a:latin typeface="Calibri"/>
                <a:cs typeface="Calibri"/>
              </a:rPr>
              <a:t>man</a:t>
            </a:r>
            <a:endParaRPr sz="2500">
              <a:latin typeface="Calibri"/>
              <a:cs typeface="Calibri"/>
            </a:endParaRPr>
          </a:p>
        </p:txBody>
      </p:sp>
      <p:sp>
        <p:nvSpPr>
          <p:cNvPr id="20" name="object 20"/>
          <p:cNvSpPr txBox="1"/>
          <p:nvPr/>
        </p:nvSpPr>
        <p:spPr>
          <a:xfrm rot="19740000">
            <a:off x="7508175" y="5342851"/>
            <a:ext cx="657661" cy="317500"/>
          </a:xfrm>
          <a:prstGeom prst="rect">
            <a:avLst/>
          </a:prstGeom>
        </p:spPr>
        <p:txBody>
          <a:bodyPr vert="horz" wrap="square" lIns="0" tIns="0" rIns="0" bIns="0" rtlCol="0">
            <a:spAutoFit/>
          </a:bodyPr>
          <a:lstStyle/>
          <a:p>
            <a:pPr>
              <a:lnSpc>
                <a:spcPts val="2485"/>
              </a:lnSpc>
            </a:pPr>
            <a:r>
              <a:rPr sz="2500" spc="-10" dirty="0">
                <a:latin typeface="Calibri"/>
                <a:cs typeface="Calibri"/>
              </a:rPr>
              <a:t>man</a:t>
            </a:r>
            <a:endParaRPr sz="2500">
              <a:latin typeface="Calibri"/>
              <a:cs typeface="Calibri"/>
            </a:endParaRPr>
          </a:p>
        </p:txBody>
      </p:sp>
      <p:sp>
        <p:nvSpPr>
          <p:cNvPr id="21" name="object 21"/>
          <p:cNvSpPr/>
          <p:nvPr/>
        </p:nvSpPr>
        <p:spPr>
          <a:xfrm>
            <a:off x="10323032" y="411477"/>
            <a:ext cx="1375410" cy="4878705"/>
          </a:xfrm>
          <a:custGeom>
            <a:avLst/>
            <a:gdLst/>
            <a:ahLst/>
            <a:cxnLst/>
            <a:rect l="l" t="t" r="r" b="b"/>
            <a:pathLst>
              <a:path w="1375409" h="4878705">
                <a:moveTo>
                  <a:pt x="631680" y="4803254"/>
                </a:moveTo>
                <a:lnTo>
                  <a:pt x="563735" y="4854649"/>
                </a:lnTo>
                <a:lnTo>
                  <a:pt x="645618" y="4878167"/>
                </a:lnTo>
                <a:lnTo>
                  <a:pt x="641330" y="4855123"/>
                </a:lnTo>
                <a:lnTo>
                  <a:pt x="630053" y="4855123"/>
                </a:lnTo>
                <a:lnTo>
                  <a:pt x="622274" y="4830944"/>
                </a:lnTo>
                <a:lnTo>
                  <a:pt x="636010" y="4826525"/>
                </a:lnTo>
                <a:lnTo>
                  <a:pt x="631680" y="4803254"/>
                </a:lnTo>
                <a:close/>
              </a:path>
              <a:path w="1375409" h="4878705">
                <a:moveTo>
                  <a:pt x="636010" y="4826525"/>
                </a:moveTo>
                <a:lnTo>
                  <a:pt x="622274" y="4830944"/>
                </a:lnTo>
                <a:lnTo>
                  <a:pt x="630053" y="4855123"/>
                </a:lnTo>
                <a:lnTo>
                  <a:pt x="640694" y="4851700"/>
                </a:lnTo>
                <a:lnTo>
                  <a:pt x="636010" y="4826525"/>
                </a:lnTo>
                <a:close/>
              </a:path>
              <a:path w="1375409" h="4878705">
                <a:moveTo>
                  <a:pt x="640694" y="4851700"/>
                </a:moveTo>
                <a:lnTo>
                  <a:pt x="630053" y="4855123"/>
                </a:lnTo>
                <a:lnTo>
                  <a:pt x="641330" y="4855123"/>
                </a:lnTo>
                <a:lnTo>
                  <a:pt x="640694" y="4851700"/>
                </a:lnTo>
                <a:close/>
              </a:path>
              <a:path w="1375409" h="4878705">
                <a:moveTo>
                  <a:pt x="652350" y="4821269"/>
                </a:moveTo>
                <a:lnTo>
                  <a:pt x="636010" y="4826525"/>
                </a:lnTo>
                <a:lnTo>
                  <a:pt x="640694" y="4851700"/>
                </a:lnTo>
                <a:lnTo>
                  <a:pt x="661673" y="4844952"/>
                </a:lnTo>
                <a:lnTo>
                  <a:pt x="662278" y="4844704"/>
                </a:lnTo>
                <a:lnTo>
                  <a:pt x="682204" y="4834666"/>
                </a:lnTo>
                <a:lnTo>
                  <a:pt x="701404" y="4823302"/>
                </a:lnTo>
                <a:lnTo>
                  <a:pt x="703745" y="4821712"/>
                </a:lnTo>
                <a:lnTo>
                  <a:pt x="651464" y="4821712"/>
                </a:lnTo>
                <a:lnTo>
                  <a:pt x="652350" y="4821269"/>
                </a:lnTo>
                <a:close/>
              </a:path>
              <a:path w="1375409" h="4878705">
                <a:moveTo>
                  <a:pt x="653274" y="4820972"/>
                </a:moveTo>
                <a:lnTo>
                  <a:pt x="652350" y="4821269"/>
                </a:lnTo>
                <a:lnTo>
                  <a:pt x="651464" y="4821712"/>
                </a:lnTo>
                <a:lnTo>
                  <a:pt x="653274" y="4820972"/>
                </a:lnTo>
                <a:close/>
              </a:path>
              <a:path w="1375409" h="4878705">
                <a:moveTo>
                  <a:pt x="704835" y="4820972"/>
                </a:moveTo>
                <a:lnTo>
                  <a:pt x="653274" y="4820972"/>
                </a:lnTo>
                <a:lnTo>
                  <a:pt x="651464" y="4821712"/>
                </a:lnTo>
                <a:lnTo>
                  <a:pt x="703745" y="4821712"/>
                </a:lnTo>
                <a:lnTo>
                  <a:pt x="704835" y="4820972"/>
                </a:lnTo>
                <a:close/>
              </a:path>
              <a:path w="1375409" h="4878705">
                <a:moveTo>
                  <a:pt x="702" y="0"/>
                </a:moveTo>
                <a:lnTo>
                  <a:pt x="0" y="25391"/>
                </a:lnTo>
                <a:lnTo>
                  <a:pt x="31926" y="26272"/>
                </a:lnTo>
                <a:lnTo>
                  <a:pt x="63144" y="28862"/>
                </a:lnTo>
                <a:lnTo>
                  <a:pt x="125530" y="39062"/>
                </a:lnTo>
                <a:lnTo>
                  <a:pt x="187770" y="55797"/>
                </a:lnTo>
                <a:lnTo>
                  <a:pt x="249753" y="78874"/>
                </a:lnTo>
                <a:lnTo>
                  <a:pt x="311358" y="108098"/>
                </a:lnTo>
                <a:lnTo>
                  <a:pt x="372457" y="143272"/>
                </a:lnTo>
                <a:lnTo>
                  <a:pt x="432916" y="184190"/>
                </a:lnTo>
                <a:lnTo>
                  <a:pt x="492599" y="230647"/>
                </a:lnTo>
                <a:lnTo>
                  <a:pt x="522107" y="255885"/>
                </a:lnTo>
                <a:lnTo>
                  <a:pt x="551370" y="282427"/>
                </a:lnTo>
                <a:lnTo>
                  <a:pt x="580369" y="310247"/>
                </a:lnTo>
                <a:lnTo>
                  <a:pt x="609090" y="339316"/>
                </a:lnTo>
                <a:lnTo>
                  <a:pt x="637514" y="369608"/>
                </a:lnTo>
                <a:lnTo>
                  <a:pt x="665626" y="401095"/>
                </a:lnTo>
                <a:lnTo>
                  <a:pt x="693408" y="433748"/>
                </a:lnTo>
                <a:lnTo>
                  <a:pt x="720844" y="467541"/>
                </a:lnTo>
                <a:lnTo>
                  <a:pt x="774691" y="538544"/>
                </a:lnTo>
                <a:lnTo>
                  <a:pt x="826866" y="613660"/>
                </a:lnTo>
                <a:lnTo>
                  <a:pt x="877328" y="692778"/>
                </a:lnTo>
                <a:lnTo>
                  <a:pt x="925950" y="775676"/>
                </a:lnTo>
                <a:lnTo>
                  <a:pt x="972601" y="862131"/>
                </a:lnTo>
                <a:lnTo>
                  <a:pt x="1017154" y="951918"/>
                </a:lnTo>
                <a:lnTo>
                  <a:pt x="1059482" y="1044816"/>
                </a:lnTo>
                <a:lnTo>
                  <a:pt x="1099458" y="1140599"/>
                </a:lnTo>
                <a:lnTo>
                  <a:pt x="1136953" y="1239046"/>
                </a:lnTo>
                <a:lnTo>
                  <a:pt x="1171844" y="1339932"/>
                </a:lnTo>
                <a:lnTo>
                  <a:pt x="1204004" y="1443034"/>
                </a:lnTo>
                <a:lnTo>
                  <a:pt x="1233308" y="1548131"/>
                </a:lnTo>
                <a:lnTo>
                  <a:pt x="1259629" y="1654997"/>
                </a:lnTo>
                <a:lnTo>
                  <a:pt x="1282843" y="1763411"/>
                </a:lnTo>
                <a:lnTo>
                  <a:pt x="1302826" y="1873149"/>
                </a:lnTo>
                <a:lnTo>
                  <a:pt x="1319453" y="1983987"/>
                </a:lnTo>
                <a:lnTo>
                  <a:pt x="1332599" y="2095704"/>
                </a:lnTo>
                <a:lnTo>
                  <a:pt x="1342139" y="2208076"/>
                </a:lnTo>
                <a:lnTo>
                  <a:pt x="1347952" y="2320880"/>
                </a:lnTo>
                <a:lnTo>
                  <a:pt x="1349912" y="2433894"/>
                </a:lnTo>
                <a:lnTo>
                  <a:pt x="1348744" y="2547247"/>
                </a:lnTo>
                <a:lnTo>
                  <a:pt x="1345332" y="2659959"/>
                </a:lnTo>
                <a:lnTo>
                  <a:pt x="1339722" y="2772492"/>
                </a:lnTo>
                <a:lnTo>
                  <a:pt x="1331996" y="2884366"/>
                </a:lnTo>
                <a:lnTo>
                  <a:pt x="1322227" y="2995358"/>
                </a:lnTo>
                <a:lnTo>
                  <a:pt x="1310486" y="3105243"/>
                </a:lnTo>
                <a:lnTo>
                  <a:pt x="1296849" y="3213802"/>
                </a:lnTo>
                <a:lnTo>
                  <a:pt x="1281386" y="3320808"/>
                </a:lnTo>
                <a:lnTo>
                  <a:pt x="1264174" y="3426042"/>
                </a:lnTo>
                <a:lnTo>
                  <a:pt x="1245284" y="3529279"/>
                </a:lnTo>
                <a:lnTo>
                  <a:pt x="1224790" y="3630294"/>
                </a:lnTo>
                <a:lnTo>
                  <a:pt x="1202767" y="3728868"/>
                </a:lnTo>
                <a:lnTo>
                  <a:pt x="1179287" y="3824775"/>
                </a:lnTo>
                <a:lnTo>
                  <a:pt x="1154424" y="3917792"/>
                </a:lnTo>
                <a:lnTo>
                  <a:pt x="1128256" y="4007695"/>
                </a:lnTo>
                <a:lnTo>
                  <a:pt x="1100853" y="4094261"/>
                </a:lnTo>
                <a:lnTo>
                  <a:pt x="1072294" y="4177264"/>
                </a:lnTo>
                <a:lnTo>
                  <a:pt x="1042653" y="4256481"/>
                </a:lnTo>
                <a:lnTo>
                  <a:pt x="1012007" y="4331682"/>
                </a:lnTo>
                <a:lnTo>
                  <a:pt x="980434" y="4402648"/>
                </a:lnTo>
                <a:lnTo>
                  <a:pt x="948066" y="4469038"/>
                </a:lnTo>
                <a:lnTo>
                  <a:pt x="914891" y="4530831"/>
                </a:lnTo>
                <a:lnTo>
                  <a:pt x="881039" y="4587699"/>
                </a:lnTo>
                <a:lnTo>
                  <a:pt x="846598" y="4639414"/>
                </a:lnTo>
                <a:lnTo>
                  <a:pt x="811667" y="4685743"/>
                </a:lnTo>
                <a:lnTo>
                  <a:pt x="776348" y="4726461"/>
                </a:lnTo>
                <a:lnTo>
                  <a:pt x="740759" y="4761345"/>
                </a:lnTo>
                <a:lnTo>
                  <a:pt x="705027" y="4790184"/>
                </a:lnTo>
                <a:lnTo>
                  <a:pt x="669291" y="4812793"/>
                </a:lnTo>
                <a:lnTo>
                  <a:pt x="652350" y="4821269"/>
                </a:lnTo>
                <a:lnTo>
                  <a:pt x="653274" y="4820972"/>
                </a:lnTo>
                <a:lnTo>
                  <a:pt x="704835" y="4820972"/>
                </a:lnTo>
                <a:lnTo>
                  <a:pt x="720460" y="4810358"/>
                </a:lnTo>
                <a:lnTo>
                  <a:pt x="758136" y="4779871"/>
                </a:lnTo>
                <a:lnTo>
                  <a:pt x="795223" y="4743458"/>
                </a:lnTo>
                <a:lnTo>
                  <a:pt x="831702" y="4701354"/>
                </a:lnTo>
                <a:lnTo>
                  <a:pt x="867545" y="4653780"/>
                </a:lnTo>
                <a:lnTo>
                  <a:pt x="902709" y="4600949"/>
                </a:lnTo>
                <a:lnTo>
                  <a:pt x="937144" y="4543078"/>
                </a:lnTo>
                <a:lnTo>
                  <a:pt x="970794" y="4480379"/>
                </a:lnTo>
                <a:lnTo>
                  <a:pt x="1003641" y="4412970"/>
                </a:lnTo>
                <a:lnTo>
                  <a:pt x="1035530" y="4341267"/>
                </a:lnTo>
                <a:lnTo>
                  <a:pt x="1066443" y="4265381"/>
                </a:lnTo>
                <a:lnTo>
                  <a:pt x="1096312" y="4185527"/>
                </a:lnTo>
                <a:lnTo>
                  <a:pt x="1125070" y="4101926"/>
                </a:lnTo>
                <a:lnTo>
                  <a:pt x="1152644" y="4014793"/>
                </a:lnTo>
                <a:lnTo>
                  <a:pt x="1178963" y="3924350"/>
                </a:lnTo>
                <a:lnTo>
                  <a:pt x="1203958" y="3830815"/>
                </a:lnTo>
                <a:lnTo>
                  <a:pt x="1227556" y="3734407"/>
                </a:lnTo>
                <a:lnTo>
                  <a:pt x="1249683" y="3635344"/>
                </a:lnTo>
                <a:lnTo>
                  <a:pt x="1270270" y="3533849"/>
                </a:lnTo>
                <a:lnTo>
                  <a:pt x="1289241" y="3430141"/>
                </a:lnTo>
                <a:lnTo>
                  <a:pt x="1306526" y="3324440"/>
                </a:lnTo>
                <a:lnTo>
                  <a:pt x="1322050" y="3216967"/>
                </a:lnTo>
                <a:lnTo>
                  <a:pt x="1335742" y="3107941"/>
                </a:lnTo>
                <a:lnTo>
                  <a:pt x="1347529" y="2997584"/>
                </a:lnTo>
                <a:lnTo>
                  <a:pt x="1357336" y="2886115"/>
                </a:lnTo>
                <a:lnTo>
                  <a:pt x="1365091" y="2773757"/>
                </a:lnTo>
                <a:lnTo>
                  <a:pt x="1370721" y="2660727"/>
                </a:lnTo>
                <a:lnTo>
                  <a:pt x="1374154" y="2546988"/>
                </a:lnTo>
                <a:lnTo>
                  <a:pt x="1375308" y="2433452"/>
                </a:lnTo>
                <a:lnTo>
                  <a:pt x="1373318" y="2319572"/>
                </a:lnTo>
                <a:lnTo>
                  <a:pt x="1367448" y="2205926"/>
                </a:lnTo>
                <a:lnTo>
                  <a:pt x="1357824" y="2092735"/>
                </a:lnTo>
                <a:lnTo>
                  <a:pt x="1344571" y="1980218"/>
                </a:lnTo>
                <a:lnTo>
                  <a:pt x="1327815" y="1868597"/>
                </a:lnTo>
                <a:lnTo>
                  <a:pt x="1307680" y="1758091"/>
                </a:lnTo>
                <a:lnTo>
                  <a:pt x="1284291" y="1648922"/>
                </a:lnTo>
                <a:lnTo>
                  <a:pt x="1257773" y="1541308"/>
                </a:lnTo>
                <a:lnTo>
                  <a:pt x="1228252" y="1435470"/>
                </a:lnTo>
                <a:lnTo>
                  <a:pt x="1195849" y="1331629"/>
                </a:lnTo>
                <a:lnTo>
                  <a:pt x="1160689" y="1230003"/>
                </a:lnTo>
                <a:lnTo>
                  <a:pt x="1122897" y="1130815"/>
                </a:lnTo>
                <a:lnTo>
                  <a:pt x="1082594" y="1034282"/>
                </a:lnTo>
                <a:lnTo>
                  <a:pt x="1039906" y="940626"/>
                </a:lnTo>
                <a:lnTo>
                  <a:pt x="994953" y="850068"/>
                </a:lnTo>
                <a:lnTo>
                  <a:pt x="947858" y="762824"/>
                </a:lnTo>
                <a:lnTo>
                  <a:pt x="898742" y="679118"/>
                </a:lnTo>
                <a:lnTo>
                  <a:pt x="847725" y="599168"/>
                </a:lnTo>
                <a:lnTo>
                  <a:pt x="794928" y="523194"/>
                </a:lnTo>
                <a:lnTo>
                  <a:pt x="740562" y="451530"/>
                </a:lnTo>
                <a:lnTo>
                  <a:pt x="712751" y="417287"/>
                </a:lnTo>
                <a:lnTo>
                  <a:pt x="684571" y="384176"/>
                </a:lnTo>
                <a:lnTo>
                  <a:pt x="656035" y="352225"/>
                </a:lnTo>
                <a:lnTo>
                  <a:pt x="627156" y="321462"/>
                </a:lnTo>
                <a:lnTo>
                  <a:pt x="597951" y="291915"/>
                </a:lnTo>
                <a:lnTo>
                  <a:pt x="568431" y="263612"/>
                </a:lnTo>
                <a:lnTo>
                  <a:pt x="538614" y="236580"/>
                </a:lnTo>
                <a:lnTo>
                  <a:pt x="508511" y="210849"/>
                </a:lnTo>
                <a:lnTo>
                  <a:pt x="478138" y="186446"/>
                </a:lnTo>
                <a:lnTo>
                  <a:pt x="447508" y="163400"/>
                </a:lnTo>
                <a:lnTo>
                  <a:pt x="385536" y="121498"/>
                </a:lnTo>
                <a:lnTo>
                  <a:pt x="322706" y="85374"/>
                </a:lnTo>
                <a:lnTo>
                  <a:pt x="259135" y="55271"/>
                </a:lnTo>
                <a:lnTo>
                  <a:pt x="194944" y="31432"/>
                </a:lnTo>
                <a:lnTo>
                  <a:pt x="130262" y="14107"/>
                </a:lnTo>
                <a:lnTo>
                  <a:pt x="65228" y="3548"/>
                </a:lnTo>
                <a:lnTo>
                  <a:pt x="32627" y="882"/>
                </a:lnTo>
                <a:lnTo>
                  <a:pt x="702" y="0"/>
                </a:lnTo>
                <a:close/>
              </a:path>
            </a:pathLst>
          </a:custGeom>
          <a:solidFill>
            <a:srgbClr val="4472C4"/>
          </a:solidFill>
        </p:spPr>
        <p:txBody>
          <a:bodyPr wrap="square" lIns="0" tIns="0" rIns="0" bIns="0" rtlCol="0"/>
          <a:lstStyle/>
          <a:p>
            <a:endParaRPr/>
          </a:p>
        </p:txBody>
      </p:sp>
      <p:sp>
        <p:nvSpPr>
          <p:cNvPr id="22" name="object 22"/>
          <p:cNvSpPr txBox="1"/>
          <p:nvPr/>
        </p:nvSpPr>
        <p:spPr>
          <a:xfrm>
            <a:off x="10236906" y="1432052"/>
            <a:ext cx="1198245" cy="1494790"/>
          </a:xfrm>
          <a:prstGeom prst="rect">
            <a:avLst/>
          </a:prstGeom>
        </p:spPr>
        <p:txBody>
          <a:bodyPr vert="horz" wrap="square" lIns="0" tIns="10160" rIns="0" bIns="0" rtlCol="0">
            <a:spAutoFit/>
          </a:bodyPr>
          <a:lstStyle/>
          <a:p>
            <a:pPr marL="12700" marR="5080">
              <a:lnSpc>
                <a:spcPct val="100600"/>
              </a:lnSpc>
              <a:spcBef>
                <a:spcPts val="80"/>
              </a:spcBef>
            </a:pPr>
            <a:r>
              <a:rPr sz="2400" spc="-5" dirty="0">
                <a:latin typeface="Calibri"/>
                <a:cs typeface="Calibri"/>
              </a:rPr>
              <a:t>Sample </a:t>
            </a:r>
            <a:r>
              <a:rPr sz="2400" dirty="0">
                <a:latin typeface="Calibri"/>
                <a:cs typeface="Calibri"/>
              </a:rPr>
              <a:t> </a:t>
            </a:r>
            <a:r>
              <a:rPr sz="2400" spc="-20" dirty="0">
                <a:latin typeface="Calibri"/>
                <a:cs typeface="Calibri"/>
              </a:rPr>
              <a:t>word</a:t>
            </a:r>
            <a:r>
              <a:rPr sz="2400" spc="-95" dirty="0">
                <a:latin typeface="Calibri"/>
                <a:cs typeface="Calibri"/>
              </a:rPr>
              <a:t> </a:t>
            </a:r>
            <a:r>
              <a:rPr sz="2400" dirty="0">
                <a:latin typeface="Calibri"/>
                <a:cs typeface="Calibri"/>
              </a:rPr>
              <a:t>and </a:t>
            </a:r>
            <a:r>
              <a:rPr sz="2400" spc="-525" dirty="0">
                <a:latin typeface="Calibri"/>
                <a:cs typeface="Calibri"/>
              </a:rPr>
              <a:t> </a:t>
            </a:r>
            <a:r>
              <a:rPr sz="2400" spc="-10" dirty="0">
                <a:latin typeface="Calibri"/>
                <a:cs typeface="Calibri"/>
              </a:rPr>
              <a:t>copy </a:t>
            </a:r>
            <a:r>
              <a:rPr sz="2400" spc="-15" dirty="0">
                <a:latin typeface="Calibri"/>
                <a:cs typeface="Calibri"/>
              </a:rPr>
              <a:t>to </a:t>
            </a:r>
            <a:r>
              <a:rPr sz="2400" spc="-10" dirty="0">
                <a:latin typeface="Calibri"/>
                <a:cs typeface="Calibri"/>
              </a:rPr>
              <a:t> </a:t>
            </a:r>
            <a:r>
              <a:rPr sz="2400" spc="-5" dirty="0">
                <a:latin typeface="Calibri"/>
                <a:cs typeface="Calibri"/>
              </a:rPr>
              <a:t>input</a:t>
            </a:r>
            <a:endParaRPr sz="2400">
              <a:latin typeface="Calibri"/>
              <a:cs typeface="Calibri"/>
            </a:endParaRPr>
          </a:p>
        </p:txBody>
      </p:sp>
      <p:sp>
        <p:nvSpPr>
          <p:cNvPr id="23" name="object 23"/>
          <p:cNvSpPr txBox="1"/>
          <p:nvPr/>
        </p:nvSpPr>
        <p:spPr>
          <a:xfrm>
            <a:off x="7708567" y="4152244"/>
            <a:ext cx="612140" cy="1025525"/>
          </a:xfrm>
          <a:prstGeom prst="rect">
            <a:avLst/>
          </a:prstGeom>
          <a:solidFill>
            <a:srgbClr val="F3F3F3"/>
          </a:solidFill>
          <a:ln w="19050">
            <a:solidFill>
              <a:srgbClr val="44546A"/>
            </a:solidFill>
          </a:ln>
        </p:spPr>
        <p:txBody>
          <a:bodyPr vert="horz" wrap="square" lIns="0" tIns="5080" rIns="0" bIns="0" rtlCol="0">
            <a:spAutoFit/>
          </a:bodyPr>
          <a:lstStyle/>
          <a:p>
            <a:pPr>
              <a:lnSpc>
                <a:spcPct val="100000"/>
              </a:lnSpc>
              <a:spcBef>
                <a:spcPts val="40"/>
              </a:spcBef>
            </a:pPr>
            <a:endParaRPr sz="2550">
              <a:latin typeface="Times New Roman"/>
              <a:cs typeface="Times New Roman"/>
            </a:endParaRPr>
          </a:p>
          <a:p>
            <a:pPr algn="ctr">
              <a:lnSpc>
                <a:spcPct val="100000"/>
              </a:lnSpc>
              <a:spcBef>
                <a:spcPts val="5"/>
              </a:spcBef>
            </a:pPr>
            <a:r>
              <a:rPr sz="1600" spc="-10" dirty="0">
                <a:latin typeface="Calibri"/>
                <a:cs typeface="Calibri"/>
              </a:rPr>
              <a:t>x1</a:t>
            </a:r>
            <a:endParaRPr sz="1600">
              <a:latin typeface="Calibri"/>
              <a:cs typeface="Calibri"/>
            </a:endParaRPr>
          </a:p>
        </p:txBody>
      </p:sp>
      <p:sp>
        <p:nvSpPr>
          <p:cNvPr id="24" name="object 24"/>
          <p:cNvSpPr/>
          <p:nvPr/>
        </p:nvSpPr>
        <p:spPr>
          <a:xfrm>
            <a:off x="7374771" y="2955121"/>
            <a:ext cx="386080" cy="76200"/>
          </a:xfrm>
          <a:custGeom>
            <a:avLst/>
            <a:gdLst/>
            <a:ahLst/>
            <a:cxnLst/>
            <a:rect l="l" t="t" r="r" b="b"/>
            <a:pathLst>
              <a:path w="386079" h="76200">
                <a:moveTo>
                  <a:pt x="309299" y="47624"/>
                </a:moveTo>
                <a:lnTo>
                  <a:pt x="309299" y="76200"/>
                </a:lnTo>
                <a:lnTo>
                  <a:pt x="366449" y="47625"/>
                </a:lnTo>
                <a:lnTo>
                  <a:pt x="309299" y="47624"/>
                </a:lnTo>
                <a:close/>
              </a:path>
              <a:path w="386079" h="76200">
                <a:moveTo>
                  <a:pt x="309299" y="28574"/>
                </a:moveTo>
                <a:lnTo>
                  <a:pt x="309299" y="47624"/>
                </a:lnTo>
                <a:lnTo>
                  <a:pt x="321999" y="47625"/>
                </a:lnTo>
                <a:lnTo>
                  <a:pt x="321999" y="28575"/>
                </a:lnTo>
                <a:lnTo>
                  <a:pt x="309299" y="28574"/>
                </a:lnTo>
                <a:close/>
              </a:path>
              <a:path w="386079" h="76200">
                <a:moveTo>
                  <a:pt x="309299" y="0"/>
                </a:moveTo>
                <a:lnTo>
                  <a:pt x="309299" y="28574"/>
                </a:lnTo>
                <a:lnTo>
                  <a:pt x="321999" y="28575"/>
                </a:lnTo>
                <a:lnTo>
                  <a:pt x="321999" y="47625"/>
                </a:lnTo>
                <a:lnTo>
                  <a:pt x="366452" y="47623"/>
                </a:lnTo>
                <a:lnTo>
                  <a:pt x="385499" y="38100"/>
                </a:lnTo>
                <a:lnTo>
                  <a:pt x="309299" y="0"/>
                </a:lnTo>
                <a:close/>
              </a:path>
              <a:path w="386079" h="76200">
                <a:moveTo>
                  <a:pt x="0" y="28573"/>
                </a:moveTo>
                <a:lnTo>
                  <a:pt x="0" y="47623"/>
                </a:lnTo>
                <a:lnTo>
                  <a:pt x="309299" y="47624"/>
                </a:lnTo>
                <a:lnTo>
                  <a:pt x="309299" y="28574"/>
                </a:lnTo>
                <a:lnTo>
                  <a:pt x="0" y="28573"/>
                </a:lnTo>
                <a:close/>
              </a:path>
            </a:pathLst>
          </a:custGeom>
          <a:solidFill>
            <a:srgbClr val="44546A"/>
          </a:solidFill>
        </p:spPr>
        <p:txBody>
          <a:bodyPr wrap="square" lIns="0" tIns="0" rIns="0" bIns="0" rtlCol="0"/>
          <a:lstStyle/>
          <a:p>
            <a:endParaRPr/>
          </a:p>
        </p:txBody>
      </p:sp>
      <p:sp>
        <p:nvSpPr>
          <p:cNvPr id="25" name="object 25"/>
          <p:cNvSpPr/>
          <p:nvPr/>
        </p:nvSpPr>
        <p:spPr>
          <a:xfrm>
            <a:off x="7967719" y="3506012"/>
            <a:ext cx="76200" cy="646430"/>
          </a:xfrm>
          <a:custGeom>
            <a:avLst/>
            <a:gdLst/>
            <a:ahLst/>
            <a:cxnLst/>
            <a:rect l="l" t="t" r="r" b="b"/>
            <a:pathLst>
              <a:path w="76200" h="646429">
                <a:moveTo>
                  <a:pt x="47625" y="63500"/>
                </a:moveTo>
                <a:lnTo>
                  <a:pt x="28575" y="63500"/>
                </a:lnTo>
                <a:lnTo>
                  <a:pt x="28576" y="646231"/>
                </a:lnTo>
                <a:lnTo>
                  <a:pt x="47626"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26" name="object 26"/>
          <p:cNvSpPr txBox="1"/>
          <p:nvPr/>
        </p:nvSpPr>
        <p:spPr>
          <a:xfrm>
            <a:off x="7760271"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h1</a:t>
            </a:r>
            <a:endParaRPr sz="1600">
              <a:latin typeface="Calibri"/>
              <a:cs typeface="Calibri"/>
            </a:endParaRPr>
          </a:p>
        </p:txBody>
      </p:sp>
      <p:sp>
        <p:nvSpPr>
          <p:cNvPr id="27" name="object 27"/>
          <p:cNvSpPr/>
          <p:nvPr/>
        </p:nvSpPr>
        <p:spPr>
          <a:xfrm>
            <a:off x="7967719" y="1920298"/>
            <a:ext cx="76200" cy="560705"/>
          </a:xfrm>
          <a:custGeom>
            <a:avLst/>
            <a:gdLst/>
            <a:ahLst/>
            <a:cxnLst/>
            <a:rect l="l" t="t" r="r" b="b"/>
            <a:pathLst>
              <a:path w="76200" h="560705">
                <a:moveTo>
                  <a:pt x="47625" y="63500"/>
                </a:moveTo>
                <a:lnTo>
                  <a:pt x="28575" y="63500"/>
                </a:lnTo>
                <a:lnTo>
                  <a:pt x="28576" y="560254"/>
                </a:lnTo>
                <a:lnTo>
                  <a:pt x="47626"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28" name="object 28"/>
          <p:cNvSpPr txBox="1"/>
          <p:nvPr/>
        </p:nvSpPr>
        <p:spPr>
          <a:xfrm>
            <a:off x="7760271"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y1</a:t>
            </a:r>
            <a:endParaRPr sz="1600">
              <a:latin typeface="Calibri"/>
              <a:cs typeface="Calibri"/>
            </a:endParaRPr>
          </a:p>
        </p:txBody>
      </p:sp>
      <p:sp>
        <p:nvSpPr>
          <p:cNvPr id="29" name="object 29"/>
          <p:cNvSpPr txBox="1"/>
          <p:nvPr/>
        </p:nvSpPr>
        <p:spPr>
          <a:xfrm rot="19200000">
            <a:off x="7914296" y="612068"/>
            <a:ext cx="400330" cy="317500"/>
          </a:xfrm>
          <a:prstGeom prst="rect">
            <a:avLst/>
          </a:prstGeom>
        </p:spPr>
        <p:txBody>
          <a:bodyPr vert="horz" wrap="square" lIns="0" tIns="0" rIns="0" bIns="0" rtlCol="0">
            <a:spAutoFit/>
          </a:bodyPr>
          <a:lstStyle/>
          <a:p>
            <a:pPr>
              <a:lnSpc>
                <a:spcPts val="2470"/>
              </a:lnSpc>
            </a:pPr>
            <a:r>
              <a:rPr sz="2500" dirty="0">
                <a:latin typeface="Calibri"/>
                <a:cs typeface="Calibri"/>
              </a:rPr>
              <a:t>in</a:t>
            </a:r>
            <a:endParaRPr sz="2500">
              <a:latin typeface="Calibri"/>
              <a:cs typeface="Calibri"/>
            </a:endParaRPr>
          </a:p>
        </p:txBody>
      </p:sp>
      <p:sp>
        <p:nvSpPr>
          <p:cNvPr id="30" name="object 30"/>
          <p:cNvSpPr txBox="1"/>
          <p:nvPr/>
        </p:nvSpPr>
        <p:spPr>
          <a:xfrm rot="19740000">
            <a:off x="8637123" y="5346423"/>
            <a:ext cx="402271" cy="317500"/>
          </a:xfrm>
          <a:prstGeom prst="rect">
            <a:avLst/>
          </a:prstGeom>
        </p:spPr>
        <p:txBody>
          <a:bodyPr vert="horz" wrap="square" lIns="0" tIns="0" rIns="0" bIns="0" rtlCol="0">
            <a:spAutoFit/>
          </a:bodyPr>
          <a:lstStyle/>
          <a:p>
            <a:pPr>
              <a:lnSpc>
                <a:spcPts val="2475"/>
              </a:lnSpc>
            </a:pPr>
            <a:r>
              <a:rPr sz="2500" dirty="0">
                <a:latin typeface="Calibri"/>
                <a:cs typeface="Calibri"/>
              </a:rPr>
              <a:t>in</a:t>
            </a:r>
            <a:endParaRPr sz="2500">
              <a:latin typeface="Calibri"/>
              <a:cs typeface="Calibri"/>
            </a:endParaRPr>
          </a:p>
        </p:txBody>
      </p:sp>
      <p:sp>
        <p:nvSpPr>
          <p:cNvPr id="31" name="object 31"/>
          <p:cNvSpPr txBox="1"/>
          <p:nvPr/>
        </p:nvSpPr>
        <p:spPr>
          <a:xfrm>
            <a:off x="8622728" y="4152244"/>
            <a:ext cx="612140" cy="1025525"/>
          </a:xfrm>
          <a:prstGeom prst="rect">
            <a:avLst/>
          </a:prstGeom>
          <a:solidFill>
            <a:srgbClr val="F3F3F3"/>
          </a:solidFill>
          <a:ln w="19050">
            <a:solidFill>
              <a:srgbClr val="44546A"/>
            </a:solidFill>
          </a:ln>
        </p:spPr>
        <p:txBody>
          <a:bodyPr vert="horz" wrap="square" lIns="0" tIns="5080" rIns="0" bIns="0" rtlCol="0">
            <a:spAutoFit/>
          </a:bodyPr>
          <a:lstStyle/>
          <a:p>
            <a:pPr>
              <a:lnSpc>
                <a:spcPct val="100000"/>
              </a:lnSpc>
              <a:spcBef>
                <a:spcPts val="40"/>
              </a:spcBef>
            </a:pPr>
            <a:endParaRPr sz="2550">
              <a:latin typeface="Times New Roman"/>
              <a:cs typeface="Times New Roman"/>
            </a:endParaRPr>
          </a:p>
          <a:p>
            <a:pPr algn="ctr">
              <a:lnSpc>
                <a:spcPct val="100000"/>
              </a:lnSpc>
              <a:spcBef>
                <a:spcPts val="5"/>
              </a:spcBef>
            </a:pPr>
            <a:r>
              <a:rPr sz="1600" spc="-10" dirty="0">
                <a:latin typeface="Calibri"/>
                <a:cs typeface="Calibri"/>
              </a:rPr>
              <a:t>x2</a:t>
            </a:r>
            <a:endParaRPr sz="1600">
              <a:latin typeface="Calibri"/>
              <a:cs typeface="Calibri"/>
            </a:endParaRPr>
          </a:p>
        </p:txBody>
      </p:sp>
      <p:sp>
        <p:nvSpPr>
          <p:cNvPr id="32" name="object 32"/>
          <p:cNvSpPr/>
          <p:nvPr/>
        </p:nvSpPr>
        <p:spPr>
          <a:xfrm>
            <a:off x="8251563" y="2955121"/>
            <a:ext cx="385445" cy="76200"/>
          </a:xfrm>
          <a:custGeom>
            <a:avLst/>
            <a:gdLst/>
            <a:ahLst/>
            <a:cxnLst/>
            <a:rect l="l" t="t" r="r" b="b"/>
            <a:pathLst>
              <a:path w="385445" h="76200">
                <a:moveTo>
                  <a:pt x="308899" y="47624"/>
                </a:moveTo>
                <a:lnTo>
                  <a:pt x="308899" y="76200"/>
                </a:lnTo>
                <a:lnTo>
                  <a:pt x="366049" y="47625"/>
                </a:lnTo>
                <a:lnTo>
                  <a:pt x="308899" y="47624"/>
                </a:lnTo>
                <a:close/>
              </a:path>
              <a:path w="385445" h="76200">
                <a:moveTo>
                  <a:pt x="308899" y="28574"/>
                </a:moveTo>
                <a:lnTo>
                  <a:pt x="308899" y="47624"/>
                </a:lnTo>
                <a:lnTo>
                  <a:pt x="321599" y="47625"/>
                </a:lnTo>
                <a:lnTo>
                  <a:pt x="321599" y="28575"/>
                </a:lnTo>
                <a:lnTo>
                  <a:pt x="308899" y="28574"/>
                </a:lnTo>
                <a:close/>
              </a:path>
              <a:path w="385445" h="76200">
                <a:moveTo>
                  <a:pt x="308899" y="0"/>
                </a:moveTo>
                <a:lnTo>
                  <a:pt x="308899" y="28574"/>
                </a:lnTo>
                <a:lnTo>
                  <a:pt x="321599" y="28575"/>
                </a:lnTo>
                <a:lnTo>
                  <a:pt x="321599" y="47625"/>
                </a:lnTo>
                <a:lnTo>
                  <a:pt x="366052" y="47623"/>
                </a:lnTo>
                <a:lnTo>
                  <a:pt x="385099" y="38100"/>
                </a:lnTo>
                <a:lnTo>
                  <a:pt x="308899" y="0"/>
                </a:lnTo>
                <a:close/>
              </a:path>
              <a:path w="385445" h="76200">
                <a:moveTo>
                  <a:pt x="0" y="28573"/>
                </a:moveTo>
                <a:lnTo>
                  <a:pt x="0" y="47623"/>
                </a:lnTo>
                <a:lnTo>
                  <a:pt x="308899" y="47624"/>
                </a:lnTo>
                <a:lnTo>
                  <a:pt x="308899" y="28574"/>
                </a:lnTo>
                <a:lnTo>
                  <a:pt x="0" y="28573"/>
                </a:lnTo>
                <a:close/>
              </a:path>
            </a:pathLst>
          </a:custGeom>
          <a:solidFill>
            <a:srgbClr val="44546A"/>
          </a:solidFill>
        </p:spPr>
        <p:txBody>
          <a:bodyPr wrap="square" lIns="0" tIns="0" rIns="0" bIns="0" rtlCol="0"/>
          <a:lstStyle/>
          <a:p>
            <a:endParaRPr/>
          </a:p>
        </p:txBody>
      </p:sp>
      <p:sp>
        <p:nvSpPr>
          <p:cNvPr id="33" name="object 33"/>
          <p:cNvSpPr txBox="1"/>
          <p:nvPr/>
        </p:nvSpPr>
        <p:spPr>
          <a:xfrm>
            <a:off x="8636662"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h2</a:t>
            </a:r>
            <a:endParaRPr sz="1600">
              <a:latin typeface="Calibri"/>
              <a:cs typeface="Calibri"/>
            </a:endParaRPr>
          </a:p>
        </p:txBody>
      </p:sp>
      <p:sp>
        <p:nvSpPr>
          <p:cNvPr id="34" name="object 34"/>
          <p:cNvSpPr txBox="1"/>
          <p:nvPr/>
        </p:nvSpPr>
        <p:spPr>
          <a:xfrm>
            <a:off x="8636662"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y2</a:t>
            </a:r>
            <a:endParaRPr sz="1600">
              <a:latin typeface="Calibri"/>
              <a:cs typeface="Calibri"/>
            </a:endParaRPr>
          </a:p>
        </p:txBody>
      </p:sp>
      <p:sp>
        <p:nvSpPr>
          <p:cNvPr id="35" name="object 35"/>
          <p:cNvSpPr/>
          <p:nvPr/>
        </p:nvSpPr>
        <p:spPr>
          <a:xfrm>
            <a:off x="8844112" y="3506012"/>
            <a:ext cx="76200" cy="646430"/>
          </a:xfrm>
          <a:custGeom>
            <a:avLst/>
            <a:gdLst/>
            <a:ahLst/>
            <a:cxnLst/>
            <a:rect l="l" t="t" r="r" b="b"/>
            <a:pathLst>
              <a:path w="76200" h="646429">
                <a:moveTo>
                  <a:pt x="47623" y="63500"/>
                </a:moveTo>
                <a:lnTo>
                  <a:pt x="28573" y="63500"/>
                </a:lnTo>
                <a:lnTo>
                  <a:pt x="28575" y="646231"/>
                </a:lnTo>
                <a:lnTo>
                  <a:pt x="47625" y="646231"/>
                </a:lnTo>
                <a:lnTo>
                  <a:pt x="47623" y="63500"/>
                </a:lnTo>
                <a:close/>
              </a:path>
              <a:path w="76200" h="646429">
                <a:moveTo>
                  <a:pt x="38098" y="0"/>
                </a:moveTo>
                <a:lnTo>
                  <a:pt x="0" y="76200"/>
                </a:lnTo>
                <a:lnTo>
                  <a:pt x="28573" y="76200"/>
                </a:lnTo>
                <a:lnTo>
                  <a:pt x="28573" y="63500"/>
                </a:lnTo>
                <a:lnTo>
                  <a:pt x="69849" y="63500"/>
                </a:lnTo>
                <a:lnTo>
                  <a:pt x="38098" y="0"/>
                </a:lnTo>
                <a:close/>
              </a:path>
              <a:path w="76200" h="646429">
                <a:moveTo>
                  <a:pt x="69849" y="63500"/>
                </a:moveTo>
                <a:lnTo>
                  <a:pt x="47623" y="63500"/>
                </a:lnTo>
                <a:lnTo>
                  <a:pt x="47623" y="76200"/>
                </a:lnTo>
                <a:lnTo>
                  <a:pt x="76200" y="76200"/>
                </a:lnTo>
                <a:lnTo>
                  <a:pt x="69849" y="63500"/>
                </a:lnTo>
                <a:close/>
              </a:path>
            </a:pathLst>
          </a:custGeom>
          <a:solidFill>
            <a:srgbClr val="44546A"/>
          </a:solidFill>
        </p:spPr>
        <p:txBody>
          <a:bodyPr wrap="square" lIns="0" tIns="0" rIns="0" bIns="0" rtlCol="0"/>
          <a:lstStyle/>
          <a:p>
            <a:endParaRPr/>
          </a:p>
        </p:txBody>
      </p:sp>
      <p:sp>
        <p:nvSpPr>
          <p:cNvPr id="36" name="object 36"/>
          <p:cNvSpPr txBox="1"/>
          <p:nvPr/>
        </p:nvSpPr>
        <p:spPr>
          <a:xfrm rot="19200000">
            <a:off x="8536901" y="583680"/>
            <a:ext cx="776534" cy="317500"/>
          </a:xfrm>
          <a:prstGeom prst="rect">
            <a:avLst/>
          </a:prstGeom>
        </p:spPr>
        <p:txBody>
          <a:bodyPr vert="horz" wrap="square" lIns="0" tIns="0" rIns="0" bIns="0" rtlCol="0">
            <a:spAutoFit/>
          </a:bodyPr>
          <a:lstStyle/>
          <a:p>
            <a:pPr>
              <a:lnSpc>
                <a:spcPts val="2480"/>
              </a:lnSpc>
            </a:pPr>
            <a:r>
              <a:rPr sz="2500" spc="-60" dirty="0">
                <a:latin typeface="Calibri"/>
                <a:cs typeface="Calibri"/>
              </a:rPr>
              <a:t>s</a:t>
            </a:r>
            <a:r>
              <a:rPr sz="2500" dirty="0">
                <a:latin typeface="Calibri"/>
                <a:cs typeface="Calibri"/>
              </a:rPr>
              <a:t>t</a:t>
            </a:r>
            <a:r>
              <a:rPr sz="2500" spc="-90" dirty="0">
                <a:latin typeface="Calibri"/>
                <a:cs typeface="Calibri"/>
              </a:rPr>
              <a:t>r</a:t>
            </a:r>
            <a:r>
              <a:rPr sz="2500" spc="-55" dirty="0">
                <a:latin typeface="Calibri"/>
                <a:cs typeface="Calibri"/>
              </a:rPr>
              <a:t>a</a:t>
            </a:r>
            <a:r>
              <a:rPr sz="3750" baseline="1111" dirty="0">
                <a:latin typeface="Calibri"/>
                <a:cs typeface="Calibri"/>
              </a:rPr>
              <a:t>w</a:t>
            </a:r>
            <a:endParaRPr sz="3750" baseline="1111">
              <a:latin typeface="Calibri"/>
              <a:cs typeface="Calibri"/>
            </a:endParaRPr>
          </a:p>
        </p:txBody>
      </p:sp>
      <p:sp>
        <p:nvSpPr>
          <p:cNvPr id="37" name="object 37"/>
          <p:cNvSpPr txBox="1"/>
          <p:nvPr/>
        </p:nvSpPr>
        <p:spPr>
          <a:xfrm rot="19740000">
            <a:off x="9233527" y="5374313"/>
            <a:ext cx="779432" cy="317500"/>
          </a:xfrm>
          <a:prstGeom prst="rect">
            <a:avLst/>
          </a:prstGeom>
        </p:spPr>
        <p:txBody>
          <a:bodyPr vert="horz" wrap="square" lIns="0" tIns="0" rIns="0" bIns="0" rtlCol="0">
            <a:spAutoFit/>
          </a:bodyPr>
          <a:lstStyle/>
          <a:p>
            <a:pPr>
              <a:lnSpc>
                <a:spcPts val="2490"/>
              </a:lnSpc>
            </a:pPr>
            <a:r>
              <a:rPr sz="2500" spc="-70" dirty="0">
                <a:latin typeface="Calibri"/>
                <a:cs typeface="Calibri"/>
              </a:rPr>
              <a:t>st</a:t>
            </a:r>
            <a:r>
              <a:rPr sz="3750" spc="-104" baseline="1111" dirty="0">
                <a:latin typeface="Calibri"/>
                <a:cs typeface="Calibri"/>
              </a:rPr>
              <a:t>raw</a:t>
            </a:r>
            <a:endParaRPr sz="3750" baseline="1111">
              <a:latin typeface="Calibri"/>
              <a:cs typeface="Calibri"/>
            </a:endParaRPr>
          </a:p>
        </p:txBody>
      </p:sp>
      <p:sp>
        <p:nvSpPr>
          <p:cNvPr id="38" name="object 38"/>
          <p:cNvSpPr/>
          <p:nvPr/>
        </p:nvSpPr>
        <p:spPr>
          <a:xfrm>
            <a:off x="8844112" y="1920298"/>
            <a:ext cx="76200" cy="560705"/>
          </a:xfrm>
          <a:custGeom>
            <a:avLst/>
            <a:gdLst/>
            <a:ahLst/>
            <a:cxnLst/>
            <a:rect l="l" t="t" r="r" b="b"/>
            <a:pathLst>
              <a:path w="76200" h="560705">
                <a:moveTo>
                  <a:pt x="47625" y="63500"/>
                </a:moveTo>
                <a:lnTo>
                  <a:pt x="28575" y="63500"/>
                </a:lnTo>
                <a:lnTo>
                  <a:pt x="28575" y="560254"/>
                </a:lnTo>
                <a:lnTo>
                  <a:pt x="47625" y="560254"/>
                </a:lnTo>
                <a:lnTo>
                  <a:pt x="47625" y="63500"/>
                </a:lnTo>
                <a:close/>
              </a:path>
              <a:path w="76200" h="560705">
                <a:moveTo>
                  <a:pt x="38098" y="0"/>
                </a:moveTo>
                <a:lnTo>
                  <a:pt x="0" y="76200"/>
                </a:lnTo>
                <a:lnTo>
                  <a:pt x="28575" y="76200"/>
                </a:lnTo>
                <a:lnTo>
                  <a:pt x="28575" y="63500"/>
                </a:lnTo>
                <a:lnTo>
                  <a:pt x="69849" y="63500"/>
                </a:lnTo>
                <a:lnTo>
                  <a:pt x="38098" y="0"/>
                </a:lnTo>
                <a:close/>
              </a:path>
              <a:path w="76200" h="560705">
                <a:moveTo>
                  <a:pt x="69849" y="63500"/>
                </a:moveTo>
                <a:lnTo>
                  <a:pt x="47625" y="63500"/>
                </a:lnTo>
                <a:lnTo>
                  <a:pt x="47625" y="76200"/>
                </a:lnTo>
                <a:lnTo>
                  <a:pt x="76200" y="76200"/>
                </a:lnTo>
                <a:lnTo>
                  <a:pt x="69849" y="63500"/>
                </a:lnTo>
                <a:close/>
              </a:path>
            </a:pathLst>
          </a:custGeom>
          <a:solidFill>
            <a:srgbClr val="44546A"/>
          </a:solidFill>
        </p:spPr>
        <p:txBody>
          <a:bodyPr wrap="square" lIns="0" tIns="0" rIns="0" bIns="0" rtlCol="0"/>
          <a:lstStyle/>
          <a:p>
            <a:endParaRPr/>
          </a:p>
        </p:txBody>
      </p:sp>
      <p:sp>
        <p:nvSpPr>
          <p:cNvPr id="39" name="object 39"/>
          <p:cNvSpPr txBox="1"/>
          <p:nvPr/>
        </p:nvSpPr>
        <p:spPr>
          <a:xfrm>
            <a:off x="9505035" y="4141510"/>
            <a:ext cx="612140" cy="1025525"/>
          </a:xfrm>
          <a:prstGeom prst="rect">
            <a:avLst/>
          </a:prstGeom>
          <a:solidFill>
            <a:srgbClr val="F3F3F3"/>
          </a:solidFill>
          <a:ln w="19050">
            <a:solidFill>
              <a:srgbClr val="44546A"/>
            </a:solidFill>
          </a:ln>
        </p:spPr>
        <p:txBody>
          <a:bodyPr vert="horz" wrap="square" lIns="0" tIns="3810" rIns="0" bIns="0" rtlCol="0">
            <a:spAutoFit/>
          </a:bodyPr>
          <a:lstStyle/>
          <a:p>
            <a:pPr>
              <a:lnSpc>
                <a:spcPct val="100000"/>
              </a:lnSpc>
              <a:spcBef>
                <a:spcPts val="30"/>
              </a:spcBef>
            </a:pPr>
            <a:endParaRPr sz="2550">
              <a:latin typeface="Times New Roman"/>
              <a:cs typeface="Times New Roman"/>
            </a:endParaRPr>
          </a:p>
          <a:p>
            <a:pPr algn="ctr">
              <a:lnSpc>
                <a:spcPct val="100000"/>
              </a:lnSpc>
            </a:pPr>
            <a:r>
              <a:rPr sz="1600" spc="-10" dirty="0">
                <a:latin typeface="Calibri"/>
                <a:cs typeface="Calibri"/>
              </a:rPr>
              <a:t>x3</a:t>
            </a:r>
            <a:endParaRPr sz="1600">
              <a:latin typeface="Calibri"/>
              <a:cs typeface="Calibri"/>
            </a:endParaRPr>
          </a:p>
        </p:txBody>
      </p:sp>
      <p:sp>
        <p:nvSpPr>
          <p:cNvPr id="40" name="object 40"/>
          <p:cNvSpPr/>
          <p:nvPr/>
        </p:nvSpPr>
        <p:spPr>
          <a:xfrm>
            <a:off x="9133868" y="2944387"/>
            <a:ext cx="385445" cy="76200"/>
          </a:xfrm>
          <a:custGeom>
            <a:avLst/>
            <a:gdLst/>
            <a:ahLst/>
            <a:cxnLst/>
            <a:rect l="l" t="t" r="r" b="b"/>
            <a:pathLst>
              <a:path w="385445" h="76200">
                <a:moveTo>
                  <a:pt x="308900" y="47624"/>
                </a:moveTo>
                <a:lnTo>
                  <a:pt x="308900" y="76200"/>
                </a:lnTo>
                <a:lnTo>
                  <a:pt x="366050" y="47625"/>
                </a:lnTo>
                <a:lnTo>
                  <a:pt x="308900" y="47624"/>
                </a:lnTo>
                <a:close/>
              </a:path>
              <a:path w="385445" h="76200">
                <a:moveTo>
                  <a:pt x="308900" y="28574"/>
                </a:moveTo>
                <a:lnTo>
                  <a:pt x="308900" y="47624"/>
                </a:lnTo>
                <a:lnTo>
                  <a:pt x="321600" y="47625"/>
                </a:lnTo>
                <a:lnTo>
                  <a:pt x="321600" y="28575"/>
                </a:lnTo>
                <a:lnTo>
                  <a:pt x="308900" y="28574"/>
                </a:lnTo>
                <a:close/>
              </a:path>
              <a:path w="385445" h="76200">
                <a:moveTo>
                  <a:pt x="308900" y="0"/>
                </a:moveTo>
                <a:lnTo>
                  <a:pt x="308900" y="28574"/>
                </a:lnTo>
                <a:lnTo>
                  <a:pt x="321600" y="28575"/>
                </a:lnTo>
                <a:lnTo>
                  <a:pt x="321600" y="47625"/>
                </a:lnTo>
                <a:lnTo>
                  <a:pt x="366053" y="47623"/>
                </a:lnTo>
                <a:lnTo>
                  <a:pt x="385100" y="38100"/>
                </a:lnTo>
                <a:lnTo>
                  <a:pt x="308900" y="0"/>
                </a:lnTo>
                <a:close/>
              </a:path>
              <a:path w="385445" h="76200">
                <a:moveTo>
                  <a:pt x="0" y="28573"/>
                </a:moveTo>
                <a:lnTo>
                  <a:pt x="0" y="47623"/>
                </a:lnTo>
                <a:lnTo>
                  <a:pt x="308900" y="47624"/>
                </a:lnTo>
                <a:lnTo>
                  <a:pt x="308900" y="28574"/>
                </a:lnTo>
                <a:lnTo>
                  <a:pt x="0" y="28573"/>
                </a:lnTo>
                <a:close/>
              </a:path>
            </a:pathLst>
          </a:custGeom>
          <a:solidFill>
            <a:srgbClr val="44546A"/>
          </a:solidFill>
        </p:spPr>
        <p:txBody>
          <a:bodyPr wrap="square" lIns="0" tIns="0" rIns="0" bIns="0" rtlCol="0"/>
          <a:lstStyle/>
          <a:p>
            <a:endParaRPr/>
          </a:p>
        </p:txBody>
      </p:sp>
      <p:sp>
        <p:nvSpPr>
          <p:cNvPr id="41" name="object 41"/>
          <p:cNvSpPr txBox="1"/>
          <p:nvPr/>
        </p:nvSpPr>
        <p:spPr>
          <a:xfrm>
            <a:off x="9518970" y="2469818"/>
            <a:ext cx="491490" cy="1025525"/>
          </a:xfrm>
          <a:prstGeom prst="rect">
            <a:avLst/>
          </a:prstGeom>
          <a:solidFill>
            <a:srgbClr val="F3F3F3"/>
          </a:solidFill>
          <a:ln w="19050">
            <a:solidFill>
              <a:srgbClr val="44546A"/>
            </a:solidFill>
          </a:ln>
        </p:spPr>
        <p:txBody>
          <a:bodyPr vert="horz" wrap="square" lIns="0" tIns="5080" rIns="0" bIns="0" rtlCol="0">
            <a:spAutoFit/>
          </a:bodyPr>
          <a:lstStyle/>
          <a:p>
            <a:pPr>
              <a:lnSpc>
                <a:spcPct val="100000"/>
              </a:lnSpc>
              <a:spcBef>
                <a:spcPts val="40"/>
              </a:spcBef>
            </a:pPr>
            <a:endParaRPr sz="2550">
              <a:latin typeface="Times New Roman"/>
              <a:cs typeface="Times New Roman"/>
            </a:endParaRPr>
          </a:p>
          <a:p>
            <a:pPr marL="140335">
              <a:lnSpc>
                <a:spcPct val="100000"/>
              </a:lnSpc>
              <a:spcBef>
                <a:spcPts val="5"/>
              </a:spcBef>
            </a:pPr>
            <a:r>
              <a:rPr sz="1600" spc="-5" dirty="0">
                <a:latin typeface="Calibri"/>
                <a:cs typeface="Calibri"/>
              </a:rPr>
              <a:t>h3</a:t>
            </a:r>
            <a:endParaRPr sz="1600">
              <a:latin typeface="Calibri"/>
              <a:cs typeface="Calibri"/>
            </a:endParaRPr>
          </a:p>
        </p:txBody>
      </p:sp>
      <p:sp>
        <p:nvSpPr>
          <p:cNvPr id="42" name="object 42"/>
          <p:cNvSpPr txBox="1"/>
          <p:nvPr/>
        </p:nvSpPr>
        <p:spPr>
          <a:xfrm>
            <a:off x="9518970" y="1202969"/>
            <a:ext cx="491490" cy="706755"/>
          </a:xfrm>
          <a:prstGeom prst="rect">
            <a:avLst/>
          </a:prstGeom>
          <a:solidFill>
            <a:srgbClr val="F3F3F3"/>
          </a:solidFill>
          <a:ln w="19050">
            <a:solidFill>
              <a:srgbClr val="44546A"/>
            </a:solidFill>
          </a:ln>
        </p:spPr>
        <p:txBody>
          <a:bodyPr vert="horz" wrap="square" lIns="0" tIns="6350" rIns="0" bIns="0" rtlCol="0">
            <a:spAutoFit/>
          </a:bodyPr>
          <a:lstStyle/>
          <a:p>
            <a:pPr>
              <a:lnSpc>
                <a:spcPct val="100000"/>
              </a:lnSpc>
              <a:spcBef>
                <a:spcPts val="50"/>
              </a:spcBef>
            </a:pPr>
            <a:endParaRPr sz="1450">
              <a:latin typeface="Times New Roman"/>
              <a:cs typeface="Times New Roman"/>
            </a:endParaRPr>
          </a:p>
          <a:p>
            <a:pPr marL="147320">
              <a:lnSpc>
                <a:spcPct val="100000"/>
              </a:lnSpc>
            </a:pPr>
            <a:r>
              <a:rPr sz="1600" dirty="0">
                <a:latin typeface="Calibri"/>
                <a:cs typeface="Calibri"/>
              </a:rPr>
              <a:t>y3</a:t>
            </a:r>
            <a:endParaRPr sz="1600">
              <a:latin typeface="Calibri"/>
              <a:cs typeface="Calibri"/>
            </a:endParaRPr>
          </a:p>
        </p:txBody>
      </p:sp>
      <p:sp>
        <p:nvSpPr>
          <p:cNvPr id="43" name="object 43"/>
          <p:cNvSpPr/>
          <p:nvPr/>
        </p:nvSpPr>
        <p:spPr>
          <a:xfrm>
            <a:off x="9726419" y="3495278"/>
            <a:ext cx="76200" cy="646430"/>
          </a:xfrm>
          <a:custGeom>
            <a:avLst/>
            <a:gdLst/>
            <a:ahLst/>
            <a:cxnLst/>
            <a:rect l="l" t="t" r="r" b="b"/>
            <a:pathLst>
              <a:path w="76200" h="646429">
                <a:moveTo>
                  <a:pt x="47625" y="63500"/>
                </a:moveTo>
                <a:lnTo>
                  <a:pt x="28575" y="63500"/>
                </a:lnTo>
                <a:lnTo>
                  <a:pt x="28575" y="646231"/>
                </a:lnTo>
                <a:lnTo>
                  <a:pt x="47625"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44" name="object 44"/>
          <p:cNvSpPr/>
          <p:nvPr/>
        </p:nvSpPr>
        <p:spPr>
          <a:xfrm>
            <a:off x="9726419" y="1896365"/>
            <a:ext cx="76200" cy="560705"/>
          </a:xfrm>
          <a:custGeom>
            <a:avLst/>
            <a:gdLst/>
            <a:ahLst/>
            <a:cxnLst/>
            <a:rect l="l" t="t" r="r" b="b"/>
            <a:pathLst>
              <a:path w="76200" h="560705">
                <a:moveTo>
                  <a:pt x="47625" y="63500"/>
                </a:moveTo>
                <a:lnTo>
                  <a:pt x="28575" y="63500"/>
                </a:lnTo>
                <a:lnTo>
                  <a:pt x="28575" y="560254"/>
                </a:lnTo>
                <a:lnTo>
                  <a:pt x="47625"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45" name="object 45"/>
          <p:cNvSpPr txBox="1"/>
          <p:nvPr/>
        </p:nvSpPr>
        <p:spPr>
          <a:xfrm rot="19200000">
            <a:off x="9691876" y="596321"/>
            <a:ext cx="530352" cy="317500"/>
          </a:xfrm>
          <a:prstGeom prst="rect">
            <a:avLst/>
          </a:prstGeom>
        </p:spPr>
        <p:txBody>
          <a:bodyPr vert="horz" wrap="square" lIns="0" tIns="0" rIns="0" bIns="0" rtlCol="0">
            <a:spAutoFit/>
          </a:bodyPr>
          <a:lstStyle/>
          <a:p>
            <a:pPr>
              <a:lnSpc>
                <a:spcPts val="2475"/>
              </a:lnSpc>
            </a:pPr>
            <a:r>
              <a:rPr sz="2500" spc="-5" dirty="0">
                <a:latin typeface="Calibri"/>
                <a:cs typeface="Calibri"/>
              </a:rPr>
              <a:t>h</a:t>
            </a:r>
            <a:r>
              <a:rPr sz="2500" spc="-65" dirty="0">
                <a:latin typeface="Calibri"/>
                <a:cs typeface="Calibri"/>
              </a:rPr>
              <a:t>a</a:t>
            </a:r>
            <a:r>
              <a:rPr sz="2500" dirty="0">
                <a:latin typeface="Calibri"/>
                <a:cs typeface="Calibri"/>
              </a:rPr>
              <a:t>t</a:t>
            </a:r>
            <a:endParaRPr sz="2500">
              <a:latin typeface="Calibri"/>
              <a:cs typeface="Calibri"/>
            </a:endParaRPr>
          </a:p>
        </p:txBody>
      </p:sp>
      <p:sp>
        <p:nvSpPr>
          <p:cNvPr id="46" name="object 46"/>
          <p:cNvSpPr txBox="1"/>
          <p:nvPr/>
        </p:nvSpPr>
        <p:spPr>
          <a:xfrm rot="19740000">
            <a:off x="10357003" y="5335791"/>
            <a:ext cx="532389" cy="317500"/>
          </a:xfrm>
          <a:prstGeom prst="rect">
            <a:avLst/>
          </a:prstGeom>
        </p:spPr>
        <p:txBody>
          <a:bodyPr vert="horz" wrap="square" lIns="0" tIns="0" rIns="0" bIns="0" rtlCol="0">
            <a:spAutoFit/>
          </a:bodyPr>
          <a:lstStyle/>
          <a:p>
            <a:pPr>
              <a:lnSpc>
                <a:spcPts val="2480"/>
              </a:lnSpc>
            </a:pPr>
            <a:r>
              <a:rPr sz="2500" spc="-5" dirty="0">
                <a:latin typeface="Calibri"/>
                <a:cs typeface="Calibri"/>
              </a:rPr>
              <a:t>h</a:t>
            </a:r>
            <a:r>
              <a:rPr sz="2500" spc="-90" dirty="0">
                <a:latin typeface="Calibri"/>
                <a:cs typeface="Calibri"/>
              </a:rPr>
              <a:t>a</a:t>
            </a:r>
            <a:r>
              <a:rPr sz="3750" baseline="1111" dirty="0">
                <a:latin typeface="Calibri"/>
                <a:cs typeface="Calibri"/>
              </a:rPr>
              <a:t>t</a:t>
            </a:r>
            <a:endParaRPr sz="3750" baseline="1111">
              <a:latin typeface="Calibri"/>
              <a:cs typeface="Calibri"/>
            </a:endParaRPr>
          </a:p>
        </p:txBody>
      </p:sp>
      <p:sp>
        <p:nvSpPr>
          <p:cNvPr id="47" name="object 47"/>
          <p:cNvSpPr/>
          <p:nvPr/>
        </p:nvSpPr>
        <p:spPr>
          <a:xfrm>
            <a:off x="2987634" y="2419087"/>
            <a:ext cx="2579053" cy="329565"/>
          </a:xfrm>
          <a:custGeom>
            <a:avLst/>
            <a:gdLst/>
            <a:ahLst/>
            <a:cxnLst/>
            <a:rect l="l" t="t" r="r" b="b"/>
            <a:pathLst>
              <a:path w="3834129" h="329564">
                <a:moveTo>
                  <a:pt x="3728817" y="0"/>
                </a:moveTo>
                <a:lnTo>
                  <a:pt x="3724128" y="13370"/>
                </a:lnTo>
                <a:lnTo>
                  <a:pt x="3743196" y="21645"/>
                </a:lnTo>
                <a:lnTo>
                  <a:pt x="3759594" y="33099"/>
                </a:lnTo>
                <a:lnTo>
                  <a:pt x="3784380" y="65547"/>
                </a:lnTo>
                <a:lnTo>
                  <a:pt x="3798964" y="109324"/>
                </a:lnTo>
                <a:lnTo>
                  <a:pt x="3803826" y="163041"/>
                </a:lnTo>
                <a:lnTo>
                  <a:pt x="3802605" y="192092"/>
                </a:lnTo>
                <a:lnTo>
                  <a:pt x="3792839" y="242185"/>
                </a:lnTo>
                <a:lnTo>
                  <a:pt x="3773240" y="281307"/>
                </a:lnTo>
                <a:lnTo>
                  <a:pt x="3743419" y="307699"/>
                </a:lnTo>
                <a:lnTo>
                  <a:pt x="3724650" y="316011"/>
                </a:lnTo>
                <a:lnTo>
                  <a:pt x="3728817" y="329382"/>
                </a:lnTo>
                <a:lnTo>
                  <a:pt x="3773745" y="308307"/>
                </a:lnTo>
                <a:lnTo>
                  <a:pt x="3806779" y="271821"/>
                </a:lnTo>
                <a:lnTo>
                  <a:pt x="3827093" y="222966"/>
                </a:lnTo>
                <a:lnTo>
                  <a:pt x="3833865" y="164777"/>
                </a:lnTo>
                <a:lnTo>
                  <a:pt x="3832167" y="134581"/>
                </a:lnTo>
                <a:lnTo>
                  <a:pt x="3818580" y="81059"/>
                </a:lnTo>
                <a:lnTo>
                  <a:pt x="3791634" y="37488"/>
                </a:lnTo>
                <a:lnTo>
                  <a:pt x="3752697" y="8622"/>
                </a:lnTo>
                <a:lnTo>
                  <a:pt x="3728817" y="0"/>
                </a:lnTo>
                <a:close/>
              </a:path>
              <a:path w="3834129" h="329564">
                <a:moveTo>
                  <a:pt x="105048" y="0"/>
                </a:moveTo>
                <a:lnTo>
                  <a:pt x="60228" y="21118"/>
                </a:lnTo>
                <a:lnTo>
                  <a:pt x="27172" y="57732"/>
                </a:lnTo>
                <a:lnTo>
                  <a:pt x="6793" y="106676"/>
                </a:lnTo>
                <a:lnTo>
                  <a:pt x="0" y="164777"/>
                </a:lnTo>
                <a:lnTo>
                  <a:pt x="1692" y="195038"/>
                </a:lnTo>
                <a:lnTo>
                  <a:pt x="15236" y="248560"/>
                </a:lnTo>
                <a:lnTo>
                  <a:pt x="42116" y="291990"/>
                </a:lnTo>
                <a:lnTo>
                  <a:pt x="81097" y="320771"/>
                </a:lnTo>
                <a:lnTo>
                  <a:pt x="105048" y="329382"/>
                </a:lnTo>
                <a:lnTo>
                  <a:pt x="109214" y="316011"/>
                </a:lnTo>
                <a:lnTo>
                  <a:pt x="90446" y="307699"/>
                </a:lnTo>
                <a:lnTo>
                  <a:pt x="74249" y="296130"/>
                </a:lnTo>
                <a:lnTo>
                  <a:pt x="49571" y="263227"/>
                </a:lnTo>
                <a:lnTo>
                  <a:pt x="34921" y="218473"/>
                </a:lnTo>
                <a:lnTo>
                  <a:pt x="30038" y="163041"/>
                </a:lnTo>
                <a:lnTo>
                  <a:pt x="31258" y="134940"/>
                </a:lnTo>
                <a:lnTo>
                  <a:pt x="41025" y="86193"/>
                </a:lnTo>
                <a:lnTo>
                  <a:pt x="60657" y="47733"/>
                </a:lnTo>
                <a:lnTo>
                  <a:pt x="90739" y="21645"/>
                </a:lnTo>
                <a:lnTo>
                  <a:pt x="109735" y="13370"/>
                </a:lnTo>
                <a:lnTo>
                  <a:pt x="105048" y="0"/>
                </a:lnTo>
                <a:close/>
              </a:path>
            </a:pathLst>
          </a:custGeom>
          <a:solidFill>
            <a:srgbClr val="000000"/>
          </a:solidFill>
        </p:spPr>
        <p:txBody>
          <a:bodyPr wrap="square" lIns="0" tIns="0" rIns="0" bIns="0" rtlCol="0"/>
          <a:lstStyle/>
          <a:p>
            <a:endParaRPr/>
          </a:p>
        </p:txBody>
      </p:sp>
      <p:sp>
        <p:nvSpPr>
          <p:cNvPr id="48" name="object 48"/>
          <p:cNvSpPr txBox="1"/>
          <p:nvPr/>
        </p:nvSpPr>
        <p:spPr>
          <a:xfrm>
            <a:off x="1433714" y="1701291"/>
            <a:ext cx="5284470" cy="1068070"/>
          </a:xfrm>
          <a:prstGeom prst="rect">
            <a:avLst/>
          </a:prstGeom>
        </p:spPr>
        <p:txBody>
          <a:bodyPr vert="horz" wrap="square" lIns="0" tIns="107315" rIns="0" bIns="0" rtlCol="0">
            <a:spAutoFit/>
          </a:bodyPr>
          <a:lstStyle/>
          <a:p>
            <a:pPr marL="38100">
              <a:lnSpc>
                <a:spcPct val="100000"/>
              </a:lnSpc>
              <a:spcBef>
                <a:spcPts val="845"/>
              </a:spcBef>
            </a:pPr>
            <a:r>
              <a:rPr sz="2800" b="1" spc="-15" dirty="0">
                <a:latin typeface="Calibri"/>
                <a:cs typeface="Calibri"/>
              </a:rPr>
              <a:t>Before:</a:t>
            </a:r>
            <a:endParaRPr sz="2800" dirty="0">
              <a:latin typeface="Calibri"/>
              <a:cs typeface="Calibri"/>
            </a:endParaRPr>
          </a:p>
          <a:p>
            <a:pPr marL="38100">
              <a:lnSpc>
                <a:spcPct val="100000"/>
              </a:lnSpc>
              <a:spcBef>
                <a:spcPts val="740"/>
              </a:spcBef>
              <a:tabLst>
                <a:tab pos="1670050" algn="l"/>
              </a:tabLst>
            </a:pPr>
            <a:r>
              <a:rPr lang="pt-BR" sz="2800" spc="150" dirty="0">
                <a:latin typeface="Cambria Math"/>
                <a:cs typeface="Cambria Math"/>
              </a:rPr>
              <a:t>ℎ</a:t>
            </a:r>
            <a:r>
              <a:rPr lang="pt-BR" sz="3000" spc="794" baseline="-16666" dirty="0">
                <a:latin typeface="Cambria Math"/>
                <a:cs typeface="Cambria Math"/>
              </a:rPr>
              <a:t> </a:t>
            </a:r>
            <a:r>
              <a:rPr lang="pt-BR" sz="2800" dirty="0">
                <a:latin typeface="Cambria Math"/>
                <a:cs typeface="Cambria Math"/>
              </a:rPr>
              <a:t>=</a:t>
            </a:r>
            <a:r>
              <a:rPr lang="pt-BR" sz="2800" spc="155" dirty="0">
                <a:latin typeface="Cambria Math"/>
                <a:cs typeface="Cambria Math"/>
              </a:rPr>
              <a:t> </a:t>
            </a:r>
            <a:r>
              <a:rPr lang="pt-BR" sz="2800" spc="-5" dirty="0">
                <a:latin typeface="Cambria Math"/>
                <a:cs typeface="Cambria Math"/>
              </a:rPr>
              <a:t>tanh	</a:t>
            </a:r>
            <a:r>
              <a:rPr lang="pt-BR" sz="2800" spc="85" dirty="0">
                <a:solidFill>
                  <a:srgbClr val="C00000"/>
                </a:solidFill>
                <a:latin typeface="Cambria Math"/>
                <a:cs typeface="Cambria Math"/>
              </a:rPr>
              <a:t>𝑾</a:t>
            </a:r>
            <a:r>
              <a:rPr lang="pt-BR" sz="3000" spc="127" baseline="-16666" dirty="0">
                <a:solidFill>
                  <a:srgbClr val="C00000"/>
                </a:solidFill>
                <a:latin typeface="Cambria Math"/>
                <a:cs typeface="Cambria Math"/>
              </a:rPr>
              <a:t>xh</a:t>
            </a:r>
            <a:r>
              <a:rPr lang="pt-BR" sz="2800" spc="85" dirty="0">
                <a:solidFill>
                  <a:srgbClr val="C00000"/>
                </a:solidFill>
                <a:latin typeface="Cambria Math"/>
                <a:cs typeface="Cambria Math"/>
              </a:rPr>
              <a:t>*x</a:t>
            </a:r>
            <a:r>
              <a:rPr lang="pt-BR" sz="3000" spc="472" baseline="-16666" dirty="0">
                <a:solidFill>
                  <a:srgbClr val="C00000"/>
                </a:solidFill>
                <a:latin typeface="Cambria Math"/>
                <a:cs typeface="Cambria Math"/>
              </a:rPr>
              <a:t> </a:t>
            </a:r>
            <a:r>
              <a:rPr lang="pt-BR" sz="2800" dirty="0">
                <a:latin typeface="Cambria Math"/>
                <a:cs typeface="Cambria Math"/>
              </a:rPr>
              <a:t>+</a:t>
            </a:r>
            <a:r>
              <a:rPr lang="pt-BR" sz="2800" spc="-15" dirty="0">
                <a:latin typeface="Cambria Math"/>
                <a:cs typeface="Cambria Math"/>
              </a:rPr>
              <a:t> </a:t>
            </a:r>
            <a:r>
              <a:rPr lang="pt-BR" sz="2800" spc="25" dirty="0">
                <a:solidFill>
                  <a:srgbClr val="4472C4"/>
                </a:solidFill>
                <a:latin typeface="Cambria Math"/>
                <a:cs typeface="Cambria Math"/>
              </a:rPr>
              <a:t>𝑾</a:t>
            </a:r>
            <a:r>
              <a:rPr lang="pt-BR" sz="3000" spc="37" baseline="-16666" dirty="0">
                <a:solidFill>
                  <a:srgbClr val="4472C4"/>
                </a:solidFill>
                <a:latin typeface="Cambria Math"/>
                <a:cs typeface="Cambria Math"/>
              </a:rPr>
              <a:t>hh</a:t>
            </a:r>
            <a:r>
              <a:rPr lang="pt-BR" sz="2800" spc="25" dirty="0">
                <a:solidFill>
                  <a:srgbClr val="4472C4"/>
                </a:solidFill>
                <a:latin typeface="Cambria Math"/>
                <a:cs typeface="Cambria Math"/>
              </a:rPr>
              <a:t>*h</a:t>
            </a:r>
            <a:endParaRPr lang="pt-BR" sz="3000" baseline="-16666" dirty="0">
              <a:latin typeface="Cambria Math"/>
              <a:cs typeface="Cambria Math"/>
            </a:endParaRPr>
          </a:p>
        </p:txBody>
      </p:sp>
      <p:sp>
        <p:nvSpPr>
          <p:cNvPr id="49" name="object 49"/>
          <p:cNvSpPr/>
          <p:nvPr/>
        </p:nvSpPr>
        <p:spPr>
          <a:xfrm>
            <a:off x="2089153" y="3917652"/>
            <a:ext cx="3360128" cy="282575"/>
          </a:xfrm>
          <a:custGeom>
            <a:avLst/>
            <a:gdLst/>
            <a:ahLst/>
            <a:cxnLst/>
            <a:rect l="l" t="t" r="r" b="b"/>
            <a:pathLst>
              <a:path w="4371975" h="282575">
                <a:moveTo>
                  <a:pt x="4281835" y="0"/>
                </a:moveTo>
                <a:lnTo>
                  <a:pt x="4277817" y="11459"/>
                </a:lnTo>
                <a:lnTo>
                  <a:pt x="4294160" y="18552"/>
                </a:lnTo>
                <a:lnTo>
                  <a:pt x="4308215" y="28370"/>
                </a:lnTo>
                <a:lnTo>
                  <a:pt x="4336753" y="73878"/>
                </a:lnTo>
                <a:lnTo>
                  <a:pt x="4345087" y="115662"/>
                </a:lnTo>
                <a:lnTo>
                  <a:pt x="4346129" y="139749"/>
                </a:lnTo>
                <a:lnTo>
                  <a:pt x="4345082" y="164650"/>
                </a:lnTo>
                <a:lnTo>
                  <a:pt x="4336710" y="207587"/>
                </a:lnTo>
                <a:lnTo>
                  <a:pt x="4308233" y="253826"/>
                </a:lnTo>
                <a:lnTo>
                  <a:pt x="4278262" y="270866"/>
                </a:lnTo>
                <a:lnTo>
                  <a:pt x="4281835" y="282327"/>
                </a:lnTo>
                <a:lnTo>
                  <a:pt x="4320344" y="264263"/>
                </a:lnTo>
                <a:lnTo>
                  <a:pt x="4348659" y="232990"/>
                </a:lnTo>
                <a:lnTo>
                  <a:pt x="4366071" y="191113"/>
                </a:lnTo>
                <a:lnTo>
                  <a:pt x="4371875" y="141237"/>
                </a:lnTo>
                <a:lnTo>
                  <a:pt x="4370420" y="115355"/>
                </a:lnTo>
                <a:lnTo>
                  <a:pt x="4358774" y="69479"/>
                </a:lnTo>
                <a:lnTo>
                  <a:pt x="4335678" y="32133"/>
                </a:lnTo>
                <a:lnTo>
                  <a:pt x="4302303" y="7390"/>
                </a:lnTo>
                <a:lnTo>
                  <a:pt x="4281835" y="0"/>
                </a:lnTo>
                <a:close/>
              </a:path>
              <a:path w="4371975" h="282575">
                <a:moveTo>
                  <a:pt x="90041" y="0"/>
                </a:moveTo>
                <a:lnTo>
                  <a:pt x="51625" y="18101"/>
                </a:lnTo>
                <a:lnTo>
                  <a:pt x="23291" y="49485"/>
                </a:lnTo>
                <a:lnTo>
                  <a:pt x="5823" y="91436"/>
                </a:lnTo>
                <a:lnTo>
                  <a:pt x="0" y="141237"/>
                </a:lnTo>
                <a:lnTo>
                  <a:pt x="1451" y="167175"/>
                </a:lnTo>
                <a:lnTo>
                  <a:pt x="13060" y="213051"/>
                </a:lnTo>
                <a:lnTo>
                  <a:pt x="36100" y="250277"/>
                </a:lnTo>
                <a:lnTo>
                  <a:pt x="69512" y="274946"/>
                </a:lnTo>
                <a:lnTo>
                  <a:pt x="90041" y="282327"/>
                </a:lnTo>
                <a:lnTo>
                  <a:pt x="93612" y="270866"/>
                </a:lnTo>
                <a:lnTo>
                  <a:pt x="77525" y="263742"/>
                </a:lnTo>
                <a:lnTo>
                  <a:pt x="63643" y="253826"/>
                </a:lnTo>
                <a:lnTo>
                  <a:pt x="35165" y="207587"/>
                </a:lnTo>
                <a:lnTo>
                  <a:pt x="26794" y="164650"/>
                </a:lnTo>
                <a:lnTo>
                  <a:pt x="25747" y="139749"/>
                </a:lnTo>
                <a:lnTo>
                  <a:pt x="26794" y="115662"/>
                </a:lnTo>
                <a:lnTo>
                  <a:pt x="35165" y="73878"/>
                </a:lnTo>
                <a:lnTo>
                  <a:pt x="63755" y="28370"/>
                </a:lnTo>
                <a:lnTo>
                  <a:pt x="94060" y="11459"/>
                </a:lnTo>
                <a:lnTo>
                  <a:pt x="90041" y="0"/>
                </a:lnTo>
                <a:close/>
              </a:path>
            </a:pathLst>
          </a:custGeom>
          <a:solidFill>
            <a:srgbClr val="000000"/>
          </a:solidFill>
        </p:spPr>
        <p:txBody>
          <a:bodyPr wrap="square" lIns="0" tIns="0" rIns="0" bIns="0" rtlCol="0"/>
          <a:lstStyle/>
          <a:p>
            <a:endParaRPr/>
          </a:p>
        </p:txBody>
      </p:sp>
      <p:sp>
        <p:nvSpPr>
          <p:cNvPr id="50" name="object 50"/>
          <p:cNvSpPr txBox="1"/>
          <p:nvPr/>
        </p:nvSpPr>
        <p:spPr>
          <a:xfrm>
            <a:off x="1433714" y="3224953"/>
            <a:ext cx="4951730" cy="994410"/>
          </a:xfrm>
          <a:prstGeom prst="rect">
            <a:avLst/>
          </a:prstGeom>
        </p:spPr>
        <p:txBody>
          <a:bodyPr vert="horz" wrap="square" lIns="0" tIns="107314" rIns="0" bIns="0" rtlCol="0">
            <a:spAutoFit/>
          </a:bodyPr>
          <a:lstStyle/>
          <a:p>
            <a:pPr marL="38100">
              <a:lnSpc>
                <a:spcPct val="100000"/>
              </a:lnSpc>
              <a:spcBef>
                <a:spcPts val="844"/>
              </a:spcBef>
            </a:pPr>
            <a:r>
              <a:rPr sz="2800" b="1" spc="-5" dirty="0">
                <a:latin typeface="Calibri"/>
                <a:cs typeface="Calibri"/>
              </a:rPr>
              <a:t>Now:</a:t>
            </a:r>
            <a:endParaRPr sz="2800" dirty="0">
              <a:latin typeface="Calibri"/>
              <a:cs typeface="Calibri"/>
            </a:endParaRPr>
          </a:p>
          <a:p>
            <a:pPr marL="38100">
              <a:lnSpc>
                <a:spcPct val="100000"/>
              </a:lnSpc>
              <a:spcBef>
                <a:spcPts val="640"/>
              </a:spcBef>
            </a:pPr>
            <a:r>
              <a:rPr lang="en-US" sz="2400" spc="-5" dirty="0">
                <a:latin typeface="Cambria Math"/>
                <a:cs typeface="Cambria Math"/>
              </a:rPr>
              <a:t>tanh</a:t>
            </a:r>
            <a:r>
              <a:rPr lang="en-US" sz="2400" spc="455" dirty="0">
                <a:latin typeface="Cambria Math"/>
                <a:cs typeface="Cambria Math"/>
              </a:rPr>
              <a:t> </a:t>
            </a:r>
            <a:r>
              <a:rPr lang="en-US" sz="2400" spc="85" dirty="0">
                <a:solidFill>
                  <a:srgbClr val="C00000"/>
                </a:solidFill>
                <a:latin typeface="Cambria Math"/>
                <a:cs typeface="Cambria Math"/>
              </a:rPr>
              <a:t>𝑾</a:t>
            </a:r>
            <a:r>
              <a:rPr lang="en-US" sz="2800" spc="127" baseline="-16666" dirty="0" err="1">
                <a:solidFill>
                  <a:srgbClr val="C00000"/>
                </a:solidFill>
                <a:latin typeface="Cambria Math"/>
                <a:cs typeface="Cambria Math"/>
              </a:rPr>
              <a:t>xh</a:t>
            </a:r>
            <a:r>
              <a:rPr lang="en-US" sz="2400" spc="85" dirty="0">
                <a:solidFill>
                  <a:srgbClr val="C00000"/>
                </a:solidFill>
                <a:latin typeface="Cambria Math"/>
                <a:cs typeface="Cambria Math"/>
              </a:rPr>
              <a:t>*x</a:t>
            </a:r>
            <a:r>
              <a:rPr lang="en-US" sz="2800" spc="472" baseline="-16666" dirty="0">
                <a:solidFill>
                  <a:srgbClr val="C00000"/>
                </a:solidFill>
                <a:latin typeface="Cambria Math"/>
                <a:cs typeface="Cambria Math"/>
              </a:rPr>
              <a:t> </a:t>
            </a:r>
            <a:r>
              <a:rPr lang="en-US" sz="2400" dirty="0">
                <a:latin typeface="Cambria Math"/>
                <a:cs typeface="Cambria Math"/>
              </a:rPr>
              <a:t>+</a:t>
            </a:r>
            <a:r>
              <a:rPr lang="en-US" sz="2400" spc="-15" dirty="0">
                <a:latin typeface="Cambria Math"/>
                <a:cs typeface="Cambria Math"/>
              </a:rPr>
              <a:t> </a:t>
            </a:r>
            <a:r>
              <a:rPr lang="en-US" sz="2400" spc="25" dirty="0">
                <a:solidFill>
                  <a:srgbClr val="4472C4"/>
                </a:solidFill>
                <a:latin typeface="Cambria Math"/>
                <a:cs typeface="Cambria Math"/>
              </a:rPr>
              <a:t>𝑾</a:t>
            </a:r>
            <a:r>
              <a:rPr lang="en-US" sz="2800" spc="37" baseline="-16666" dirty="0" err="1">
                <a:solidFill>
                  <a:srgbClr val="4472C4"/>
                </a:solidFill>
                <a:latin typeface="Cambria Math"/>
                <a:cs typeface="Cambria Math"/>
              </a:rPr>
              <a:t>hh</a:t>
            </a:r>
            <a:r>
              <a:rPr lang="en-US" sz="2400" spc="25" dirty="0">
                <a:solidFill>
                  <a:srgbClr val="4472C4"/>
                </a:solidFill>
                <a:latin typeface="Cambria Math"/>
                <a:cs typeface="Cambria Math"/>
              </a:rPr>
              <a:t>*h </a:t>
            </a:r>
            <a:r>
              <a:rPr lang="en-US" sz="2400" dirty="0">
                <a:latin typeface="Cambria Math"/>
                <a:cs typeface="Cambria Math"/>
              </a:rPr>
              <a:t>+</a:t>
            </a:r>
            <a:r>
              <a:rPr lang="en-US" sz="2400" spc="-5" dirty="0">
                <a:latin typeface="Cambria Math"/>
                <a:cs typeface="Cambria Math"/>
              </a:rPr>
              <a:t> </a:t>
            </a:r>
            <a:r>
              <a:rPr lang="en-US" sz="2400" spc="10" dirty="0">
                <a:solidFill>
                  <a:srgbClr val="FF00FF"/>
                </a:solidFill>
                <a:latin typeface="Cambria Math"/>
                <a:cs typeface="Cambria Math"/>
              </a:rPr>
              <a:t>𝑾</a:t>
            </a:r>
            <a:r>
              <a:rPr lang="en-US" sz="2700" spc="15" baseline="-15432" dirty="0">
                <a:solidFill>
                  <a:srgbClr val="FF00FF"/>
                </a:solidFill>
                <a:latin typeface="Cambria Math"/>
                <a:cs typeface="Cambria Math"/>
              </a:rPr>
              <a:t>𝒊𝒉</a:t>
            </a:r>
            <a:r>
              <a:rPr lang="en-US" sz="2400" spc="10" dirty="0">
                <a:solidFill>
                  <a:srgbClr val="FF00FF"/>
                </a:solidFill>
                <a:latin typeface="Cambria Math"/>
                <a:cs typeface="Cambria Math"/>
              </a:rPr>
              <a:t>v</a:t>
            </a:r>
            <a:endParaRPr lang="en-US" sz="2700" baseline="-15432" dirty="0">
              <a:latin typeface="Cambria Math"/>
              <a:cs typeface="Cambria Math"/>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95071" y="216407"/>
            <a:ext cx="3524885" cy="5986780"/>
            <a:chOff x="195071" y="216407"/>
            <a:chExt cx="3524885" cy="5986780"/>
          </a:xfrm>
        </p:grpSpPr>
        <p:pic>
          <p:nvPicPr>
            <p:cNvPr id="3" name="object 3"/>
            <p:cNvPicPr/>
            <p:nvPr/>
          </p:nvPicPr>
          <p:blipFill>
            <a:blip r:embed="rId3" cstate="print"/>
            <a:stretch>
              <a:fillRect/>
            </a:stretch>
          </p:blipFill>
          <p:spPr>
            <a:xfrm>
              <a:off x="195071" y="216407"/>
              <a:ext cx="1167384" cy="5986272"/>
            </a:xfrm>
            <a:prstGeom prst="rect">
              <a:avLst/>
            </a:prstGeom>
          </p:spPr>
        </p:pic>
        <p:sp>
          <p:nvSpPr>
            <p:cNvPr id="4" name="object 4"/>
            <p:cNvSpPr/>
            <p:nvPr/>
          </p:nvSpPr>
          <p:spPr>
            <a:xfrm>
              <a:off x="1360990" y="334331"/>
              <a:ext cx="2358390" cy="76200"/>
            </a:xfrm>
            <a:custGeom>
              <a:avLst/>
              <a:gdLst/>
              <a:ahLst/>
              <a:cxnLst/>
              <a:rect l="l" t="t" r="r" b="b"/>
              <a:pathLst>
                <a:path w="2358390" h="76200">
                  <a:moveTo>
                    <a:pt x="76200" y="0"/>
                  </a:moveTo>
                  <a:lnTo>
                    <a:pt x="0" y="38100"/>
                  </a:lnTo>
                  <a:lnTo>
                    <a:pt x="76200" y="76200"/>
                  </a:lnTo>
                  <a:lnTo>
                    <a:pt x="76200" y="47625"/>
                  </a:lnTo>
                  <a:lnTo>
                    <a:pt x="63500" y="47625"/>
                  </a:lnTo>
                  <a:lnTo>
                    <a:pt x="63500" y="28575"/>
                  </a:lnTo>
                  <a:lnTo>
                    <a:pt x="76200" y="28574"/>
                  </a:lnTo>
                  <a:lnTo>
                    <a:pt x="76200" y="0"/>
                  </a:lnTo>
                  <a:close/>
                </a:path>
                <a:path w="2358390" h="76200">
                  <a:moveTo>
                    <a:pt x="76200" y="28574"/>
                  </a:moveTo>
                  <a:lnTo>
                    <a:pt x="63500" y="28575"/>
                  </a:lnTo>
                  <a:lnTo>
                    <a:pt x="63500" y="47625"/>
                  </a:lnTo>
                  <a:lnTo>
                    <a:pt x="76200" y="47624"/>
                  </a:lnTo>
                  <a:lnTo>
                    <a:pt x="76200" y="28574"/>
                  </a:lnTo>
                  <a:close/>
                </a:path>
                <a:path w="2358390" h="76200">
                  <a:moveTo>
                    <a:pt x="76200" y="47624"/>
                  </a:moveTo>
                  <a:lnTo>
                    <a:pt x="63500" y="47625"/>
                  </a:lnTo>
                  <a:lnTo>
                    <a:pt x="76200" y="47625"/>
                  </a:lnTo>
                  <a:close/>
                </a:path>
                <a:path w="2358390" h="76200">
                  <a:moveTo>
                    <a:pt x="2358393" y="28573"/>
                  </a:moveTo>
                  <a:lnTo>
                    <a:pt x="76200" y="28574"/>
                  </a:lnTo>
                  <a:lnTo>
                    <a:pt x="76200" y="47624"/>
                  </a:lnTo>
                  <a:lnTo>
                    <a:pt x="2358393" y="47623"/>
                  </a:lnTo>
                  <a:lnTo>
                    <a:pt x="2358393" y="28573"/>
                  </a:lnTo>
                  <a:close/>
                </a:path>
              </a:pathLst>
            </a:custGeom>
            <a:solidFill>
              <a:srgbClr val="0000FF"/>
            </a:solidFill>
          </p:spPr>
          <p:txBody>
            <a:bodyPr wrap="square" lIns="0" tIns="0" rIns="0" bIns="0" rtlCol="0"/>
            <a:lstStyle/>
            <a:p>
              <a:endParaRPr/>
            </a:p>
          </p:txBody>
        </p:sp>
      </p:grpSp>
      <p:sp>
        <p:nvSpPr>
          <p:cNvPr id="5" name="object 5"/>
          <p:cNvSpPr txBox="1"/>
          <p:nvPr/>
        </p:nvSpPr>
        <p:spPr>
          <a:xfrm>
            <a:off x="6883879"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h0</a:t>
            </a:r>
            <a:endParaRPr sz="1600">
              <a:latin typeface="Calibri"/>
              <a:cs typeface="Calibri"/>
            </a:endParaRPr>
          </a:p>
        </p:txBody>
      </p:sp>
      <p:grpSp>
        <p:nvGrpSpPr>
          <p:cNvPr id="6" name="object 6"/>
          <p:cNvGrpSpPr/>
          <p:nvPr/>
        </p:nvGrpSpPr>
        <p:grpSpPr>
          <a:xfrm>
            <a:off x="6822650" y="3505885"/>
            <a:ext cx="701675" cy="1681480"/>
            <a:chOff x="6822650" y="3505885"/>
            <a:chExt cx="701675" cy="1681480"/>
          </a:xfrm>
        </p:grpSpPr>
        <p:sp>
          <p:nvSpPr>
            <p:cNvPr id="7" name="object 7"/>
            <p:cNvSpPr/>
            <p:nvPr/>
          </p:nvSpPr>
          <p:spPr>
            <a:xfrm>
              <a:off x="7091315" y="3505885"/>
              <a:ext cx="76200" cy="646430"/>
            </a:xfrm>
            <a:custGeom>
              <a:avLst/>
              <a:gdLst/>
              <a:ahLst/>
              <a:cxnLst/>
              <a:rect l="l" t="t" r="r" b="b"/>
              <a:pathLst>
                <a:path w="76200" h="646429">
                  <a:moveTo>
                    <a:pt x="47625" y="63500"/>
                  </a:moveTo>
                  <a:lnTo>
                    <a:pt x="28575" y="63500"/>
                  </a:lnTo>
                  <a:lnTo>
                    <a:pt x="28576" y="646231"/>
                  </a:lnTo>
                  <a:lnTo>
                    <a:pt x="47626"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8" name="object 8"/>
            <p:cNvSpPr/>
            <p:nvPr/>
          </p:nvSpPr>
          <p:spPr>
            <a:xfrm>
              <a:off x="6832175" y="4152244"/>
              <a:ext cx="682625" cy="1025525"/>
            </a:xfrm>
            <a:custGeom>
              <a:avLst/>
              <a:gdLst/>
              <a:ahLst/>
              <a:cxnLst/>
              <a:rect l="l" t="t" r="r" b="b"/>
              <a:pathLst>
                <a:path w="682625" h="1025525">
                  <a:moveTo>
                    <a:pt x="682572" y="0"/>
                  </a:moveTo>
                  <a:lnTo>
                    <a:pt x="0" y="0"/>
                  </a:lnTo>
                  <a:lnTo>
                    <a:pt x="0" y="1025333"/>
                  </a:lnTo>
                  <a:lnTo>
                    <a:pt x="682572" y="1025333"/>
                  </a:lnTo>
                  <a:lnTo>
                    <a:pt x="682572" y="0"/>
                  </a:lnTo>
                  <a:close/>
                </a:path>
              </a:pathLst>
            </a:custGeom>
            <a:solidFill>
              <a:srgbClr val="F3F3F3"/>
            </a:solidFill>
          </p:spPr>
          <p:txBody>
            <a:bodyPr wrap="square" lIns="0" tIns="0" rIns="0" bIns="0" rtlCol="0"/>
            <a:lstStyle/>
            <a:p>
              <a:endParaRPr/>
            </a:p>
          </p:txBody>
        </p:sp>
        <p:sp>
          <p:nvSpPr>
            <p:cNvPr id="9" name="object 9"/>
            <p:cNvSpPr/>
            <p:nvPr/>
          </p:nvSpPr>
          <p:spPr>
            <a:xfrm>
              <a:off x="6832175" y="4152244"/>
              <a:ext cx="682625" cy="1025525"/>
            </a:xfrm>
            <a:custGeom>
              <a:avLst/>
              <a:gdLst/>
              <a:ahLst/>
              <a:cxnLst/>
              <a:rect l="l" t="t" r="r" b="b"/>
              <a:pathLst>
                <a:path w="682625" h="1025525">
                  <a:moveTo>
                    <a:pt x="0" y="0"/>
                  </a:moveTo>
                  <a:lnTo>
                    <a:pt x="682573" y="0"/>
                  </a:lnTo>
                  <a:lnTo>
                    <a:pt x="682573" y="1025333"/>
                  </a:lnTo>
                  <a:lnTo>
                    <a:pt x="0" y="1025333"/>
                  </a:lnTo>
                  <a:lnTo>
                    <a:pt x="0" y="0"/>
                  </a:lnTo>
                  <a:close/>
                </a:path>
              </a:pathLst>
            </a:custGeom>
            <a:ln w="19050">
              <a:solidFill>
                <a:srgbClr val="44546A"/>
              </a:solidFill>
            </a:ln>
          </p:spPr>
          <p:txBody>
            <a:bodyPr wrap="square" lIns="0" tIns="0" rIns="0" bIns="0" rtlCol="0"/>
            <a:lstStyle/>
            <a:p>
              <a:endParaRPr/>
            </a:p>
          </p:txBody>
        </p:sp>
      </p:grpSp>
      <p:sp>
        <p:nvSpPr>
          <p:cNvPr id="10" name="object 10"/>
          <p:cNvSpPr txBox="1"/>
          <p:nvPr/>
        </p:nvSpPr>
        <p:spPr>
          <a:xfrm>
            <a:off x="6832175" y="4517644"/>
            <a:ext cx="673100" cy="269240"/>
          </a:xfrm>
          <a:prstGeom prst="rect">
            <a:avLst/>
          </a:prstGeom>
        </p:spPr>
        <p:txBody>
          <a:bodyPr vert="horz" wrap="square" lIns="0" tIns="12700" rIns="0" bIns="0" rtlCol="0">
            <a:spAutoFit/>
          </a:bodyPr>
          <a:lstStyle/>
          <a:p>
            <a:pPr marL="8255" algn="ctr">
              <a:lnSpc>
                <a:spcPct val="100000"/>
              </a:lnSpc>
              <a:spcBef>
                <a:spcPts val="100"/>
              </a:spcBef>
            </a:pPr>
            <a:r>
              <a:rPr sz="1600" spc="-10" dirty="0">
                <a:latin typeface="Calibri"/>
                <a:cs typeface="Calibri"/>
              </a:rPr>
              <a:t>x0</a:t>
            </a:r>
            <a:endParaRPr sz="1600">
              <a:latin typeface="Calibri"/>
              <a:cs typeface="Calibri"/>
            </a:endParaRPr>
          </a:p>
        </p:txBody>
      </p:sp>
      <p:sp>
        <p:nvSpPr>
          <p:cNvPr id="11" name="object 11"/>
          <p:cNvSpPr/>
          <p:nvPr/>
        </p:nvSpPr>
        <p:spPr>
          <a:xfrm>
            <a:off x="7091315" y="1920298"/>
            <a:ext cx="76200" cy="560705"/>
          </a:xfrm>
          <a:custGeom>
            <a:avLst/>
            <a:gdLst/>
            <a:ahLst/>
            <a:cxnLst/>
            <a:rect l="l" t="t" r="r" b="b"/>
            <a:pathLst>
              <a:path w="76200" h="560705">
                <a:moveTo>
                  <a:pt x="47625" y="63500"/>
                </a:moveTo>
                <a:lnTo>
                  <a:pt x="28575" y="63500"/>
                </a:lnTo>
                <a:lnTo>
                  <a:pt x="28576" y="560254"/>
                </a:lnTo>
                <a:lnTo>
                  <a:pt x="47626"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12" name="object 12"/>
          <p:cNvSpPr txBox="1"/>
          <p:nvPr/>
        </p:nvSpPr>
        <p:spPr>
          <a:xfrm>
            <a:off x="6883879"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y0</a:t>
            </a:r>
            <a:endParaRPr sz="1600">
              <a:latin typeface="Calibri"/>
              <a:cs typeface="Calibri"/>
            </a:endParaRPr>
          </a:p>
        </p:txBody>
      </p:sp>
      <p:sp>
        <p:nvSpPr>
          <p:cNvPr id="13" name="object 13"/>
          <p:cNvSpPr/>
          <p:nvPr/>
        </p:nvSpPr>
        <p:spPr>
          <a:xfrm>
            <a:off x="1730081" y="2993219"/>
            <a:ext cx="5154295" cy="2484120"/>
          </a:xfrm>
          <a:custGeom>
            <a:avLst/>
            <a:gdLst/>
            <a:ahLst/>
            <a:cxnLst/>
            <a:rect l="l" t="t" r="r" b="b"/>
            <a:pathLst>
              <a:path w="5154295" h="2484120">
                <a:moveTo>
                  <a:pt x="5080940" y="24837"/>
                </a:moveTo>
                <a:lnTo>
                  <a:pt x="5052244" y="53827"/>
                </a:lnTo>
                <a:lnTo>
                  <a:pt x="5022208" y="100197"/>
                </a:lnTo>
                <a:lnTo>
                  <a:pt x="4993448" y="157120"/>
                </a:lnTo>
                <a:lnTo>
                  <a:pt x="4966054" y="223793"/>
                </a:lnTo>
                <a:lnTo>
                  <a:pt x="4952919" y="260525"/>
                </a:lnTo>
                <a:lnTo>
                  <a:pt x="4940194" y="299379"/>
                </a:lnTo>
                <a:lnTo>
                  <a:pt x="4927903" y="340246"/>
                </a:lnTo>
                <a:lnTo>
                  <a:pt x="4916074" y="383018"/>
                </a:lnTo>
                <a:lnTo>
                  <a:pt x="4904734" y="427584"/>
                </a:lnTo>
                <a:lnTo>
                  <a:pt x="4893913" y="473835"/>
                </a:lnTo>
                <a:lnTo>
                  <a:pt x="4883636" y="521660"/>
                </a:lnTo>
                <a:lnTo>
                  <a:pt x="4873937" y="570947"/>
                </a:lnTo>
                <a:lnTo>
                  <a:pt x="4864841" y="621584"/>
                </a:lnTo>
                <a:lnTo>
                  <a:pt x="4856368" y="673559"/>
                </a:lnTo>
                <a:lnTo>
                  <a:pt x="4841471" y="780585"/>
                </a:lnTo>
                <a:lnTo>
                  <a:pt x="4829468" y="891227"/>
                </a:lnTo>
                <a:lnTo>
                  <a:pt x="4820599" y="1004592"/>
                </a:lnTo>
                <a:lnTo>
                  <a:pt x="4815103" y="1119781"/>
                </a:lnTo>
                <a:lnTo>
                  <a:pt x="4813244" y="1234912"/>
                </a:lnTo>
                <a:lnTo>
                  <a:pt x="4811665" y="1262380"/>
                </a:lnTo>
                <a:lnTo>
                  <a:pt x="4798541" y="1317618"/>
                </a:lnTo>
                <a:lnTo>
                  <a:pt x="4772226" y="1373295"/>
                </a:lnTo>
                <a:lnTo>
                  <a:pt x="4732917" y="1429249"/>
                </a:lnTo>
                <a:lnTo>
                  <a:pt x="4680929" y="1485230"/>
                </a:lnTo>
                <a:lnTo>
                  <a:pt x="4650303" y="1513155"/>
                </a:lnTo>
                <a:lnTo>
                  <a:pt x="4616663" y="1540998"/>
                </a:lnTo>
                <a:lnTo>
                  <a:pt x="4580065" y="1568737"/>
                </a:lnTo>
                <a:lnTo>
                  <a:pt x="4540566" y="1596348"/>
                </a:lnTo>
                <a:lnTo>
                  <a:pt x="4498221" y="1623808"/>
                </a:lnTo>
                <a:lnTo>
                  <a:pt x="4453093" y="1651099"/>
                </a:lnTo>
                <a:lnTo>
                  <a:pt x="4405235" y="1678200"/>
                </a:lnTo>
                <a:lnTo>
                  <a:pt x="4354706" y="1705096"/>
                </a:lnTo>
                <a:lnTo>
                  <a:pt x="4301562" y="1731769"/>
                </a:lnTo>
                <a:lnTo>
                  <a:pt x="4245861" y="1758201"/>
                </a:lnTo>
                <a:lnTo>
                  <a:pt x="4187661" y="1784377"/>
                </a:lnTo>
                <a:lnTo>
                  <a:pt x="4127017" y="1810280"/>
                </a:lnTo>
                <a:lnTo>
                  <a:pt x="4063987" y="1835895"/>
                </a:lnTo>
                <a:lnTo>
                  <a:pt x="3998625" y="1861207"/>
                </a:lnTo>
                <a:lnTo>
                  <a:pt x="3930990" y="1886200"/>
                </a:lnTo>
                <a:lnTo>
                  <a:pt x="3861136" y="1910859"/>
                </a:lnTo>
                <a:lnTo>
                  <a:pt x="3789121" y="1935171"/>
                </a:lnTo>
                <a:lnTo>
                  <a:pt x="3715000" y="1959118"/>
                </a:lnTo>
                <a:lnTo>
                  <a:pt x="3638829" y="1982689"/>
                </a:lnTo>
                <a:lnTo>
                  <a:pt x="3560664" y="2005867"/>
                </a:lnTo>
                <a:lnTo>
                  <a:pt x="3480562" y="2028637"/>
                </a:lnTo>
                <a:lnTo>
                  <a:pt x="3398575" y="2050986"/>
                </a:lnTo>
                <a:lnTo>
                  <a:pt x="3314762" y="2072900"/>
                </a:lnTo>
                <a:lnTo>
                  <a:pt x="3229178" y="2094363"/>
                </a:lnTo>
                <a:lnTo>
                  <a:pt x="3141878" y="2115361"/>
                </a:lnTo>
                <a:lnTo>
                  <a:pt x="2962355" y="2155907"/>
                </a:lnTo>
                <a:lnTo>
                  <a:pt x="2776634" y="2194422"/>
                </a:lnTo>
                <a:lnTo>
                  <a:pt x="2585162" y="2230794"/>
                </a:lnTo>
                <a:lnTo>
                  <a:pt x="2388381" y="2264907"/>
                </a:lnTo>
                <a:lnTo>
                  <a:pt x="2186782" y="2296642"/>
                </a:lnTo>
                <a:lnTo>
                  <a:pt x="1980713" y="2325899"/>
                </a:lnTo>
                <a:lnTo>
                  <a:pt x="1770667" y="2352558"/>
                </a:lnTo>
                <a:lnTo>
                  <a:pt x="1557083" y="2376502"/>
                </a:lnTo>
                <a:lnTo>
                  <a:pt x="1340407" y="2397622"/>
                </a:lnTo>
                <a:lnTo>
                  <a:pt x="1121082" y="2415804"/>
                </a:lnTo>
                <a:lnTo>
                  <a:pt x="899549" y="2430933"/>
                </a:lnTo>
                <a:lnTo>
                  <a:pt x="676252" y="2442898"/>
                </a:lnTo>
                <a:lnTo>
                  <a:pt x="451633" y="2451583"/>
                </a:lnTo>
                <a:lnTo>
                  <a:pt x="226136" y="2456879"/>
                </a:lnTo>
                <a:lnTo>
                  <a:pt x="0" y="2458670"/>
                </a:lnTo>
                <a:lnTo>
                  <a:pt x="200" y="2484069"/>
                </a:lnTo>
                <a:lnTo>
                  <a:pt x="226338" y="2482278"/>
                </a:lnTo>
                <a:lnTo>
                  <a:pt x="452230" y="2476977"/>
                </a:lnTo>
                <a:lnTo>
                  <a:pt x="677233" y="2468279"/>
                </a:lnTo>
                <a:lnTo>
                  <a:pt x="900908" y="2456296"/>
                </a:lnTo>
                <a:lnTo>
                  <a:pt x="1122812" y="2441145"/>
                </a:lnTo>
                <a:lnTo>
                  <a:pt x="1342505" y="2422936"/>
                </a:lnTo>
                <a:lnTo>
                  <a:pt x="1559547" y="2401783"/>
                </a:lnTo>
                <a:lnTo>
                  <a:pt x="1773496" y="2377799"/>
                </a:lnTo>
                <a:lnTo>
                  <a:pt x="1983911" y="2351097"/>
                </a:lnTo>
                <a:lnTo>
                  <a:pt x="2190352" y="2321791"/>
                </a:lnTo>
                <a:lnTo>
                  <a:pt x="2392427" y="2289983"/>
                </a:lnTo>
                <a:lnTo>
                  <a:pt x="2589599" y="2255804"/>
                </a:lnTo>
                <a:lnTo>
                  <a:pt x="2781477" y="2219358"/>
                </a:lnTo>
                <a:lnTo>
                  <a:pt x="2967619" y="2180756"/>
                </a:lnTo>
                <a:lnTo>
                  <a:pt x="3147587" y="2140112"/>
                </a:lnTo>
                <a:lnTo>
                  <a:pt x="3235117" y="2119058"/>
                </a:lnTo>
                <a:lnTo>
                  <a:pt x="3320940" y="2097537"/>
                </a:lnTo>
                <a:lnTo>
                  <a:pt x="3405000" y="2075561"/>
                </a:lnTo>
                <a:lnTo>
                  <a:pt x="3487240" y="2053142"/>
                </a:lnTo>
                <a:lnTo>
                  <a:pt x="3567610" y="2030298"/>
                </a:lnTo>
                <a:lnTo>
                  <a:pt x="3646050" y="2007040"/>
                </a:lnTo>
                <a:lnTo>
                  <a:pt x="3722508" y="1983384"/>
                </a:lnTo>
                <a:lnTo>
                  <a:pt x="3796930" y="1959340"/>
                </a:lnTo>
                <a:lnTo>
                  <a:pt x="3869260" y="1934926"/>
                </a:lnTo>
                <a:lnTo>
                  <a:pt x="3939444" y="1910152"/>
                </a:lnTo>
                <a:lnTo>
                  <a:pt x="4007429" y="1885033"/>
                </a:lnTo>
                <a:lnTo>
                  <a:pt x="4073159" y="1859582"/>
                </a:lnTo>
                <a:lnTo>
                  <a:pt x="4136579" y="1833812"/>
                </a:lnTo>
                <a:lnTo>
                  <a:pt x="4197638" y="1807737"/>
                </a:lnTo>
                <a:lnTo>
                  <a:pt x="4256279" y="1781368"/>
                </a:lnTo>
                <a:lnTo>
                  <a:pt x="4312451" y="1754718"/>
                </a:lnTo>
                <a:lnTo>
                  <a:pt x="4366098" y="1727799"/>
                </a:lnTo>
                <a:lnTo>
                  <a:pt x="4417167" y="1700623"/>
                </a:lnTo>
                <a:lnTo>
                  <a:pt x="4465608" y="1673202"/>
                </a:lnTo>
                <a:lnTo>
                  <a:pt x="4511363" y="1645544"/>
                </a:lnTo>
                <a:lnTo>
                  <a:pt x="4554383" y="1617659"/>
                </a:lnTo>
                <a:lnTo>
                  <a:pt x="4594613" y="1589558"/>
                </a:lnTo>
                <a:lnTo>
                  <a:pt x="4632001" y="1561245"/>
                </a:lnTo>
                <a:lnTo>
                  <a:pt x="4666494" y="1532726"/>
                </a:lnTo>
                <a:lnTo>
                  <a:pt x="4698036" y="1504005"/>
                </a:lnTo>
                <a:lnTo>
                  <a:pt x="4726572" y="1475083"/>
                </a:lnTo>
                <a:lnTo>
                  <a:pt x="4752045" y="1445959"/>
                </a:lnTo>
                <a:lnTo>
                  <a:pt x="4793552" y="1387095"/>
                </a:lnTo>
                <a:lnTo>
                  <a:pt x="4821986" y="1327387"/>
                </a:lnTo>
                <a:lnTo>
                  <a:pt x="4836659" y="1266902"/>
                </a:lnTo>
                <a:lnTo>
                  <a:pt x="4840499" y="1120194"/>
                </a:lnTo>
                <a:lnTo>
                  <a:pt x="4845970" y="1005804"/>
                </a:lnTo>
                <a:lnTo>
                  <a:pt x="4854792" y="893210"/>
                </a:lnTo>
                <a:lnTo>
                  <a:pt x="4866723" y="783325"/>
                </a:lnTo>
                <a:lnTo>
                  <a:pt x="4881525" y="677062"/>
                </a:lnTo>
                <a:lnTo>
                  <a:pt x="4889911" y="625674"/>
                </a:lnTo>
                <a:lnTo>
                  <a:pt x="4898937" y="575438"/>
                </a:lnTo>
                <a:lnTo>
                  <a:pt x="4908558" y="526566"/>
                </a:lnTo>
                <a:lnTo>
                  <a:pt x="4918745" y="479172"/>
                </a:lnTo>
                <a:lnTo>
                  <a:pt x="4929466" y="433373"/>
                </a:lnTo>
                <a:lnTo>
                  <a:pt x="4940689" y="389282"/>
                </a:lnTo>
                <a:lnTo>
                  <a:pt x="4952385" y="347018"/>
                </a:lnTo>
                <a:lnTo>
                  <a:pt x="4964517" y="306696"/>
                </a:lnTo>
                <a:lnTo>
                  <a:pt x="4977057" y="268433"/>
                </a:lnTo>
                <a:lnTo>
                  <a:pt x="4989969" y="232347"/>
                </a:lnTo>
                <a:lnTo>
                  <a:pt x="5016769" y="167186"/>
                </a:lnTo>
                <a:lnTo>
                  <a:pt x="5044602" y="112185"/>
                </a:lnTo>
                <a:lnTo>
                  <a:pt x="5073082" y="68352"/>
                </a:lnTo>
                <a:lnTo>
                  <a:pt x="5085538" y="53207"/>
                </a:lnTo>
                <a:lnTo>
                  <a:pt x="5084989" y="53207"/>
                </a:lnTo>
                <a:lnTo>
                  <a:pt x="5087399" y="50946"/>
                </a:lnTo>
                <a:lnTo>
                  <a:pt x="5088136" y="50946"/>
                </a:lnTo>
                <a:lnTo>
                  <a:pt x="5092592" y="47743"/>
                </a:lnTo>
                <a:lnTo>
                  <a:pt x="5080940" y="24837"/>
                </a:lnTo>
                <a:close/>
              </a:path>
              <a:path w="5154295" h="2484120">
                <a:moveTo>
                  <a:pt x="5140138" y="18478"/>
                </a:moveTo>
                <a:lnTo>
                  <a:pt x="5089787" y="18478"/>
                </a:lnTo>
                <a:lnTo>
                  <a:pt x="5104612" y="39103"/>
                </a:lnTo>
                <a:lnTo>
                  <a:pt x="5092592" y="47743"/>
                </a:lnTo>
                <a:lnTo>
                  <a:pt x="5103155" y="68508"/>
                </a:lnTo>
                <a:lnTo>
                  <a:pt x="5140138" y="18478"/>
                </a:lnTo>
                <a:close/>
              </a:path>
              <a:path w="5154295" h="2484120">
                <a:moveTo>
                  <a:pt x="5087399" y="50946"/>
                </a:moveTo>
                <a:lnTo>
                  <a:pt x="5084989" y="53207"/>
                </a:lnTo>
                <a:lnTo>
                  <a:pt x="5086332" y="52242"/>
                </a:lnTo>
                <a:lnTo>
                  <a:pt x="5087399" y="50946"/>
                </a:lnTo>
                <a:close/>
              </a:path>
              <a:path w="5154295" h="2484120">
                <a:moveTo>
                  <a:pt x="5086332" y="52242"/>
                </a:moveTo>
                <a:lnTo>
                  <a:pt x="5084989" y="53207"/>
                </a:lnTo>
                <a:lnTo>
                  <a:pt x="5085538" y="53207"/>
                </a:lnTo>
                <a:lnTo>
                  <a:pt x="5086332" y="52242"/>
                </a:lnTo>
                <a:close/>
              </a:path>
              <a:path w="5154295" h="2484120">
                <a:moveTo>
                  <a:pt x="5088136" y="50946"/>
                </a:moveTo>
                <a:lnTo>
                  <a:pt x="5087399" y="50946"/>
                </a:lnTo>
                <a:lnTo>
                  <a:pt x="5086332" y="52242"/>
                </a:lnTo>
                <a:lnTo>
                  <a:pt x="5088136" y="50946"/>
                </a:lnTo>
                <a:close/>
              </a:path>
              <a:path w="5154295" h="2484120">
                <a:moveTo>
                  <a:pt x="5089787" y="18478"/>
                </a:moveTo>
                <a:lnTo>
                  <a:pt x="5080940" y="24837"/>
                </a:lnTo>
                <a:lnTo>
                  <a:pt x="5092592" y="47743"/>
                </a:lnTo>
                <a:lnTo>
                  <a:pt x="5104612" y="39103"/>
                </a:lnTo>
                <a:lnTo>
                  <a:pt x="5089787" y="18478"/>
                </a:lnTo>
                <a:close/>
              </a:path>
              <a:path w="5154295" h="2484120">
                <a:moveTo>
                  <a:pt x="5153798" y="0"/>
                </a:moveTo>
                <a:lnTo>
                  <a:pt x="5068606" y="590"/>
                </a:lnTo>
                <a:lnTo>
                  <a:pt x="5080940" y="24837"/>
                </a:lnTo>
                <a:lnTo>
                  <a:pt x="5089787" y="18478"/>
                </a:lnTo>
                <a:lnTo>
                  <a:pt x="5140138" y="18478"/>
                </a:lnTo>
                <a:lnTo>
                  <a:pt x="5153798" y="0"/>
                </a:lnTo>
                <a:close/>
              </a:path>
            </a:pathLst>
          </a:custGeom>
          <a:solidFill>
            <a:srgbClr val="FF00FF"/>
          </a:solidFill>
        </p:spPr>
        <p:txBody>
          <a:bodyPr wrap="square" lIns="0" tIns="0" rIns="0" bIns="0" rtlCol="0"/>
          <a:lstStyle/>
          <a:p>
            <a:endParaRPr/>
          </a:p>
        </p:txBody>
      </p:sp>
      <p:sp>
        <p:nvSpPr>
          <p:cNvPr id="14" name="object 14"/>
          <p:cNvSpPr txBox="1"/>
          <p:nvPr/>
        </p:nvSpPr>
        <p:spPr>
          <a:xfrm rot="19740000">
            <a:off x="6186291" y="5495902"/>
            <a:ext cx="1143511" cy="317500"/>
          </a:xfrm>
          <a:prstGeom prst="rect">
            <a:avLst/>
          </a:prstGeom>
        </p:spPr>
        <p:txBody>
          <a:bodyPr vert="horz" wrap="square" lIns="0" tIns="0" rIns="0" bIns="0" rtlCol="0">
            <a:spAutoFit/>
          </a:bodyPr>
          <a:lstStyle/>
          <a:p>
            <a:pPr>
              <a:lnSpc>
                <a:spcPts val="2500"/>
              </a:lnSpc>
            </a:pPr>
            <a:r>
              <a:rPr sz="2500" spc="-80" dirty="0">
                <a:latin typeface="Calibri"/>
                <a:cs typeface="Calibri"/>
              </a:rPr>
              <a:t>&lt;S</a:t>
            </a:r>
            <a:r>
              <a:rPr sz="3750" spc="-120" baseline="1111" dirty="0">
                <a:latin typeface="Calibri"/>
                <a:cs typeface="Calibri"/>
              </a:rPr>
              <a:t>TA</a:t>
            </a:r>
            <a:r>
              <a:rPr sz="3750" spc="-120" baseline="2222" dirty="0">
                <a:latin typeface="Calibri"/>
                <a:cs typeface="Calibri"/>
              </a:rPr>
              <a:t>RT&gt;</a:t>
            </a:r>
            <a:endParaRPr sz="3750" baseline="2222">
              <a:latin typeface="Calibri"/>
              <a:cs typeface="Calibri"/>
            </a:endParaRPr>
          </a:p>
        </p:txBody>
      </p:sp>
      <p:sp>
        <p:nvSpPr>
          <p:cNvPr id="15" name="object 15"/>
          <p:cNvSpPr txBox="1"/>
          <p:nvPr/>
        </p:nvSpPr>
        <p:spPr>
          <a:xfrm>
            <a:off x="7708567" y="4152244"/>
            <a:ext cx="612140" cy="1025525"/>
          </a:xfrm>
          <a:prstGeom prst="rect">
            <a:avLst/>
          </a:prstGeom>
          <a:solidFill>
            <a:srgbClr val="F3F3F3"/>
          </a:solidFill>
          <a:ln w="19050">
            <a:solidFill>
              <a:srgbClr val="44546A"/>
            </a:solidFill>
          </a:ln>
        </p:spPr>
        <p:txBody>
          <a:bodyPr vert="horz" wrap="square" lIns="0" tIns="5080" rIns="0" bIns="0" rtlCol="0">
            <a:spAutoFit/>
          </a:bodyPr>
          <a:lstStyle/>
          <a:p>
            <a:pPr>
              <a:lnSpc>
                <a:spcPct val="100000"/>
              </a:lnSpc>
              <a:spcBef>
                <a:spcPts val="40"/>
              </a:spcBef>
            </a:pPr>
            <a:endParaRPr sz="2550">
              <a:latin typeface="Times New Roman"/>
              <a:cs typeface="Times New Roman"/>
            </a:endParaRPr>
          </a:p>
          <a:p>
            <a:pPr algn="ctr">
              <a:lnSpc>
                <a:spcPct val="100000"/>
              </a:lnSpc>
              <a:spcBef>
                <a:spcPts val="5"/>
              </a:spcBef>
            </a:pPr>
            <a:r>
              <a:rPr sz="1600" spc="-10" dirty="0">
                <a:latin typeface="Calibri"/>
                <a:cs typeface="Calibri"/>
              </a:rPr>
              <a:t>x1</a:t>
            </a:r>
            <a:endParaRPr sz="1600">
              <a:latin typeface="Calibri"/>
              <a:cs typeface="Calibri"/>
            </a:endParaRPr>
          </a:p>
        </p:txBody>
      </p:sp>
      <p:grpSp>
        <p:nvGrpSpPr>
          <p:cNvPr id="16" name="object 16"/>
          <p:cNvGrpSpPr/>
          <p:nvPr/>
        </p:nvGrpSpPr>
        <p:grpSpPr>
          <a:xfrm>
            <a:off x="130295" y="2955121"/>
            <a:ext cx="7630159" cy="3246120"/>
            <a:chOff x="130295" y="2955121"/>
            <a:chExt cx="7630159" cy="3246120"/>
          </a:xfrm>
        </p:grpSpPr>
        <p:sp>
          <p:nvSpPr>
            <p:cNvPr id="17" name="object 17"/>
            <p:cNvSpPr/>
            <p:nvPr/>
          </p:nvSpPr>
          <p:spPr>
            <a:xfrm>
              <a:off x="130295" y="5629763"/>
              <a:ext cx="1231265" cy="571500"/>
            </a:xfrm>
            <a:custGeom>
              <a:avLst/>
              <a:gdLst/>
              <a:ahLst/>
              <a:cxnLst/>
              <a:rect l="l" t="t" r="r" b="b"/>
              <a:pathLst>
                <a:path w="1231265" h="571500">
                  <a:moveTo>
                    <a:pt x="1230695" y="0"/>
                  </a:moveTo>
                  <a:lnTo>
                    <a:pt x="0" y="0"/>
                  </a:lnTo>
                  <a:lnTo>
                    <a:pt x="0" y="570994"/>
                  </a:lnTo>
                  <a:lnTo>
                    <a:pt x="1230695" y="570994"/>
                  </a:lnTo>
                  <a:lnTo>
                    <a:pt x="1230695" y="0"/>
                  </a:lnTo>
                  <a:close/>
                </a:path>
              </a:pathLst>
            </a:custGeom>
            <a:solidFill>
              <a:srgbClr val="FFFFFF"/>
            </a:solidFill>
          </p:spPr>
          <p:txBody>
            <a:bodyPr wrap="square" lIns="0" tIns="0" rIns="0" bIns="0" rtlCol="0"/>
            <a:lstStyle/>
            <a:p>
              <a:endParaRPr/>
            </a:p>
          </p:txBody>
        </p:sp>
        <p:sp>
          <p:nvSpPr>
            <p:cNvPr id="18" name="object 18"/>
            <p:cNvSpPr/>
            <p:nvPr/>
          </p:nvSpPr>
          <p:spPr>
            <a:xfrm>
              <a:off x="7374772" y="2955121"/>
              <a:ext cx="386080" cy="76200"/>
            </a:xfrm>
            <a:custGeom>
              <a:avLst/>
              <a:gdLst/>
              <a:ahLst/>
              <a:cxnLst/>
              <a:rect l="l" t="t" r="r" b="b"/>
              <a:pathLst>
                <a:path w="386079" h="76200">
                  <a:moveTo>
                    <a:pt x="309299" y="47624"/>
                  </a:moveTo>
                  <a:lnTo>
                    <a:pt x="309299" y="76200"/>
                  </a:lnTo>
                  <a:lnTo>
                    <a:pt x="366449" y="47625"/>
                  </a:lnTo>
                  <a:lnTo>
                    <a:pt x="309299" y="47624"/>
                  </a:lnTo>
                  <a:close/>
                </a:path>
                <a:path w="386079" h="76200">
                  <a:moveTo>
                    <a:pt x="309299" y="28574"/>
                  </a:moveTo>
                  <a:lnTo>
                    <a:pt x="309299" y="47624"/>
                  </a:lnTo>
                  <a:lnTo>
                    <a:pt x="321999" y="47625"/>
                  </a:lnTo>
                  <a:lnTo>
                    <a:pt x="321999" y="28575"/>
                  </a:lnTo>
                  <a:lnTo>
                    <a:pt x="309299" y="28574"/>
                  </a:lnTo>
                  <a:close/>
                </a:path>
                <a:path w="386079" h="76200">
                  <a:moveTo>
                    <a:pt x="309299" y="0"/>
                  </a:moveTo>
                  <a:lnTo>
                    <a:pt x="309299" y="28574"/>
                  </a:lnTo>
                  <a:lnTo>
                    <a:pt x="321999" y="28575"/>
                  </a:lnTo>
                  <a:lnTo>
                    <a:pt x="321999" y="47625"/>
                  </a:lnTo>
                  <a:lnTo>
                    <a:pt x="366452" y="47623"/>
                  </a:lnTo>
                  <a:lnTo>
                    <a:pt x="385499" y="38100"/>
                  </a:lnTo>
                  <a:lnTo>
                    <a:pt x="309299" y="0"/>
                  </a:lnTo>
                  <a:close/>
                </a:path>
                <a:path w="386079" h="76200">
                  <a:moveTo>
                    <a:pt x="0" y="28573"/>
                  </a:moveTo>
                  <a:lnTo>
                    <a:pt x="0" y="47623"/>
                  </a:lnTo>
                  <a:lnTo>
                    <a:pt x="309299" y="47624"/>
                  </a:lnTo>
                  <a:lnTo>
                    <a:pt x="309299" y="28574"/>
                  </a:lnTo>
                  <a:lnTo>
                    <a:pt x="0" y="28573"/>
                  </a:lnTo>
                  <a:close/>
                </a:path>
              </a:pathLst>
            </a:custGeom>
            <a:solidFill>
              <a:srgbClr val="44546A"/>
            </a:solidFill>
          </p:spPr>
          <p:txBody>
            <a:bodyPr wrap="square" lIns="0" tIns="0" rIns="0" bIns="0" rtlCol="0"/>
            <a:lstStyle/>
            <a:p>
              <a:endParaRPr/>
            </a:p>
          </p:txBody>
        </p:sp>
      </p:grpSp>
      <p:sp>
        <p:nvSpPr>
          <p:cNvPr id="19" name="object 19"/>
          <p:cNvSpPr/>
          <p:nvPr/>
        </p:nvSpPr>
        <p:spPr>
          <a:xfrm>
            <a:off x="7967719" y="3506012"/>
            <a:ext cx="76200" cy="646430"/>
          </a:xfrm>
          <a:custGeom>
            <a:avLst/>
            <a:gdLst/>
            <a:ahLst/>
            <a:cxnLst/>
            <a:rect l="l" t="t" r="r" b="b"/>
            <a:pathLst>
              <a:path w="76200" h="646429">
                <a:moveTo>
                  <a:pt x="47625" y="63500"/>
                </a:moveTo>
                <a:lnTo>
                  <a:pt x="28575" y="63500"/>
                </a:lnTo>
                <a:lnTo>
                  <a:pt x="28576" y="646231"/>
                </a:lnTo>
                <a:lnTo>
                  <a:pt x="47626"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20" name="object 20"/>
          <p:cNvSpPr txBox="1"/>
          <p:nvPr/>
        </p:nvSpPr>
        <p:spPr>
          <a:xfrm>
            <a:off x="7760271"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h1</a:t>
            </a:r>
            <a:endParaRPr sz="1600">
              <a:latin typeface="Calibri"/>
              <a:cs typeface="Calibri"/>
            </a:endParaRPr>
          </a:p>
        </p:txBody>
      </p:sp>
      <p:sp>
        <p:nvSpPr>
          <p:cNvPr id="21" name="object 21"/>
          <p:cNvSpPr/>
          <p:nvPr/>
        </p:nvSpPr>
        <p:spPr>
          <a:xfrm>
            <a:off x="7967719" y="1920298"/>
            <a:ext cx="76200" cy="560705"/>
          </a:xfrm>
          <a:custGeom>
            <a:avLst/>
            <a:gdLst/>
            <a:ahLst/>
            <a:cxnLst/>
            <a:rect l="l" t="t" r="r" b="b"/>
            <a:pathLst>
              <a:path w="76200" h="560705">
                <a:moveTo>
                  <a:pt x="47625" y="63500"/>
                </a:moveTo>
                <a:lnTo>
                  <a:pt x="28575" y="63500"/>
                </a:lnTo>
                <a:lnTo>
                  <a:pt x="28576" y="560254"/>
                </a:lnTo>
                <a:lnTo>
                  <a:pt x="47626"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22" name="object 22"/>
          <p:cNvSpPr txBox="1"/>
          <p:nvPr/>
        </p:nvSpPr>
        <p:spPr>
          <a:xfrm>
            <a:off x="7760271"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y1</a:t>
            </a:r>
            <a:endParaRPr sz="1600">
              <a:latin typeface="Calibri"/>
              <a:cs typeface="Calibri"/>
            </a:endParaRPr>
          </a:p>
        </p:txBody>
      </p:sp>
      <p:sp>
        <p:nvSpPr>
          <p:cNvPr id="23" name="object 23"/>
          <p:cNvSpPr txBox="1"/>
          <p:nvPr/>
        </p:nvSpPr>
        <p:spPr>
          <a:xfrm>
            <a:off x="8622728" y="4152244"/>
            <a:ext cx="612140" cy="1025525"/>
          </a:xfrm>
          <a:prstGeom prst="rect">
            <a:avLst/>
          </a:prstGeom>
          <a:solidFill>
            <a:srgbClr val="F3F3F3"/>
          </a:solidFill>
          <a:ln w="19050">
            <a:solidFill>
              <a:srgbClr val="44546A"/>
            </a:solidFill>
          </a:ln>
        </p:spPr>
        <p:txBody>
          <a:bodyPr vert="horz" wrap="square" lIns="0" tIns="5080" rIns="0" bIns="0" rtlCol="0">
            <a:spAutoFit/>
          </a:bodyPr>
          <a:lstStyle/>
          <a:p>
            <a:pPr>
              <a:lnSpc>
                <a:spcPct val="100000"/>
              </a:lnSpc>
              <a:spcBef>
                <a:spcPts val="40"/>
              </a:spcBef>
            </a:pPr>
            <a:endParaRPr sz="2550">
              <a:latin typeface="Times New Roman"/>
              <a:cs typeface="Times New Roman"/>
            </a:endParaRPr>
          </a:p>
          <a:p>
            <a:pPr algn="ctr">
              <a:lnSpc>
                <a:spcPct val="100000"/>
              </a:lnSpc>
              <a:spcBef>
                <a:spcPts val="5"/>
              </a:spcBef>
            </a:pPr>
            <a:r>
              <a:rPr sz="1600" spc="-10" dirty="0">
                <a:latin typeface="Calibri"/>
                <a:cs typeface="Calibri"/>
              </a:rPr>
              <a:t>x2</a:t>
            </a:r>
            <a:endParaRPr sz="1600">
              <a:latin typeface="Calibri"/>
              <a:cs typeface="Calibri"/>
            </a:endParaRPr>
          </a:p>
        </p:txBody>
      </p:sp>
      <p:sp>
        <p:nvSpPr>
          <p:cNvPr id="24" name="object 24"/>
          <p:cNvSpPr/>
          <p:nvPr/>
        </p:nvSpPr>
        <p:spPr>
          <a:xfrm>
            <a:off x="8251563" y="2955121"/>
            <a:ext cx="385445" cy="76200"/>
          </a:xfrm>
          <a:custGeom>
            <a:avLst/>
            <a:gdLst/>
            <a:ahLst/>
            <a:cxnLst/>
            <a:rect l="l" t="t" r="r" b="b"/>
            <a:pathLst>
              <a:path w="385445" h="76200">
                <a:moveTo>
                  <a:pt x="308899" y="47624"/>
                </a:moveTo>
                <a:lnTo>
                  <a:pt x="308899" y="76200"/>
                </a:lnTo>
                <a:lnTo>
                  <a:pt x="366049" y="47625"/>
                </a:lnTo>
                <a:lnTo>
                  <a:pt x="308899" y="47624"/>
                </a:lnTo>
                <a:close/>
              </a:path>
              <a:path w="385445" h="76200">
                <a:moveTo>
                  <a:pt x="308899" y="28574"/>
                </a:moveTo>
                <a:lnTo>
                  <a:pt x="308899" y="47624"/>
                </a:lnTo>
                <a:lnTo>
                  <a:pt x="321599" y="47625"/>
                </a:lnTo>
                <a:lnTo>
                  <a:pt x="321599" y="28575"/>
                </a:lnTo>
                <a:lnTo>
                  <a:pt x="308899" y="28574"/>
                </a:lnTo>
                <a:close/>
              </a:path>
              <a:path w="385445" h="76200">
                <a:moveTo>
                  <a:pt x="308899" y="0"/>
                </a:moveTo>
                <a:lnTo>
                  <a:pt x="308899" y="28574"/>
                </a:lnTo>
                <a:lnTo>
                  <a:pt x="321599" y="28575"/>
                </a:lnTo>
                <a:lnTo>
                  <a:pt x="321599" y="47625"/>
                </a:lnTo>
                <a:lnTo>
                  <a:pt x="366052" y="47623"/>
                </a:lnTo>
                <a:lnTo>
                  <a:pt x="385099" y="38100"/>
                </a:lnTo>
                <a:lnTo>
                  <a:pt x="308899" y="0"/>
                </a:lnTo>
                <a:close/>
              </a:path>
              <a:path w="385445" h="76200">
                <a:moveTo>
                  <a:pt x="0" y="28573"/>
                </a:moveTo>
                <a:lnTo>
                  <a:pt x="0" y="47623"/>
                </a:lnTo>
                <a:lnTo>
                  <a:pt x="308899" y="47624"/>
                </a:lnTo>
                <a:lnTo>
                  <a:pt x="308899" y="28574"/>
                </a:lnTo>
                <a:lnTo>
                  <a:pt x="0" y="28573"/>
                </a:lnTo>
                <a:close/>
              </a:path>
            </a:pathLst>
          </a:custGeom>
          <a:solidFill>
            <a:srgbClr val="44546A"/>
          </a:solidFill>
        </p:spPr>
        <p:txBody>
          <a:bodyPr wrap="square" lIns="0" tIns="0" rIns="0" bIns="0" rtlCol="0"/>
          <a:lstStyle/>
          <a:p>
            <a:endParaRPr/>
          </a:p>
        </p:txBody>
      </p:sp>
      <p:sp>
        <p:nvSpPr>
          <p:cNvPr id="25" name="object 25"/>
          <p:cNvSpPr txBox="1"/>
          <p:nvPr/>
        </p:nvSpPr>
        <p:spPr>
          <a:xfrm>
            <a:off x="8636662" y="2480552"/>
            <a:ext cx="491490" cy="1025525"/>
          </a:xfrm>
          <a:prstGeom prst="rect">
            <a:avLst/>
          </a:prstGeom>
          <a:solidFill>
            <a:srgbClr val="F3F3F3"/>
          </a:solidFill>
          <a:ln w="19050">
            <a:solidFill>
              <a:srgbClr val="44546A"/>
            </a:solidFill>
          </a:ln>
        </p:spPr>
        <p:txBody>
          <a:bodyPr vert="horz" wrap="square" lIns="0" tIns="6985" rIns="0" bIns="0" rtlCol="0">
            <a:spAutoFit/>
          </a:bodyPr>
          <a:lstStyle/>
          <a:p>
            <a:pPr>
              <a:lnSpc>
                <a:spcPct val="100000"/>
              </a:lnSpc>
              <a:spcBef>
                <a:spcPts val="55"/>
              </a:spcBef>
            </a:pPr>
            <a:endParaRPr sz="2550">
              <a:latin typeface="Times New Roman"/>
              <a:cs typeface="Times New Roman"/>
            </a:endParaRPr>
          </a:p>
          <a:p>
            <a:pPr marL="140335">
              <a:lnSpc>
                <a:spcPct val="100000"/>
              </a:lnSpc>
            </a:pPr>
            <a:r>
              <a:rPr sz="1600" spc="-5" dirty="0">
                <a:latin typeface="Calibri"/>
                <a:cs typeface="Calibri"/>
              </a:rPr>
              <a:t>h2</a:t>
            </a:r>
            <a:endParaRPr sz="1600">
              <a:latin typeface="Calibri"/>
              <a:cs typeface="Calibri"/>
            </a:endParaRPr>
          </a:p>
        </p:txBody>
      </p:sp>
      <p:sp>
        <p:nvSpPr>
          <p:cNvPr id="26" name="object 26"/>
          <p:cNvSpPr/>
          <p:nvPr/>
        </p:nvSpPr>
        <p:spPr>
          <a:xfrm>
            <a:off x="8844112" y="1920298"/>
            <a:ext cx="76200" cy="560705"/>
          </a:xfrm>
          <a:custGeom>
            <a:avLst/>
            <a:gdLst/>
            <a:ahLst/>
            <a:cxnLst/>
            <a:rect l="l" t="t" r="r" b="b"/>
            <a:pathLst>
              <a:path w="76200" h="560705">
                <a:moveTo>
                  <a:pt x="47625" y="63500"/>
                </a:moveTo>
                <a:lnTo>
                  <a:pt x="28575" y="63500"/>
                </a:lnTo>
                <a:lnTo>
                  <a:pt x="28575" y="560254"/>
                </a:lnTo>
                <a:lnTo>
                  <a:pt x="47625" y="560254"/>
                </a:lnTo>
                <a:lnTo>
                  <a:pt x="47625" y="63500"/>
                </a:lnTo>
                <a:close/>
              </a:path>
              <a:path w="76200" h="560705">
                <a:moveTo>
                  <a:pt x="38098" y="0"/>
                </a:moveTo>
                <a:lnTo>
                  <a:pt x="0" y="76200"/>
                </a:lnTo>
                <a:lnTo>
                  <a:pt x="28575" y="76200"/>
                </a:lnTo>
                <a:lnTo>
                  <a:pt x="28575" y="63500"/>
                </a:lnTo>
                <a:lnTo>
                  <a:pt x="69849" y="63500"/>
                </a:lnTo>
                <a:lnTo>
                  <a:pt x="38098" y="0"/>
                </a:lnTo>
                <a:close/>
              </a:path>
              <a:path w="76200" h="560705">
                <a:moveTo>
                  <a:pt x="69849" y="63500"/>
                </a:moveTo>
                <a:lnTo>
                  <a:pt x="47625" y="63500"/>
                </a:lnTo>
                <a:lnTo>
                  <a:pt x="47625" y="76200"/>
                </a:lnTo>
                <a:lnTo>
                  <a:pt x="76200" y="76200"/>
                </a:lnTo>
                <a:lnTo>
                  <a:pt x="69849" y="63500"/>
                </a:lnTo>
                <a:close/>
              </a:path>
            </a:pathLst>
          </a:custGeom>
          <a:solidFill>
            <a:srgbClr val="44546A"/>
          </a:solidFill>
        </p:spPr>
        <p:txBody>
          <a:bodyPr wrap="square" lIns="0" tIns="0" rIns="0" bIns="0" rtlCol="0"/>
          <a:lstStyle/>
          <a:p>
            <a:endParaRPr/>
          </a:p>
        </p:txBody>
      </p:sp>
      <p:sp>
        <p:nvSpPr>
          <p:cNvPr id="27" name="object 27"/>
          <p:cNvSpPr txBox="1"/>
          <p:nvPr/>
        </p:nvSpPr>
        <p:spPr>
          <a:xfrm>
            <a:off x="8636662" y="1213703"/>
            <a:ext cx="491490" cy="706755"/>
          </a:xfrm>
          <a:prstGeom prst="rect">
            <a:avLst/>
          </a:prstGeom>
          <a:solidFill>
            <a:srgbClr val="F3F3F3"/>
          </a:solidFill>
          <a:ln w="19050">
            <a:solidFill>
              <a:srgbClr val="44546A"/>
            </a:solidFill>
          </a:ln>
        </p:spPr>
        <p:txBody>
          <a:bodyPr vert="horz" wrap="square" lIns="0" tIns="635" rIns="0" bIns="0" rtlCol="0">
            <a:spAutoFit/>
          </a:bodyPr>
          <a:lstStyle/>
          <a:p>
            <a:pPr>
              <a:lnSpc>
                <a:spcPct val="100000"/>
              </a:lnSpc>
              <a:spcBef>
                <a:spcPts val="5"/>
              </a:spcBef>
            </a:pPr>
            <a:endParaRPr sz="1500">
              <a:latin typeface="Times New Roman"/>
              <a:cs typeface="Times New Roman"/>
            </a:endParaRPr>
          </a:p>
          <a:p>
            <a:pPr marL="147320">
              <a:lnSpc>
                <a:spcPct val="100000"/>
              </a:lnSpc>
            </a:pPr>
            <a:r>
              <a:rPr sz="1600" dirty="0">
                <a:latin typeface="Calibri"/>
                <a:cs typeface="Calibri"/>
              </a:rPr>
              <a:t>y2</a:t>
            </a:r>
            <a:endParaRPr sz="1600">
              <a:latin typeface="Calibri"/>
              <a:cs typeface="Calibri"/>
            </a:endParaRPr>
          </a:p>
        </p:txBody>
      </p:sp>
      <p:sp>
        <p:nvSpPr>
          <p:cNvPr id="28" name="object 28"/>
          <p:cNvSpPr/>
          <p:nvPr/>
        </p:nvSpPr>
        <p:spPr>
          <a:xfrm>
            <a:off x="8844112" y="3506012"/>
            <a:ext cx="76200" cy="646430"/>
          </a:xfrm>
          <a:custGeom>
            <a:avLst/>
            <a:gdLst/>
            <a:ahLst/>
            <a:cxnLst/>
            <a:rect l="l" t="t" r="r" b="b"/>
            <a:pathLst>
              <a:path w="76200" h="646429">
                <a:moveTo>
                  <a:pt x="47623" y="63500"/>
                </a:moveTo>
                <a:lnTo>
                  <a:pt x="28573" y="63500"/>
                </a:lnTo>
                <a:lnTo>
                  <a:pt x="28575" y="646231"/>
                </a:lnTo>
                <a:lnTo>
                  <a:pt x="47625" y="646231"/>
                </a:lnTo>
                <a:lnTo>
                  <a:pt x="47623" y="63500"/>
                </a:lnTo>
                <a:close/>
              </a:path>
              <a:path w="76200" h="646429">
                <a:moveTo>
                  <a:pt x="38098" y="0"/>
                </a:moveTo>
                <a:lnTo>
                  <a:pt x="0" y="76200"/>
                </a:lnTo>
                <a:lnTo>
                  <a:pt x="28573" y="76200"/>
                </a:lnTo>
                <a:lnTo>
                  <a:pt x="28573" y="63500"/>
                </a:lnTo>
                <a:lnTo>
                  <a:pt x="69849" y="63500"/>
                </a:lnTo>
                <a:lnTo>
                  <a:pt x="38098" y="0"/>
                </a:lnTo>
                <a:close/>
              </a:path>
              <a:path w="76200" h="646429">
                <a:moveTo>
                  <a:pt x="69849" y="63500"/>
                </a:moveTo>
                <a:lnTo>
                  <a:pt x="47623" y="63500"/>
                </a:lnTo>
                <a:lnTo>
                  <a:pt x="47623" y="76200"/>
                </a:lnTo>
                <a:lnTo>
                  <a:pt x="76200" y="76200"/>
                </a:lnTo>
                <a:lnTo>
                  <a:pt x="69849" y="63500"/>
                </a:lnTo>
                <a:close/>
              </a:path>
            </a:pathLst>
          </a:custGeom>
          <a:solidFill>
            <a:srgbClr val="44546A"/>
          </a:solidFill>
        </p:spPr>
        <p:txBody>
          <a:bodyPr wrap="square" lIns="0" tIns="0" rIns="0" bIns="0" rtlCol="0"/>
          <a:lstStyle/>
          <a:p>
            <a:endParaRPr/>
          </a:p>
        </p:txBody>
      </p:sp>
      <p:grpSp>
        <p:nvGrpSpPr>
          <p:cNvPr id="29" name="object 29"/>
          <p:cNvGrpSpPr/>
          <p:nvPr/>
        </p:nvGrpSpPr>
        <p:grpSpPr>
          <a:xfrm>
            <a:off x="2987634" y="335279"/>
            <a:ext cx="3834129" cy="2413635"/>
            <a:chOff x="2987634" y="335279"/>
            <a:chExt cx="3834129" cy="2413635"/>
          </a:xfrm>
        </p:grpSpPr>
        <p:pic>
          <p:nvPicPr>
            <p:cNvPr id="30" name="object 30"/>
            <p:cNvPicPr/>
            <p:nvPr/>
          </p:nvPicPr>
          <p:blipFill>
            <a:blip r:embed="rId4" cstate="print"/>
            <a:stretch>
              <a:fillRect/>
            </a:stretch>
          </p:blipFill>
          <p:spPr>
            <a:xfrm>
              <a:off x="3718559" y="335279"/>
              <a:ext cx="2517648" cy="1780032"/>
            </a:xfrm>
            <a:prstGeom prst="rect">
              <a:avLst/>
            </a:prstGeom>
          </p:spPr>
        </p:pic>
        <p:sp>
          <p:nvSpPr>
            <p:cNvPr id="31" name="object 31"/>
            <p:cNvSpPr/>
            <p:nvPr/>
          </p:nvSpPr>
          <p:spPr>
            <a:xfrm>
              <a:off x="2987634" y="2419087"/>
              <a:ext cx="3834129" cy="329565"/>
            </a:xfrm>
            <a:custGeom>
              <a:avLst/>
              <a:gdLst/>
              <a:ahLst/>
              <a:cxnLst/>
              <a:rect l="l" t="t" r="r" b="b"/>
              <a:pathLst>
                <a:path w="3834129" h="329564">
                  <a:moveTo>
                    <a:pt x="3728817" y="0"/>
                  </a:moveTo>
                  <a:lnTo>
                    <a:pt x="3724128" y="13370"/>
                  </a:lnTo>
                  <a:lnTo>
                    <a:pt x="3743196" y="21645"/>
                  </a:lnTo>
                  <a:lnTo>
                    <a:pt x="3759594" y="33099"/>
                  </a:lnTo>
                  <a:lnTo>
                    <a:pt x="3784380" y="65547"/>
                  </a:lnTo>
                  <a:lnTo>
                    <a:pt x="3798964" y="109324"/>
                  </a:lnTo>
                  <a:lnTo>
                    <a:pt x="3803826" y="163041"/>
                  </a:lnTo>
                  <a:lnTo>
                    <a:pt x="3802605" y="192092"/>
                  </a:lnTo>
                  <a:lnTo>
                    <a:pt x="3792839" y="242185"/>
                  </a:lnTo>
                  <a:lnTo>
                    <a:pt x="3773240" y="281307"/>
                  </a:lnTo>
                  <a:lnTo>
                    <a:pt x="3743419" y="307699"/>
                  </a:lnTo>
                  <a:lnTo>
                    <a:pt x="3724650" y="316011"/>
                  </a:lnTo>
                  <a:lnTo>
                    <a:pt x="3728817" y="329382"/>
                  </a:lnTo>
                  <a:lnTo>
                    <a:pt x="3773745" y="308307"/>
                  </a:lnTo>
                  <a:lnTo>
                    <a:pt x="3806779" y="271821"/>
                  </a:lnTo>
                  <a:lnTo>
                    <a:pt x="3827093" y="222966"/>
                  </a:lnTo>
                  <a:lnTo>
                    <a:pt x="3833865" y="164777"/>
                  </a:lnTo>
                  <a:lnTo>
                    <a:pt x="3832167" y="134581"/>
                  </a:lnTo>
                  <a:lnTo>
                    <a:pt x="3818580" y="81059"/>
                  </a:lnTo>
                  <a:lnTo>
                    <a:pt x="3791634" y="37488"/>
                  </a:lnTo>
                  <a:lnTo>
                    <a:pt x="3752697" y="8622"/>
                  </a:lnTo>
                  <a:lnTo>
                    <a:pt x="3728817" y="0"/>
                  </a:lnTo>
                  <a:close/>
                </a:path>
                <a:path w="3834129" h="329564">
                  <a:moveTo>
                    <a:pt x="105048" y="0"/>
                  </a:moveTo>
                  <a:lnTo>
                    <a:pt x="60228" y="21118"/>
                  </a:lnTo>
                  <a:lnTo>
                    <a:pt x="27172" y="57732"/>
                  </a:lnTo>
                  <a:lnTo>
                    <a:pt x="6793" y="106676"/>
                  </a:lnTo>
                  <a:lnTo>
                    <a:pt x="0" y="164777"/>
                  </a:lnTo>
                  <a:lnTo>
                    <a:pt x="1692" y="195038"/>
                  </a:lnTo>
                  <a:lnTo>
                    <a:pt x="15236" y="248560"/>
                  </a:lnTo>
                  <a:lnTo>
                    <a:pt x="42116" y="291990"/>
                  </a:lnTo>
                  <a:lnTo>
                    <a:pt x="81097" y="320771"/>
                  </a:lnTo>
                  <a:lnTo>
                    <a:pt x="105048" y="329382"/>
                  </a:lnTo>
                  <a:lnTo>
                    <a:pt x="109214" y="316011"/>
                  </a:lnTo>
                  <a:lnTo>
                    <a:pt x="90446" y="307699"/>
                  </a:lnTo>
                  <a:lnTo>
                    <a:pt x="74249" y="296130"/>
                  </a:lnTo>
                  <a:lnTo>
                    <a:pt x="49571" y="263227"/>
                  </a:lnTo>
                  <a:lnTo>
                    <a:pt x="34921" y="218473"/>
                  </a:lnTo>
                  <a:lnTo>
                    <a:pt x="30038" y="163041"/>
                  </a:lnTo>
                  <a:lnTo>
                    <a:pt x="31258" y="134940"/>
                  </a:lnTo>
                  <a:lnTo>
                    <a:pt x="41025" y="86193"/>
                  </a:lnTo>
                  <a:lnTo>
                    <a:pt x="60657" y="47733"/>
                  </a:lnTo>
                  <a:lnTo>
                    <a:pt x="90739" y="21645"/>
                  </a:lnTo>
                  <a:lnTo>
                    <a:pt x="109735" y="13370"/>
                  </a:lnTo>
                  <a:lnTo>
                    <a:pt x="105048" y="0"/>
                  </a:lnTo>
                  <a:close/>
                </a:path>
              </a:pathLst>
            </a:custGeom>
            <a:solidFill>
              <a:srgbClr val="000000"/>
            </a:solidFill>
          </p:spPr>
          <p:txBody>
            <a:bodyPr wrap="square" lIns="0" tIns="0" rIns="0" bIns="0" rtlCol="0"/>
            <a:lstStyle/>
            <a:p>
              <a:endParaRPr/>
            </a:p>
          </p:txBody>
        </p:sp>
      </p:grpSp>
      <p:sp>
        <p:nvSpPr>
          <p:cNvPr id="32" name="object 32"/>
          <p:cNvSpPr txBox="1"/>
          <p:nvPr/>
        </p:nvSpPr>
        <p:spPr>
          <a:xfrm rot="19200000">
            <a:off x="6924565" y="612487"/>
            <a:ext cx="654882" cy="317500"/>
          </a:xfrm>
          <a:prstGeom prst="rect">
            <a:avLst/>
          </a:prstGeom>
        </p:spPr>
        <p:txBody>
          <a:bodyPr vert="horz" wrap="square" lIns="0" tIns="0" rIns="0" bIns="0" rtlCol="0">
            <a:spAutoFit/>
          </a:bodyPr>
          <a:lstStyle/>
          <a:p>
            <a:pPr>
              <a:lnSpc>
                <a:spcPts val="2475"/>
              </a:lnSpc>
            </a:pPr>
            <a:r>
              <a:rPr sz="2500" spc="-10" dirty="0">
                <a:latin typeface="Calibri"/>
                <a:cs typeface="Calibri"/>
              </a:rPr>
              <a:t>man</a:t>
            </a:r>
            <a:endParaRPr sz="2500">
              <a:latin typeface="Calibri"/>
              <a:cs typeface="Calibri"/>
            </a:endParaRPr>
          </a:p>
        </p:txBody>
      </p:sp>
      <p:sp>
        <p:nvSpPr>
          <p:cNvPr id="33" name="object 33"/>
          <p:cNvSpPr txBox="1"/>
          <p:nvPr/>
        </p:nvSpPr>
        <p:spPr>
          <a:xfrm rot="19200000">
            <a:off x="7914296" y="612068"/>
            <a:ext cx="400330" cy="317500"/>
          </a:xfrm>
          <a:prstGeom prst="rect">
            <a:avLst/>
          </a:prstGeom>
        </p:spPr>
        <p:txBody>
          <a:bodyPr vert="horz" wrap="square" lIns="0" tIns="0" rIns="0" bIns="0" rtlCol="0">
            <a:spAutoFit/>
          </a:bodyPr>
          <a:lstStyle/>
          <a:p>
            <a:pPr>
              <a:lnSpc>
                <a:spcPts val="2470"/>
              </a:lnSpc>
            </a:pPr>
            <a:r>
              <a:rPr sz="2500" dirty="0">
                <a:latin typeface="Calibri"/>
                <a:cs typeface="Calibri"/>
              </a:rPr>
              <a:t>in</a:t>
            </a:r>
            <a:endParaRPr sz="2500">
              <a:latin typeface="Calibri"/>
              <a:cs typeface="Calibri"/>
            </a:endParaRPr>
          </a:p>
        </p:txBody>
      </p:sp>
      <p:sp>
        <p:nvSpPr>
          <p:cNvPr id="34" name="object 34"/>
          <p:cNvSpPr txBox="1"/>
          <p:nvPr/>
        </p:nvSpPr>
        <p:spPr>
          <a:xfrm rot="19200000">
            <a:off x="8536901" y="583680"/>
            <a:ext cx="776534" cy="317500"/>
          </a:xfrm>
          <a:prstGeom prst="rect">
            <a:avLst/>
          </a:prstGeom>
        </p:spPr>
        <p:txBody>
          <a:bodyPr vert="horz" wrap="square" lIns="0" tIns="0" rIns="0" bIns="0" rtlCol="0">
            <a:spAutoFit/>
          </a:bodyPr>
          <a:lstStyle/>
          <a:p>
            <a:pPr>
              <a:lnSpc>
                <a:spcPts val="2480"/>
              </a:lnSpc>
            </a:pPr>
            <a:r>
              <a:rPr sz="2500" spc="-60" dirty="0">
                <a:latin typeface="Calibri"/>
                <a:cs typeface="Calibri"/>
              </a:rPr>
              <a:t>s</a:t>
            </a:r>
            <a:r>
              <a:rPr sz="2500" dirty="0">
                <a:latin typeface="Calibri"/>
                <a:cs typeface="Calibri"/>
              </a:rPr>
              <a:t>t</a:t>
            </a:r>
            <a:r>
              <a:rPr sz="2500" spc="-90" dirty="0">
                <a:latin typeface="Calibri"/>
                <a:cs typeface="Calibri"/>
              </a:rPr>
              <a:t>r</a:t>
            </a:r>
            <a:r>
              <a:rPr sz="2500" spc="-55" dirty="0">
                <a:latin typeface="Calibri"/>
                <a:cs typeface="Calibri"/>
              </a:rPr>
              <a:t>a</a:t>
            </a:r>
            <a:r>
              <a:rPr sz="3750" baseline="1111" dirty="0">
                <a:latin typeface="Calibri"/>
                <a:cs typeface="Calibri"/>
              </a:rPr>
              <a:t>w</a:t>
            </a:r>
            <a:endParaRPr sz="3750" baseline="1111">
              <a:latin typeface="Calibri"/>
              <a:cs typeface="Calibri"/>
            </a:endParaRPr>
          </a:p>
        </p:txBody>
      </p:sp>
      <p:sp>
        <p:nvSpPr>
          <p:cNvPr id="35" name="object 35"/>
          <p:cNvSpPr txBox="1"/>
          <p:nvPr/>
        </p:nvSpPr>
        <p:spPr>
          <a:xfrm>
            <a:off x="9505035" y="4141510"/>
            <a:ext cx="612140" cy="1025525"/>
          </a:xfrm>
          <a:prstGeom prst="rect">
            <a:avLst/>
          </a:prstGeom>
          <a:solidFill>
            <a:srgbClr val="F3F3F3"/>
          </a:solidFill>
          <a:ln w="19050">
            <a:solidFill>
              <a:srgbClr val="44546A"/>
            </a:solidFill>
          </a:ln>
        </p:spPr>
        <p:txBody>
          <a:bodyPr vert="horz" wrap="square" lIns="0" tIns="3810" rIns="0" bIns="0" rtlCol="0">
            <a:spAutoFit/>
          </a:bodyPr>
          <a:lstStyle/>
          <a:p>
            <a:pPr>
              <a:lnSpc>
                <a:spcPct val="100000"/>
              </a:lnSpc>
              <a:spcBef>
                <a:spcPts val="30"/>
              </a:spcBef>
            </a:pPr>
            <a:endParaRPr sz="2550">
              <a:latin typeface="Times New Roman"/>
              <a:cs typeface="Times New Roman"/>
            </a:endParaRPr>
          </a:p>
          <a:p>
            <a:pPr algn="ctr">
              <a:lnSpc>
                <a:spcPct val="100000"/>
              </a:lnSpc>
            </a:pPr>
            <a:r>
              <a:rPr sz="1600" spc="-10" dirty="0">
                <a:latin typeface="Calibri"/>
                <a:cs typeface="Calibri"/>
              </a:rPr>
              <a:t>x3</a:t>
            </a:r>
            <a:endParaRPr sz="1600">
              <a:latin typeface="Calibri"/>
              <a:cs typeface="Calibri"/>
            </a:endParaRPr>
          </a:p>
        </p:txBody>
      </p:sp>
      <p:sp>
        <p:nvSpPr>
          <p:cNvPr id="36" name="object 36"/>
          <p:cNvSpPr/>
          <p:nvPr/>
        </p:nvSpPr>
        <p:spPr>
          <a:xfrm>
            <a:off x="9133868" y="2944387"/>
            <a:ext cx="385445" cy="76200"/>
          </a:xfrm>
          <a:custGeom>
            <a:avLst/>
            <a:gdLst/>
            <a:ahLst/>
            <a:cxnLst/>
            <a:rect l="l" t="t" r="r" b="b"/>
            <a:pathLst>
              <a:path w="385445" h="76200">
                <a:moveTo>
                  <a:pt x="308900" y="47624"/>
                </a:moveTo>
                <a:lnTo>
                  <a:pt x="308900" y="76200"/>
                </a:lnTo>
                <a:lnTo>
                  <a:pt x="366050" y="47625"/>
                </a:lnTo>
                <a:lnTo>
                  <a:pt x="308900" y="47624"/>
                </a:lnTo>
                <a:close/>
              </a:path>
              <a:path w="385445" h="76200">
                <a:moveTo>
                  <a:pt x="308900" y="28574"/>
                </a:moveTo>
                <a:lnTo>
                  <a:pt x="308900" y="47624"/>
                </a:lnTo>
                <a:lnTo>
                  <a:pt x="321600" y="47625"/>
                </a:lnTo>
                <a:lnTo>
                  <a:pt x="321600" y="28575"/>
                </a:lnTo>
                <a:lnTo>
                  <a:pt x="308900" y="28574"/>
                </a:lnTo>
                <a:close/>
              </a:path>
              <a:path w="385445" h="76200">
                <a:moveTo>
                  <a:pt x="308900" y="0"/>
                </a:moveTo>
                <a:lnTo>
                  <a:pt x="308900" y="28574"/>
                </a:lnTo>
                <a:lnTo>
                  <a:pt x="321600" y="28575"/>
                </a:lnTo>
                <a:lnTo>
                  <a:pt x="321600" y="47625"/>
                </a:lnTo>
                <a:lnTo>
                  <a:pt x="366053" y="47623"/>
                </a:lnTo>
                <a:lnTo>
                  <a:pt x="385100" y="38100"/>
                </a:lnTo>
                <a:lnTo>
                  <a:pt x="308900" y="0"/>
                </a:lnTo>
                <a:close/>
              </a:path>
              <a:path w="385445" h="76200">
                <a:moveTo>
                  <a:pt x="0" y="28573"/>
                </a:moveTo>
                <a:lnTo>
                  <a:pt x="0" y="47623"/>
                </a:lnTo>
                <a:lnTo>
                  <a:pt x="308900" y="47624"/>
                </a:lnTo>
                <a:lnTo>
                  <a:pt x="308900" y="28574"/>
                </a:lnTo>
                <a:lnTo>
                  <a:pt x="0" y="28573"/>
                </a:lnTo>
                <a:close/>
              </a:path>
            </a:pathLst>
          </a:custGeom>
          <a:solidFill>
            <a:srgbClr val="44546A"/>
          </a:solidFill>
        </p:spPr>
        <p:txBody>
          <a:bodyPr wrap="square" lIns="0" tIns="0" rIns="0" bIns="0" rtlCol="0"/>
          <a:lstStyle/>
          <a:p>
            <a:endParaRPr/>
          </a:p>
        </p:txBody>
      </p:sp>
      <p:sp>
        <p:nvSpPr>
          <p:cNvPr id="37" name="object 37"/>
          <p:cNvSpPr txBox="1"/>
          <p:nvPr/>
        </p:nvSpPr>
        <p:spPr>
          <a:xfrm>
            <a:off x="9518970" y="2469818"/>
            <a:ext cx="491490" cy="1025525"/>
          </a:xfrm>
          <a:prstGeom prst="rect">
            <a:avLst/>
          </a:prstGeom>
          <a:solidFill>
            <a:srgbClr val="F3F3F3"/>
          </a:solidFill>
          <a:ln w="19050">
            <a:solidFill>
              <a:srgbClr val="44546A"/>
            </a:solidFill>
          </a:ln>
        </p:spPr>
        <p:txBody>
          <a:bodyPr vert="horz" wrap="square" lIns="0" tIns="5080" rIns="0" bIns="0" rtlCol="0">
            <a:spAutoFit/>
          </a:bodyPr>
          <a:lstStyle/>
          <a:p>
            <a:pPr>
              <a:lnSpc>
                <a:spcPct val="100000"/>
              </a:lnSpc>
              <a:spcBef>
                <a:spcPts val="40"/>
              </a:spcBef>
            </a:pPr>
            <a:endParaRPr sz="2550">
              <a:latin typeface="Times New Roman"/>
              <a:cs typeface="Times New Roman"/>
            </a:endParaRPr>
          </a:p>
          <a:p>
            <a:pPr marL="140335">
              <a:lnSpc>
                <a:spcPct val="100000"/>
              </a:lnSpc>
              <a:spcBef>
                <a:spcPts val="5"/>
              </a:spcBef>
            </a:pPr>
            <a:r>
              <a:rPr sz="1600" spc="-5" dirty="0">
                <a:latin typeface="Calibri"/>
                <a:cs typeface="Calibri"/>
              </a:rPr>
              <a:t>h3</a:t>
            </a:r>
            <a:endParaRPr sz="1600">
              <a:latin typeface="Calibri"/>
              <a:cs typeface="Calibri"/>
            </a:endParaRPr>
          </a:p>
        </p:txBody>
      </p:sp>
      <p:sp>
        <p:nvSpPr>
          <p:cNvPr id="38" name="object 38"/>
          <p:cNvSpPr txBox="1"/>
          <p:nvPr/>
        </p:nvSpPr>
        <p:spPr>
          <a:xfrm>
            <a:off x="9518970" y="1202969"/>
            <a:ext cx="491490" cy="706755"/>
          </a:xfrm>
          <a:prstGeom prst="rect">
            <a:avLst/>
          </a:prstGeom>
          <a:solidFill>
            <a:srgbClr val="F3F3F3"/>
          </a:solidFill>
          <a:ln w="19050">
            <a:solidFill>
              <a:srgbClr val="44546A"/>
            </a:solidFill>
          </a:ln>
        </p:spPr>
        <p:txBody>
          <a:bodyPr vert="horz" wrap="square" lIns="0" tIns="6350" rIns="0" bIns="0" rtlCol="0">
            <a:spAutoFit/>
          </a:bodyPr>
          <a:lstStyle/>
          <a:p>
            <a:pPr>
              <a:lnSpc>
                <a:spcPct val="100000"/>
              </a:lnSpc>
              <a:spcBef>
                <a:spcPts val="50"/>
              </a:spcBef>
            </a:pPr>
            <a:endParaRPr sz="1450">
              <a:latin typeface="Times New Roman"/>
              <a:cs typeface="Times New Roman"/>
            </a:endParaRPr>
          </a:p>
          <a:p>
            <a:pPr marL="147320">
              <a:lnSpc>
                <a:spcPct val="100000"/>
              </a:lnSpc>
            </a:pPr>
            <a:r>
              <a:rPr sz="1600" dirty="0">
                <a:latin typeface="Calibri"/>
                <a:cs typeface="Calibri"/>
              </a:rPr>
              <a:t>y3</a:t>
            </a:r>
            <a:endParaRPr sz="1600">
              <a:latin typeface="Calibri"/>
              <a:cs typeface="Calibri"/>
            </a:endParaRPr>
          </a:p>
        </p:txBody>
      </p:sp>
      <p:sp>
        <p:nvSpPr>
          <p:cNvPr id="39" name="object 39"/>
          <p:cNvSpPr/>
          <p:nvPr/>
        </p:nvSpPr>
        <p:spPr>
          <a:xfrm>
            <a:off x="9726419" y="3495278"/>
            <a:ext cx="76200" cy="646430"/>
          </a:xfrm>
          <a:custGeom>
            <a:avLst/>
            <a:gdLst/>
            <a:ahLst/>
            <a:cxnLst/>
            <a:rect l="l" t="t" r="r" b="b"/>
            <a:pathLst>
              <a:path w="76200" h="646429">
                <a:moveTo>
                  <a:pt x="47625" y="63500"/>
                </a:moveTo>
                <a:lnTo>
                  <a:pt x="28575" y="63500"/>
                </a:lnTo>
                <a:lnTo>
                  <a:pt x="28575" y="646231"/>
                </a:lnTo>
                <a:lnTo>
                  <a:pt x="47625"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40" name="object 40"/>
          <p:cNvSpPr txBox="1"/>
          <p:nvPr/>
        </p:nvSpPr>
        <p:spPr>
          <a:xfrm>
            <a:off x="10398357" y="4128291"/>
            <a:ext cx="612140" cy="1025525"/>
          </a:xfrm>
          <a:prstGeom prst="rect">
            <a:avLst/>
          </a:prstGeom>
          <a:solidFill>
            <a:srgbClr val="F3F3F3"/>
          </a:solidFill>
          <a:ln w="19050">
            <a:solidFill>
              <a:srgbClr val="44546A"/>
            </a:solidFill>
          </a:ln>
        </p:spPr>
        <p:txBody>
          <a:bodyPr vert="horz" wrap="square" lIns="0" tIns="5080" rIns="0" bIns="0" rtlCol="0">
            <a:spAutoFit/>
          </a:bodyPr>
          <a:lstStyle/>
          <a:p>
            <a:pPr>
              <a:lnSpc>
                <a:spcPct val="100000"/>
              </a:lnSpc>
              <a:spcBef>
                <a:spcPts val="40"/>
              </a:spcBef>
            </a:pPr>
            <a:endParaRPr sz="2550">
              <a:latin typeface="Times New Roman"/>
              <a:cs typeface="Times New Roman"/>
            </a:endParaRPr>
          </a:p>
          <a:p>
            <a:pPr algn="ctr">
              <a:lnSpc>
                <a:spcPct val="100000"/>
              </a:lnSpc>
            </a:pPr>
            <a:r>
              <a:rPr sz="1600" spc="-10" dirty="0">
                <a:latin typeface="Calibri"/>
                <a:cs typeface="Calibri"/>
              </a:rPr>
              <a:t>x4</a:t>
            </a:r>
            <a:endParaRPr sz="1600">
              <a:latin typeface="Calibri"/>
              <a:cs typeface="Calibri"/>
            </a:endParaRPr>
          </a:p>
        </p:txBody>
      </p:sp>
      <p:sp>
        <p:nvSpPr>
          <p:cNvPr id="41" name="object 41"/>
          <p:cNvSpPr/>
          <p:nvPr/>
        </p:nvSpPr>
        <p:spPr>
          <a:xfrm>
            <a:off x="10027192" y="2931166"/>
            <a:ext cx="385445" cy="76200"/>
          </a:xfrm>
          <a:custGeom>
            <a:avLst/>
            <a:gdLst/>
            <a:ahLst/>
            <a:cxnLst/>
            <a:rect l="l" t="t" r="r" b="b"/>
            <a:pathLst>
              <a:path w="385445" h="76200">
                <a:moveTo>
                  <a:pt x="308899" y="0"/>
                </a:moveTo>
                <a:lnTo>
                  <a:pt x="308899" y="76200"/>
                </a:lnTo>
                <a:lnTo>
                  <a:pt x="366049" y="47625"/>
                </a:lnTo>
                <a:lnTo>
                  <a:pt x="321599" y="47625"/>
                </a:lnTo>
                <a:lnTo>
                  <a:pt x="321599" y="28575"/>
                </a:lnTo>
                <a:lnTo>
                  <a:pt x="366049" y="28575"/>
                </a:lnTo>
                <a:lnTo>
                  <a:pt x="308899" y="0"/>
                </a:lnTo>
                <a:close/>
              </a:path>
              <a:path w="385445" h="76200">
                <a:moveTo>
                  <a:pt x="308899" y="28575"/>
                </a:moveTo>
                <a:lnTo>
                  <a:pt x="0" y="28575"/>
                </a:lnTo>
                <a:lnTo>
                  <a:pt x="0" y="47625"/>
                </a:lnTo>
                <a:lnTo>
                  <a:pt x="308899" y="47625"/>
                </a:lnTo>
                <a:lnTo>
                  <a:pt x="308899" y="28575"/>
                </a:lnTo>
                <a:close/>
              </a:path>
              <a:path w="385445" h="76200">
                <a:moveTo>
                  <a:pt x="366049" y="28575"/>
                </a:moveTo>
                <a:lnTo>
                  <a:pt x="321599" y="28575"/>
                </a:lnTo>
                <a:lnTo>
                  <a:pt x="321599" y="47625"/>
                </a:lnTo>
                <a:lnTo>
                  <a:pt x="366049" y="47625"/>
                </a:lnTo>
                <a:lnTo>
                  <a:pt x="385099" y="38100"/>
                </a:lnTo>
                <a:lnTo>
                  <a:pt x="366049" y="28575"/>
                </a:lnTo>
                <a:close/>
              </a:path>
            </a:pathLst>
          </a:custGeom>
          <a:solidFill>
            <a:srgbClr val="44546A"/>
          </a:solidFill>
        </p:spPr>
        <p:txBody>
          <a:bodyPr wrap="square" lIns="0" tIns="0" rIns="0" bIns="0" rtlCol="0"/>
          <a:lstStyle/>
          <a:p>
            <a:endParaRPr/>
          </a:p>
        </p:txBody>
      </p:sp>
      <p:sp>
        <p:nvSpPr>
          <p:cNvPr id="42" name="object 42"/>
          <p:cNvSpPr txBox="1"/>
          <p:nvPr/>
        </p:nvSpPr>
        <p:spPr>
          <a:xfrm>
            <a:off x="10412291" y="2456599"/>
            <a:ext cx="491490" cy="1025525"/>
          </a:xfrm>
          <a:prstGeom prst="rect">
            <a:avLst/>
          </a:prstGeom>
          <a:solidFill>
            <a:srgbClr val="F3F3F3"/>
          </a:solidFill>
          <a:ln w="19050">
            <a:solidFill>
              <a:srgbClr val="44546A"/>
            </a:solidFill>
          </a:ln>
        </p:spPr>
        <p:txBody>
          <a:bodyPr vert="horz" wrap="square" lIns="0" tIns="6350" rIns="0" bIns="0" rtlCol="0">
            <a:spAutoFit/>
          </a:bodyPr>
          <a:lstStyle/>
          <a:p>
            <a:pPr>
              <a:lnSpc>
                <a:spcPct val="100000"/>
              </a:lnSpc>
              <a:spcBef>
                <a:spcPts val="50"/>
              </a:spcBef>
            </a:pPr>
            <a:endParaRPr sz="2550">
              <a:latin typeface="Times New Roman"/>
              <a:cs typeface="Times New Roman"/>
            </a:endParaRPr>
          </a:p>
          <a:p>
            <a:pPr marL="140335">
              <a:lnSpc>
                <a:spcPct val="100000"/>
              </a:lnSpc>
            </a:pPr>
            <a:r>
              <a:rPr sz="1600" spc="-5" dirty="0">
                <a:latin typeface="Calibri"/>
                <a:cs typeface="Calibri"/>
              </a:rPr>
              <a:t>h4</a:t>
            </a:r>
            <a:endParaRPr sz="1600">
              <a:latin typeface="Calibri"/>
              <a:cs typeface="Calibri"/>
            </a:endParaRPr>
          </a:p>
        </p:txBody>
      </p:sp>
      <p:sp>
        <p:nvSpPr>
          <p:cNvPr id="43" name="object 43"/>
          <p:cNvSpPr txBox="1"/>
          <p:nvPr/>
        </p:nvSpPr>
        <p:spPr>
          <a:xfrm>
            <a:off x="10412291" y="1189748"/>
            <a:ext cx="491490" cy="706755"/>
          </a:xfrm>
          <a:prstGeom prst="rect">
            <a:avLst/>
          </a:prstGeom>
          <a:solidFill>
            <a:srgbClr val="F3F3F3"/>
          </a:solidFill>
          <a:ln w="19050">
            <a:solidFill>
              <a:srgbClr val="44546A"/>
            </a:solidFill>
          </a:ln>
        </p:spPr>
        <p:txBody>
          <a:bodyPr vert="horz" wrap="square" lIns="0" tIns="0" rIns="0" bIns="0" rtlCol="0">
            <a:spAutoFit/>
          </a:bodyPr>
          <a:lstStyle/>
          <a:p>
            <a:pPr>
              <a:lnSpc>
                <a:spcPct val="100000"/>
              </a:lnSpc>
            </a:pPr>
            <a:endParaRPr sz="1500">
              <a:latin typeface="Times New Roman"/>
              <a:cs typeface="Times New Roman"/>
            </a:endParaRPr>
          </a:p>
          <a:p>
            <a:pPr marL="147320">
              <a:lnSpc>
                <a:spcPct val="100000"/>
              </a:lnSpc>
            </a:pPr>
            <a:r>
              <a:rPr sz="1600" dirty="0">
                <a:latin typeface="Calibri"/>
                <a:cs typeface="Calibri"/>
              </a:rPr>
              <a:t>y4</a:t>
            </a:r>
            <a:endParaRPr sz="1600">
              <a:latin typeface="Calibri"/>
              <a:cs typeface="Calibri"/>
            </a:endParaRPr>
          </a:p>
        </p:txBody>
      </p:sp>
      <p:sp>
        <p:nvSpPr>
          <p:cNvPr id="44" name="object 44"/>
          <p:cNvSpPr/>
          <p:nvPr/>
        </p:nvSpPr>
        <p:spPr>
          <a:xfrm>
            <a:off x="10619740" y="3482059"/>
            <a:ext cx="76200" cy="646430"/>
          </a:xfrm>
          <a:custGeom>
            <a:avLst/>
            <a:gdLst/>
            <a:ahLst/>
            <a:cxnLst/>
            <a:rect l="l" t="t" r="r" b="b"/>
            <a:pathLst>
              <a:path w="76200" h="646429">
                <a:moveTo>
                  <a:pt x="47625" y="63500"/>
                </a:moveTo>
                <a:lnTo>
                  <a:pt x="28575" y="63500"/>
                </a:lnTo>
                <a:lnTo>
                  <a:pt x="28576" y="646231"/>
                </a:lnTo>
                <a:lnTo>
                  <a:pt x="47626" y="646231"/>
                </a:lnTo>
                <a:lnTo>
                  <a:pt x="47625" y="63500"/>
                </a:lnTo>
                <a:close/>
              </a:path>
              <a:path w="76200" h="646429">
                <a:moveTo>
                  <a:pt x="38100" y="0"/>
                </a:moveTo>
                <a:lnTo>
                  <a:pt x="0" y="76200"/>
                </a:lnTo>
                <a:lnTo>
                  <a:pt x="28575" y="76200"/>
                </a:lnTo>
                <a:lnTo>
                  <a:pt x="28575" y="63500"/>
                </a:lnTo>
                <a:lnTo>
                  <a:pt x="69850" y="63500"/>
                </a:lnTo>
                <a:lnTo>
                  <a:pt x="38100" y="0"/>
                </a:lnTo>
                <a:close/>
              </a:path>
              <a:path w="76200" h="646429">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45" name="object 45"/>
          <p:cNvSpPr/>
          <p:nvPr/>
        </p:nvSpPr>
        <p:spPr>
          <a:xfrm>
            <a:off x="9726419" y="1896365"/>
            <a:ext cx="76200" cy="560705"/>
          </a:xfrm>
          <a:custGeom>
            <a:avLst/>
            <a:gdLst/>
            <a:ahLst/>
            <a:cxnLst/>
            <a:rect l="l" t="t" r="r" b="b"/>
            <a:pathLst>
              <a:path w="76200" h="560705">
                <a:moveTo>
                  <a:pt x="47625" y="63500"/>
                </a:moveTo>
                <a:lnTo>
                  <a:pt x="28575" y="63500"/>
                </a:lnTo>
                <a:lnTo>
                  <a:pt x="28575" y="560254"/>
                </a:lnTo>
                <a:lnTo>
                  <a:pt x="47625"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46" name="object 46"/>
          <p:cNvSpPr/>
          <p:nvPr/>
        </p:nvSpPr>
        <p:spPr>
          <a:xfrm>
            <a:off x="10615246" y="1887347"/>
            <a:ext cx="76200" cy="560705"/>
          </a:xfrm>
          <a:custGeom>
            <a:avLst/>
            <a:gdLst/>
            <a:ahLst/>
            <a:cxnLst/>
            <a:rect l="l" t="t" r="r" b="b"/>
            <a:pathLst>
              <a:path w="76200" h="560705">
                <a:moveTo>
                  <a:pt x="47625" y="63500"/>
                </a:moveTo>
                <a:lnTo>
                  <a:pt x="28575" y="63500"/>
                </a:lnTo>
                <a:lnTo>
                  <a:pt x="28576" y="560254"/>
                </a:lnTo>
                <a:lnTo>
                  <a:pt x="47626" y="560254"/>
                </a:lnTo>
                <a:lnTo>
                  <a:pt x="47625" y="63500"/>
                </a:lnTo>
                <a:close/>
              </a:path>
              <a:path w="76200" h="560705">
                <a:moveTo>
                  <a:pt x="38100" y="0"/>
                </a:moveTo>
                <a:lnTo>
                  <a:pt x="0" y="76200"/>
                </a:lnTo>
                <a:lnTo>
                  <a:pt x="28575" y="76200"/>
                </a:lnTo>
                <a:lnTo>
                  <a:pt x="28575" y="63500"/>
                </a:lnTo>
                <a:lnTo>
                  <a:pt x="69850" y="63500"/>
                </a:lnTo>
                <a:lnTo>
                  <a:pt x="38100" y="0"/>
                </a:lnTo>
                <a:close/>
              </a:path>
              <a:path w="76200" h="560705">
                <a:moveTo>
                  <a:pt x="69850" y="63500"/>
                </a:moveTo>
                <a:lnTo>
                  <a:pt x="47625" y="63500"/>
                </a:lnTo>
                <a:lnTo>
                  <a:pt x="47625" y="76200"/>
                </a:lnTo>
                <a:lnTo>
                  <a:pt x="76200" y="76200"/>
                </a:lnTo>
                <a:lnTo>
                  <a:pt x="69850" y="63500"/>
                </a:lnTo>
                <a:close/>
              </a:path>
            </a:pathLst>
          </a:custGeom>
          <a:solidFill>
            <a:srgbClr val="44546A"/>
          </a:solidFill>
        </p:spPr>
        <p:txBody>
          <a:bodyPr wrap="square" lIns="0" tIns="0" rIns="0" bIns="0" rtlCol="0"/>
          <a:lstStyle/>
          <a:p>
            <a:endParaRPr/>
          </a:p>
        </p:txBody>
      </p:sp>
      <p:sp>
        <p:nvSpPr>
          <p:cNvPr id="47" name="object 47"/>
          <p:cNvSpPr txBox="1"/>
          <p:nvPr/>
        </p:nvSpPr>
        <p:spPr>
          <a:xfrm rot="19200000">
            <a:off x="9691876" y="596321"/>
            <a:ext cx="530352" cy="317500"/>
          </a:xfrm>
          <a:prstGeom prst="rect">
            <a:avLst/>
          </a:prstGeom>
        </p:spPr>
        <p:txBody>
          <a:bodyPr vert="horz" wrap="square" lIns="0" tIns="0" rIns="0" bIns="0" rtlCol="0">
            <a:spAutoFit/>
          </a:bodyPr>
          <a:lstStyle/>
          <a:p>
            <a:pPr>
              <a:lnSpc>
                <a:spcPts val="2475"/>
              </a:lnSpc>
            </a:pPr>
            <a:r>
              <a:rPr sz="2500" spc="-5" dirty="0">
                <a:latin typeface="Calibri"/>
                <a:cs typeface="Calibri"/>
              </a:rPr>
              <a:t>h</a:t>
            </a:r>
            <a:r>
              <a:rPr sz="2500" spc="-65" dirty="0">
                <a:latin typeface="Calibri"/>
                <a:cs typeface="Calibri"/>
              </a:rPr>
              <a:t>a</a:t>
            </a:r>
            <a:r>
              <a:rPr sz="2500" dirty="0">
                <a:latin typeface="Calibri"/>
                <a:cs typeface="Calibri"/>
              </a:rPr>
              <a:t>t</a:t>
            </a:r>
            <a:endParaRPr sz="2500">
              <a:latin typeface="Calibri"/>
              <a:cs typeface="Calibri"/>
            </a:endParaRPr>
          </a:p>
        </p:txBody>
      </p:sp>
      <p:sp>
        <p:nvSpPr>
          <p:cNvPr id="48" name="object 48"/>
          <p:cNvSpPr txBox="1"/>
          <p:nvPr/>
        </p:nvSpPr>
        <p:spPr>
          <a:xfrm rot="19200000">
            <a:off x="10333680" y="580476"/>
            <a:ext cx="926077" cy="317500"/>
          </a:xfrm>
          <a:prstGeom prst="rect">
            <a:avLst/>
          </a:prstGeom>
        </p:spPr>
        <p:txBody>
          <a:bodyPr vert="horz" wrap="square" lIns="0" tIns="0" rIns="0" bIns="0" rtlCol="0">
            <a:spAutoFit/>
          </a:bodyPr>
          <a:lstStyle/>
          <a:p>
            <a:pPr>
              <a:lnSpc>
                <a:spcPts val="2480"/>
              </a:lnSpc>
            </a:pPr>
            <a:r>
              <a:rPr sz="2500" spc="-10" dirty="0">
                <a:latin typeface="Calibri"/>
                <a:cs typeface="Calibri"/>
              </a:rPr>
              <a:t>&lt;E</a:t>
            </a:r>
            <a:r>
              <a:rPr sz="2500" spc="-45" dirty="0">
                <a:latin typeface="Calibri"/>
                <a:cs typeface="Calibri"/>
              </a:rPr>
              <a:t>N</a:t>
            </a:r>
            <a:r>
              <a:rPr sz="3750" spc="-67" baseline="1111" dirty="0">
                <a:latin typeface="Calibri"/>
                <a:cs typeface="Calibri"/>
              </a:rPr>
              <a:t>D</a:t>
            </a:r>
            <a:r>
              <a:rPr sz="3750" baseline="1111" dirty="0">
                <a:latin typeface="Calibri"/>
                <a:cs typeface="Calibri"/>
              </a:rPr>
              <a:t>&gt;</a:t>
            </a:r>
            <a:endParaRPr sz="3750" baseline="1111">
              <a:latin typeface="Calibri"/>
              <a:cs typeface="Calibri"/>
            </a:endParaRPr>
          </a:p>
        </p:txBody>
      </p:sp>
      <p:sp>
        <p:nvSpPr>
          <p:cNvPr id="49" name="object 49"/>
          <p:cNvSpPr txBox="1"/>
          <p:nvPr/>
        </p:nvSpPr>
        <p:spPr>
          <a:xfrm rot="19740000">
            <a:off x="7508175" y="5342851"/>
            <a:ext cx="657661" cy="317500"/>
          </a:xfrm>
          <a:prstGeom prst="rect">
            <a:avLst/>
          </a:prstGeom>
        </p:spPr>
        <p:txBody>
          <a:bodyPr vert="horz" wrap="square" lIns="0" tIns="0" rIns="0" bIns="0" rtlCol="0">
            <a:spAutoFit/>
          </a:bodyPr>
          <a:lstStyle/>
          <a:p>
            <a:pPr>
              <a:lnSpc>
                <a:spcPts val="2485"/>
              </a:lnSpc>
            </a:pPr>
            <a:r>
              <a:rPr sz="2500" spc="-10" dirty="0">
                <a:latin typeface="Calibri"/>
                <a:cs typeface="Calibri"/>
              </a:rPr>
              <a:t>man</a:t>
            </a:r>
            <a:endParaRPr sz="2500">
              <a:latin typeface="Calibri"/>
              <a:cs typeface="Calibri"/>
            </a:endParaRPr>
          </a:p>
        </p:txBody>
      </p:sp>
      <p:sp>
        <p:nvSpPr>
          <p:cNvPr id="50" name="object 50"/>
          <p:cNvSpPr txBox="1"/>
          <p:nvPr/>
        </p:nvSpPr>
        <p:spPr>
          <a:xfrm rot="19740000">
            <a:off x="8637123" y="5346423"/>
            <a:ext cx="402271" cy="317500"/>
          </a:xfrm>
          <a:prstGeom prst="rect">
            <a:avLst/>
          </a:prstGeom>
        </p:spPr>
        <p:txBody>
          <a:bodyPr vert="horz" wrap="square" lIns="0" tIns="0" rIns="0" bIns="0" rtlCol="0">
            <a:spAutoFit/>
          </a:bodyPr>
          <a:lstStyle/>
          <a:p>
            <a:pPr>
              <a:lnSpc>
                <a:spcPts val="2475"/>
              </a:lnSpc>
            </a:pPr>
            <a:r>
              <a:rPr sz="2500" dirty="0">
                <a:latin typeface="Calibri"/>
                <a:cs typeface="Calibri"/>
              </a:rPr>
              <a:t>in</a:t>
            </a:r>
            <a:endParaRPr sz="2500">
              <a:latin typeface="Calibri"/>
              <a:cs typeface="Calibri"/>
            </a:endParaRPr>
          </a:p>
        </p:txBody>
      </p:sp>
      <p:sp>
        <p:nvSpPr>
          <p:cNvPr id="51" name="object 51"/>
          <p:cNvSpPr txBox="1"/>
          <p:nvPr/>
        </p:nvSpPr>
        <p:spPr>
          <a:xfrm rot="19740000">
            <a:off x="9233527" y="5374313"/>
            <a:ext cx="779432" cy="317500"/>
          </a:xfrm>
          <a:prstGeom prst="rect">
            <a:avLst/>
          </a:prstGeom>
        </p:spPr>
        <p:txBody>
          <a:bodyPr vert="horz" wrap="square" lIns="0" tIns="0" rIns="0" bIns="0" rtlCol="0">
            <a:spAutoFit/>
          </a:bodyPr>
          <a:lstStyle/>
          <a:p>
            <a:pPr>
              <a:lnSpc>
                <a:spcPts val="2490"/>
              </a:lnSpc>
            </a:pPr>
            <a:r>
              <a:rPr sz="2500" spc="-70" dirty="0">
                <a:latin typeface="Calibri"/>
                <a:cs typeface="Calibri"/>
              </a:rPr>
              <a:t>st</a:t>
            </a:r>
            <a:r>
              <a:rPr sz="3750" spc="-104" baseline="1111" dirty="0">
                <a:latin typeface="Calibri"/>
                <a:cs typeface="Calibri"/>
              </a:rPr>
              <a:t>raw</a:t>
            </a:r>
            <a:endParaRPr sz="3750" baseline="1111">
              <a:latin typeface="Calibri"/>
              <a:cs typeface="Calibri"/>
            </a:endParaRPr>
          </a:p>
        </p:txBody>
      </p:sp>
      <p:sp>
        <p:nvSpPr>
          <p:cNvPr id="52" name="object 52"/>
          <p:cNvSpPr txBox="1"/>
          <p:nvPr/>
        </p:nvSpPr>
        <p:spPr>
          <a:xfrm rot="19740000">
            <a:off x="10357003" y="5335791"/>
            <a:ext cx="532389" cy="317500"/>
          </a:xfrm>
          <a:prstGeom prst="rect">
            <a:avLst/>
          </a:prstGeom>
        </p:spPr>
        <p:txBody>
          <a:bodyPr vert="horz" wrap="square" lIns="0" tIns="0" rIns="0" bIns="0" rtlCol="0">
            <a:spAutoFit/>
          </a:bodyPr>
          <a:lstStyle/>
          <a:p>
            <a:pPr>
              <a:lnSpc>
                <a:spcPts val="2480"/>
              </a:lnSpc>
            </a:pPr>
            <a:r>
              <a:rPr sz="2500" spc="-5" dirty="0">
                <a:latin typeface="Calibri"/>
                <a:cs typeface="Calibri"/>
              </a:rPr>
              <a:t>h</a:t>
            </a:r>
            <a:r>
              <a:rPr sz="2500" spc="-90" dirty="0">
                <a:latin typeface="Calibri"/>
                <a:cs typeface="Calibri"/>
              </a:rPr>
              <a:t>a</a:t>
            </a:r>
            <a:r>
              <a:rPr sz="3750" baseline="1111" dirty="0">
                <a:latin typeface="Calibri"/>
                <a:cs typeface="Calibri"/>
              </a:rPr>
              <a:t>t</a:t>
            </a:r>
            <a:endParaRPr sz="3750" baseline="1111">
              <a:latin typeface="Calibri"/>
              <a:cs typeface="Calibri"/>
            </a:endParaRPr>
          </a:p>
        </p:txBody>
      </p:sp>
      <p:sp>
        <p:nvSpPr>
          <p:cNvPr id="53" name="object 53"/>
          <p:cNvSpPr txBox="1"/>
          <p:nvPr/>
        </p:nvSpPr>
        <p:spPr>
          <a:xfrm>
            <a:off x="4379052" y="120395"/>
            <a:ext cx="1346200" cy="147320"/>
          </a:xfrm>
          <a:prstGeom prst="rect">
            <a:avLst/>
          </a:prstGeom>
        </p:spPr>
        <p:txBody>
          <a:bodyPr vert="horz" wrap="square" lIns="0" tIns="12700" rIns="0" bIns="0" rtlCol="0">
            <a:spAutoFit/>
          </a:bodyPr>
          <a:lstStyle/>
          <a:p>
            <a:pPr marL="12700">
              <a:lnSpc>
                <a:spcPct val="100000"/>
              </a:lnSpc>
              <a:spcBef>
                <a:spcPts val="100"/>
              </a:spcBef>
            </a:pPr>
            <a:r>
              <a:rPr sz="800" u="sng" spc="-5" dirty="0">
                <a:solidFill>
                  <a:srgbClr val="0563C1"/>
                </a:solidFill>
                <a:uFill>
                  <a:solidFill>
                    <a:srgbClr val="0563C1"/>
                  </a:solidFill>
                </a:uFill>
                <a:latin typeface="Calibri"/>
                <a:cs typeface="Calibri"/>
              </a:rPr>
              <a:t>This</a:t>
            </a:r>
            <a:r>
              <a:rPr sz="800" u="sng" spc="-20"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image</a:t>
            </a:r>
            <a:r>
              <a:rPr sz="800" spc="-10" dirty="0">
                <a:solidFill>
                  <a:srgbClr val="0563C1"/>
                </a:solidFill>
                <a:latin typeface="Calibri"/>
                <a:cs typeface="Calibri"/>
              </a:rPr>
              <a:t> </a:t>
            </a:r>
            <a:r>
              <a:rPr sz="800" dirty="0">
                <a:solidFill>
                  <a:srgbClr val="999999"/>
                </a:solidFill>
                <a:latin typeface="Calibri"/>
                <a:cs typeface="Calibri"/>
              </a:rPr>
              <a:t>is</a:t>
            </a:r>
            <a:r>
              <a:rPr sz="800" spc="-15" dirty="0">
                <a:solidFill>
                  <a:srgbClr val="999999"/>
                </a:solidFill>
                <a:latin typeface="Calibri"/>
                <a:cs typeface="Calibri"/>
              </a:rPr>
              <a:t> </a:t>
            </a:r>
            <a:r>
              <a:rPr sz="800" u="sng" spc="-5" dirty="0">
                <a:solidFill>
                  <a:srgbClr val="0563C1"/>
                </a:solidFill>
                <a:uFill>
                  <a:solidFill>
                    <a:srgbClr val="0563C1"/>
                  </a:solidFill>
                </a:uFill>
                <a:latin typeface="Calibri"/>
                <a:cs typeface="Calibri"/>
              </a:rPr>
              <a:t>CC0</a:t>
            </a:r>
            <a:r>
              <a:rPr sz="800" u="sng" spc="-25" dirty="0">
                <a:solidFill>
                  <a:srgbClr val="0563C1"/>
                </a:solidFill>
                <a:uFill>
                  <a:solidFill>
                    <a:srgbClr val="0563C1"/>
                  </a:solidFill>
                </a:uFill>
                <a:latin typeface="Calibri"/>
                <a:cs typeface="Calibri"/>
              </a:rPr>
              <a:t> </a:t>
            </a:r>
            <a:r>
              <a:rPr sz="800" u="sng" dirty="0">
                <a:solidFill>
                  <a:srgbClr val="0563C1"/>
                </a:solidFill>
                <a:uFill>
                  <a:solidFill>
                    <a:srgbClr val="0563C1"/>
                  </a:solidFill>
                </a:uFill>
                <a:latin typeface="Calibri"/>
                <a:cs typeface="Calibri"/>
              </a:rPr>
              <a:t>public</a:t>
            </a:r>
            <a:r>
              <a:rPr sz="800" u="sng" spc="-15"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domain</a:t>
            </a:r>
            <a:endParaRPr sz="800">
              <a:latin typeface="Calibri"/>
              <a:cs typeface="Calibri"/>
            </a:endParaRPr>
          </a:p>
        </p:txBody>
      </p:sp>
      <p:sp>
        <p:nvSpPr>
          <p:cNvPr id="54" name="object 54"/>
          <p:cNvSpPr txBox="1"/>
          <p:nvPr/>
        </p:nvSpPr>
        <p:spPr>
          <a:xfrm>
            <a:off x="4990275" y="5099304"/>
            <a:ext cx="608965" cy="467359"/>
          </a:xfrm>
          <a:prstGeom prst="rect">
            <a:avLst/>
          </a:prstGeom>
        </p:spPr>
        <p:txBody>
          <a:bodyPr vert="horz" wrap="square" lIns="0" tIns="12700" rIns="0" bIns="0" rtlCol="0">
            <a:spAutoFit/>
          </a:bodyPr>
          <a:lstStyle/>
          <a:p>
            <a:pPr marL="38100">
              <a:lnSpc>
                <a:spcPct val="100000"/>
              </a:lnSpc>
              <a:spcBef>
                <a:spcPts val="100"/>
              </a:spcBef>
            </a:pPr>
            <a:r>
              <a:rPr sz="4350" b="1" spc="-7" baseline="11494" dirty="0">
                <a:solidFill>
                  <a:srgbClr val="FF00FF"/>
                </a:solidFill>
                <a:latin typeface="Calibri"/>
                <a:cs typeface="Calibri"/>
              </a:rPr>
              <a:t>W</a:t>
            </a:r>
            <a:r>
              <a:rPr sz="2000" b="1" spc="-5" dirty="0">
                <a:solidFill>
                  <a:srgbClr val="FF00FF"/>
                </a:solidFill>
                <a:latin typeface="Calibri"/>
                <a:cs typeface="Calibri"/>
              </a:rPr>
              <a:t>ih</a:t>
            </a:r>
            <a:endParaRPr sz="2000">
              <a:latin typeface="Calibri"/>
              <a:cs typeface="Calibri"/>
            </a:endParaRPr>
          </a:p>
        </p:txBody>
      </p:sp>
      <p:sp>
        <p:nvSpPr>
          <p:cNvPr id="55" name="object 55"/>
          <p:cNvSpPr txBox="1"/>
          <p:nvPr/>
        </p:nvSpPr>
        <p:spPr>
          <a:xfrm>
            <a:off x="8665864" y="7619"/>
            <a:ext cx="3429000" cy="330200"/>
          </a:xfrm>
          <a:prstGeom prst="rect">
            <a:avLst/>
          </a:prstGeom>
        </p:spPr>
        <p:txBody>
          <a:bodyPr vert="horz" wrap="square" lIns="0" tIns="12700" rIns="0" bIns="0" rtlCol="0">
            <a:spAutoFit/>
          </a:bodyPr>
          <a:lstStyle/>
          <a:p>
            <a:pPr marL="12700">
              <a:lnSpc>
                <a:spcPct val="100000"/>
              </a:lnSpc>
              <a:spcBef>
                <a:spcPts val="100"/>
              </a:spcBef>
            </a:pPr>
            <a:r>
              <a:rPr sz="2000" spc="-5" dirty="0">
                <a:latin typeface="Calibri"/>
                <a:cs typeface="Calibri"/>
              </a:rPr>
              <a:t>Stop</a:t>
            </a:r>
            <a:r>
              <a:rPr sz="2000" spc="-10" dirty="0">
                <a:latin typeface="Calibri"/>
                <a:cs typeface="Calibri"/>
              </a:rPr>
              <a:t> after</a:t>
            </a:r>
            <a:r>
              <a:rPr sz="2000" spc="-5" dirty="0">
                <a:latin typeface="Calibri"/>
                <a:cs typeface="Calibri"/>
              </a:rPr>
              <a:t> sampling</a:t>
            </a:r>
            <a:r>
              <a:rPr sz="2000" spc="-15" dirty="0">
                <a:latin typeface="Calibri"/>
                <a:cs typeface="Calibri"/>
              </a:rPr>
              <a:t> </a:t>
            </a:r>
            <a:r>
              <a:rPr sz="2000" spc="-5" dirty="0">
                <a:latin typeface="Calibri"/>
                <a:cs typeface="Calibri"/>
              </a:rPr>
              <a:t>&lt;END&gt; </a:t>
            </a:r>
            <a:r>
              <a:rPr sz="2000" spc="-20" dirty="0">
                <a:latin typeface="Calibri"/>
                <a:cs typeface="Calibri"/>
              </a:rPr>
              <a:t>token</a:t>
            </a:r>
            <a:endParaRPr sz="2000">
              <a:latin typeface="Calibri"/>
              <a:cs typeface="Calibri"/>
            </a:endParaRPr>
          </a:p>
        </p:txBody>
      </p:sp>
      <p:sp>
        <p:nvSpPr>
          <p:cNvPr id="56" name="object 56"/>
          <p:cNvSpPr txBox="1"/>
          <p:nvPr/>
        </p:nvSpPr>
        <p:spPr>
          <a:xfrm>
            <a:off x="1433714" y="1680582"/>
            <a:ext cx="5284470" cy="1068070"/>
          </a:xfrm>
          <a:prstGeom prst="rect">
            <a:avLst/>
          </a:prstGeom>
        </p:spPr>
        <p:txBody>
          <a:bodyPr vert="horz" wrap="square" lIns="0" tIns="107315" rIns="0" bIns="0" rtlCol="0">
            <a:spAutoFit/>
          </a:bodyPr>
          <a:lstStyle/>
          <a:p>
            <a:pPr marL="38100">
              <a:lnSpc>
                <a:spcPct val="100000"/>
              </a:lnSpc>
              <a:spcBef>
                <a:spcPts val="845"/>
              </a:spcBef>
            </a:pPr>
            <a:r>
              <a:rPr sz="2800" b="1" spc="-15" dirty="0">
                <a:latin typeface="Calibri"/>
                <a:cs typeface="Calibri"/>
              </a:rPr>
              <a:t>Before:</a:t>
            </a:r>
            <a:endParaRPr sz="2800" dirty="0">
              <a:latin typeface="Calibri"/>
              <a:cs typeface="Calibri"/>
            </a:endParaRPr>
          </a:p>
          <a:p>
            <a:pPr marL="38100">
              <a:lnSpc>
                <a:spcPct val="100000"/>
              </a:lnSpc>
              <a:spcBef>
                <a:spcPts val="740"/>
              </a:spcBef>
              <a:tabLst>
                <a:tab pos="1670050" algn="l"/>
              </a:tabLst>
            </a:pPr>
            <a:r>
              <a:rPr lang="pt-BR" sz="2800" spc="150" dirty="0">
                <a:latin typeface="Cambria Math"/>
                <a:cs typeface="Cambria Math"/>
              </a:rPr>
              <a:t>ℎ</a:t>
            </a:r>
            <a:r>
              <a:rPr lang="pt-BR" sz="3000" spc="794" baseline="-16666" dirty="0">
                <a:latin typeface="Cambria Math"/>
                <a:cs typeface="Cambria Math"/>
              </a:rPr>
              <a:t> </a:t>
            </a:r>
            <a:r>
              <a:rPr lang="pt-BR" sz="2800" dirty="0">
                <a:latin typeface="Cambria Math"/>
                <a:cs typeface="Cambria Math"/>
              </a:rPr>
              <a:t>=</a:t>
            </a:r>
            <a:r>
              <a:rPr lang="pt-BR" sz="2800" spc="155" dirty="0">
                <a:latin typeface="Cambria Math"/>
                <a:cs typeface="Cambria Math"/>
              </a:rPr>
              <a:t> </a:t>
            </a:r>
            <a:r>
              <a:rPr lang="pt-BR" sz="2800" spc="-5" dirty="0">
                <a:latin typeface="Cambria Math"/>
                <a:cs typeface="Cambria Math"/>
              </a:rPr>
              <a:t>tanh	</a:t>
            </a:r>
            <a:r>
              <a:rPr lang="pt-BR" sz="2800" spc="85" dirty="0">
                <a:solidFill>
                  <a:srgbClr val="C00000"/>
                </a:solidFill>
                <a:latin typeface="Cambria Math"/>
                <a:cs typeface="Cambria Math"/>
              </a:rPr>
              <a:t>𝑾</a:t>
            </a:r>
            <a:r>
              <a:rPr lang="pt-BR" sz="3000" spc="127" baseline="-16666" dirty="0">
                <a:solidFill>
                  <a:srgbClr val="C00000"/>
                </a:solidFill>
                <a:latin typeface="Cambria Math"/>
                <a:cs typeface="Cambria Math"/>
              </a:rPr>
              <a:t>xh</a:t>
            </a:r>
            <a:r>
              <a:rPr lang="pt-BR" sz="2800" spc="85" dirty="0">
                <a:solidFill>
                  <a:srgbClr val="C00000"/>
                </a:solidFill>
                <a:latin typeface="Cambria Math"/>
                <a:cs typeface="Cambria Math"/>
              </a:rPr>
              <a:t>*x</a:t>
            </a:r>
            <a:r>
              <a:rPr lang="pt-BR" sz="3000" spc="472" baseline="-16666" dirty="0">
                <a:solidFill>
                  <a:srgbClr val="C00000"/>
                </a:solidFill>
                <a:latin typeface="Cambria Math"/>
                <a:cs typeface="Cambria Math"/>
              </a:rPr>
              <a:t> </a:t>
            </a:r>
            <a:r>
              <a:rPr lang="pt-BR" sz="2800" dirty="0">
                <a:latin typeface="Cambria Math"/>
                <a:cs typeface="Cambria Math"/>
              </a:rPr>
              <a:t>+</a:t>
            </a:r>
            <a:r>
              <a:rPr lang="pt-BR" sz="2800" spc="-15" dirty="0">
                <a:latin typeface="Cambria Math"/>
                <a:cs typeface="Cambria Math"/>
              </a:rPr>
              <a:t> </a:t>
            </a:r>
            <a:r>
              <a:rPr lang="pt-BR" sz="2800" spc="25" dirty="0">
                <a:solidFill>
                  <a:srgbClr val="4472C4"/>
                </a:solidFill>
                <a:latin typeface="Cambria Math"/>
                <a:cs typeface="Cambria Math"/>
              </a:rPr>
              <a:t>𝑾</a:t>
            </a:r>
            <a:r>
              <a:rPr lang="pt-BR" sz="3000" spc="37" baseline="-16666" dirty="0">
                <a:solidFill>
                  <a:srgbClr val="4472C4"/>
                </a:solidFill>
                <a:latin typeface="Cambria Math"/>
                <a:cs typeface="Cambria Math"/>
              </a:rPr>
              <a:t>hh</a:t>
            </a:r>
            <a:r>
              <a:rPr lang="pt-BR" sz="2800" spc="25" dirty="0">
                <a:solidFill>
                  <a:srgbClr val="4472C4"/>
                </a:solidFill>
                <a:latin typeface="Cambria Math"/>
                <a:cs typeface="Cambria Math"/>
              </a:rPr>
              <a:t>*h</a:t>
            </a:r>
            <a:endParaRPr lang="pt-BR" sz="3000" baseline="-16666" dirty="0">
              <a:latin typeface="Cambria Math"/>
              <a:cs typeface="Cambria Math"/>
            </a:endParaRPr>
          </a:p>
        </p:txBody>
      </p:sp>
      <p:sp>
        <p:nvSpPr>
          <p:cNvPr id="57" name="object 57"/>
          <p:cNvSpPr/>
          <p:nvPr/>
        </p:nvSpPr>
        <p:spPr>
          <a:xfrm>
            <a:off x="2089153" y="3917652"/>
            <a:ext cx="3397248" cy="282575"/>
          </a:xfrm>
          <a:custGeom>
            <a:avLst/>
            <a:gdLst/>
            <a:ahLst/>
            <a:cxnLst/>
            <a:rect l="l" t="t" r="r" b="b"/>
            <a:pathLst>
              <a:path w="4371975" h="282575">
                <a:moveTo>
                  <a:pt x="4281835" y="0"/>
                </a:moveTo>
                <a:lnTo>
                  <a:pt x="4277817" y="11459"/>
                </a:lnTo>
                <a:lnTo>
                  <a:pt x="4294160" y="18552"/>
                </a:lnTo>
                <a:lnTo>
                  <a:pt x="4308215" y="28370"/>
                </a:lnTo>
                <a:lnTo>
                  <a:pt x="4336753" y="73878"/>
                </a:lnTo>
                <a:lnTo>
                  <a:pt x="4345087" y="115662"/>
                </a:lnTo>
                <a:lnTo>
                  <a:pt x="4346129" y="139749"/>
                </a:lnTo>
                <a:lnTo>
                  <a:pt x="4345082" y="164650"/>
                </a:lnTo>
                <a:lnTo>
                  <a:pt x="4336710" y="207587"/>
                </a:lnTo>
                <a:lnTo>
                  <a:pt x="4308233" y="253826"/>
                </a:lnTo>
                <a:lnTo>
                  <a:pt x="4278262" y="270866"/>
                </a:lnTo>
                <a:lnTo>
                  <a:pt x="4281835" y="282327"/>
                </a:lnTo>
                <a:lnTo>
                  <a:pt x="4320344" y="264263"/>
                </a:lnTo>
                <a:lnTo>
                  <a:pt x="4348659" y="232990"/>
                </a:lnTo>
                <a:lnTo>
                  <a:pt x="4366071" y="191113"/>
                </a:lnTo>
                <a:lnTo>
                  <a:pt x="4371875" y="141237"/>
                </a:lnTo>
                <a:lnTo>
                  <a:pt x="4370420" y="115355"/>
                </a:lnTo>
                <a:lnTo>
                  <a:pt x="4358774" y="69479"/>
                </a:lnTo>
                <a:lnTo>
                  <a:pt x="4335678" y="32133"/>
                </a:lnTo>
                <a:lnTo>
                  <a:pt x="4302303" y="7390"/>
                </a:lnTo>
                <a:lnTo>
                  <a:pt x="4281835" y="0"/>
                </a:lnTo>
                <a:close/>
              </a:path>
              <a:path w="4371975" h="282575">
                <a:moveTo>
                  <a:pt x="90041" y="0"/>
                </a:moveTo>
                <a:lnTo>
                  <a:pt x="51625" y="18101"/>
                </a:lnTo>
                <a:lnTo>
                  <a:pt x="23291" y="49485"/>
                </a:lnTo>
                <a:lnTo>
                  <a:pt x="5823" y="91436"/>
                </a:lnTo>
                <a:lnTo>
                  <a:pt x="0" y="141237"/>
                </a:lnTo>
                <a:lnTo>
                  <a:pt x="1451" y="167175"/>
                </a:lnTo>
                <a:lnTo>
                  <a:pt x="13060" y="213051"/>
                </a:lnTo>
                <a:lnTo>
                  <a:pt x="36100" y="250277"/>
                </a:lnTo>
                <a:lnTo>
                  <a:pt x="69512" y="274946"/>
                </a:lnTo>
                <a:lnTo>
                  <a:pt x="90041" y="282327"/>
                </a:lnTo>
                <a:lnTo>
                  <a:pt x="93612" y="270866"/>
                </a:lnTo>
                <a:lnTo>
                  <a:pt x="77525" y="263742"/>
                </a:lnTo>
                <a:lnTo>
                  <a:pt x="63643" y="253826"/>
                </a:lnTo>
                <a:lnTo>
                  <a:pt x="35165" y="207587"/>
                </a:lnTo>
                <a:lnTo>
                  <a:pt x="26794" y="164650"/>
                </a:lnTo>
                <a:lnTo>
                  <a:pt x="25747" y="139749"/>
                </a:lnTo>
                <a:lnTo>
                  <a:pt x="26794" y="115662"/>
                </a:lnTo>
                <a:lnTo>
                  <a:pt x="35165" y="73878"/>
                </a:lnTo>
                <a:lnTo>
                  <a:pt x="63755" y="28370"/>
                </a:lnTo>
                <a:lnTo>
                  <a:pt x="94060" y="11459"/>
                </a:lnTo>
                <a:lnTo>
                  <a:pt x="90041" y="0"/>
                </a:lnTo>
                <a:close/>
              </a:path>
            </a:pathLst>
          </a:custGeom>
          <a:solidFill>
            <a:srgbClr val="000000"/>
          </a:solidFill>
        </p:spPr>
        <p:txBody>
          <a:bodyPr wrap="square" lIns="0" tIns="0" rIns="0" bIns="0" rtlCol="0"/>
          <a:lstStyle/>
          <a:p>
            <a:endParaRPr/>
          </a:p>
        </p:txBody>
      </p:sp>
      <p:sp>
        <p:nvSpPr>
          <p:cNvPr id="58" name="object 58"/>
          <p:cNvSpPr txBox="1"/>
          <p:nvPr/>
        </p:nvSpPr>
        <p:spPr>
          <a:xfrm>
            <a:off x="1433714" y="3233917"/>
            <a:ext cx="4951730" cy="994410"/>
          </a:xfrm>
          <a:prstGeom prst="rect">
            <a:avLst/>
          </a:prstGeom>
        </p:spPr>
        <p:txBody>
          <a:bodyPr vert="horz" wrap="square" lIns="0" tIns="107314" rIns="0" bIns="0" rtlCol="0">
            <a:spAutoFit/>
          </a:bodyPr>
          <a:lstStyle/>
          <a:p>
            <a:pPr marL="38100">
              <a:lnSpc>
                <a:spcPct val="100000"/>
              </a:lnSpc>
              <a:spcBef>
                <a:spcPts val="844"/>
              </a:spcBef>
            </a:pPr>
            <a:r>
              <a:rPr sz="2800" b="1" spc="-5" dirty="0">
                <a:latin typeface="Calibri"/>
                <a:cs typeface="Calibri"/>
              </a:rPr>
              <a:t>Now:</a:t>
            </a:r>
            <a:endParaRPr sz="2800" dirty="0">
              <a:latin typeface="Calibri"/>
              <a:cs typeface="Calibri"/>
            </a:endParaRPr>
          </a:p>
          <a:p>
            <a:pPr marL="38100">
              <a:lnSpc>
                <a:spcPct val="100000"/>
              </a:lnSpc>
              <a:spcBef>
                <a:spcPts val="640"/>
              </a:spcBef>
            </a:pPr>
            <a:r>
              <a:rPr lang="en-US" sz="2400" spc="-5" dirty="0">
                <a:latin typeface="Cambria Math"/>
                <a:cs typeface="Cambria Math"/>
              </a:rPr>
              <a:t>tanh</a:t>
            </a:r>
            <a:r>
              <a:rPr lang="en-US" sz="2400" spc="455" dirty="0">
                <a:latin typeface="Cambria Math"/>
                <a:cs typeface="Cambria Math"/>
              </a:rPr>
              <a:t> </a:t>
            </a:r>
            <a:r>
              <a:rPr lang="en-US" sz="2400" spc="85" dirty="0">
                <a:solidFill>
                  <a:srgbClr val="C00000"/>
                </a:solidFill>
                <a:latin typeface="Cambria Math"/>
                <a:cs typeface="Cambria Math"/>
              </a:rPr>
              <a:t>𝑾</a:t>
            </a:r>
            <a:r>
              <a:rPr lang="en-US" sz="2800" spc="127" baseline="-16666" dirty="0" err="1">
                <a:solidFill>
                  <a:srgbClr val="C00000"/>
                </a:solidFill>
                <a:latin typeface="Cambria Math"/>
                <a:cs typeface="Cambria Math"/>
              </a:rPr>
              <a:t>xh</a:t>
            </a:r>
            <a:r>
              <a:rPr lang="en-US" sz="2400" spc="85" dirty="0">
                <a:solidFill>
                  <a:srgbClr val="C00000"/>
                </a:solidFill>
                <a:latin typeface="Cambria Math"/>
                <a:cs typeface="Cambria Math"/>
              </a:rPr>
              <a:t>*x</a:t>
            </a:r>
            <a:r>
              <a:rPr lang="en-US" sz="2800" spc="472" baseline="-16666" dirty="0">
                <a:solidFill>
                  <a:srgbClr val="C00000"/>
                </a:solidFill>
                <a:latin typeface="Cambria Math"/>
                <a:cs typeface="Cambria Math"/>
              </a:rPr>
              <a:t> </a:t>
            </a:r>
            <a:r>
              <a:rPr lang="en-US" sz="2400" dirty="0">
                <a:latin typeface="Cambria Math"/>
                <a:cs typeface="Cambria Math"/>
              </a:rPr>
              <a:t>+</a:t>
            </a:r>
            <a:r>
              <a:rPr lang="en-US" sz="2400" spc="-15" dirty="0">
                <a:latin typeface="Cambria Math"/>
                <a:cs typeface="Cambria Math"/>
              </a:rPr>
              <a:t> </a:t>
            </a:r>
            <a:r>
              <a:rPr lang="en-US" sz="2400" spc="25" dirty="0">
                <a:solidFill>
                  <a:srgbClr val="4472C4"/>
                </a:solidFill>
                <a:latin typeface="Cambria Math"/>
                <a:cs typeface="Cambria Math"/>
              </a:rPr>
              <a:t>𝑾</a:t>
            </a:r>
            <a:r>
              <a:rPr lang="en-US" sz="2800" spc="37" baseline="-16666" dirty="0" err="1">
                <a:solidFill>
                  <a:srgbClr val="4472C4"/>
                </a:solidFill>
                <a:latin typeface="Cambria Math"/>
                <a:cs typeface="Cambria Math"/>
              </a:rPr>
              <a:t>hh</a:t>
            </a:r>
            <a:r>
              <a:rPr lang="en-US" sz="2400" spc="25" dirty="0">
                <a:solidFill>
                  <a:srgbClr val="4472C4"/>
                </a:solidFill>
                <a:latin typeface="Cambria Math"/>
                <a:cs typeface="Cambria Math"/>
              </a:rPr>
              <a:t>*h </a:t>
            </a:r>
            <a:r>
              <a:rPr lang="en-US" sz="2400" dirty="0">
                <a:latin typeface="Cambria Math"/>
                <a:cs typeface="Cambria Math"/>
              </a:rPr>
              <a:t>+</a:t>
            </a:r>
            <a:r>
              <a:rPr lang="en-US" sz="2400" spc="-5" dirty="0">
                <a:latin typeface="Cambria Math"/>
                <a:cs typeface="Cambria Math"/>
              </a:rPr>
              <a:t> </a:t>
            </a:r>
            <a:r>
              <a:rPr lang="en-US" sz="2400" spc="10" dirty="0">
                <a:solidFill>
                  <a:srgbClr val="FF00FF"/>
                </a:solidFill>
                <a:latin typeface="Cambria Math"/>
                <a:cs typeface="Cambria Math"/>
              </a:rPr>
              <a:t>𝑾</a:t>
            </a:r>
            <a:r>
              <a:rPr lang="en-US" sz="2700" spc="15" baseline="-15432" dirty="0">
                <a:solidFill>
                  <a:srgbClr val="FF00FF"/>
                </a:solidFill>
                <a:latin typeface="Cambria Math"/>
                <a:cs typeface="Cambria Math"/>
              </a:rPr>
              <a:t>𝒊𝒉</a:t>
            </a:r>
            <a:r>
              <a:rPr lang="en-US" sz="2400" spc="10" dirty="0">
                <a:solidFill>
                  <a:srgbClr val="FF00FF"/>
                </a:solidFill>
                <a:latin typeface="Cambria Math"/>
                <a:cs typeface="Cambria Math"/>
              </a:rPr>
              <a:t>v</a:t>
            </a:r>
            <a:endParaRPr lang="en-US" sz="2700" baseline="-15432" dirty="0">
              <a:latin typeface="Cambria Math"/>
              <a:cs typeface="Cambria Math"/>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7112000" cy="635000"/>
          </a:xfrm>
          <a:prstGeom prst="rect">
            <a:avLst/>
          </a:prstGeom>
        </p:spPr>
        <p:txBody>
          <a:bodyPr vert="horz" wrap="square" lIns="0" tIns="12700" rIns="0" bIns="0" rtlCol="0">
            <a:spAutoFit/>
          </a:bodyPr>
          <a:lstStyle/>
          <a:p>
            <a:pPr marL="12700">
              <a:lnSpc>
                <a:spcPct val="100000"/>
              </a:lnSpc>
              <a:spcBef>
                <a:spcPts val="100"/>
              </a:spcBef>
            </a:pPr>
            <a:r>
              <a:rPr sz="4000" spc="-10" dirty="0"/>
              <a:t>Image</a:t>
            </a:r>
            <a:r>
              <a:rPr sz="4000" spc="-35" dirty="0"/>
              <a:t> </a:t>
            </a:r>
            <a:r>
              <a:rPr sz="4000" spc="-5" dirty="0"/>
              <a:t>Captioning:</a:t>
            </a:r>
            <a:r>
              <a:rPr sz="4000" spc="-25" dirty="0"/>
              <a:t> </a:t>
            </a:r>
            <a:r>
              <a:rPr sz="4000" spc="-15" dirty="0"/>
              <a:t>Example</a:t>
            </a:r>
            <a:r>
              <a:rPr sz="4000" spc="-30" dirty="0"/>
              <a:t> </a:t>
            </a:r>
            <a:r>
              <a:rPr sz="4000" spc="-15" dirty="0"/>
              <a:t>Results</a:t>
            </a:r>
            <a:endParaRPr sz="4000"/>
          </a:p>
        </p:txBody>
      </p:sp>
      <p:pic>
        <p:nvPicPr>
          <p:cNvPr id="3" name="object 3"/>
          <p:cNvPicPr/>
          <p:nvPr/>
        </p:nvPicPr>
        <p:blipFill>
          <a:blip r:embed="rId3" cstate="print"/>
          <a:stretch>
            <a:fillRect/>
          </a:stretch>
        </p:blipFill>
        <p:spPr>
          <a:xfrm>
            <a:off x="356615" y="1179575"/>
            <a:ext cx="2484120" cy="1825752"/>
          </a:xfrm>
          <a:prstGeom prst="rect">
            <a:avLst/>
          </a:prstGeom>
        </p:spPr>
      </p:pic>
      <p:sp>
        <p:nvSpPr>
          <p:cNvPr id="4" name="object 4"/>
          <p:cNvSpPr txBox="1"/>
          <p:nvPr/>
        </p:nvSpPr>
        <p:spPr>
          <a:xfrm>
            <a:off x="467649" y="3100323"/>
            <a:ext cx="2120900" cy="510540"/>
          </a:xfrm>
          <a:prstGeom prst="rect">
            <a:avLst/>
          </a:prstGeom>
        </p:spPr>
        <p:txBody>
          <a:bodyPr vert="horz" wrap="square" lIns="0" tIns="22860" rIns="0" bIns="0" rtlCol="0">
            <a:spAutoFit/>
          </a:bodyPr>
          <a:lstStyle/>
          <a:p>
            <a:pPr marL="12700" marR="5080">
              <a:lnSpc>
                <a:spcPts val="1900"/>
              </a:lnSpc>
              <a:spcBef>
                <a:spcPts val="180"/>
              </a:spcBef>
            </a:pPr>
            <a:r>
              <a:rPr sz="1600" i="1" dirty="0">
                <a:latin typeface="Calibri"/>
                <a:cs typeface="Calibri"/>
              </a:rPr>
              <a:t>A </a:t>
            </a:r>
            <a:r>
              <a:rPr sz="1600" i="1" spc="-5" dirty="0">
                <a:latin typeface="Calibri"/>
                <a:cs typeface="Calibri"/>
              </a:rPr>
              <a:t>cat sitting </a:t>
            </a:r>
            <a:r>
              <a:rPr sz="1600" i="1" dirty="0">
                <a:latin typeface="Calibri"/>
                <a:cs typeface="Calibri"/>
              </a:rPr>
              <a:t>on a </a:t>
            </a:r>
            <a:r>
              <a:rPr sz="1600" i="1" spc="-10" dirty="0">
                <a:latin typeface="Calibri"/>
                <a:cs typeface="Calibri"/>
              </a:rPr>
              <a:t>suitcase </a:t>
            </a:r>
            <a:r>
              <a:rPr sz="1600" i="1" spc="-350" dirty="0">
                <a:latin typeface="Calibri"/>
                <a:cs typeface="Calibri"/>
              </a:rPr>
              <a:t> </a:t>
            </a:r>
            <a:r>
              <a:rPr sz="1600" i="1" dirty="0">
                <a:latin typeface="Calibri"/>
                <a:cs typeface="Calibri"/>
              </a:rPr>
              <a:t>on</a:t>
            </a:r>
            <a:r>
              <a:rPr sz="1600" i="1" spc="-5" dirty="0">
                <a:latin typeface="Calibri"/>
                <a:cs typeface="Calibri"/>
              </a:rPr>
              <a:t> </a:t>
            </a:r>
            <a:r>
              <a:rPr sz="1600" i="1" dirty="0">
                <a:latin typeface="Calibri"/>
                <a:cs typeface="Calibri"/>
              </a:rPr>
              <a:t>the</a:t>
            </a:r>
            <a:r>
              <a:rPr sz="1600" i="1" spc="-10" dirty="0">
                <a:latin typeface="Calibri"/>
                <a:cs typeface="Calibri"/>
              </a:rPr>
              <a:t> </a:t>
            </a:r>
            <a:r>
              <a:rPr sz="1600" i="1" spc="-5" dirty="0">
                <a:latin typeface="Calibri"/>
                <a:cs typeface="Calibri"/>
              </a:rPr>
              <a:t>floor</a:t>
            </a:r>
            <a:endParaRPr sz="1600">
              <a:latin typeface="Calibri"/>
              <a:cs typeface="Calibri"/>
            </a:endParaRPr>
          </a:p>
        </p:txBody>
      </p:sp>
      <p:pic>
        <p:nvPicPr>
          <p:cNvPr id="5" name="object 5"/>
          <p:cNvPicPr/>
          <p:nvPr/>
        </p:nvPicPr>
        <p:blipFill>
          <a:blip r:embed="rId4" cstate="print"/>
          <a:stretch>
            <a:fillRect/>
          </a:stretch>
        </p:blipFill>
        <p:spPr>
          <a:xfrm>
            <a:off x="3090672" y="1179575"/>
            <a:ext cx="2740152" cy="1825752"/>
          </a:xfrm>
          <a:prstGeom prst="rect">
            <a:avLst/>
          </a:prstGeom>
        </p:spPr>
      </p:pic>
      <p:sp>
        <p:nvSpPr>
          <p:cNvPr id="6" name="object 6"/>
          <p:cNvSpPr txBox="1"/>
          <p:nvPr/>
        </p:nvSpPr>
        <p:spPr>
          <a:xfrm>
            <a:off x="3202553" y="3100323"/>
            <a:ext cx="1964689" cy="510540"/>
          </a:xfrm>
          <a:prstGeom prst="rect">
            <a:avLst/>
          </a:prstGeom>
        </p:spPr>
        <p:txBody>
          <a:bodyPr vert="horz" wrap="square" lIns="0" tIns="22860" rIns="0" bIns="0" rtlCol="0">
            <a:spAutoFit/>
          </a:bodyPr>
          <a:lstStyle/>
          <a:p>
            <a:pPr marL="12700" marR="5080">
              <a:lnSpc>
                <a:spcPts val="1900"/>
              </a:lnSpc>
              <a:spcBef>
                <a:spcPts val="180"/>
              </a:spcBef>
            </a:pPr>
            <a:r>
              <a:rPr sz="1600" i="1" dirty="0">
                <a:latin typeface="Calibri"/>
                <a:cs typeface="Calibri"/>
              </a:rPr>
              <a:t>A</a:t>
            </a:r>
            <a:r>
              <a:rPr sz="1600" i="1" spc="-20" dirty="0">
                <a:latin typeface="Calibri"/>
                <a:cs typeface="Calibri"/>
              </a:rPr>
              <a:t> </a:t>
            </a:r>
            <a:r>
              <a:rPr sz="1600" i="1" spc="-5" dirty="0">
                <a:latin typeface="Calibri"/>
                <a:cs typeface="Calibri"/>
              </a:rPr>
              <a:t>cat</a:t>
            </a:r>
            <a:r>
              <a:rPr sz="1600" i="1" spc="-15" dirty="0">
                <a:latin typeface="Calibri"/>
                <a:cs typeface="Calibri"/>
              </a:rPr>
              <a:t> </a:t>
            </a:r>
            <a:r>
              <a:rPr sz="1600" i="1" spc="-5" dirty="0">
                <a:latin typeface="Calibri"/>
                <a:cs typeface="Calibri"/>
              </a:rPr>
              <a:t>is</a:t>
            </a:r>
            <a:r>
              <a:rPr sz="1600" i="1" spc="-15" dirty="0">
                <a:latin typeface="Calibri"/>
                <a:cs typeface="Calibri"/>
              </a:rPr>
              <a:t> </a:t>
            </a:r>
            <a:r>
              <a:rPr sz="1600" i="1" spc="-5" dirty="0">
                <a:latin typeface="Calibri"/>
                <a:cs typeface="Calibri"/>
              </a:rPr>
              <a:t>sitting</a:t>
            </a:r>
            <a:r>
              <a:rPr sz="1600" i="1" spc="-15" dirty="0">
                <a:latin typeface="Calibri"/>
                <a:cs typeface="Calibri"/>
              </a:rPr>
              <a:t> </a:t>
            </a:r>
            <a:r>
              <a:rPr sz="1600" i="1" dirty="0">
                <a:latin typeface="Calibri"/>
                <a:cs typeface="Calibri"/>
              </a:rPr>
              <a:t>on</a:t>
            </a:r>
            <a:r>
              <a:rPr sz="1600" i="1" spc="-20" dirty="0">
                <a:latin typeface="Calibri"/>
                <a:cs typeface="Calibri"/>
              </a:rPr>
              <a:t> </a:t>
            </a:r>
            <a:r>
              <a:rPr sz="1600" i="1" dirty="0">
                <a:latin typeface="Calibri"/>
                <a:cs typeface="Calibri"/>
              </a:rPr>
              <a:t>a</a:t>
            </a:r>
            <a:r>
              <a:rPr sz="1600" i="1" spc="-15" dirty="0">
                <a:latin typeface="Calibri"/>
                <a:cs typeface="Calibri"/>
              </a:rPr>
              <a:t> </a:t>
            </a:r>
            <a:r>
              <a:rPr sz="1600" i="1" dirty="0">
                <a:latin typeface="Calibri"/>
                <a:cs typeface="Calibri"/>
              </a:rPr>
              <a:t>tree </a:t>
            </a:r>
            <a:r>
              <a:rPr sz="1600" i="1" spc="-345" dirty="0">
                <a:latin typeface="Calibri"/>
                <a:cs typeface="Calibri"/>
              </a:rPr>
              <a:t> </a:t>
            </a:r>
            <a:r>
              <a:rPr sz="1600" i="1" spc="-5" dirty="0">
                <a:latin typeface="Calibri"/>
                <a:cs typeface="Calibri"/>
              </a:rPr>
              <a:t>branch</a:t>
            </a:r>
            <a:endParaRPr sz="1600">
              <a:latin typeface="Calibri"/>
              <a:cs typeface="Calibri"/>
            </a:endParaRPr>
          </a:p>
        </p:txBody>
      </p:sp>
      <p:pic>
        <p:nvPicPr>
          <p:cNvPr id="7" name="object 7"/>
          <p:cNvPicPr/>
          <p:nvPr/>
        </p:nvPicPr>
        <p:blipFill>
          <a:blip r:embed="rId5" cstate="print"/>
          <a:stretch>
            <a:fillRect/>
          </a:stretch>
        </p:blipFill>
        <p:spPr>
          <a:xfrm>
            <a:off x="6150864" y="1179575"/>
            <a:ext cx="2737104" cy="1825752"/>
          </a:xfrm>
          <a:prstGeom prst="rect">
            <a:avLst/>
          </a:prstGeom>
        </p:spPr>
      </p:pic>
      <p:sp>
        <p:nvSpPr>
          <p:cNvPr id="8" name="object 8"/>
          <p:cNvSpPr txBox="1"/>
          <p:nvPr/>
        </p:nvSpPr>
        <p:spPr>
          <a:xfrm>
            <a:off x="6260090" y="3100323"/>
            <a:ext cx="2359660" cy="510540"/>
          </a:xfrm>
          <a:prstGeom prst="rect">
            <a:avLst/>
          </a:prstGeom>
        </p:spPr>
        <p:txBody>
          <a:bodyPr vert="horz" wrap="square" lIns="0" tIns="22860" rIns="0" bIns="0" rtlCol="0">
            <a:spAutoFit/>
          </a:bodyPr>
          <a:lstStyle/>
          <a:p>
            <a:pPr marL="12700" marR="5080">
              <a:lnSpc>
                <a:spcPts val="1900"/>
              </a:lnSpc>
              <a:spcBef>
                <a:spcPts val="180"/>
              </a:spcBef>
            </a:pPr>
            <a:r>
              <a:rPr sz="1600" i="1" dirty="0">
                <a:latin typeface="Calibri"/>
                <a:cs typeface="Calibri"/>
              </a:rPr>
              <a:t>A dog </a:t>
            </a:r>
            <a:r>
              <a:rPr sz="1600" i="1" spc="-5" dirty="0">
                <a:latin typeface="Calibri"/>
                <a:cs typeface="Calibri"/>
              </a:rPr>
              <a:t>is running in </a:t>
            </a:r>
            <a:r>
              <a:rPr sz="1600" i="1" dirty="0">
                <a:latin typeface="Calibri"/>
                <a:cs typeface="Calibri"/>
              </a:rPr>
              <a:t>the grass </a:t>
            </a:r>
            <a:r>
              <a:rPr sz="1600" i="1" spc="-350" dirty="0">
                <a:latin typeface="Calibri"/>
                <a:cs typeface="Calibri"/>
              </a:rPr>
              <a:t> </a:t>
            </a:r>
            <a:r>
              <a:rPr sz="1600" i="1" dirty="0">
                <a:latin typeface="Calibri"/>
                <a:cs typeface="Calibri"/>
              </a:rPr>
              <a:t>with</a:t>
            </a:r>
            <a:r>
              <a:rPr sz="1600" i="1" spc="-5" dirty="0">
                <a:latin typeface="Calibri"/>
                <a:cs typeface="Calibri"/>
              </a:rPr>
              <a:t> </a:t>
            </a:r>
            <a:r>
              <a:rPr sz="1600" i="1" dirty="0">
                <a:latin typeface="Calibri"/>
                <a:cs typeface="Calibri"/>
              </a:rPr>
              <a:t>a</a:t>
            </a:r>
            <a:r>
              <a:rPr sz="1600" i="1" spc="-5" dirty="0">
                <a:latin typeface="Calibri"/>
                <a:cs typeface="Calibri"/>
              </a:rPr>
              <a:t> frisbee</a:t>
            </a:r>
            <a:endParaRPr sz="1600">
              <a:latin typeface="Calibri"/>
              <a:cs typeface="Calibri"/>
            </a:endParaRPr>
          </a:p>
        </p:txBody>
      </p:sp>
      <p:pic>
        <p:nvPicPr>
          <p:cNvPr id="9" name="object 9"/>
          <p:cNvPicPr/>
          <p:nvPr/>
        </p:nvPicPr>
        <p:blipFill>
          <a:blip r:embed="rId6" cstate="print"/>
          <a:stretch>
            <a:fillRect/>
          </a:stretch>
        </p:blipFill>
        <p:spPr>
          <a:xfrm>
            <a:off x="9073895" y="1179575"/>
            <a:ext cx="2737104" cy="1825752"/>
          </a:xfrm>
          <a:prstGeom prst="rect">
            <a:avLst/>
          </a:prstGeom>
        </p:spPr>
      </p:pic>
      <p:sp>
        <p:nvSpPr>
          <p:cNvPr id="10" name="object 10"/>
          <p:cNvSpPr txBox="1"/>
          <p:nvPr/>
        </p:nvSpPr>
        <p:spPr>
          <a:xfrm>
            <a:off x="9184595" y="3100323"/>
            <a:ext cx="2340610" cy="510540"/>
          </a:xfrm>
          <a:prstGeom prst="rect">
            <a:avLst/>
          </a:prstGeom>
        </p:spPr>
        <p:txBody>
          <a:bodyPr vert="horz" wrap="square" lIns="0" tIns="22860" rIns="0" bIns="0" rtlCol="0">
            <a:spAutoFit/>
          </a:bodyPr>
          <a:lstStyle/>
          <a:p>
            <a:pPr marL="12700" marR="5080">
              <a:lnSpc>
                <a:spcPts val="1900"/>
              </a:lnSpc>
              <a:spcBef>
                <a:spcPts val="180"/>
              </a:spcBef>
            </a:pPr>
            <a:r>
              <a:rPr sz="1600" i="1" dirty="0">
                <a:latin typeface="Calibri"/>
                <a:cs typeface="Calibri"/>
              </a:rPr>
              <a:t>A </a:t>
            </a:r>
            <a:r>
              <a:rPr sz="1600" i="1" spc="-5" dirty="0">
                <a:latin typeface="Calibri"/>
                <a:cs typeface="Calibri"/>
              </a:rPr>
              <a:t>white teddy bear sitting in </a:t>
            </a:r>
            <a:r>
              <a:rPr sz="1600" i="1" spc="-350" dirty="0">
                <a:latin typeface="Calibri"/>
                <a:cs typeface="Calibri"/>
              </a:rPr>
              <a:t> </a:t>
            </a:r>
            <a:r>
              <a:rPr sz="1600" i="1" dirty="0">
                <a:latin typeface="Calibri"/>
                <a:cs typeface="Calibri"/>
              </a:rPr>
              <a:t>the</a:t>
            </a:r>
            <a:r>
              <a:rPr sz="1600" i="1" spc="-5" dirty="0">
                <a:latin typeface="Calibri"/>
                <a:cs typeface="Calibri"/>
              </a:rPr>
              <a:t> </a:t>
            </a:r>
            <a:r>
              <a:rPr sz="1600" i="1" dirty="0">
                <a:latin typeface="Calibri"/>
                <a:cs typeface="Calibri"/>
              </a:rPr>
              <a:t>grass</a:t>
            </a:r>
            <a:endParaRPr sz="1600">
              <a:latin typeface="Calibri"/>
              <a:cs typeface="Calibri"/>
            </a:endParaRPr>
          </a:p>
        </p:txBody>
      </p:sp>
      <p:pic>
        <p:nvPicPr>
          <p:cNvPr id="11" name="object 11"/>
          <p:cNvPicPr/>
          <p:nvPr/>
        </p:nvPicPr>
        <p:blipFill>
          <a:blip r:embed="rId7" cstate="print"/>
          <a:stretch>
            <a:fillRect/>
          </a:stretch>
        </p:blipFill>
        <p:spPr>
          <a:xfrm>
            <a:off x="356615" y="3837432"/>
            <a:ext cx="2484120" cy="1655064"/>
          </a:xfrm>
          <a:prstGeom prst="rect">
            <a:avLst/>
          </a:prstGeom>
        </p:spPr>
      </p:pic>
      <p:sp>
        <p:nvSpPr>
          <p:cNvPr id="12" name="object 12"/>
          <p:cNvSpPr txBox="1"/>
          <p:nvPr/>
        </p:nvSpPr>
        <p:spPr>
          <a:xfrm>
            <a:off x="400666" y="5587491"/>
            <a:ext cx="2230120" cy="510540"/>
          </a:xfrm>
          <a:prstGeom prst="rect">
            <a:avLst/>
          </a:prstGeom>
        </p:spPr>
        <p:txBody>
          <a:bodyPr vert="horz" wrap="square" lIns="0" tIns="22860" rIns="0" bIns="0" rtlCol="0">
            <a:spAutoFit/>
          </a:bodyPr>
          <a:lstStyle/>
          <a:p>
            <a:pPr marL="12700" marR="5080">
              <a:lnSpc>
                <a:spcPts val="1900"/>
              </a:lnSpc>
              <a:spcBef>
                <a:spcPts val="180"/>
              </a:spcBef>
            </a:pPr>
            <a:r>
              <a:rPr sz="1600" i="1" spc="-25" dirty="0">
                <a:latin typeface="Calibri"/>
                <a:cs typeface="Calibri"/>
              </a:rPr>
              <a:t>Two </a:t>
            </a:r>
            <a:r>
              <a:rPr sz="1600" i="1" spc="-5" dirty="0">
                <a:latin typeface="Calibri"/>
                <a:cs typeface="Calibri"/>
              </a:rPr>
              <a:t>people walking </a:t>
            </a:r>
            <a:r>
              <a:rPr sz="1600" i="1" dirty="0">
                <a:latin typeface="Calibri"/>
                <a:cs typeface="Calibri"/>
              </a:rPr>
              <a:t>on the </a:t>
            </a:r>
            <a:r>
              <a:rPr sz="1600" i="1" spc="-350" dirty="0">
                <a:latin typeface="Calibri"/>
                <a:cs typeface="Calibri"/>
              </a:rPr>
              <a:t> </a:t>
            </a:r>
            <a:r>
              <a:rPr sz="1600" i="1" spc="-5" dirty="0">
                <a:latin typeface="Calibri"/>
                <a:cs typeface="Calibri"/>
              </a:rPr>
              <a:t>beach </a:t>
            </a:r>
            <a:r>
              <a:rPr sz="1600" i="1" dirty="0">
                <a:latin typeface="Calibri"/>
                <a:cs typeface="Calibri"/>
              </a:rPr>
              <a:t>with</a:t>
            </a:r>
            <a:r>
              <a:rPr sz="1600" i="1" spc="-5" dirty="0">
                <a:latin typeface="Calibri"/>
                <a:cs typeface="Calibri"/>
              </a:rPr>
              <a:t> surfboards</a:t>
            </a:r>
            <a:endParaRPr sz="1600">
              <a:latin typeface="Calibri"/>
              <a:cs typeface="Calibri"/>
            </a:endParaRPr>
          </a:p>
        </p:txBody>
      </p:sp>
      <p:sp>
        <p:nvSpPr>
          <p:cNvPr id="13" name="object 13"/>
          <p:cNvSpPr txBox="1"/>
          <p:nvPr/>
        </p:nvSpPr>
        <p:spPr>
          <a:xfrm>
            <a:off x="6481698" y="5587491"/>
            <a:ext cx="2141855" cy="510540"/>
          </a:xfrm>
          <a:prstGeom prst="rect">
            <a:avLst/>
          </a:prstGeom>
        </p:spPr>
        <p:txBody>
          <a:bodyPr vert="horz" wrap="square" lIns="0" tIns="22860" rIns="0" bIns="0" rtlCol="0">
            <a:spAutoFit/>
          </a:bodyPr>
          <a:lstStyle/>
          <a:p>
            <a:pPr marL="12700" marR="5080">
              <a:lnSpc>
                <a:spcPts val="1900"/>
              </a:lnSpc>
              <a:spcBef>
                <a:spcPts val="180"/>
              </a:spcBef>
            </a:pPr>
            <a:r>
              <a:rPr sz="1600" i="1" spc="-25" dirty="0">
                <a:latin typeface="Calibri"/>
                <a:cs typeface="Calibri"/>
              </a:rPr>
              <a:t>Two </a:t>
            </a:r>
            <a:r>
              <a:rPr sz="1600" i="1" spc="-5" dirty="0">
                <a:latin typeface="Calibri"/>
                <a:cs typeface="Calibri"/>
              </a:rPr>
              <a:t>giraffes </a:t>
            </a:r>
            <a:r>
              <a:rPr sz="1600" i="1" spc="-10" dirty="0">
                <a:latin typeface="Calibri"/>
                <a:cs typeface="Calibri"/>
              </a:rPr>
              <a:t>standing </a:t>
            </a:r>
            <a:r>
              <a:rPr sz="1600" i="1" spc="-5" dirty="0">
                <a:latin typeface="Calibri"/>
                <a:cs typeface="Calibri"/>
              </a:rPr>
              <a:t>in </a:t>
            </a:r>
            <a:r>
              <a:rPr sz="1600" i="1" dirty="0">
                <a:latin typeface="Calibri"/>
                <a:cs typeface="Calibri"/>
              </a:rPr>
              <a:t>a </a:t>
            </a:r>
            <a:r>
              <a:rPr sz="1600" i="1" spc="-350" dirty="0">
                <a:latin typeface="Calibri"/>
                <a:cs typeface="Calibri"/>
              </a:rPr>
              <a:t> </a:t>
            </a:r>
            <a:r>
              <a:rPr sz="1600" i="1" spc="-5" dirty="0">
                <a:latin typeface="Calibri"/>
                <a:cs typeface="Calibri"/>
              </a:rPr>
              <a:t>grassy</a:t>
            </a:r>
            <a:r>
              <a:rPr sz="1600" i="1" spc="-10" dirty="0">
                <a:latin typeface="Calibri"/>
                <a:cs typeface="Calibri"/>
              </a:rPr>
              <a:t> </a:t>
            </a:r>
            <a:r>
              <a:rPr sz="1600" i="1" spc="-5" dirty="0">
                <a:latin typeface="Calibri"/>
                <a:cs typeface="Calibri"/>
              </a:rPr>
              <a:t>field</a:t>
            </a:r>
            <a:endParaRPr sz="1600">
              <a:latin typeface="Calibri"/>
              <a:cs typeface="Calibri"/>
            </a:endParaRPr>
          </a:p>
        </p:txBody>
      </p:sp>
      <p:pic>
        <p:nvPicPr>
          <p:cNvPr id="14" name="object 14"/>
          <p:cNvPicPr/>
          <p:nvPr/>
        </p:nvPicPr>
        <p:blipFill>
          <a:blip r:embed="rId8" cstate="print"/>
          <a:stretch>
            <a:fillRect/>
          </a:stretch>
        </p:blipFill>
        <p:spPr>
          <a:xfrm>
            <a:off x="6376415" y="3837432"/>
            <a:ext cx="2484119" cy="1655064"/>
          </a:xfrm>
          <a:prstGeom prst="rect">
            <a:avLst/>
          </a:prstGeom>
        </p:spPr>
      </p:pic>
      <p:pic>
        <p:nvPicPr>
          <p:cNvPr id="15" name="object 15"/>
          <p:cNvPicPr/>
          <p:nvPr/>
        </p:nvPicPr>
        <p:blipFill>
          <a:blip r:embed="rId9" cstate="print"/>
          <a:stretch>
            <a:fillRect/>
          </a:stretch>
        </p:blipFill>
        <p:spPr>
          <a:xfrm>
            <a:off x="9387840" y="3837432"/>
            <a:ext cx="2484120" cy="1655064"/>
          </a:xfrm>
          <a:prstGeom prst="rect">
            <a:avLst/>
          </a:prstGeom>
        </p:spPr>
      </p:pic>
      <p:sp>
        <p:nvSpPr>
          <p:cNvPr id="16" name="object 16"/>
          <p:cNvSpPr txBox="1"/>
          <p:nvPr/>
        </p:nvSpPr>
        <p:spPr>
          <a:xfrm>
            <a:off x="9431130" y="5587491"/>
            <a:ext cx="2353945" cy="510540"/>
          </a:xfrm>
          <a:prstGeom prst="rect">
            <a:avLst/>
          </a:prstGeom>
        </p:spPr>
        <p:txBody>
          <a:bodyPr vert="horz" wrap="square" lIns="0" tIns="22860" rIns="0" bIns="0" rtlCol="0">
            <a:spAutoFit/>
          </a:bodyPr>
          <a:lstStyle/>
          <a:p>
            <a:pPr marL="12700" marR="5080">
              <a:lnSpc>
                <a:spcPts val="1900"/>
              </a:lnSpc>
              <a:spcBef>
                <a:spcPts val="180"/>
              </a:spcBef>
            </a:pPr>
            <a:r>
              <a:rPr sz="1600" i="1" dirty="0">
                <a:latin typeface="Calibri"/>
                <a:cs typeface="Calibri"/>
              </a:rPr>
              <a:t>A </a:t>
            </a:r>
            <a:r>
              <a:rPr sz="1600" i="1" spc="-5" dirty="0">
                <a:latin typeface="Calibri"/>
                <a:cs typeface="Calibri"/>
              </a:rPr>
              <a:t>man riding </a:t>
            </a:r>
            <a:r>
              <a:rPr sz="1600" i="1" dirty="0">
                <a:latin typeface="Calibri"/>
                <a:cs typeface="Calibri"/>
              </a:rPr>
              <a:t>a </a:t>
            </a:r>
            <a:r>
              <a:rPr sz="1600" i="1" spc="-5" dirty="0">
                <a:latin typeface="Calibri"/>
                <a:cs typeface="Calibri"/>
              </a:rPr>
              <a:t>dirt </a:t>
            </a:r>
            <a:r>
              <a:rPr sz="1600" i="1" spc="-20" dirty="0">
                <a:latin typeface="Calibri"/>
                <a:cs typeface="Calibri"/>
              </a:rPr>
              <a:t>bike </a:t>
            </a:r>
            <a:r>
              <a:rPr sz="1600" i="1" dirty="0">
                <a:latin typeface="Calibri"/>
                <a:cs typeface="Calibri"/>
              </a:rPr>
              <a:t>on a </a:t>
            </a:r>
            <a:r>
              <a:rPr sz="1600" i="1" spc="-350" dirty="0">
                <a:latin typeface="Calibri"/>
                <a:cs typeface="Calibri"/>
              </a:rPr>
              <a:t> </a:t>
            </a:r>
            <a:r>
              <a:rPr sz="1600" i="1" spc="-5" dirty="0">
                <a:latin typeface="Calibri"/>
                <a:cs typeface="Calibri"/>
              </a:rPr>
              <a:t>dirt track</a:t>
            </a:r>
            <a:endParaRPr sz="1600">
              <a:latin typeface="Calibri"/>
              <a:cs typeface="Calibri"/>
            </a:endParaRPr>
          </a:p>
        </p:txBody>
      </p:sp>
      <p:pic>
        <p:nvPicPr>
          <p:cNvPr id="17" name="object 17"/>
          <p:cNvPicPr/>
          <p:nvPr/>
        </p:nvPicPr>
        <p:blipFill>
          <a:blip r:embed="rId10" cstate="print"/>
          <a:stretch>
            <a:fillRect/>
          </a:stretch>
        </p:blipFill>
        <p:spPr>
          <a:xfrm>
            <a:off x="3471671" y="3840479"/>
            <a:ext cx="2484120" cy="1655064"/>
          </a:xfrm>
          <a:prstGeom prst="rect">
            <a:avLst/>
          </a:prstGeom>
        </p:spPr>
      </p:pic>
      <p:sp>
        <p:nvSpPr>
          <p:cNvPr id="18" name="object 18"/>
          <p:cNvSpPr txBox="1"/>
          <p:nvPr/>
        </p:nvSpPr>
        <p:spPr>
          <a:xfrm>
            <a:off x="3567017" y="5633211"/>
            <a:ext cx="2258695" cy="510540"/>
          </a:xfrm>
          <a:prstGeom prst="rect">
            <a:avLst/>
          </a:prstGeom>
        </p:spPr>
        <p:txBody>
          <a:bodyPr vert="horz" wrap="square" lIns="0" tIns="22860" rIns="0" bIns="0" rtlCol="0">
            <a:spAutoFit/>
          </a:bodyPr>
          <a:lstStyle/>
          <a:p>
            <a:pPr marL="12700" marR="5080">
              <a:lnSpc>
                <a:spcPts val="1900"/>
              </a:lnSpc>
              <a:spcBef>
                <a:spcPts val="180"/>
              </a:spcBef>
            </a:pPr>
            <a:r>
              <a:rPr sz="1600" i="1" dirty="0">
                <a:latin typeface="Calibri"/>
                <a:cs typeface="Calibri"/>
              </a:rPr>
              <a:t>A </a:t>
            </a:r>
            <a:r>
              <a:rPr sz="1600" i="1" spc="-10" dirty="0">
                <a:latin typeface="Calibri"/>
                <a:cs typeface="Calibri"/>
              </a:rPr>
              <a:t>tennis </a:t>
            </a:r>
            <a:r>
              <a:rPr sz="1600" i="1" spc="-5" dirty="0">
                <a:latin typeface="Calibri"/>
                <a:cs typeface="Calibri"/>
              </a:rPr>
              <a:t>player in action </a:t>
            </a:r>
            <a:r>
              <a:rPr sz="1600" i="1" dirty="0">
                <a:latin typeface="Calibri"/>
                <a:cs typeface="Calibri"/>
              </a:rPr>
              <a:t>on </a:t>
            </a:r>
            <a:r>
              <a:rPr sz="1600" i="1" spc="-350" dirty="0">
                <a:latin typeface="Calibri"/>
                <a:cs typeface="Calibri"/>
              </a:rPr>
              <a:t> </a:t>
            </a:r>
            <a:r>
              <a:rPr sz="1600" i="1" dirty="0">
                <a:latin typeface="Calibri"/>
                <a:cs typeface="Calibri"/>
              </a:rPr>
              <a:t>the</a:t>
            </a:r>
            <a:r>
              <a:rPr sz="1600" i="1" spc="-5" dirty="0">
                <a:latin typeface="Calibri"/>
                <a:cs typeface="Calibri"/>
              </a:rPr>
              <a:t> court</a:t>
            </a:r>
            <a:endParaRPr sz="1600">
              <a:latin typeface="Calibri"/>
              <a:cs typeface="Calibri"/>
            </a:endParaRPr>
          </a:p>
        </p:txBody>
      </p:sp>
      <p:sp>
        <p:nvSpPr>
          <p:cNvPr id="19" name="object 19"/>
          <p:cNvSpPr txBox="1"/>
          <p:nvPr/>
        </p:nvSpPr>
        <p:spPr>
          <a:xfrm>
            <a:off x="10195639" y="175259"/>
            <a:ext cx="1570990" cy="522605"/>
          </a:xfrm>
          <a:prstGeom prst="rect">
            <a:avLst/>
          </a:prstGeom>
        </p:spPr>
        <p:txBody>
          <a:bodyPr vert="horz" wrap="square" lIns="0" tIns="17780" rIns="0" bIns="0" rtlCol="0">
            <a:spAutoFit/>
          </a:bodyPr>
          <a:lstStyle/>
          <a:p>
            <a:pPr marL="12700" marR="5080">
              <a:lnSpc>
                <a:spcPct val="100800"/>
              </a:lnSpc>
              <a:spcBef>
                <a:spcPts val="140"/>
              </a:spcBef>
            </a:pPr>
            <a:r>
              <a:rPr sz="800" spc="-5" dirty="0">
                <a:solidFill>
                  <a:srgbClr val="B7B7B7"/>
                </a:solidFill>
                <a:latin typeface="Calibri"/>
                <a:cs typeface="Calibri"/>
              </a:rPr>
              <a:t>Captions generated using </a:t>
            </a:r>
            <a:r>
              <a:rPr sz="800" u="sng" spc="-5" dirty="0">
                <a:solidFill>
                  <a:srgbClr val="0563C1"/>
                </a:solidFill>
                <a:uFill>
                  <a:solidFill>
                    <a:srgbClr val="0563C1"/>
                  </a:solidFill>
                </a:uFill>
                <a:latin typeface="Calibri"/>
                <a:cs typeface="Calibri"/>
              </a:rPr>
              <a:t>neuraltalk2 </a:t>
            </a:r>
            <a:r>
              <a:rPr sz="800" spc="-170" dirty="0">
                <a:solidFill>
                  <a:srgbClr val="0563C1"/>
                </a:solidFill>
                <a:latin typeface="Calibri"/>
                <a:cs typeface="Calibri"/>
              </a:rPr>
              <a:t> </a:t>
            </a:r>
            <a:r>
              <a:rPr sz="800" spc="-5" dirty="0">
                <a:solidFill>
                  <a:srgbClr val="B7B7B7"/>
                </a:solidFill>
                <a:latin typeface="Calibri"/>
                <a:cs typeface="Calibri"/>
              </a:rPr>
              <a:t>A</a:t>
            </a:r>
            <a:r>
              <a:rPr sz="800" dirty="0">
                <a:solidFill>
                  <a:srgbClr val="B7B7B7"/>
                </a:solidFill>
                <a:latin typeface="Calibri"/>
                <a:cs typeface="Calibri"/>
              </a:rPr>
              <a:t>ll</a:t>
            </a:r>
            <a:r>
              <a:rPr sz="800" spc="-5" dirty="0">
                <a:solidFill>
                  <a:srgbClr val="B7B7B7"/>
                </a:solidFill>
                <a:latin typeface="Calibri"/>
                <a:cs typeface="Calibri"/>
              </a:rPr>
              <a:t> </a:t>
            </a:r>
            <a:r>
              <a:rPr sz="800" dirty="0">
                <a:solidFill>
                  <a:srgbClr val="B7B7B7"/>
                </a:solidFill>
                <a:latin typeface="Calibri"/>
                <a:cs typeface="Calibri"/>
              </a:rPr>
              <a:t>i</a:t>
            </a:r>
            <a:r>
              <a:rPr sz="800" spc="-5" dirty="0">
                <a:solidFill>
                  <a:srgbClr val="B7B7B7"/>
                </a:solidFill>
                <a:latin typeface="Calibri"/>
                <a:cs typeface="Calibri"/>
              </a:rPr>
              <a:t>m</a:t>
            </a:r>
            <a:r>
              <a:rPr sz="800" dirty="0">
                <a:solidFill>
                  <a:srgbClr val="B7B7B7"/>
                </a:solidFill>
                <a:latin typeface="Calibri"/>
                <a:cs typeface="Calibri"/>
              </a:rPr>
              <a:t>a</a:t>
            </a:r>
            <a:r>
              <a:rPr sz="800" spc="-5" dirty="0">
                <a:solidFill>
                  <a:srgbClr val="B7B7B7"/>
                </a:solidFill>
                <a:latin typeface="Calibri"/>
                <a:cs typeface="Calibri"/>
              </a:rPr>
              <a:t>g</a:t>
            </a:r>
            <a:r>
              <a:rPr sz="800" dirty="0">
                <a:solidFill>
                  <a:srgbClr val="B7B7B7"/>
                </a:solidFill>
                <a:latin typeface="Calibri"/>
                <a:cs typeface="Calibri"/>
              </a:rPr>
              <a:t>es</a:t>
            </a:r>
            <a:r>
              <a:rPr sz="800" spc="-10" dirty="0">
                <a:solidFill>
                  <a:srgbClr val="B7B7B7"/>
                </a:solidFill>
                <a:latin typeface="Calibri"/>
                <a:cs typeface="Calibri"/>
              </a:rPr>
              <a:t> </a:t>
            </a:r>
            <a:r>
              <a:rPr sz="800" dirty="0">
                <a:solidFill>
                  <a:srgbClr val="B7B7B7"/>
                </a:solidFill>
                <a:latin typeface="Calibri"/>
                <a:cs typeface="Calibri"/>
              </a:rPr>
              <a:t>a</a:t>
            </a:r>
            <a:r>
              <a:rPr sz="800" spc="-5" dirty="0">
                <a:solidFill>
                  <a:srgbClr val="B7B7B7"/>
                </a:solidFill>
                <a:latin typeface="Calibri"/>
                <a:cs typeface="Calibri"/>
              </a:rPr>
              <a:t>r</a:t>
            </a:r>
            <a:r>
              <a:rPr sz="800" spc="50" dirty="0">
                <a:solidFill>
                  <a:srgbClr val="B7B7B7"/>
                </a:solidFill>
                <a:latin typeface="Calibri"/>
                <a:cs typeface="Calibri"/>
              </a:rPr>
              <a:t>e</a:t>
            </a:r>
            <a:r>
              <a:rPr sz="800" u="sng" spc="-75" dirty="0">
                <a:solidFill>
                  <a:srgbClr val="0563C1"/>
                </a:solidFill>
                <a:uFill>
                  <a:solidFill>
                    <a:srgbClr val="0563C1"/>
                  </a:solidFill>
                </a:uFill>
                <a:latin typeface="Times New Roman"/>
                <a:cs typeface="Times New Roman"/>
              </a:rPr>
              <a:t> </a:t>
            </a:r>
            <a:r>
              <a:rPr sz="800" u="sng" spc="-5" dirty="0">
                <a:solidFill>
                  <a:srgbClr val="0563C1"/>
                </a:solidFill>
                <a:uFill>
                  <a:solidFill>
                    <a:srgbClr val="0563C1"/>
                  </a:solidFill>
                </a:uFill>
                <a:latin typeface="Calibri"/>
                <a:cs typeface="Calibri"/>
              </a:rPr>
              <a:t>CC</a:t>
            </a:r>
            <a:r>
              <a:rPr sz="800" u="sng" dirty="0">
                <a:solidFill>
                  <a:srgbClr val="0563C1"/>
                </a:solidFill>
                <a:uFill>
                  <a:solidFill>
                    <a:srgbClr val="0563C1"/>
                  </a:solidFill>
                </a:uFill>
                <a:latin typeface="Calibri"/>
                <a:cs typeface="Calibri"/>
              </a:rPr>
              <a:t>0</a:t>
            </a:r>
            <a:r>
              <a:rPr sz="800" u="sng" spc="-15"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P</a:t>
            </a:r>
            <a:r>
              <a:rPr sz="800" u="sng" spc="5" dirty="0">
                <a:solidFill>
                  <a:srgbClr val="0563C1"/>
                </a:solidFill>
                <a:uFill>
                  <a:solidFill>
                    <a:srgbClr val="0563C1"/>
                  </a:solidFill>
                </a:uFill>
                <a:latin typeface="Calibri"/>
                <a:cs typeface="Calibri"/>
              </a:rPr>
              <a:t>u</a:t>
            </a:r>
            <a:r>
              <a:rPr sz="800" u="sng" dirty="0">
                <a:solidFill>
                  <a:srgbClr val="0563C1"/>
                </a:solidFill>
                <a:uFill>
                  <a:solidFill>
                    <a:srgbClr val="0563C1"/>
                  </a:solidFill>
                </a:uFill>
                <a:latin typeface="Calibri"/>
                <a:cs typeface="Calibri"/>
              </a:rPr>
              <a:t>blic</a:t>
            </a:r>
            <a:r>
              <a:rPr sz="800" u="sng" spc="-10" dirty="0">
                <a:solidFill>
                  <a:srgbClr val="0563C1"/>
                </a:solidFill>
                <a:uFill>
                  <a:solidFill>
                    <a:srgbClr val="0563C1"/>
                  </a:solidFill>
                </a:uFill>
                <a:latin typeface="Calibri"/>
                <a:cs typeface="Calibri"/>
              </a:rPr>
              <a:t> </a:t>
            </a:r>
            <a:r>
              <a:rPr sz="800" u="sng" dirty="0">
                <a:solidFill>
                  <a:srgbClr val="0563C1"/>
                </a:solidFill>
                <a:uFill>
                  <a:solidFill>
                    <a:srgbClr val="0563C1"/>
                  </a:solidFill>
                </a:uFill>
                <a:latin typeface="Calibri"/>
                <a:cs typeface="Calibri"/>
              </a:rPr>
              <a:t>do</a:t>
            </a:r>
            <a:r>
              <a:rPr sz="800" u="sng" spc="-5" dirty="0">
                <a:solidFill>
                  <a:srgbClr val="0563C1"/>
                </a:solidFill>
                <a:uFill>
                  <a:solidFill>
                    <a:srgbClr val="0563C1"/>
                  </a:solidFill>
                </a:uFill>
                <a:latin typeface="Calibri"/>
                <a:cs typeface="Calibri"/>
              </a:rPr>
              <a:t>m</a:t>
            </a:r>
            <a:r>
              <a:rPr sz="800" u="sng" dirty="0">
                <a:solidFill>
                  <a:srgbClr val="0563C1"/>
                </a:solidFill>
                <a:uFill>
                  <a:solidFill>
                    <a:srgbClr val="0563C1"/>
                  </a:solidFill>
                </a:uFill>
                <a:latin typeface="Calibri"/>
                <a:cs typeface="Calibri"/>
              </a:rPr>
              <a:t>ain</a:t>
            </a:r>
            <a:r>
              <a:rPr sz="800" dirty="0">
                <a:solidFill>
                  <a:srgbClr val="B7B7B7"/>
                </a:solidFill>
                <a:latin typeface="Calibri"/>
                <a:cs typeface="Calibri"/>
              </a:rPr>
              <a:t>:</a:t>
            </a:r>
            <a:r>
              <a:rPr sz="800" spc="-10" dirty="0">
                <a:solidFill>
                  <a:srgbClr val="B7B7B7"/>
                </a:solidFill>
                <a:latin typeface="Calibri"/>
                <a:cs typeface="Calibri"/>
              </a:rPr>
              <a:t> </a:t>
            </a:r>
            <a:r>
              <a:rPr sz="800" u="sng" spc="-5" dirty="0">
                <a:solidFill>
                  <a:srgbClr val="0563C1"/>
                </a:solidFill>
                <a:uFill>
                  <a:solidFill>
                    <a:srgbClr val="0563C1"/>
                  </a:solidFill>
                </a:uFill>
                <a:latin typeface="Calibri"/>
                <a:cs typeface="Calibri"/>
              </a:rPr>
              <a:t>c</a:t>
            </a:r>
            <a:r>
              <a:rPr sz="800" u="sng" dirty="0">
                <a:solidFill>
                  <a:srgbClr val="0563C1"/>
                </a:solidFill>
                <a:uFill>
                  <a:solidFill>
                    <a:srgbClr val="0563C1"/>
                  </a:solidFill>
                </a:uFill>
                <a:latin typeface="Calibri"/>
                <a:cs typeface="Calibri"/>
              </a:rPr>
              <a:t>at </a:t>
            </a:r>
            <a:r>
              <a:rPr sz="800" dirty="0">
                <a:solidFill>
                  <a:srgbClr val="0563C1"/>
                </a:solidFill>
                <a:latin typeface="Calibri"/>
                <a:cs typeface="Calibri"/>
              </a:rPr>
              <a:t> </a:t>
            </a:r>
            <a:r>
              <a:rPr sz="800" u="sng" spc="-5" dirty="0">
                <a:solidFill>
                  <a:srgbClr val="0563C1"/>
                </a:solidFill>
                <a:uFill>
                  <a:solidFill>
                    <a:srgbClr val="0563C1"/>
                  </a:solidFill>
                </a:uFill>
                <a:latin typeface="Calibri"/>
                <a:cs typeface="Calibri"/>
              </a:rPr>
              <a:t>suitcase</a:t>
            </a:r>
            <a:r>
              <a:rPr sz="800" spc="-5" dirty="0">
                <a:solidFill>
                  <a:srgbClr val="B7B7B7"/>
                </a:solidFill>
                <a:latin typeface="Calibri"/>
                <a:cs typeface="Calibri"/>
              </a:rPr>
              <a:t>, </a:t>
            </a:r>
            <a:r>
              <a:rPr sz="800" u="sng" spc="-5" dirty="0">
                <a:solidFill>
                  <a:srgbClr val="0563C1"/>
                </a:solidFill>
                <a:uFill>
                  <a:solidFill>
                    <a:srgbClr val="0563C1"/>
                  </a:solidFill>
                </a:uFill>
                <a:latin typeface="Calibri"/>
                <a:cs typeface="Calibri"/>
              </a:rPr>
              <a:t>cat tree</a:t>
            </a:r>
            <a:r>
              <a:rPr sz="800" spc="-5" dirty="0">
                <a:solidFill>
                  <a:srgbClr val="B7B7B7"/>
                </a:solidFill>
                <a:latin typeface="Calibri"/>
                <a:cs typeface="Calibri"/>
              </a:rPr>
              <a:t>, </a:t>
            </a:r>
            <a:r>
              <a:rPr sz="800" u="sng" spc="-5" dirty="0">
                <a:solidFill>
                  <a:srgbClr val="0563C1"/>
                </a:solidFill>
                <a:uFill>
                  <a:solidFill>
                    <a:srgbClr val="0563C1"/>
                  </a:solidFill>
                </a:uFill>
                <a:latin typeface="Calibri"/>
                <a:cs typeface="Calibri"/>
              </a:rPr>
              <a:t>dog</a:t>
            </a:r>
            <a:r>
              <a:rPr sz="800" spc="-5" dirty="0">
                <a:solidFill>
                  <a:srgbClr val="B7B7B7"/>
                </a:solidFill>
                <a:latin typeface="Calibri"/>
                <a:cs typeface="Calibri"/>
              </a:rPr>
              <a:t>, </a:t>
            </a:r>
            <a:r>
              <a:rPr sz="800" u="sng" spc="-5" dirty="0">
                <a:solidFill>
                  <a:srgbClr val="0563C1"/>
                </a:solidFill>
                <a:uFill>
                  <a:solidFill>
                    <a:srgbClr val="0563C1"/>
                  </a:solidFill>
                </a:uFill>
                <a:latin typeface="Calibri"/>
                <a:cs typeface="Calibri"/>
              </a:rPr>
              <a:t>bear</a:t>
            </a:r>
            <a:r>
              <a:rPr sz="800" u="sng" spc="-5" dirty="0">
                <a:solidFill>
                  <a:srgbClr val="B7B7B7"/>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surfers</a:t>
            </a:r>
            <a:r>
              <a:rPr sz="800" spc="-5" dirty="0">
                <a:solidFill>
                  <a:srgbClr val="B7B7B7"/>
                </a:solidFill>
                <a:latin typeface="Calibri"/>
                <a:cs typeface="Calibri"/>
              </a:rPr>
              <a:t>, </a:t>
            </a:r>
            <a:r>
              <a:rPr sz="800" dirty="0">
                <a:solidFill>
                  <a:srgbClr val="B7B7B7"/>
                </a:solidFill>
                <a:latin typeface="Calibri"/>
                <a:cs typeface="Calibri"/>
              </a:rPr>
              <a:t> </a:t>
            </a:r>
            <a:r>
              <a:rPr sz="800" u="sng" spc="-5" dirty="0">
                <a:solidFill>
                  <a:srgbClr val="0563C1"/>
                </a:solidFill>
                <a:uFill>
                  <a:solidFill>
                    <a:srgbClr val="0563C1"/>
                  </a:solidFill>
                </a:uFill>
                <a:latin typeface="Calibri"/>
                <a:cs typeface="Calibri"/>
              </a:rPr>
              <a:t>tennis</a:t>
            </a:r>
            <a:r>
              <a:rPr sz="800" spc="-5" dirty="0">
                <a:solidFill>
                  <a:srgbClr val="B7B7B7"/>
                </a:solidFill>
                <a:latin typeface="Calibri"/>
                <a:cs typeface="Calibri"/>
              </a:rPr>
              <a:t>,</a:t>
            </a:r>
            <a:r>
              <a:rPr sz="800" spc="-15" dirty="0">
                <a:solidFill>
                  <a:srgbClr val="B7B7B7"/>
                </a:solidFill>
                <a:latin typeface="Calibri"/>
                <a:cs typeface="Calibri"/>
              </a:rPr>
              <a:t> </a:t>
            </a:r>
            <a:r>
              <a:rPr sz="800" u="sng" dirty="0">
                <a:solidFill>
                  <a:srgbClr val="0563C1"/>
                </a:solidFill>
                <a:uFill>
                  <a:solidFill>
                    <a:srgbClr val="0563C1"/>
                  </a:solidFill>
                </a:uFill>
                <a:latin typeface="Calibri"/>
                <a:cs typeface="Calibri"/>
              </a:rPr>
              <a:t>giraffe</a:t>
            </a:r>
            <a:r>
              <a:rPr sz="800" dirty="0">
                <a:solidFill>
                  <a:srgbClr val="B7B7B7"/>
                </a:solidFill>
                <a:latin typeface="Calibri"/>
                <a:cs typeface="Calibri"/>
              </a:rPr>
              <a:t>,</a:t>
            </a:r>
            <a:r>
              <a:rPr sz="800" spc="-10" dirty="0">
                <a:solidFill>
                  <a:srgbClr val="B7B7B7"/>
                </a:solidFill>
                <a:latin typeface="Calibri"/>
                <a:cs typeface="Calibri"/>
              </a:rPr>
              <a:t> </a:t>
            </a:r>
            <a:r>
              <a:rPr sz="800" u="sng" spc="-5" dirty="0">
                <a:solidFill>
                  <a:srgbClr val="0563C1"/>
                </a:solidFill>
                <a:uFill>
                  <a:solidFill>
                    <a:srgbClr val="0563C1"/>
                  </a:solidFill>
                </a:uFill>
                <a:latin typeface="Calibri"/>
                <a:cs typeface="Calibri"/>
              </a:rPr>
              <a:t>motorcycle</a:t>
            </a:r>
            <a:endParaRPr sz="80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332739"/>
            <a:ext cx="6468110" cy="635000"/>
          </a:xfrm>
          <a:prstGeom prst="rect">
            <a:avLst/>
          </a:prstGeom>
        </p:spPr>
        <p:txBody>
          <a:bodyPr vert="horz" wrap="square" lIns="0" tIns="12700" rIns="0" bIns="0" rtlCol="0">
            <a:spAutoFit/>
          </a:bodyPr>
          <a:lstStyle/>
          <a:p>
            <a:pPr marL="12700">
              <a:lnSpc>
                <a:spcPct val="100000"/>
              </a:lnSpc>
              <a:spcBef>
                <a:spcPts val="100"/>
              </a:spcBef>
            </a:pPr>
            <a:r>
              <a:rPr sz="4000" b="0" spc="-10" dirty="0">
                <a:latin typeface="Calibri Light"/>
                <a:cs typeface="Calibri Light"/>
              </a:rPr>
              <a:t>Image</a:t>
            </a:r>
            <a:r>
              <a:rPr sz="4000" b="0" spc="-25" dirty="0">
                <a:latin typeface="Calibri Light"/>
                <a:cs typeface="Calibri Light"/>
              </a:rPr>
              <a:t> </a:t>
            </a:r>
            <a:r>
              <a:rPr sz="4000" b="0" spc="-5" dirty="0">
                <a:latin typeface="Calibri Light"/>
                <a:cs typeface="Calibri Light"/>
              </a:rPr>
              <a:t>Captioning:</a:t>
            </a:r>
            <a:r>
              <a:rPr sz="4000" b="0" spc="-15" dirty="0">
                <a:latin typeface="Calibri Light"/>
                <a:cs typeface="Calibri Light"/>
              </a:rPr>
              <a:t> </a:t>
            </a:r>
            <a:r>
              <a:rPr sz="4000" b="0" spc="-30" dirty="0">
                <a:latin typeface="Calibri Light"/>
                <a:cs typeface="Calibri Light"/>
              </a:rPr>
              <a:t>Failure</a:t>
            </a:r>
            <a:r>
              <a:rPr sz="4000" b="0" spc="-25" dirty="0">
                <a:latin typeface="Calibri Light"/>
                <a:cs typeface="Calibri Light"/>
              </a:rPr>
              <a:t> </a:t>
            </a:r>
            <a:r>
              <a:rPr sz="4000" b="0" spc="-5" dirty="0">
                <a:latin typeface="Calibri Light"/>
                <a:cs typeface="Calibri Light"/>
              </a:rPr>
              <a:t>Cases</a:t>
            </a:r>
            <a:endParaRPr sz="4000">
              <a:latin typeface="Calibri Light"/>
              <a:cs typeface="Calibri Light"/>
            </a:endParaRPr>
          </a:p>
        </p:txBody>
      </p:sp>
      <p:sp>
        <p:nvSpPr>
          <p:cNvPr id="3" name="object 3"/>
          <p:cNvSpPr txBox="1"/>
          <p:nvPr/>
        </p:nvSpPr>
        <p:spPr>
          <a:xfrm>
            <a:off x="10072271" y="169163"/>
            <a:ext cx="1792605" cy="406400"/>
          </a:xfrm>
          <a:prstGeom prst="rect">
            <a:avLst/>
          </a:prstGeom>
        </p:spPr>
        <p:txBody>
          <a:bodyPr vert="horz" wrap="square" lIns="0" tIns="18415" rIns="0" bIns="0" rtlCol="0">
            <a:spAutoFit/>
          </a:bodyPr>
          <a:lstStyle/>
          <a:p>
            <a:pPr marL="12700">
              <a:lnSpc>
                <a:spcPct val="100000"/>
              </a:lnSpc>
              <a:spcBef>
                <a:spcPts val="145"/>
              </a:spcBef>
            </a:pPr>
            <a:r>
              <a:rPr sz="800" spc="-5" dirty="0">
                <a:solidFill>
                  <a:srgbClr val="999999"/>
                </a:solidFill>
                <a:latin typeface="Calibri"/>
                <a:cs typeface="Calibri"/>
              </a:rPr>
              <a:t>Captions</a:t>
            </a:r>
            <a:r>
              <a:rPr sz="800" spc="-10" dirty="0">
                <a:solidFill>
                  <a:srgbClr val="999999"/>
                </a:solidFill>
                <a:latin typeface="Calibri"/>
                <a:cs typeface="Calibri"/>
              </a:rPr>
              <a:t> </a:t>
            </a:r>
            <a:r>
              <a:rPr sz="800" spc="-5" dirty="0">
                <a:solidFill>
                  <a:srgbClr val="999999"/>
                </a:solidFill>
                <a:latin typeface="Calibri"/>
                <a:cs typeface="Calibri"/>
              </a:rPr>
              <a:t>generated using</a:t>
            </a:r>
            <a:r>
              <a:rPr sz="800" spc="-10" dirty="0">
                <a:solidFill>
                  <a:srgbClr val="999999"/>
                </a:solidFill>
                <a:latin typeface="Calibri"/>
                <a:cs typeface="Calibri"/>
              </a:rPr>
              <a:t> </a:t>
            </a:r>
            <a:r>
              <a:rPr sz="800" u="sng" spc="-5" dirty="0">
                <a:solidFill>
                  <a:srgbClr val="0563C1"/>
                </a:solidFill>
                <a:uFill>
                  <a:solidFill>
                    <a:srgbClr val="0563C1"/>
                  </a:solidFill>
                </a:uFill>
                <a:latin typeface="Calibri"/>
                <a:cs typeface="Calibri"/>
              </a:rPr>
              <a:t>neuraltalk2</a:t>
            </a:r>
            <a:endParaRPr sz="800">
              <a:latin typeface="Calibri"/>
              <a:cs typeface="Calibri"/>
            </a:endParaRPr>
          </a:p>
          <a:p>
            <a:pPr marL="12700" marR="5080">
              <a:lnSpc>
                <a:spcPct val="102499"/>
              </a:lnSpc>
              <a:spcBef>
                <a:spcPts val="25"/>
              </a:spcBef>
            </a:pPr>
            <a:r>
              <a:rPr sz="800" spc="-5" dirty="0">
                <a:solidFill>
                  <a:srgbClr val="999999"/>
                </a:solidFill>
                <a:latin typeface="Calibri"/>
                <a:cs typeface="Calibri"/>
              </a:rPr>
              <a:t>A</a:t>
            </a:r>
            <a:r>
              <a:rPr sz="800" dirty="0">
                <a:solidFill>
                  <a:srgbClr val="999999"/>
                </a:solidFill>
                <a:latin typeface="Calibri"/>
                <a:cs typeface="Calibri"/>
              </a:rPr>
              <a:t>ll</a:t>
            </a:r>
            <a:r>
              <a:rPr sz="800" spc="-5" dirty="0">
                <a:solidFill>
                  <a:srgbClr val="999999"/>
                </a:solidFill>
                <a:latin typeface="Calibri"/>
                <a:cs typeface="Calibri"/>
              </a:rPr>
              <a:t> </a:t>
            </a:r>
            <a:r>
              <a:rPr sz="800" dirty="0">
                <a:solidFill>
                  <a:srgbClr val="999999"/>
                </a:solidFill>
                <a:latin typeface="Calibri"/>
                <a:cs typeface="Calibri"/>
              </a:rPr>
              <a:t>i</a:t>
            </a:r>
            <a:r>
              <a:rPr sz="800" spc="-5" dirty="0">
                <a:solidFill>
                  <a:srgbClr val="999999"/>
                </a:solidFill>
                <a:latin typeface="Calibri"/>
                <a:cs typeface="Calibri"/>
              </a:rPr>
              <a:t>m</a:t>
            </a:r>
            <a:r>
              <a:rPr sz="800" dirty="0">
                <a:solidFill>
                  <a:srgbClr val="999999"/>
                </a:solidFill>
                <a:latin typeface="Calibri"/>
                <a:cs typeface="Calibri"/>
              </a:rPr>
              <a:t>a</a:t>
            </a:r>
            <a:r>
              <a:rPr sz="800" spc="-5" dirty="0">
                <a:solidFill>
                  <a:srgbClr val="999999"/>
                </a:solidFill>
                <a:latin typeface="Calibri"/>
                <a:cs typeface="Calibri"/>
              </a:rPr>
              <a:t>g</a:t>
            </a:r>
            <a:r>
              <a:rPr sz="800" dirty="0">
                <a:solidFill>
                  <a:srgbClr val="999999"/>
                </a:solidFill>
                <a:latin typeface="Calibri"/>
                <a:cs typeface="Calibri"/>
              </a:rPr>
              <a:t>es</a:t>
            </a:r>
            <a:r>
              <a:rPr sz="800" spc="-10" dirty="0">
                <a:solidFill>
                  <a:srgbClr val="999999"/>
                </a:solidFill>
                <a:latin typeface="Calibri"/>
                <a:cs typeface="Calibri"/>
              </a:rPr>
              <a:t> </a:t>
            </a:r>
            <a:r>
              <a:rPr sz="800" dirty="0">
                <a:solidFill>
                  <a:srgbClr val="999999"/>
                </a:solidFill>
                <a:latin typeface="Calibri"/>
                <a:cs typeface="Calibri"/>
              </a:rPr>
              <a:t>a</a:t>
            </a:r>
            <a:r>
              <a:rPr sz="800" spc="-5" dirty="0">
                <a:solidFill>
                  <a:srgbClr val="999999"/>
                </a:solidFill>
                <a:latin typeface="Calibri"/>
                <a:cs typeface="Calibri"/>
              </a:rPr>
              <a:t>r</a:t>
            </a:r>
            <a:r>
              <a:rPr sz="800" spc="50" dirty="0">
                <a:solidFill>
                  <a:srgbClr val="999999"/>
                </a:solidFill>
                <a:latin typeface="Calibri"/>
                <a:cs typeface="Calibri"/>
              </a:rPr>
              <a:t>e</a:t>
            </a:r>
            <a:r>
              <a:rPr sz="800" u="sng" spc="-75" dirty="0">
                <a:solidFill>
                  <a:srgbClr val="0563C1"/>
                </a:solidFill>
                <a:uFill>
                  <a:solidFill>
                    <a:srgbClr val="0563C1"/>
                  </a:solidFill>
                </a:uFill>
                <a:latin typeface="Times New Roman"/>
                <a:cs typeface="Times New Roman"/>
              </a:rPr>
              <a:t> </a:t>
            </a:r>
            <a:r>
              <a:rPr sz="800" u="sng" spc="-5" dirty="0">
                <a:solidFill>
                  <a:srgbClr val="0563C1"/>
                </a:solidFill>
                <a:uFill>
                  <a:solidFill>
                    <a:srgbClr val="0563C1"/>
                  </a:solidFill>
                </a:uFill>
                <a:latin typeface="Calibri"/>
                <a:cs typeface="Calibri"/>
              </a:rPr>
              <a:t>CC</a:t>
            </a:r>
            <a:r>
              <a:rPr sz="800" u="sng" dirty="0">
                <a:solidFill>
                  <a:srgbClr val="0563C1"/>
                </a:solidFill>
                <a:uFill>
                  <a:solidFill>
                    <a:srgbClr val="0563C1"/>
                  </a:solidFill>
                </a:uFill>
                <a:latin typeface="Calibri"/>
                <a:cs typeface="Calibri"/>
              </a:rPr>
              <a:t>0</a:t>
            </a:r>
            <a:r>
              <a:rPr sz="800" u="sng" spc="-15"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P</a:t>
            </a:r>
            <a:r>
              <a:rPr sz="800" u="sng" spc="5" dirty="0">
                <a:solidFill>
                  <a:srgbClr val="0563C1"/>
                </a:solidFill>
                <a:uFill>
                  <a:solidFill>
                    <a:srgbClr val="0563C1"/>
                  </a:solidFill>
                </a:uFill>
                <a:latin typeface="Calibri"/>
                <a:cs typeface="Calibri"/>
              </a:rPr>
              <a:t>u</a:t>
            </a:r>
            <a:r>
              <a:rPr sz="800" u="sng" dirty="0">
                <a:solidFill>
                  <a:srgbClr val="0563C1"/>
                </a:solidFill>
                <a:uFill>
                  <a:solidFill>
                    <a:srgbClr val="0563C1"/>
                  </a:solidFill>
                </a:uFill>
                <a:latin typeface="Calibri"/>
                <a:cs typeface="Calibri"/>
              </a:rPr>
              <a:t>blic</a:t>
            </a:r>
            <a:r>
              <a:rPr sz="800" u="sng" spc="-10" dirty="0">
                <a:solidFill>
                  <a:srgbClr val="0563C1"/>
                </a:solidFill>
                <a:uFill>
                  <a:solidFill>
                    <a:srgbClr val="0563C1"/>
                  </a:solidFill>
                </a:uFill>
                <a:latin typeface="Calibri"/>
                <a:cs typeface="Calibri"/>
              </a:rPr>
              <a:t> </a:t>
            </a:r>
            <a:r>
              <a:rPr sz="800" u="sng" dirty="0">
                <a:solidFill>
                  <a:srgbClr val="0563C1"/>
                </a:solidFill>
                <a:uFill>
                  <a:solidFill>
                    <a:srgbClr val="0563C1"/>
                  </a:solidFill>
                </a:uFill>
                <a:latin typeface="Calibri"/>
                <a:cs typeface="Calibri"/>
              </a:rPr>
              <a:t>do</a:t>
            </a:r>
            <a:r>
              <a:rPr sz="800" u="sng" spc="-5" dirty="0">
                <a:solidFill>
                  <a:srgbClr val="0563C1"/>
                </a:solidFill>
                <a:uFill>
                  <a:solidFill>
                    <a:srgbClr val="0563C1"/>
                  </a:solidFill>
                </a:uFill>
                <a:latin typeface="Calibri"/>
                <a:cs typeface="Calibri"/>
              </a:rPr>
              <a:t>m</a:t>
            </a:r>
            <a:r>
              <a:rPr sz="800" u="sng" dirty="0">
                <a:solidFill>
                  <a:srgbClr val="0563C1"/>
                </a:solidFill>
                <a:uFill>
                  <a:solidFill>
                    <a:srgbClr val="0563C1"/>
                  </a:solidFill>
                </a:uFill>
                <a:latin typeface="Calibri"/>
                <a:cs typeface="Calibri"/>
              </a:rPr>
              <a:t>ain</a:t>
            </a:r>
            <a:r>
              <a:rPr sz="800" dirty="0">
                <a:solidFill>
                  <a:srgbClr val="999999"/>
                </a:solidFill>
                <a:latin typeface="Calibri"/>
                <a:cs typeface="Calibri"/>
              </a:rPr>
              <a:t>:</a:t>
            </a:r>
            <a:r>
              <a:rPr sz="800" spc="-10" dirty="0">
                <a:solidFill>
                  <a:srgbClr val="999999"/>
                </a:solidFill>
                <a:latin typeface="Calibri"/>
                <a:cs typeface="Calibri"/>
              </a:rPr>
              <a:t> </a:t>
            </a:r>
            <a:r>
              <a:rPr sz="800" u="sng" spc="5" dirty="0">
                <a:solidFill>
                  <a:srgbClr val="0563C1"/>
                </a:solidFill>
                <a:uFill>
                  <a:solidFill>
                    <a:srgbClr val="0563C1"/>
                  </a:solidFill>
                </a:uFill>
                <a:latin typeface="Calibri"/>
                <a:cs typeface="Calibri"/>
              </a:rPr>
              <a:t>fu</a:t>
            </a:r>
            <a:r>
              <a:rPr sz="800" u="sng" dirty="0">
                <a:solidFill>
                  <a:srgbClr val="0563C1"/>
                </a:solidFill>
                <a:uFill>
                  <a:solidFill>
                    <a:srgbClr val="0563C1"/>
                  </a:solidFill>
                </a:uFill>
                <a:latin typeface="Calibri"/>
                <a:cs typeface="Calibri"/>
              </a:rPr>
              <a:t>r</a:t>
            </a:r>
            <a:r>
              <a:rPr sz="800" u="sng" spc="-15" dirty="0">
                <a:solidFill>
                  <a:srgbClr val="0563C1"/>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c</a:t>
            </a:r>
            <a:r>
              <a:rPr sz="800" u="sng" dirty="0">
                <a:solidFill>
                  <a:srgbClr val="0563C1"/>
                </a:solidFill>
                <a:uFill>
                  <a:solidFill>
                    <a:srgbClr val="0563C1"/>
                  </a:solidFill>
                </a:uFill>
                <a:latin typeface="Calibri"/>
                <a:cs typeface="Calibri"/>
              </a:rPr>
              <a:t>oa</a:t>
            </a:r>
            <a:r>
              <a:rPr sz="800" u="sng" spc="-10" dirty="0">
                <a:solidFill>
                  <a:srgbClr val="0563C1"/>
                </a:solidFill>
                <a:uFill>
                  <a:solidFill>
                    <a:srgbClr val="0563C1"/>
                  </a:solidFill>
                </a:uFill>
                <a:latin typeface="Calibri"/>
                <a:cs typeface="Calibri"/>
              </a:rPr>
              <a:t>t</a:t>
            </a:r>
            <a:r>
              <a:rPr sz="800" dirty="0">
                <a:solidFill>
                  <a:srgbClr val="999999"/>
                </a:solidFill>
                <a:latin typeface="Calibri"/>
                <a:cs typeface="Calibri"/>
              </a:rPr>
              <a:t>,  </a:t>
            </a:r>
            <a:r>
              <a:rPr sz="800" u="sng" spc="-5" dirty="0">
                <a:solidFill>
                  <a:srgbClr val="0563C1"/>
                </a:solidFill>
                <a:uFill>
                  <a:solidFill>
                    <a:srgbClr val="0563C1"/>
                  </a:solidFill>
                </a:uFill>
                <a:latin typeface="Calibri"/>
                <a:cs typeface="Calibri"/>
              </a:rPr>
              <a:t>handstand</a:t>
            </a:r>
            <a:r>
              <a:rPr sz="800" spc="-5" dirty="0">
                <a:solidFill>
                  <a:srgbClr val="999999"/>
                </a:solidFill>
                <a:latin typeface="Calibri"/>
                <a:cs typeface="Calibri"/>
              </a:rPr>
              <a:t>,</a:t>
            </a:r>
            <a:r>
              <a:rPr sz="800" spc="-15" dirty="0">
                <a:solidFill>
                  <a:srgbClr val="999999"/>
                </a:solidFill>
                <a:latin typeface="Calibri"/>
                <a:cs typeface="Calibri"/>
              </a:rPr>
              <a:t> </a:t>
            </a:r>
            <a:r>
              <a:rPr sz="800" u="sng" dirty="0">
                <a:solidFill>
                  <a:srgbClr val="0563C1"/>
                </a:solidFill>
                <a:uFill>
                  <a:solidFill>
                    <a:srgbClr val="0563C1"/>
                  </a:solidFill>
                </a:uFill>
                <a:latin typeface="Calibri"/>
                <a:cs typeface="Calibri"/>
              </a:rPr>
              <a:t>spider</a:t>
            </a:r>
            <a:r>
              <a:rPr sz="800" u="sng" spc="-10" dirty="0">
                <a:solidFill>
                  <a:srgbClr val="0563C1"/>
                </a:solidFill>
                <a:uFill>
                  <a:solidFill>
                    <a:srgbClr val="0563C1"/>
                  </a:solidFill>
                </a:uFill>
                <a:latin typeface="Calibri"/>
                <a:cs typeface="Calibri"/>
              </a:rPr>
              <a:t> </a:t>
            </a:r>
            <a:r>
              <a:rPr sz="800" u="sng" dirty="0">
                <a:solidFill>
                  <a:srgbClr val="0563C1"/>
                </a:solidFill>
                <a:uFill>
                  <a:solidFill>
                    <a:srgbClr val="0563C1"/>
                  </a:solidFill>
                </a:uFill>
                <a:latin typeface="Calibri"/>
                <a:cs typeface="Calibri"/>
              </a:rPr>
              <a:t>web</a:t>
            </a:r>
            <a:r>
              <a:rPr sz="800" u="sng" dirty="0">
                <a:solidFill>
                  <a:srgbClr val="999999"/>
                </a:solidFill>
                <a:uFill>
                  <a:solidFill>
                    <a:srgbClr val="0563C1"/>
                  </a:solidFill>
                </a:uFill>
                <a:latin typeface="Calibri"/>
                <a:cs typeface="Calibri"/>
              </a:rPr>
              <a:t>,</a:t>
            </a:r>
            <a:r>
              <a:rPr sz="800" u="sng" spc="-10" dirty="0">
                <a:solidFill>
                  <a:srgbClr val="999999"/>
                </a:solidFill>
                <a:uFill>
                  <a:solidFill>
                    <a:srgbClr val="0563C1"/>
                  </a:solidFill>
                </a:uFill>
                <a:latin typeface="Calibri"/>
                <a:cs typeface="Calibri"/>
              </a:rPr>
              <a:t> </a:t>
            </a:r>
            <a:r>
              <a:rPr sz="800" u="sng" spc="-5" dirty="0">
                <a:solidFill>
                  <a:srgbClr val="0563C1"/>
                </a:solidFill>
                <a:uFill>
                  <a:solidFill>
                    <a:srgbClr val="0563C1"/>
                  </a:solidFill>
                </a:uFill>
                <a:latin typeface="Calibri"/>
                <a:cs typeface="Calibri"/>
              </a:rPr>
              <a:t>basebal</a:t>
            </a:r>
            <a:r>
              <a:rPr sz="800" spc="-5" dirty="0">
                <a:solidFill>
                  <a:srgbClr val="0563C1"/>
                </a:solidFill>
                <a:latin typeface="Calibri"/>
                <a:cs typeface="Calibri"/>
              </a:rPr>
              <a:t>l</a:t>
            </a:r>
            <a:endParaRPr sz="800">
              <a:latin typeface="Calibri"/>
              <a:cs typeface="Calibri"/>
            </a:endParaRPr>
          </a:p>
        </p:txBody>
      </p:sp>
      <p:pic>
        <p:nvPicPr>
          <p:cNvPr id="4" name="object 4"/>
          <p:cNvPicPr/>
          <p:nvPr/>
        </p:nvPicPr>
        <p:blipFill>
          <a:blip r:embed="rId3" cstate="print"/>
          <a:stretch>
            <a:fillRect/>
          </a:stretch>
        </p:blipFill>
        <p:spPr>
          <a:xfrm>
            <a:off x="487680" y="1127760"/>
            <a:ext cx="2950463" cy="1969008"/>
          </a:xfrm>
          <a:prstGeom prst="rect">
            <a:avLst/>
          </a:prstGeom>
        </p:spPr>
      </p:pic>
      <p:sp>
        <p:nvSpPr>
          <p:cNvPr id="5" name="object 5"/>
          <p:cNvSpPr txBox="1"/>
          <p:nvPr/>
        </p:nvSpPr>
        <p:spPr>
          <a:xfrm>
            <a:off x="755687" y="3066796"/>
            <a:ext cx="2097405" cy="510540"/>
          </a:xfrm>
          <a:prstGeom prst="rect">
            <a:avLst/>
          </a:prstGeom>
        </p:spPr>
        <p:txBody>
          <a:bodyPr vert="horz" wrap="square" lIns="0" tIns="22860" rIns="0" bIns="0" rtlCol="0">
            <a:spAutoFit/>
          </a:bodyPr>
          <a:lstStyle/>
          <a:p>
            <a:pPr marL="12700" marR="5080">
              <a:lnSpc>
                <a:spcPts val="1900"/>
              </a:lnSpc>
              <a:spcBef>
                <a:spcPts val="180"/>
              </a:spcBef>
            </a:pPr>
            <a:r>
              <a:rPr sz="1600" i="1" dirty="0">
                <a:latin typeface="Calibri"/>
                <a:cs typeface="Calibri"/>
              </a:rPr>
              <a:t>A</a:t>
            </a:r>
            <a:r>
              <a:rPr sz="1600" i="1" spc="-20" dirty="0">
                <a:latin typeface="Calibri"/>
                <a:cs typeface="Calibri"/>
              </a:rPr>
              <a:t> </a:t>
            </a:r>
            <a:r>
              <a:rPr sz="1600" i="1" dirty="0">
                <a:latin typeface="Calibri"/>
                <a:cs typeface="Calibri"/>
              </a:rPr>
              <a:t>woman</a:t>
            </a:r>
            <a:r>
              <a:rPr sz="1600" i="1" spc="-15" dirty="0">
                <a:latin typeface="Calibri"/>
                <a:cs typeface="Calibri"/>
              </a:rPr>
              <a:t> </a:t>
            </a:r>
            <a:r>
              <a:rPr sz="1600" i="1" spc="-5" dirty="0">
                <a:latin typeface="Calibri"/>
                <a:cs typeface="Calibri"/>
              </a:rPr>
              <a:t>is</a:t>
            </a:r>
            <a:r>
              <a:rPr sz="1600" i="1" spc="-15" dirty="0">
                <a:latin typeface="Calibri"/>
                <a:cs typeface="Calibri"/>
              </a:rPr>
              <a:t> </a:t>
            </a:r>
            <a:r>
              <a:rPr sz="1600" i="1" spc="-5" dirty="0">
                <a:latin typeface="Calibri"/>
                <a:cs typeface="Calibri"/>
              </a:rPr>
              <a:t>holding</a:t>
            </a:r>
            <a:r>
              <a:rPr sz="1600" i="1" spc="-20" dirty="0">
                <a:latin typeface="Calibri"/>
                <a:cs typeface="Calibri"/>
              </a:rPr>
              <a:t> </a:t>
            </a:r>
            <a:r>
              <a:rPr sz="1600" i="1" dirty="0">
                <a:latin typeface="Calibri"/>
                <a:cs typeface="Calibri"/>
              </a:rPr>
              <a:t>a</a:t>
            </a:r>
            <a:r>
              <a:rPr sz="1600" i="1" spc="-15" dirty="0">
                <a:latin typeface="Calibri"/>
                <a:cs typeface="Calibri"/>
              </a:rPr>
              <a:t> </a:t>
            </a:r>
            <a:r>
              <a:rPr sz="1600" i="1" spc="-5" dirty="0">
                <a:latin typeface="Calibri"/>
                <a:cs typeface="Calibri"/>
              </a:rPr>
              <a:t>cat </a:t>
            </a:r>
            <a:r>
              <a:rPr sz="1600" i="1" spc="-345" dirty="0">
                <a:latin typeface="Calibri"/>
                <a:cs typeface="Calibri"/>
              </a:rPr>
              <a:t> </a:t>
            </a:r>
            <a:r>
              <a:rPr sz="1600" i="1" spc="-5" dirty="0">
                <a:latin typeface="Calibri"/>
                <a:cs typeface="Calibri"/>
              </a:rPr>
              <a:t>in her </a:t>
            </a:r>
            <a:r>
              <a:rPr sz="1600" i="1" dirty="0">
                <a:latin typeface="Calibri"/>
                <a:cs typeface="Calibri"/>
              </a:rPr>
              <a:t>hand</a:t>
            </a:r>
            <a:endParaRPr sz="1600">
              <a:latin typeface="Calibri"/>
              <a:cs typeface="Calibri"/>
            </a:endParaRPr>
          </a:p>
        </p:txBody>
      </p:sp>
      <p:pic>
        <p:nvPicPr>
          <p:cNvPr id="6" name="object 6"/>
          <p:cNvPicPr/>
          <p:nvPr/>
        </p:nvPicPr>
        <p:blipFill>
          <a:blip r:embed="rId4" cstate="print"/>
          <a:stretch>
            <a:fillRect/>
          </a:stretch>
        </p:blipFill>
        <p:spPr>
          <a:xfrm>
            <a:off x="3880103" y="1520952"/>
            <a:ext cx="2407920" cy="3621024"/>
          </a:xfrm>
          <a:prstGeom prst="rect">
            <a:avLst/>
          </a:prstGeom>
        </p:spPr>
      </p:pic>
      <p:pic>
        <p:nvPicPr>
          <p:cNvPr id="7" name="object 7"/>
          <p:cNvPicPr/>
          <p:nvPr/>
        </p:nvPicPr>
        <p:blipFill>
          <a:blip r:embed="rId5" cstate="print"/>
          <a:stretch>
            <a:fillRect/>
          </a:stretch>
        </p:blipFill>
        <p:spPr>
          <a:xfrm>
            <a:off x="530351" y="3745991"/>
            <a:ext cx="2840736" cy="1886712"/>
          </a:xfrm>
          <a:prstGeom prst="rect">
            <a:avLst/>
          </a:prstGeom>
        </p:spPr>
      </p:pic>
      <p:sp>
        <p:nvSpPr>
          <p:cNvPr id="8" name="object 8"/>
          <p:cNvSpPr txBox="1"/>
          <p:nvPr/>
        </p:nvSpPr>
        <p:spPr>
          <a:xfrm>
            <a:off x="740691" y="5163820"/>
            <a:ext cx="5713730" cy="1022350"/>
          </a:xfrm>
          <a:prstGeom prst="rect">
            <a:avLst/>
          </a:prstGeom>
        </p:spPr>
        <p:txBody>
          <a:bodyPr vert="horz" wrap="square" lIns="0" tIns="22860" rIns="0" bIns="0" rtlCol="0">
            <a:spAutoFit/>
          </a:bodyPr>
          <a:lstStyle/>
          <a:p>
            <a:pPr marL="3208655" marR="5080">
              <a:lnSpc>
                <a:spcPts val="1900"/>
              </a:lnSpc>
              <a:spcBef>
                <a:spcPts val="180"/>
              </a:spcBef>
            </a:pPr>
            <a:r>
              <a:rPr sz="1600" i="1" dirty="0">
                <a:latin typeface="Calibri"/>
                <a:cs typeface="Calibri"/>
              </a:rPr>
              <a:t>A woman </a:t>
            </a:r>
            <a:r>
              <a:rPr sz="1600" i="1" spc="-10" dirty="0">
                <a:latin typeface="Calibri"/>
                <a:cs typeface="Calibri"/>
              </a:rPr>
              <a:t>standing </a:t>
            </a:r>
            <a:r>
              <a:rPr sz="1600" i="1" dirty="0">
                <a:latin typeface="Calibri"/>
                <a:cs typeface="Calibri"/>
              </a:rPr>
              <a:t>on a </a:t>
            </a:r>
            <a:r>
              <a:rPr sz="1600" i="1" spc="-5" dirty="0">
                <a:latin typeface="Calibri"/>
                <a:cs typeface="Calibri"/>
              </a:rPr>
              <a:t>beach </a:t>
            </a:r>
            <a:r>
              <a:rPr sz="1600" i="1" spc="-350" dirty="0">
                <a:latin typeface="Calibri"/>
                <a:cs typeface="Calibri"/>
              </a:rPr>
              <a:t> </a:t>
            </a:r>
            <a:r>
              <a:rPr sz="1600" i="1" spc="-5" dirty="0">
                <a:latin typeface="Calibri"/>
                <a:cs typeface="Calibri"/>
              </a:rPr>
              <a:t>holding </a:t>
            </a:r>
            <a:r>
              <a:rPr sz="1600" i="1" dirty="0">
                <a:latin typeface="Calibri"/>
                <a:cs typeface="Calibri"/>
              </a:rPr>
              <a:t>a </a:t>
            </a:r>
            <a:r>
              <a:rPr sz="1600" i="1" spc="-5" dirty="0">
                <a:latin typeface="Calibri"/>
                <a:cs typeface="Calibri"/>
              </a:rPr>
              <a:t>surfboard</a:t>
            </a:r>
            <a:endParaRPr sz="1600">
              <a:latin typeface="Calibri"/>
              <a:cs typeface="Calibri"/>
            </a:endParaRPr>
          </a:p>
          <a:p>
            <a:pPr marL="12700" marR="3319145">
              <a:lnSpc>
                <a:spcPts val="1900"/>
              </a:lnSpc>
              <a:spcBef>
                <a:spcPts val="229"/>
              </a:spcBef>
            </a:pPr>
            <a:r>
              <a:rPr sz="1600" i="1" dirty="0">
                <a:latin typeface="Calibri"/>
                <a:cs typeface="Calibri"/>
              </a:rPr>
              <a:t>A </a:t>
            </a:r>
            <a:r>
              <a:rPr sz="1600" i="1" spc="-5" dirty="0">
                <a:latin typeface="Calibri"/>
                <a:cs typeface="Calibri"/>
              </a:rPr>
              <a:t>person holding </a:t>
            </a:r>
            <a:r>
              <a:rPr sz="1600" i="1" dirty="0">
                <a:latin typeface="Calibri"/>
                <a:cs typeface="Calibri"/>
              </a:rPr>
              <a:t>a </a:t>
            </a:r>
            <a:r>
              <a:rPr sz="1600" i="1" spc="-10" dirty="0">
                <a:latin typeface="Calibri"/>
                <a:cs typeface="Calibri"/>
              </a:rPr>
              <a:t>computer </a:t>
            </a:r>
            <a:r>
              <a:rPr sz="1600" i="1" spc="-350" dirty="0">
                <a:latin typeface="Calibri"/>
                <a:cs typeface="Calibri"/>
              </a:rPr>
              <a:t> </a:t>
            </a:r>
            <a:r>
              <a:rPr sz="1600" i="1" spc="-5" dirty="0">
                <a:latin typeface="Calibri"/>
                <a:cs typeface="Calibri"/>
              </a:rPr>
              <a:t>mouse </a:t>
            </a:r>
            <a:r>
              <a:rPr sz="1600" i="1" dirty="0">
                <a:latin typeface="Calibri"/>
                <a:cs typeface="Calibri"/>
              </a:rPr>
              <a:t>on</a:t>
            </a:r>
            <a:r>
              <a:rPr sz="1600" i="1" spc="-5" dirty="0">
                <a:latin typeface="Calibri"/>
                <a:cs typeface="Calibri"/>
              </a:rPr>
              <a:t> </a:t>
            </a:r>
            <a:r>
              <a:rPr sz="1600" i="1" dirty="0">
                <a:latin typeface="Calibri"/>
                <a:cs typeface="Calibri"/>
              </a:rPr>
              <a:t>a </a:t>
            </a:r>
            <a:r>
              <a:rPr sz="1600" i="1" spc="-5" dirty="0">
                <a:latin typeface="Calibri"/>
                <a:cs typeface="Calibri"/>
              </a:rPr>
              <a:t>desk</a:t>
            </a:r>
            <a:endParaRPr sz="1600">
              <a:latin typeface="Calibri"/>
              <a:cs typeface="Calibri"/>
            </a:endParaRPr>
          </a:p>
        </p:txBody>
      </p:sp>
      <p:pic>
        <p:nvPicPr>
          <p:cNvPr id="9" name="object 9"/>
          <p:cNvPicPr/>
          <p:nvPr/>
        </p:nvPicPr>
        <p:blipFill>
          <a:blip r:embed="rId6" cstate="print"/>
          <a:stretch>
            <a:fillRect/>
          </a:stretch>
        </p:blipFill>
        <p:spPr>
          <a:xfrm>
            <a:off x="6952488" y="1350263"/>
            <a:ext cx="2801111" cy="2100072"/>
          </a:xfrm>
          <a:prstGeom prst="rect">
            <a:avLst/>
          </a:prstGeom>
        </p:spPr>
      </p:pic>
      <p:sp>
        <p:nvSpPr>
          <p:cNvPr id="10" name="object 10"/>
          <p:cNvSpPr txBox="1"/>
          <p:nvPr/>
        </p:nvSpPr>
        <p:spPr>
          <a:xfrm>
            <a:off x="9860550" y="1298955"/>
            <a:ext cx="1802130" cy="510540"/>
          </a:xfrm>
          <a:prstGeom prst="rect">
            <a:avLst/>
          </a:prstGeom>
        </p:spPr>
        <p:txBody>
          <a:bodyPr vert="horz" wrap="square" lIns="0" tIns="22860" rIns="0" bIns="0" rtlCol="0">
            <a:spAutoFit/>
          </a:bodyPr>
          <a:lstStyle/>
          <a:p>
            <a:pPr marL="12700" marR="5080">
              <a:lnSpc>
                <a:spcPts val="1900"/>
              </a:lnSpc>
              <a:spcBef>
                <a:spcPts val="180"/>
              </a:spcBef>
            </a:pPr>
            <a:r>
              <a:rPr sz="1600" i="1" dirty="0">
                <a:latin typeface="Calibri"/>
                <a:cs typeface="Calibri"/>
              </a:rPr>
              <a:t>A </a:t>
            </a:r>
            <a:r>
              <a:rPr sz="1600" i="1" spc="-5" dirty="0">
                <a:latin typeface="Calibri"/>
                <a:cs typeface="Calibri"/>
              </a:rPr>
              <a:t>bird is perched </a:t>
            </a:r>
            <a:r>
              <a:rPr sz="1600" i="1" dirty="0">
                <a:latin typeface="Calibri"/>
                <a:cs typeface="Calibri"/>
              </a:rPr>
              <a:t>on a </a:t>
            </a:r>
            <a:r>
              <a:rPr sz="1600" i="1" spc="-350" dirty="0">
                <a:latin typeface="Calibri"/>
                <a:cs typeface="Calibri"/>
              </a:rPr>
              <a:t> </a:t>
            </a:r>
            <a:r>
              <a:rPr sz="1600" i="1" spc="-5" dirty="0">
                <a:latin typeface="Calibri"/>
                <a:cs typeface="Calibri"/>
              </a:rPr>
              <a:t>tree branch</a:t>
            </a:r>
            <a:endParaRPr sz="1600">
              <a:latin typeface="Calibri"/>
              <a:cs typeface="Calibri"/>
            </a:endParaRPr>
          </a:p>
        </p:txBody>
      </p:sp>
      <p:pic>
        <p:nvPicPr>
          <p:cNvPr id="11" name="object 11"/>
          <p:cNvPicPr/>
          <p:nvPr/>
        </p:nvPicPr>
        <p:blipFill>
          <a:blip r:embed="rId7" cstate="print"/>
          <a:stretch>
            <a:fillRect/>
          </a:stretch>
        </p:blipFill>
        <p:spPr>
          <a:xfrm>
            <a:off x="6952488" y="3681983"/>
            <a:ext cx="3151631" cy="2100072"/>
          </a:xfrm>
          <a:prstGeom prst="rect">
            <a:avLst/>
          </a:prstGeom>
        </p:spPr>
      </p:pic>
      <p:sp>
        <p:nvSpPr>
          <p:cNvPr id="12" name="object 12"/>
          <p:cNvSpPr txBox="1"/>
          <p:nvPr/>
        </p:nvSpPr>
        <p:spPr>
          <a:xfrm>
            <a:off x="10211325" y="3819652"/>
            <a:ext cx="1409700" cy="751205"/>
          </a:xfrm>
          <a:prstGeom prst="rect">
            <a:avLst/>
          </a:prstGeom>
        </p:spPr>
        <p:txBody>
          <a:bodyPr vert="horz" wrap="square" lIns="0" tIns="22860" rIns="0" bIns="0" rtlCol="0">
            <a:spAutoFit/>
          </a:bodyPr>
          <a:lstStyle/>
          <a:p>
            <a:pPr marL="12700" marR="5080">
              <a:lnSpc>
                <a:spcPts val="1900"/>
              </a:lnSpc>
              <a:spcBef>
                <a:spcPts val="180"/>
              </a:spcBef>
            </a:pPr>
            <a:r>
              <a:rPr sz="1600" i="1" dirty="0">
                <a:latin typeface="Calibri"/>
                <a:cs typeface="Calibri"/>
              </a:rPr>
              <a:t>A </a:t>
            </a:r>
            <a:r>
              <a:rPr sz="1600" i="1" spc="-5" dirty="0">
                <a:latin typeface="Calibri"/>
                <a:cs typeface="Calibri"/>
              </a:rPr>
              <a:t>man in </a:t>
            </a:r>
            <a:r>
              <a:rPr sz="1600" i="1" dirty="0">
                <a:latin typeface="Calibri"/>
                <a:cs typeface="Calibri"/>
              </a:rPr>
              <a:t>a </a:t>
            </a:r>
            <a:r>
              <a:rPr sz="1600" i="1" spc="5" dirty="0">
                <a:latin typeface="Calibri"/>
                <a:cs typeface="Calibri"/>
              </a:rPr>
              <a:t> </a:t>
            </a:r>
            <a:r>
              <a:rPr sz="1600" i="1" spc="-5" dirty="0">
                <a:latin typeface="Calibri"/>
                <a:cs typeface="Calibri"/>
              </a:rPr>
              <a:t>baseball</a:t>
            </a:r>
            <a:r>
              <a:rPr sz="1600" i="1" spc="-65" dirty="0">
                <a:latin typeface="Calibri"/>
                <a:cs typeface="Calibri"/>
              </a:rPr>
              <a:t> </a:t>
            </a:r>
            <a:r>
              <a:rPr sz="1600" i="1" spc="-5" dirty="0">
                <a:latin typeface="Calibri"/>
                <a:cs typeface="Calibri"/>
              </a:rPr>
              <a:t>uniform </a:t>
            </a:r>
            <a:r>
              <a:rPr sz="1600" i="1" spc="-345" dirty="0">
                <a:latin typeface="Calibri"/>
                <a:cs typeface="Calibri"/>
              </a:rPr>
              <a:t> </a:t>
            </a:r>
            <a:r>
              <a:rPr sz="1600" i="1" spc="-5" dirty="0">
                <a:latin typeface="Calibri"/>
                <a:cs typeface="Calibri"/>
              </a:rPr>
              <a:t>throwing</a:t>
            </a:r>
            <a:r>
              <a:rPr sz="1600" i="1" spc="-10" dirty="0">
                <a:latin typeface="Calibri"/>
                <a:cs typeface="Calibri"/>
              </a:rPr>
              <a:t> </a:t>
            </a:r>
            <a:r>
              <a:rPr sz="1600" i="1" dirty="0">
                <a:latin typeface="Calibri"/>
                <a:cs typeface="Calibri"/>
              </a:rPr>
              <a:t>a</a:t>
            </a:r>
            <a:r>
              <a:rPr sz="1600" i="1" spc="-10" dirty="0">
                <a:latin typeface="Calibri"/>
                <a:cs typeface="Calibri"/>
              </a:rPr>
              <a:t> </a:t>
            </a:r>
            <a:r>
              <a:rPr sz="1600" i="1" spc="-5" dirty="0">
                <a:latin typeface="Calibri"/>
                <a:cs typeface="Calibri"/>
              </a:rPr>
              <a:t>ball</a:t>
            </a:r>
            <a:endParaRPr sz="1600">
              <a:latin typeface="Calibri"/>
              <a:cs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360035" cy="635000"/>
          </a:xfrm>
          <a:prstGeom prst="rect">
            <a:avLst/>
          </a:prstGeom>
        </p:spPr>
        <p:txBody>
          <a:bodyPr vert="horz" wrap="square" lIns="0" tIns="12700" rIns="0" bIns="0" rtlCol="0">
            <a:spAutoFit/>
          </a:bodyPr>
          <a:lstStyle/>
          <a:p>
            <a:pPr marL="12700">
              <a:lnSpc>
                <a:spcPct val="100000"/>
              </a:lnSpc>
              <a:spcBef>
                <a:spcPts val="100"/>
              </a:spcBef>
            </a:pPr>
            <a:r>
              <a:rPr sz="4000" spc="-35" dirty="0"/>
              <a:t>Vanilla</a:t>
            </a:r>
            <a:r>
              <a:rPr sz="4000" spc="-15" dirty="0"/>
              <a:t> </a:t>
            </a:r>
            <a:r>
              <a:rPr sz="4000" spc="-5" dirty="0"/>
              <a:t>RNN</a:t>
            </a:r>
            <a:r>
              <a:rPr sz="4000" spc="-20" dirty="0"/>
              <a:t> Gradient </a:t>
            </a:r>
            <a:r>
              <a:rPr sz="4000" spc="-5" dirty="0"/>
              <a:t>Flow</a:t>
            </a:r>
            <a:endParaRPr sz="4000"/>
          </a:p>
        </p:txBody>
      </p:sp>
      <p:grpSp>
        <p:nvGrpSpPr>
          <p:cNvPr id="3" name="object 3"/>
          <p:cNvGrpSpPr/>
          <p:nvPr/>
        </p:nvGrpSpPr>
        <p:grpSpPr>
          <a:xfrm>
            <a:off x="1499960" y="2797934"/>
            <a:ext cx="2891790" cy="1988820"/>
            <a:chOff x="1499960" y="2797934"/>
            <a:chExt cx="2891790" cy="1988820"/>
          </a:xfrm>
        </p:grpSpPr>
        <p:sp>
          <p:nvSpPr>
            <p:cNvPr id="4" name="object 4"/>
            <p:cNvSpPr/>
            <p:nvPr/>
          </p:nvSpPr>
          <p:spPr>
            <a:xfrm>
              <a:off x="1504722" y="2802696"/>
              <a:ext cx="2882265" cy="1979295"/>
            </a:xfrm>
            <a:custGeom>
              <a:avLst/>
              <a:gdLst/>
              <a:ahLst/>
              <a:cxnLst/>
              <a:rect l="l" t="t" r="r" b="b"/>
              <a:pathLst>
                <a:path w="2882265" h="1979295">
                  <a:moveTo>
                    <a:pt x="2682255" y="0"/>
                  </a:moveTo>
                  <a:lnTo>
                    <a:pt x="199670" y="0"/>
                  </a:lnTo>
                  <a:lnTo>
                    <a:pt x="153887" y="5273"/>
                  </a:lnTo>
                  <a:lnTo>
                    <a:pt x="111860" y="20294"/>
                  </a:lnTo>
                  <a:lnTo>
                    <a:pt x="74786" y="43865"/>
                  </a:lnTo>
                  <a:lnTo>
                    <a:pt x="43865" y="74786"/>
                  </a:lnTo>
                  <a:lnTo>
                    <a:pt x="20294" y="111860"/>
                  </a:lnTo>
                  <a:lnTo>
                    <a:pt x="5273" y="153887"/>
                  </a:lnTo>
                  <a:lnTo>
                    <a:pt x="0" y="199670"/>
                  </a:lnTo>
                  <a:lnTo>
                    <a:pt x="0" y="1779014"/>
                  </a:lnTo>
                  <a:lnTo>
                    <a:pt x="5273" y="1824797"/>
                  </a:lnTo>
                  <a:lnTo>
                    <a:pt x="20294" y="1866824"/>
                  </a:lnTo>
                  <a:lnTo>
                    <a:pt x="43865" y="1903898"/>
                  </a:lnTo>
                  <a:lnTo>
                    <a:pt x="74786" y="1934819"/>
                  </a:lnTo>
                  <a:lnTo>
                    <a:pt x="111860" y="1958390"/>
                  </a:lnTo>
                  <a:lnTo>
                    <a:pt x="153887" y="1973411"/>
                  </a:lnTo>
                  <a:lnTo>
                    <a:pt x="199670" y="1978685"/>
                  </a:lnTo>
                  <a:lnTo>
                    <a:pt x="2682255" y="1978685"/>
                  </a:lnTo>
                  <a:lnTo>
                    <a:pt x="2728037" y="1973411"/>
                  </a:lnTo>
                  <a:lnTo>
                    <a:pt x="2770065" y="1958390"/>
                  </a:lnTo>
                  <a:lnTo>
                    <a:pt x="2807139" y="1934819"/>
                  </a:lnTo>
                  <a:lnTo>
                    <a:pt x="2838060" y="1903898"/>
                  </a:lnTo>
                  <a:lnTo>
                    <a:pt x="2861631" y="1866824"/>
                  </a:lnTo>
                  <a:lnTo>
                    <a:pt x="2876652" y="1824797"/>
                  </a:lnTo>
                  <a:lnTo>
                    <a:pt x="2881925" y="1779014"/>
                  </a:lnTo>
                  <a:lnTo>
                    <a:pt x="2881925" y="199670"/>
                  </a:lnTo>
                  <a:lnTo>
                    <a:pt x="2876652" y="153887"/>
                  </a:lnTo>
                  <a:lnTo>
                    <a:pt x="2861631" y="111860"/>
                  </a:lnTo>
                  <a:lnTo>
                    <a:pt x="2838060" y="74786"/>
                  </a:lnTo>
                  <a:lnTo>
                    <a:pt x="2807139" y="43865"/>
                  </a:lnTo>
                  <a:lnTo>
                    <a:pt x="2770065" y="20294"/>
                  </a:lnTo>
                  <a:lnTo>
                    <a:pt x="2728037" y="5273"/>
                  </a:lnTo>
                  <a:lnTo>
                    <a:pt x="2682255" y="0"/>
                  </a:lnTo>
                  <a:close/>
                </a:path>
              </a:pathLst>
            </a:custGeom>
            <a:solidFill>
              <a:srgbClr val="D9EAD3"/>
            </a:solidFill>
          </p:spPr>
          <p:txBody>
            <a:bodyPr wrap="square" lIns="0" tIns="0" rIns="0" bIns="0" rtlCol="0"/>
            <a:lstStyle/>
            <a:p>
              <a:endParaRPr/>
            </a:p>
          </p:txBody>
        </p:sp>
        <p:sp>
          <p:nvSpPr>
            <p:cNvPr id="5" name="object 5"/>
            <p:cNvSpPr/>
            <p:nvPr/>
          </p:nvSpPr>
          <p:spPr>
            <a:xfrm>
              <a:off x="1504722" y="2802696"/>
              <a:ext cx="2882265" cy="1979295"/>
            </a:xfrm>
            <a:custGeom>
              <a:avLst/>
              <a:gdLst/>
              <a:ahLst/>
              <a:cxnLst/>
              <a:rect l="l" t="t" r="r" b="b"/>
              <a:pathLst>
                <a:path w="2882265" h="1979295">
                  <a:moveTo>
                    <a:pt x="0" y="199670"/>
                  </a:moveTo>
                  <a:lnTo>
                    <a:pt x="5273" y="153887"/>
                  </a:lnTo>
                  <a:lnTo>
                    <a:pt x="20294" y="111860"/>
                  </a:lnTo>
                  <a:lnTo>
                    <a:pt x="43865" y="74786"/>
                  </a:lnTo>
                  <a:lnTo>
                    <a:pt x="74786" y="43865"/>
                  </a:lnTo>
                  <a:lnTo>
                    <a:pt x="111860" y="20294"/>
                  </a:lnTo>
                  <a:lnTo>
                    <a:pt x="153887" y="5273"/>
                  </a:lnTo>
                  <a:lnTo>
                    <a:pt x="199670" y="0"/>
                  </a:lnTo>
                  <a:lnTo>
                    <a:pt x="2682256" y="0"/>
                  </a:lnTo>
                  <a:lnTo>
                    <a:pt x="2728038" y="5273"/>
                  </a:lnTo>
                  <a:lnTo>
                    <a:pt x="2770065" y="20294"/>
                  </a:lnTo>
                  <a:lnTo>
                    <a:pt x="2807139" y="43865"/>
                  </a:lnTo>
                  <a:lnTo>
                    <a:pt x="2838060" y="74786"/>
                  </a:lnTo>
                  <a:lnTo>
                    <a:pt x="2861631" y="111860"/>
                  </a:lnTo>
                  <a:lnTo>
                    <a:pt x="2876652" y="153887"/>
                  </a:lnTo>
                  <a:lnTo>
                    <a:pt x="2881926" y="199670"/>
                  </a:lnTo>
                  <a:lnTo>
                    <a:pt x="2881926" y="1779014"/>
                  </a:lnTo>
                  <a:lnTo>
                    <a:pt x="2876652" y="1824796"/>
                  </a:lnTo>
                  <a:lnTo>
                    <a:pt x="2861631" y="1866824"/>
                  </a:lnTo>
                  <a:lnTo>
                    <a:pt x="2838060" y="1903897"/>
                  </a:lnTo>
                  <a:lnTo>
                    <a:pt x="2807139" y="1934819"/>
                  </a:lnTo>
                  <a:lnTo>
                    <a:pt x="2770065" y="1958390"/>
                  </a:lnTo>
                  <a:lnTo>
                    <a:pt x="2728038" y="1973411"/>
                  </a:lnTo>
                  <a:lnTo>
                    <a:pt x="2682256" y="1978685"/>
                  </a:lnTo>
                  <a:lnTo>
                    <a:pt x="199670" y="1978685"/>
                  </a:lnTo>
                  <a:lnTo>
                    <a:pt x="153887" y="1973411"/>
                  </a:lnTo>
                  <a:lnTo>
                    <a:pt x="111860" y="1958390"/>
                  </a:lnTo>
                  <a:lnTo>
                    <a:pt x="74786" y="1934819"/>
                  </a:lnTo>
                  <a:lnTo>
                    <a:pt x="43865" y="1903897"/>
                  </a:lnTo>
                  <a:lnTo>
                    <a:pt x="20294" y="1866824"/>
                  </a:lnTo>
                  <a:lnTo>
                    <a:pt x="5273" y="1824796"/>
                  </a:lnTo>
                  <a:lnTo>
                    <a:pt x="0" y="1779014"/>
                  </a:lnTo>
                  <a:lnTo>
                    <a:pt x="0" y="199670"/>
                  </a:lnTo>
                  <a:close/>
                </a:path>
              </a:pathLst>
            </a:custGeom>
            <a:ln w="9525">
              <a:solidFill>
                <a:srgbClr val="44546A"/>
              </a:solidFill>
            </a:ln>
          </p:spPr>
          <p:txBody>
            <a:bodyPr wrap="square" lIns="0" tIns="0" rIns="0" bIns="0" rtlCol="0"/>
            <a:lstStyle/>
            <a:p>
              <a:endParaRPr/>
            </a:p>
          </p:txBody>
        </p:sp>
      </p:grpSp>
      <p:sp>
        <p:nvSpPr>
          <p:cNvPr id="6" name="object 6"/>
          <p:cNvSpPr txBox="1"/>
          <p:nvPr/>
        </p:nvSpPr>
        <p:spPr>
          <a:xfrm>
            <a:off x="588879" y="3887723"/>
            <a:ext cx="239395"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h</a:t>
            </a:r>
            <a:endParaRPr sz="3200">
              <a:latin typeface="Calibri"/>
              <a:cs typeface="Calibri"/>
            </a:endParaRPr>
          </a:p>
        </p:txBody>
      </p:sp>
      <p:sp>
        <p:nvSpPr>
          <p:cNvPr id="7" name="object 7"/>
          <p:cNvSpPr txBox="1"/>
          <p:nvPr/>
        </p:nvSpPr>
        <p:spPr>
          <a:xfrm>
            <a:off x="797857" y="4115816"/>
            <a:ext cx="325755" cy="345440"/>
          </a:xfrm>
          <a:prstGeom prst="rect">
            <a:avLst/>
          </a:prstGeom>
        </p:spPr>
        <p:txBody>
          <a:bodyPr vert="horz" wrap="square" lIns="0" tIns="12700" rIns="0" bIns="0" rtlCol="0">
            <a:spAutoFit/>
          </a:bodyPr>
          <a:lstStyle/>
          <a:p>
            <a:pPr marL="12700">
              <a:lnSpc>
                <a:spcPct val="100000"/>
              </a:lnSpc>
              <a:spcBef>
                <a:spcPts val="100"/>
              </a:spcBef>
            </a:pPr>
            <a:r>
              <a:rPr sz="2100" spc="-60" dirty="0">
                <a:latin typeface="Calibri"/>
                <a:cs typeface="Calibri"/>
              </a:rPr>
              <a:t>t</a:t>
            </a:r>
            <a:r>
              <a:rPr sz="2100" spc="5" dirty="0">
                <a:latin typeface="Calibri"/>
                <a:cs typeface="Calibri"/>
              </a:rPr>
              <a:t>-</a:t>
            </a:r>
            <a:r>
              <a:rPr sz="2100" dirty="0">
                <a:latin typeface="Calibri"/>
                <a:cs typeface="Calibri"/>
              </a:rPr>
              <a:t>1</a:t>
            </a:r>
            <a:endParaRPr sz="2100">
              <a:latin typeface="Calibri"/>
              <a:cs typeface="Calibri"/>
            </a:endParaRPr>
          </a:p>
        </p:txBody>
      </p:sp>
      <p:sp>
        <p:nvSpPr>
          <p:cNvPr id="8" name="object 8"/>
          <p:cNvSpPr txBox="1"/>
          <p:nvPr/>
        </p:nvSpPr>
        <p:spPr>
          <a:xfrm>
            <a:off x="2695647" y="4936236"/>
            <a:ext cx="34353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x</a:t>
            </a:r>
            <a:r>
              <a:rPr sz="3150" spc="7" baseline="-18518" dirty="0">
                <a:latin typeface="Calibri"/>
                <a:cs typeface="Calibri"/>
              </a:rPr>
              <a:t>t</a:t>
            </a:r>
            <a:endParaRPr sz="3150" baseline="-18518">
              <a:latin typeface="Calibri"/>
              <a:cs typeface="Calibri"/>
            </a:endParaRPr>
          </a:p>
        </p:txBody>
      </p:sp>
      <p:sp>
        <p:nvSpPr>
          <p:cNvPr id="9" name="object 9"/>
          <p:cNvSpPr txBox="1"/>
          <p:nvPr/>
        </p:nvSpPr>
        <p:spPr>
          <a:xfrm>
            <a:off x="1755931" y="3049524"/>
            <a:ext cx="38735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W</a:t>
            </a:r>
            <a:endParaRPr sz="3200">
              <a:latin typeface="Calibri"/>
              <a:cs typeface="Calibri"/>
            </a:endParaRPr>
          </a:p>
        </p:txBody>
      </p:sp>
      <p:grpSp>
        <p:nvGrpSpPr>
          <p:cNvPr id="10" name="object 10"/>
          <p:cNvGrpSpPr/>
          <p:nvPr/>
        </p:nvGrpSpPr>
        <p:grpSpPr>
          <a:xfrm>
            <a:off x="2658191" y="3121017"/>
            <a:ext cx="419100" cy="419100"/>
            <a:chOff x="2658191" y="3121017"/>
            <a:chExt cx="419100" cy="419100"/>
          </a:xfrm>
        </p:grpSpPr>
        <p:sp>
          <p:nvSpPr>
            <p:cNvPr id="11" name="object 11"/>
            <p:cNvSpPr/>
            <p:nvPr/>
          </p:nvSpPr>
          <p:spPr>
            <a:xfrm>
              <a:off x="2662953" y="3125779"/>
              <a:ext cx="409575" cy="409575"/>
            </a:xfrm>
            <a:custGeom>
              <a:avLst/>
              <a:gdLst/>
              <a:ahLst/>
              <a:cxnLst/>
              <a:rect l="l" t="t" r="r" b="b"/>
              <a:pathLst>
                <a:path w="409575" h="409575">
                  <a:moveTo>
                    <a:pt x="204746" y="0"/>
                  </a:moveTo>
                  <a:lnTo>
                    <a:pt x="157800" y="5407"/>
                  </a:lnTo>
                  <a:lnTo>
                    <a:pt x="114704" y="20810"/>
                  </a:lnTo>
                  <a:lnTo>
                    <a:pt x="76688" y="44980"/>
                  </a:lnTo>
                  <a:lnTo>
                    <a:pt x="44980" y="76688"/>
                  </a:lnTo>
                  <a:lnTo>
                    <a:pt x="20810" y="114704"/>
                  </a:lnTo>
                  <a:lnTo>
                    <a:pt x="5407" y="157800"/>
                  </a:lnTo>
                  <a:lnTo>
                    <a:pt x="0" y="204746"/>
                  </a:lnTo>
                  <a:lnTo>
                    <a:pt x="5407" y="251693"/>
                  </a:lnTo>
                  <a:lnTo>
                    <a:pt x="20810" y="294789"/>
                  </a:lnTo>
                  <a:lnTo>
                    <a:pt x="44980" y="332805"/>
                  </a:lnTo>
                  <a:lnTo>
                    <a:pt x="76688" y="364513"/>
                  </a:lnTo>
                  <a:lnTo>
                    <a:pt x="114704" y="388682"/>
                  </a:lnTo>
                  <a:lnTo>
                    <a:pt x="157800" y="404086"/>
                  </a:lnTo>
                  <a:lnTo>
                    <a:pt x="204746" y="409493"/>
                  </a:lnTo>
                  <a:lnTo>
                    <a:pt x="251693" y="404086"/>
                  </a:lnTo>
                  <a:lnTo>
                    <a:pt x="294788" y="388682"/>
                  </a:lnTo>
                  <a:lnTo>
                    <a:pt x="332804" y="364513"/>
                  </a:lnTo>
                  <a:lnTo>
                    <a:pt x="364512" y="332805"/>
                  </a:lnTo>
                  <a:lnTo>
                    <a:pt x="388681" y="294789"/>
                  </a:lnTo>
                  <a:lnTo>
                    <a:pt x="404084" y="251693"/>
                  </a:lnTo>
                  <a:lnTo>
                    <a:pt x="409492" y="204746"/>
                  </a:lnTo>
                  <a:lnTo>
                    <a:pt x="404084" y="157800"/>
                  </a:lnTo>
                  <a:lnTo>
                    <a:pt x="388681" y="114704"/>
                  </a:lnTo>
                  <a:lnTo>
                    <a:pt x="364512" y="76688"/>
                  </a:lnTo>
                  <a:lnTo>
                    <a:pt x="332804" y="44980"/>
                  </a:lnTo>
                  <a:lnTo>
                    <a:pt x="294788" y="20810"/>
                  </a:lnTo>
                  <a:lnTo>
                    <a:pt x="251693" y="5407"/>
                  </a:lnTo>
                  <a:lnTo>
                    <a:pt x="204746" y="0"/>
                  </a:lnTo>
                  <a:close/>
                </a:path>
              </a:pathLst>
            </a:custGeom>
            <a:solidFill>
              <a:srgbClr val="E7E6E6"/>
            </a:solidFill>
          </p:spPr>
          <p:txBody>
            <a:bodyPr wrap="square" lIns="0" tIns="0" rIns="0" bIns="0" rtlCol="0"/>
            <a:lstStyle/>
            <a:p>
              <a:endParaRPr/>
            </a:p>
          </p:txBody>
        </p:sp>
        <p:sp>
          <p:nvSpPr>
            <p:cNvPr id="12" name="object 12"/>
            <p:cNvSpPr/>
            <p:nvPr/>
          </p:nvSpPr>
          <p:spPr>
            <a:xfrm>
              <a:off x="2662953" y="3125779"/>
              <a:ext cx="409575" cy="409575"/>
            </a:xfrm>
            <a:custGeom>
              <a:avLst/>
              <a:gdLst/>
              <a:ahLst/>
              <a:cxnLst/>
              <a:rect l="l" t="t" r="r" b="b"/>
              <a:pathLst>
                <a:path w="409575" h="409575">
                  <a:moveTo>
                    <a:pt x="0" y="204746"/>
                  </a:moveTo>
                  <a:lnTo>
                    <a:pt x="5407" y="157800"/>
                  </a:lnTo>
                  <a:lnTo>
                    <a:pt x="20810" y="114704"/>
                  </a:lnTo>
                  <a:lnTo>
                    <a:pt x="44980" y="76688"/>
                  </a:lnTo>
                  <a:lnTo>
                    <a:pt x="76688" y="44980"/>
                  </a:lnTo>
                  <a:lnTo>
                    <a:pt x="114704" y="20810"/>
                  </a:lnTo>
                  <a:lnTo>
                    <a:pt x="157800" y="5407"/>
                  </a:lnTo>
                  <a:lnTo>
                    <a:pt x="204746" y="0"/>
                  </a:lnTo>
                  <a:lnTo>
                    <a:pt x="251693" y="5407"/>
                  </a:lnTo>
                  <a:lnTo>
                    <a:pt x="294788" y="20810"/>
                  </a:lnTo>
                  <a:lnTo>
                    <a:pt x="332805" y="44980"/>
                  </a:lnTo>
                  <a:lnTo>
                    <a:pt x="364512" y="76688"/>
                  </a:lnTo>
                  <a:lnTo>
                    <a:pt x="388682" y="114704"/>
                  </a:lnTo>
                  <a:lnTo>
                    <a:pt x="404085" y="157800"/>
                  </a:lnTo>
                  <a:lnTo>
                    <a:pt x="409493" y="204746"/>
                  </a:lnTo>
                  <a:lnTo>
                    <a:pt x="404085" y="251693"/>
                  </a:lnTo>
                  <a:lnTo>
                    <a:pt x="388682" y="294788"/>
                  </a:lnTo>
                  <a:lnTo>
                    <a:pt x="364512" y="332805"/>
                  </a:lnTo>
                  <a:lnTo>
                    <a:pt x="332805" y="364512"/>
                  </a:lnTo>
                  <a:lnTo>
                    <a:pt x="294788" y="388682"/>
                  </a:lnTo>
                  <a:lnTo>
                    <a:pt x="251693" y="404085"/>
                  </a:lnTo>
                  <a:lnTo>
                    <a:pt x="204746" y="409493"/>
                  </a:lnTo>
                  <a:lnTo>
                    <a:pt x="157800" y="404085"/>
                  </a:lnTo>
                  <a:lnTo>
                    <a:pt x="114704" y="388682"/>
                  </a:lnTo>
                  <a:lnTo>
                    <a:pt x="76688" y="364512"/>
                  </a:lnTo>
                  <a:lnTo>
                    <a:pt x="44980" y="332805"/>
                  </a:lnTo>
                  <a:lnTo>
                    <a:pt x="20810" y="294788"/>
                  </a:lnTo>
                  <a:lnTo>
                    <a:pt x="5407" y="251693"/>
                  </a:lnTo>
                  <a:lnTo>
                    <a:pt x="0" y="204746"/>
                  </a:lnTo>
                  <a:close/>
                </a:path>
              </a:pathLst>
            </a:custGeom>
            <a:ln w="9525">
              <a:solidFill>
                <a:srgbClr val="44546A"/>
              </a:solidFill>
            </a:ln>
          </p:spPr>
          <p:txBody>
            <a:bodyPr wrap="square" lIns="0" tIns="0" rIns="0" bIns="0" rtlCol="0"/>
            <a:lstStyle/>
            <a:p>
              <a:endParaRPr/>
            </a:p>
          </p:txBody>
        </p:sp>
      </p:grpSp>
      <p:sp>
        <p:nvSpPr>
          <p:cNvPr id="13" name="object 13"/>
          <p:cNvSpPr txBox="1"/>
          <p:nvPr/>
        </p:nvSpPr>
        <p:spPr>
          <a:xfrm>
            <a:off x="2517940" y="3903471"/>
            <a:ext cx="676910" cy="406400"/>
          </a:xfrm>
          <a:prstGeom prst="rect">
            <a:avLst/>
          </a:prstGeom>
        </p:spPr>
        <p:txBody>
          <a:bodyPr vert="horz" wrap="square" lIns="0" tIns="12700" rIns="0" bIns="0" rtlCol="0">
            <a:spAutoFit/>
          </a:bodyPr>
          <a:lstStyle/>
          <a:p>
            <a:pPr marL="12700">
              <a:lnSpc>
                <a:spcPct val="100000"/>
              </a:lnSpc>
              <a:spcBef>
                <a:spcPts val="100"/>
              </a:spcBef>
            </a:pPr>
            <a:r>
              <a:rPr sz="2500" spc="-35" dirty="0">
                <a:latin typeface="Calibri"/>
                <a:cs typeface="Calibri"/>
              </a:rPr>
              <a:t>st</a:t>
            </a:r>
            <a:r>
              <a:rPr sz="2500" spc="-15" dirty="0">
                <a:latin typeface="Calibri"/>
                <a:cs typeface="Calibri"/>
              </a:rPr>
              <a:t>a</a:t>
            </a:r>
            <a:r>
              <a:rPr sz="2500" spc="-10" dirty="0">
                <a:latin typeface="Calibri"/>
                <a:cs typeface="Calibri"/>
              </a:rPr>
              <a:t>c</a:t>
            </a:r>
            <a:r>
              <a:rPr sz="2500" dirty="0">
                <a:latin typeface="Calibri"/>
                <a:cs typeface="Calibri"/>
              </a:rPr>
              <a:t>k</a:t>
            </a:r>
            <a:endParaRPr sz="2500">
              <a:latin typeface="Calibri"/>
              <a:cs typeface="Calibri"/>
            </a:endParaRPr>
          </a:p>
        </p:txBody>
      </p:sp>
      <p:sp>
        <p:nvSpPr>
          <p:cNvPr id="14" name="object 14"/>
          <p:cNvSpPr/>
          <p:nvPr/>
        </p:nvSpPr>
        <p:spPr>
          <a:xfrm>
            <a:off x="1023366" y="3292436"/>
            <a:ext cx="1894205" cy="1765935"/>
          </a:xfrm>
          <a:custGeom>
            <a:avLst/>
            <a:gdLst/>
            <a:ahLst/>
            <a:cxnLst/>
            <a:rect l="l" t="t" r="r" b="b"/>
            <a:pathLst>
              <a:path w="1894205" h="1765935">
                <a:moveTo>
                  <a:pt x="1399235" y="840295"/>
                </a:moveTo>
                <a:lnTo>
                  <a:pt x="1323035" y="802195"/>
                </a:lnTo>
                <a:lnTo>
                  <a:pt x="1323035" y="830770"/>
                </a:lnTo>
                <a:lnTo>
                  <a:pt x="0" y="830770"/>
                </a:lnTo>
                <a:lnTo>
                  <a:pt x="0" y="849820"/>
                </a:lnTo>
                <a:lnTo>
                  <a:pt x="1323035" y="849820"/>
                </a:lnTo>
                <a:lnTo>
                  <a:pt x="1323035" y="878395"/>
                </a:lnTo>
                <a:lnTo>
                  <a:pt x="1380185" y="849820"/>
                </a:lnTo>
                <a:lnTo>
                  <a:pt x="1399235" y="840295"/>
                </a:lnTo>
                <a:close/>
              </a:path>
              <a:path w="1894205" h="1765935">
                <a:moveTo>
                  <a:pt x="1604314" y="38100"/>
                </a:moveTo>
                <a:lnTo>
                  <a:pt x="1528114" y="0"/>
                </a:lnTo>
                <a:lnTo>
                  <a:pt x="1528114" y="28575"/>
                </a:lnTo>
                <a:lnTo>
                  <a:pt x="1146835" y="28575"/>
                </a:lnTo>
                <a:lnTo>
                  <a:pt x="1146835" y="47625"/>
                </a:lnTo>
                <a:lnTo>
                  <a:pt x="1528114" y="47625"/>
                </a:lnTo>
                <a:lnTo>
                  <a:pt x="1528114" y="76200"/>
                </a:lnTo>
                <a:lnTo>
                  <a:pt x="1585264" y="47625"/>
                </a:lnTo>
                <a:lnTo>
                  <a:pt x="1604314" y="38100"/>
                </a:lnTo>
                <a:close/>
              </a:path>
              <a:path w="1894205" h="1765935">
                <a:moveTo>
                  <a:pt x="1882432" y="1091971"/>
                </a:moveTo>
                <a:lnTo>
                  <a:pt x="1876082" y="1079271"/>
                </a:lnTo>
                <a:lnTo>
                  <a:pt x="1844332" y="1015771"/>
                </a:lnTo>
                <a:lnTo>
                  <a:pt x="1806232" y="1091971"/>
                </a:lnTo>
                <a:lnTo>
                  <a:pt x="1834807" y="1091971"/>
                </a:lnTo>
                <a:lnTo>
                  <a:pt x="1834807" y="1765579"/>
                </a:lnTo>
                <a:lnTo>
                  <a:pt x="1853857" y="1765579"/>
                </a:lnTo>
                <a:lnTo>
                  <a:pt x="1853857" y="1091971"/>
                </a:lnTo>
                <a:lnTo>
                  <a:pt x="1882432" y="1091971"/>
                </a:lnTo>
                <a:close/>
              </a:path>
              <a:path w="1894205" h="1765935">
                <a:moveTo>
                  <a:pt x="1894166" y="319265"/>
                </a:moveTo>
                <a:lnTo>
                  <a:pt x="1887778" y="306285"/>
                </a:lnTo>
                <a:lnTo>
                  <a:pt x="1856524" y="242836"/>
                </a:lnTo>
                <a:lnTo>
                  <a:pt x="1817966" y="318808"/>
                </a:lnTo>
                <a:lnTo>
                  <a:pt x="1846541" y="318985"/>
                </a:lnTo>
                <a:lnTo>
                  <a:pt x="1844205" y="712266"/>
                </a:lnTo>
                <a:lnTo>
                  <a:pt x="1863255" y="712381"/>
                </a:lnTo>
                <a:lnTo>
                  <a:pt x="1865591" y="319100"/>
                </a:lnTo>
                <a:lnTo>
                  <a:pt x="1894166" y="319265"/>
                </a:lnTo>
                <a:close/>
              </a:path>
            </a:pathLst>
          </a:custGeom>
          <a:solidFill>
            <a:srgbClr val="44546A"/>
          </a:solidFill>
        </p:spPr>
        <p:txBody>
          <a:bodyPr wrap="square" lIns="0" tIns="0" rIns="0" bIns="0" rtlCol="0"/>
          <a:lstStyle/>
          <a:p>
            <a:endParaRPr/>
          </a:p>
        </p:txBody>
      </p:sp>
      <p:sp>
        <p:nvSpPr>
          <p:cNvPr id="15" name="object 15"/>
          <p:cNvSpPr txBox="1"/>
          <p:nvPr/>
        </p:nvSpPr>
        <p:spPr>
          <a:xfrm>
            <a:off x="3685485" y="3178047"/>
            <a:ext cx="612140" cy="406400"/>
          </a:xfrm>
          <a:prstGeom prst="rect">
            <a:avLst/>
          </a:prstGeom>
        </p:spPr>
        <p:txBody>
          <a:bodyPr vert="horz" wrap="square" lIns="0" tIns="12700" rIns="0" bIns="0" rtlCol="0">
            <a:spAutoFit/>
          </a:bodyPr>
          <a:lstStyle/>
          <a:p>
            <a:pPr marL="12700">
              <a:lnSpc>
                <a:spcPct val="100000"/>
              </a:lnSpc>
              <a:spcBef>
                <a:spcPts val="100"/>
              </a:spcBef>
            </a:pPr>
            <a:r>
              <a:rPr sz="2500" spc="-35" dirty="0">
                <a:latin typeface="Calibri"/>
                <a:cs typeface="Calibri"/>
              </a:rPr>
              <a:t>t</a:t>
            </a:r>
            <a:r>
              <a:rPr sz="2500" spc="-10" dirty="0">
                <a:latin typeface="Calibri"/>
                <a:cs typeface="Calibri"/>
              </a:rPr>
              <a:t>a</a:t>
            </a:r>
            <a:r>
              <a:rPr sz="2500" spc="-5" dirty="0">
                <a:latin typeface="Calibri"/>
                <a:cs typeface="Calibri"/>
              </a:rPr>
              <a:t>nh</a:t>
            </a:r>
            <a:endParaRPr sz="2500">
              <a:latin typeface="Calibri"/>
              <a:cs typeface="Calibri"/>
            </a:endParaRPr>
          </a:p>
        </p:txBody>
      </p:sp>
      <p:sp>
        <p:nvSpPr>
          <p:cNvPr id="16" name="object 16"/>
          <p:cNvSpPr txBox="1"/>
          <p:nvPr/>
        </p:nvSpPr>
        <p:spPr>
          <a:xfrm>
            <a:off x="4935621" y="3887723"/>
            <a:ext cx="239395"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h</a:t>
            </a:r>
            <a:endParaRPr sz="3200">
              <a:latin typeface="Calibri"/>
              <a:cs typeface="Calibri"/>
            </a:endParaRPr>
          </a:p>
        </p:txBody>
      </p:sp>
      <p:sp>
        <p:nvSpPr>
          <p:cNvPr id="17" name="object 17"/>
          <p:cNvSpPr txBox="1"/>
          <p:nvPr/>
        </p:nvSpPr>
        <p:spPr>
          <a:xfrm>
            <a:off x="5144599" y="4115816"/>
            <a:ext cx="114935"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Calibri"/>
                <a:cs typeface="Calibri"/>
              </a:rPr>
              <a:t>t</a:t>
            </a:r>
            <a:endParaRPr sz="2100">
              <a:latin typeface="Calibri"/>
              <a:cs typeface="Calibri"/>
            </a:endParaRPr>
          </a:p>
        </p:txBody>
      </p:sp>
      <p:sp>
        <p:nvSpPr>
          <p:cNvPr id="18" name="object 18"/>
          <p:cNvSpPr/>
          <p:nvPr/>
        </p:nvSpPr>
        <p:spPr>
          <a:xfrm>
            <a:off x="3118815" y="3292436"/>
            <a:ext cx="1613535" cy="914400"/>
          </a:xfrm>
          <a:custGeom>
            <a:avLst/>
            <a:gdLst/>
            <a:ahLst/>
            <a:cxnLst/>
            <a:rect l="l" t="t" r="r" b="b"/>
            <a:pathLst>
              <a:path w="1613535" h="914400">
                <a:moveTo>
                  <a:pt x="457492" y="38100"/>
                </a:moveTo>
                <a:lnTo>
                  <a:pt x="381292" y="0"/>
                </a:lnTo>
                <a:lnTo>
                  <a:pt x="381292" y="28575"/>
                </a:lnTo>
                <a:lnTo>
                  <a:pt x="0" y="28575"/>
                </a:lnTo>
                <a:lnTo>
                  <a:pt x="0" y="47625"/>
                </a:lnTo>
                <a:lnTo>
                  <a:pt x="381292" y="47625"/>
                </a:lnTo>
                <a:lnTo>
                  <a:pt x="381292" y="76200"/>
                </a:lnTo>
                <a:lnTo>
                  <a:pt x="438442" y="47625"/>
                </a:lnTo>
                <a:lnTo>
                  <a:pt x="457492" y="38100"/>
                </a:lnTo>
                <a:close/>
              </a:path>
              <a:path w="1613535" h="914400">
                <a:moveTo>
                  <a:pt x="1613395" y="875677"/>
                </a:moveTo>
                <a:lnTo>
                  <a:pt x="1594345" y="866152"/>
                </a:lnTo>
                <a:lnTo>
                  <a:pt x="1537195" y="837577"/>
                </a:lnTo>
                <a:lnTo>
                  <a:pt x="1537195" y="866152"/>
                </a:lnTo>
                <a:lnTo>
                  <a:pt x="832726" y="866152"/>
                </a:lnTo>
                <a:lnTo>
                  <a:pt x="832726" y="275437"/>
                </a:lnTo>
                <a:lnTo>
                  <a:pt x="813676" y="275437"/>
                </a:lnTo>
                <a:lnTo>
                  <a:pt x="813676" y="880935"/>
                </a:lnTo>
                <a:lnTo>
                  <a:pt x="817943" y="885202"/>
                </a:lnTo>
                <a:lnTo>
                  <a:pt x="1537195" y="885202"/>
                </a:lnTo>
                <a:lnTo>
                  <a:pt x="1537195" y="913777"/>
                </a:lnTo>
                <a:lnTo>
                  <a:pt x="1594345" y="885202"/>
                </a:lnTo>
                <a:lnTo>
                  <a:pt x="1613395" y="875677"/>
                </a:lnTo>
                <a:close/>
              </a:path>
            </a:pathLst>
          </a:custGeom>
          <a:solidFill>
            <a:srgbClr val="44546A"/>
          </a:solidFill>
        </p:spPr>
        <p:txBody>
          <a:bodyPr wrap="square" lIns="0" tIns="0" rIns="0" bIns="0" rtlCol="0"/>
          <a:lstStyle/>
          <a:p>
            <a:endParaRPr/>
          </a:p>
        </p:txBody>
      </p:sp>
      <p:sp>
        <p:nvSpPr>
          <p:cNvPr id="19" name="object 19"/>
          <p:cNvSpPr/>
          <p:nvPr/>
        </p:nvSpPr>
        <p:spPr>
          <a:xfrm>
            <a:off x="7265447" y="2886085"/>
            <a:ext cx="2945354" cy="329565"/>
          </a:xfrm>
          <a:custGeom>
            <a:avLst/>
            <a:gdLst/>
            <a:ahLst/>
            <a:cxnLst/>
            <a:rect l="l" t="t" r="r" b="b"/>
            <a:pathLst>
              <a:path w="3701415" h="329564">
                <a:moveTo>
                  <a:pt x="3596102" y="0"/>
                </a:moveTo>
                <a:lnTo>
                  <a:pt x="3591415" y="13370"/>
                </a:lnTo>
                <a:lnTo>
                  <a:pt x="3610481" y="21645"/>
                </a:lnTo>
                <a:lnTo>
                  <a:pt x="3626879" y="33099"/>
                </a:lnTo>
                <a:lnTo>
                  <a:pt x="3651665" y="65547"/>
                </a:lnTo>
                <a:lnTo>
                  <a:pt x="3666249" y="109324"/>
                </a:lnTo>
                <a:lnTo>
                  <a:pt x="3671111" y="163041"/>
                </a:lnTo>
                <a:lnTo>
                  <a:pt x="3669890" y="192092"/>
                </a:lnTo>
                <a:lnTo>
                  <a:pt x="3660124" y="242185"/>
                </a:lnTo>
                <a:lnTo>
                  <a:pt x="3640525" y="281307"/>
                </a:lnTo>
                <a:lnTo>
                  <a:pt x="3610704" y="307699"/>
                </a:lnTo>
                <a:lnTo>
                  <a:pt x="3591935" y="316011"/>
                </a:lnTo>
                <a:lnTo>
                  <a:pt x="3596102" y="329382"/>
                </a:lnTo>
                <a:lnTo>
                  <a:pt x="3641030" y="308307"/>
                </a:lnTo>
                <a:lnTo>
                  <a:pt x="3674064" y="271821"/>
                </a:lnTo>
                <a:lnTo>
                  <a:pt x="3694378" y="222966"/>
                </a:lnTo>
                <a:lnTo>
                  <a:pt x="3701150" y="164777"/>
                </a:lnTo>
                <a:lnTo>
                  <a:pt x="3699452" y="134581"/>
                </a:lnTo>
                <a:lnTo>
                  <a:pt x="3685865" y="81059"/>
                </a:lnTo>
                <a:lnTo>
                  <a:pt x="3658919" y="37488"/>
                </a:lnTo>
                <a:lnTo>
                  <a:pt x="3619982" y="8622"/>
                </a:lnTo>
                <a:lnTo>
                  <a:pt x="3596102" y="0"/>
                </a:lnTo>
                <a:close/>
              </a:path>
              <a:path w="3701415" h="329564">
                <a:moveTo>
                  <a:pt x="105048" y="0"/>
                </a:moveTo>
                <a:lnTo>
                  <a:pt x="60228" y="21118"/>
                </a:lnTo>
                <a:lnTo>
                  <a:pt x="27172" y="57732"/>
                </a:lnTo>
                <a:lnTo>
                  <a:pt x="6793" y="106676"/>
                </a:lnTo>
                <a:lnTo>
                  <a:pt x="0" y="164777"/>
                </a:lnTo>
                <a:lnTo>
                  <a:pt x="1692" y="195038"/>
                </a:lnTo>
                <a:lnTo>
                  <a:pt x="15236" y="248560"/>
                </a:lnTo>
                <a:lnTo>
                  <a:pt x="42116" y="291990"/>
                </a:lnTo>
                <a:lnTo>
                  <a:pt x="81097" y="320771"/>
                </a:lnTo>
                <a:lnTo>
                  <a:pt x="105048" y="329382"/>
                </a:lnTo>
                <a:lnTo>
                  <a:pt x="109214" y="316011"/>
                </a:lnTo>
                <a:lnTo>
                  <a:pt x="90446" y="307699"/>
                </a:lnTo>
                <a:lnTo>
                  <a:pt x="74249" y="296130"/>
                </a:lnTo>
                <a:lnTo>
                  <a:pt x="49571" y="263227"/>
                </a:lnTo>
                <a:lnTo>
                  <a:pt x="34921" y="218473"/>
                </a:lnTo>
                <a:lnTo>
                  <a:pt x="30038" y="163041"/>
                </a:lnTo>
                <a:lnTo>
                  <a:pt x="31258" y="134940"/>
                </a:lnTo>
                <a:lnTo>
                  <a:pt x="41025" y="86193"/>
                </a:lnTo>
                <a:lnTo>
                  <a:pt x="60657" y="47733"/>
                </a:lnTo>
                <a:lnTo>
                  <a:pt x="90739" y="21645"/>
                </a:lnTo>
                <a:lnTo>
                  <a:pt x="109735" y="13370"/>
                </a:lnTo>
                <a:lnTo>
                  <a:pt x="105048" y="0"/>
                </a:lnTo>
                <a:close/>
              </a:path>
            </a:pathLst>
          </a:custGeom>
          <a:solidFill>
            <a:srgbClr val="000000"/>
          </a:solidFill>
        </p:spPr>
        <p:txBody>
          <a:bodyPr wrap="square" lIns="0" tIns="0" rIns="0" bIns="0" rtlCol="0"/>
          <a:lstStyle/>
          <a:p>
            <a:endParaRPr/>
          </a:p>
        </p:txBody>
      </p:sp>
      <p:sp>
        <p:nvSpPr>
          <p:cNvPr id="20" name="object 20"/>
          <p:cNvSpPr/>
          <p:nvPr/>
        </p:nvSpPr>
        <p:spPr>
          <a:xfrm>
            <a:off x="7322604" y="3295941"/>
            <a:ext cx="4183596" cy="906780"/>
          </a:xfrm>
          <a:custGeom>
            <a:avLst/>
            <a:gdLst/>
            <a:ahLst/>
            <a:cxnLst/>
            <a:rect l="l" t="t" r="r" b="b"/>
            <a:pathLst>
              <a:path w="4135754" h="906779">
                <a:moveTo>
                  <a:pt x="163385" y="13030"/>
                </a:moveTo>
                <a:lnTo>
                  <a:pt x="121386" y="34315"/>
                </a:lnTo>
                <a:lnTo>
                  <a:pt x="91224" y="76136"/>
                </a:lnTo>
                <a:lnTo>
                  <a:pt x="64731" y="125476"/>
                </a:lnTo>
                <a:lnTo>
                  <a:pt x="41935" y="182321"/>
                </a:lnTo>
                <a:lnTo>
                  <a:pt x="26835" y="231914"/>
                </a:lnTo>
                <a:lnTo>
                  <a:pt x="15087" y="283768"/>
                </a:lnTo>
                <a:lnTo>
                  <a:pt x="6705" y="337883"/>
                </a:lnTo>
                <a:lnTo>
                  <a:pt x="1676" y="394233"/>
                </a:lnTo>
                <a:lnTo>
                  <a:pt x="0" y="453009"/>
                </a:lnTo>
                <a:lnTo>
                  <a:pt x="1676" y="510705"/>
                </a:lnTo>
                <a:lnTo>
                  <a:pt x="6705" y="566648"/>
                </a:lnTo>
                <a:lnTo>
                  <a:pt x="15087" y="620661"/>
                </a:lnTo>
                <a:lnTo>
                  <a:pt x="26835" y="672757"/>
                </a:lnTo>
                <a:lnTo>
                  <a:pt x="41935" y="722922"/>
                </a:lnTo>
                <a:lnTo>
                  <a:pt x="64731" y="780542"/>
                </a:lnTo>
                <a:lnTo>
                  <a:pt x="91224" y="830376"/>
                </a:lnTo>
                <a:lnTo>
                  <a:pt x="121386" y="872439"/>
                </a:lnTo>
                <a:lnTo>
                  <a:pt x="155232" y="906716"/>
                </a:lnTo>
                <a:lnTo>
                  <a:pt x="163385" y="893864"/>
                </a:lnTo>
                <a:lnTo>
                  <a:pt x="134340" y="859015"/>
                </a:lnTo>
                <a:lnTo>
                  <a:pt x="108826" y="817156"/>
                </a:lnTo>
                <a:lnTo>
                  <a:pt x="86842" y="768299"/>
                </a:lnTo>
                <a:lnTo>
                  <a:pt x="68414" y="712419"/>
                </a:lnTo>
                <a:lnTo>
                  <a:pt x="56413" y="664032"/>
                </a:lnTo>
                <a:lnTo>
                  <a:pt x="47078" y="613905"/>
                </a:lnTo>
                <a:lnTo>
                  <a:pt x="40411" y="562025"/>
                </a:lnTo>
                <a:lnTo>
                  <a:pt x="36410" y="508393"/>
                </a:lnTo>
                <a:lnTo>
                  <a:pt x="35077" y="452831"/>
                </a:lnTo>
                <a:lnTo>
                  <a:pt x="36410" y="396519"/>
                </a:lnTo>
                <a:lnTo>
                  <a:pt x="40424" y="342214"/>
                </a:lnTo>
                <a:lnTo>
                  <a:pt x="47104" y="290093"/>
                </a:lnTo>
                <a:lnTo>
                  <a:pt x="56464" y="240157"/>
                </a:lnTo>
                <a:lnTo>
                  <a:pt x="68491" y="192392"/>
                </a:lnTo>
                <a:lnTo>
                  <a:pt x="86956" y="137426"/>
                </a:lnTo>
                <a:lnTo>
                  <a:pt x="108927" y="89204"/>
                </a:lnTo>
                <a:lnTo>
                  <a:pt x="134404" y="47739"/>
                </a:lnTo>
                <a:lnTo>
                  <a:pt x="163385" y="13030"/>
                </a:lnTo>
                <a:close/>
              </a:path>
              <a:path w="4135754" h="906779">
                <a:moveTo>
                  <a:pt x="315849" y="302018"/>
                </a:moveTo>
                <a:lnTo>
                  <a:pt x="311150" y="288645"/>
                </a:lnTo>
                <a:lnTo>
                  <a:pt x="287274" y="297268"/>
                </a:lnTo>
                <a:lnTo>
                  <a:pt x="266331" y="309765"/>
                </a:lnTo>
                <a:lnTo>
                  <a:pt x="233286" y="346379"/>
                </a:lnTo>
                <a:lnTo>
                  <a:pt x="212902" y="395325"/>
                </a:lnTo>
                <a:lnTo>
                  <a:pt x="206108" y="453428"/>
                </a:lnTo>
                <a:lnTo>
                  <a:pt x="207797" y="483692"/>
                </a:lnTo>
                <a:lnTo>
                  <a:pt x="221348" y="537210"/>
                </a:lnTo>
                <a:lnTo>
                  <a:pt x="248221" y="580644"/>
                </a:lnTo>
                <a:lnTo>
                  <a:pt x="287210" y="609422"/>
                </a:lnTo>
                <a:lnTo>
                  <a:pt x="311150" y="618032"/>
                </a:lnTo>
                <a:lnTo>
                  <a:pt x="315328" y="604659"/>
                </a:lnTo>
                <a:lnTo>
                  <a:pt x="296557" y="596353"/>
                </a:lnTo>
                <a:lnTo>
                  <a:pt x="280352" y="584784"/>
                </a:lnTo>
                <a:lnTo>
                  <a:pt x="255676" y="551878"/>
                </a:lnTo>
                <a:lnTo>
                  <a:pt x="241033" y="507123"/>
                </a:lnTo>
                <a:lnTo>
                  <a:pt x="236143" y="451688"/>
                </a:lnTo>
                <a:lnTo>
                  <a:pt x="237363" y="423595"/>
                </a:lnTo>
                <a:lnTo>
                  <a:pt x="247129" y="374840"/>
                </a:lnTo>
                <a:lnTo>
                  <a:pt x="266763" y="336384"/>
                </a:lnTo>
                <a:lnTo>
                  <a:pt x="296849" y="310299"/>
                </a:lnTo>
                <a:lnTo>
                  <a:pt x="315849" y="302018"/>
                </a:lnTo>
                <a:close/>
              </a:path>
              <a:path w="4135754" h="906779">
                <a:moveTo>
                  <a:pt x="2058962" y="453428"/>
                </a:moveTo>
                <a:lnTo>
                  <a:pt x="2052167" y="395325"/>
                </a:lnTo>
                <a:lnTo>
                  <a:pt x="2031784" y="346379"/>
                </a:lnTo>
                <a:lnTo>
                  <a:pt x="1998738" y="309765"/>
                </a:lnTo>
                <a:lnTo>
                  <a:pt x="1953920" y="288645"/>
                </a:lnTo>
                <a:lnTo>
                  <a:pt x="1949234" y="302018"/>
                </a:lnTo>
                <a:lnTo>
                  <a:pt x="1968296" y="310299"/>
                </a:lnTo>
                <a:lnTo>
                  <a:pt x="1984692" y="321754"/>
                </a:lnTo>
                <a:lnTo>
                  <a:pt x="2009482" y="354190"/>
                </a:lnTo>
                <a:lnTo>
                  <a:pt x="2024062" y="397967"/>
                </a:lnTo>
                <a:lnTo>
                  <a:pt x="2028926" y="451688"/>
                </a:lnTo>
                <a:lnTo>
                  <a:pt x="2027707" y="480745"/>
                </a:lnTo>
                <a:lnTo>
                  <a:pt x="2017941" y="530834"/>
                </a:lnTo>
                <a:lnTo>
                  <a:pt x="1998332" y="569950"/>
                </a:lnTo>
                <a:lnTo>
                  <a:pt x="1968512" y="596353"/>
                </a:lnTo>
                <a:lnTo>
                  <a:pt x="1949754" y="604659"/>
                </a:lnTo>
                <a:lnTo>
                  <a:pt x="1953920" y="618032"/>
                </a:lnTo>
                <a:lnTo>
                  <a:pt x="1998840" y="596950"/>
                </a:lnTo>
                <a:lnTo>
                  <a:pt x="2031873" y="560476"/>
                </a:lnTo>
                <a:lnTo>
                  <a:pt x="2052193" y="511619"/>
                </a:lnTo>
                <a:lnTo>
                  <a:pt x="2057273" y="483692"/>
                </a:lnTo>
                <a:lnTo>
                  <a:pt x="2058962" y="453428"/>
                </a:lnTo>
                <a:close/>
              </a:path>
              <a:path w="4135754" h="906779">
                <a:moveTo>
                  <a:pt x="4135450" y="452831"/>
                </a:moveTo>
                <a:lnTo>
                  <a:pt x="4133761" y="394233"/>
                </a:lnTo>
                <a:lnTo>
                  <a:pt x="4128732" y="337883"/>
                </a:lnTo>
                <a:lnTo>
                  <a:pt x="4120350" y="283768"/>
                </a:lnTo>
                <a:lnTo>
                  <a:pt x="4108602" y="231914"/>
                </a:lnTo>
                <a:lnTo>
                  <a:pt x="4093514" y="182321"/>
                </a:lnTo>
                <a:lnTo>
                  <a:pt x="4070705" y="125476"/>
                </a:lnTo>
                <a:lnTo>
                  <a:pt x="4044226" y="76136"/>
                </a:lnTo>
                <a:lnTo>
                  <a:pt x="4014063" y="34315"/>
                </a:lnTo>
                <a:lnTo>
                  <a:pt x="3980218" y="0"/>
                </a:lnTo>
                <a:lnTo>
                  <a:pt x="3972052" y="13030"/>
                </a:lnTo>
                <a:lnTo>
                  <a:pt x="4000970" y="47739"/>
                </a:lnTo>
                <a:lnTo>
                  <a:pt x="4026408" y="89204"/>
                </a:lnTo>
                <a:lnTo>
                  <a:pt x="4048366" y="137426"/>
                </a:lnTo>
                <a:lnTo>
                  <a:pt x="4066857" y="192392"/>
                </a:lnTo>
                <a:lnTo>
                  <a:pt x="4078922" y="240157"/>
                </a:lnTo>
                <a:lnTo>
                  <a:pt x="4088307" y="290093"/>
                </a:lnTo>
                <a:lnTo>
                  <a:pt x="4095013" y="342214"/>
                </a:lnTo>
                <a:lnTo>
                  <a:pt x="4099026" y="396519"/>
                </a:lnTo>
                <a:lnTo>
                  <a:pt x="4100372" y="453009"/>
                </a:lnTo>
                <a:lnTo>
                  <a:pt x="4099039" y="508393"/>
                </a:lnTo>
                <a:lnTo>
                  <a:pt x="4095038" y="562025"/>
                </a:lnTo>
                <a:lnTo>
                  <a:pt x="4088371" y="613905"/>
                </a:lnTo>
                <a:lnTo>
                  <a:pt x="4079036" y="664032"/>
                </a:lnTo>
                <a:lnTo>
                  <a:pt x="4067035" y="712419"/>
                </a:lnTo>
                <a:lnTo>
                  <a:pt x="4048595" y="768299"/>
                </a:lnTo>
                <a:lnTo>
                  <a:pt x="4026624" y="817156"/>
                </a:lnTo>
                <a:lnTo>
                  <a:pt x="4001109" y="859015"/>
                </a:lnTo>
                <a:lnTo>
                  <a:pt x="3972052" y="893864"/>
                </a:lnTo>
                <a:lnTo>
                  <a:pt x="3980218" y="906716"/>
                </a:lnTo>
                <a:lnTo>
                  <a:pt x="4014063" y="872439"/>
                </a:lnTo>
                <a:lnTo>
                  <a:pt x="4044226" y="830376"/>
                </a:lnTo>
                <a:lnTo>
                  <a:pt x="4070705" y="780542"/>
                </a:lnTo>
                <a:lnTo>
                  <a:pt x="4093514" y="722922"/>
                </a:lnTo>
                <a:lnTo>
                  <a:pt x="4108602" y="672757"/>
                </a:lnTo>
                <a:lnTo>
                  <a:pt x="4120350" y="620661"/>
                </a:lnTo>
                <a:lnTo>
                  <a:pt x="4128732" y="566648"/>
                </a:lnTo>
                <a:lnTo>
                  <a:pt x="4133761" y="510705"/>
                </a:lnTo>
                <a:lnTo>
                  <a:pt x="4135450" y="452831"/>
                </a:lnTo>
                <a:close/>
              </a:path>
            </a:pathLst>
          </a:custGeom>
          <a:solidFill>
            <a:srgbClr val="000000"/>
          </a:solidFill>
        </p:spPr>
        <p:txBody>
          <a:bodyPr wrap="square" lIns="0" tIns="0" rIns="0" bIns="0" rtlCol="0"/>
          <a:lstStyle/>
          <a:p>
            <a:endParaRPr/>
          </a:p>
        </p:txBody>
      </p:sp>
      <p:sp>
        <p:nvSpPr>
          <p:cNvPr id="21" name="object 21"/>
          <p:cNvSpPr txBox="1"/>
          <p:nvPr/>
        </p:nvSpPr>
        <p:spPr>
          <a:xfrm>
            <a:off x="7606936" y="3533139"/>
            <a:ext cx="851264" cy="443711"/>
          </a:xfrm>
          <a:prstGeom prst="rect">
            <a:avLst/>
          </a:prstGeom>
        </p:spPr>
        <p:txBody>
          <a:bodyPr vert="horz" wrap="square" lIns="0" tIns="12700" rIns="0" bIns="0" rtlCol="0">
            <a:spAutoFit/>
          </a:bodyPr>
          <a:lstStyle/>
          <a:p>
            <a:pPr marL="38100">
              <a:lnSpc>
                <a:spcPct val="100000"/>
              </a:lnSpc>
              <a:spcBef>
                <a:spcPts val="100"/>
              </a:spcBef>
            </a:pPr>
            <a:r>
              <a:rPr lang="en-US" sz="4200" spc="592" baseline="10912" dirty="0">
                <a:latin typeface="Cambria Math"/>
                <a:cs typeface="Cambria Math"/>
              </a:rPr>
              <a:t>𝑊</a:t>
            </a:r>
            <a:r>
              <a:rPr lang="en-US" sz="2000" spc="395" dirty="0" err="1">
                <a:latin typeface="Cambria Math"/>
                <a:cs typeface="Cambria Math"/>
              </a:rPr>
              <a:t>hh</a:t>
            </a:r>
            <a:endParaRPr lang="en-US" sz="2000" dirty="0">
              <a:latin typeface="Cambria Math"/>
              <a:cs typeface="Cambria Math"/>
            </a:endParaRPr>
          </a:p>
        </p:txBody>
      </p:sp>
      <p:sp>
        <p:nvSpPr>
          <p:cNvPr id="22" name="object 22"/>
          <p:cNvSpPr txBox="1"/>
          <p:nvPr/>
        </p:nvSpPr>
        <p:spPr>
          <a:xfrm>
            <a:off x="8598615" y="3533139"/>
            <a:ext cx="838759" cy="443711"/>
          </a:xfrm>
          <a:prstGeom prst="rect">
            <a:avLst/>
          </a:prstGeom>
        </p:spPr>
        <p:txBody>
          <a:bodyPr vert="horz" wrap="square" lIns="0" tIns="12700" rIns="0" bIns="0" rtlCol="0">
            <a:spAutoFit/>
          </a:bodyPr>
          <a:lstStyle/>
          <a:p>
            <a:pPr marL="38100">
              <a:lnSpc>
                <a:spcPct val="100000"/>
              </a:lnSpc>
              <a:spcBef>
                <a:spcPts val="100"/>
              </a:spcBef>
            </a:pPr>
            <a:r>
              <a:rPr sz="4200" spc="405" baseline="10912" dirty="0">
                <a:latin typeface="Cambria Math"/>
                <a:cs typeface="Cambria Math"/>
              </a:rPr>
              <a:t>𝑊</a:t>
            </a:r>
            <a:r>
              <a:rPr lang="en-US" sz="2000" spc="270" dirty="0" err="1">
                <a:latin typeface="Cambria Math"/>
                <a:cs typeface="Cambria Math"/>
              </a:rPr>
              <a:t>xh</a:t>
            </a:r>
            <a:endParaRPr sz="2000" dirty="0">
              <a:latin typeface="Cambria Math"/>
              <a:cs typeface="Cambria Math"/>
            </a:endParaRPr>
          </a:p>
        </p:txBody>
      </p:sp>
      <p:sp>
        <p:nvSpPr>
          <p:cNvPr id="23" name="object 23"/>
          <p:cNvSpPr/>
          <p:nvPr/>
        </p:nvSpPr>
        <p:spPr>
          <a:xfrm>
            <a:off x="9501581" y="3398017"/>
            <a:ext cx="965200" cy="702945"/>
          </a:xfrm>
          <a:custGeom>
            <a:avLst/>
            <a:gdLst/>
            <a:ahLst/>
            <a:cxnLst/>
            <a:rect l="l" t="t" r="r" b="b"/>
            <a:pathLst>
              <a:path w="965200" h="702945">
                <a:moveTo>
                  <a:pt x="840131" y="0"/>
                </a:moveTo>
                <a:lnTo>
                  <a:pt x="830060" y="11634"/>
                </a:lnTo>
                <a:lnTo>
                  <a:pt x="851070" y="34770"/>
                </a:lnTo>
                <a:lnTo>
                  <a:pt x="870169" y="63550"/>
                </a:lnTo>
                <a:lnTo>
                  <a:pt x="887359" y="97973"/>
                </a:lnTo>
                <a:lnTo>
                  <a:pt x="902638" y="138038"/>
                </a:lnTo>
                <a:lnTo>
                  <a:pt x="915172" y="183530"/>
                </a:lnTo>
                <a:lnTo>
                  <a:pt x="924125" y="234231"/>
                </a:lnTo>
                <a:lnTo>
                  <a:pt x="929497" y="290140"/>
                </a:lnTo>
                <a:lnTo>
                  <a:pt x="931288" y="351259"/>
                </a:lnTo>
                <a:lnTo>
                  <a:pt x="929497" y="412377"/>
                </a:lnTo>
                <a:lnTo>
                  <a:pt x="924125" y="468287"/>
                </a:lnTo>
                <a:lnTo>
                  <a:pt x="915172" y="518988"/>
                </a:lnTo>
                <a:lnTo>
                  <a:pt x="902638" y="564480"/>
                </a:lnTo>
                <a:lnTo>
                  <a:pt x="887359" y="604546"/>
                </a:lnTo>
                <a:lnTo>
                  <a:pt x="870169" y="638969"/>
                </a:lnTo>
                <a:lnTo>
                  <a:pt x="830060" y="690885"/>
                </a:lnTo>
                <a:lnTo>
                  <a:pt x="840131" y="702518"/>
                </a:lnTo>
                <a:lnTo>
                  <a:pt x="887099" y="650797"/>
                </a:lnTo>
                <a:lnTo>
                  <a:pt x="908174" y="615577"/>
                </a:lnTo>
                <a:lnTo>
                  <a:pt x="927642" y="574117"/>
                </a:lnTo>
                <a:lnTo>
                  <a:pt x="941081" y="536665"/>
                </a:lnTo>
                <a:lnTo>
                  <a:pt x="951533" y="495635"/>
                </a:lnTo>
                <a:lnTo>
                  <a:pt x="958999" y="451029"/>
                </a:lnTo>
                <a:lnTo>
                  <a:pt x="963479" y="402846"/>
                </a:lnTo>
                <a:lnTo>
                  <a:pt x="964972" y="351086"/>
                </a:lnTo>
                <a:lnTo>
                  <a:pt x="963479" y="299451"/>
                </a:lnTo>
                <a:lnTo>
                  <a:pt x="958999" y="251365"/>
                </a:lnTo>
                <a:lnTo>
                  <a:pt x="951533" y="206828"/>
                </a:lnTo>
                <a:lnTo>
                  <a:pt x="941081" y="165840"/>
                </a:lnTo>
                <a:lnTo>
                  <a:pt x="927642" y="128402"/>
                </a:lnTo>
                <a:lnTo>
                  <a:pt x="908174" y="86941"/>
                </a:lnTo>
                <a:lnTo>
                  <a:pt x="887099" y="51721"/>
                </a:lnTo>
                <a:lnTo>
                  <a:pt x="864418" y="22740"/>
                </a:lnTo>
                <a:lnTo>
                  <a:pt x="840131" y="0"/>
                </a:lnTo>
                <a:close/>
              </a:path>
              <a:path w="965200" h="702945">
                <a:moveTo>
                  <a:pt x="124837" y="0"/>
                </a:moveTo>
                <a:lnTo>
                  <a:pt x="77869" y="51721"/>
                </a:lnTo>
                <a:lnTo>
                  <a:pt x="56795" y="86941"/>
                </a:lnTo>
                <a:lnTo>
                  <a:pt x="37326" y="128402"/>
                </a:lnTo>
                <a:lnTo>
                  <a:pt x="23887" y="165840"/>
                </a:lnTo>
                <a:lnTo>
                  <a:pt x="13434" y="206828"/>
                </a:lnTo>
                <a:lnTo>
                  <a:pt x="5968" y="251365"/>
                </a:lnTo>
                <a:lnTo>
                  <a:pt x="1488" y="299451"/>
                </a:lnTo>
                <a:lnTo>
                  <a:pt x="0" y="351259"/>
                </a:lnTo>
                <a:lnTo>
                  <a:pt x="1488" y="402846"/>
                </a:lnTo>
                <a:lnTo>
                  <a:pt x="5968" y="451029"/>
                </a:lnTo>
                <a:lnTo>
                  <a:pt x="13434" y="495635"/>
                </a:lnTo>
                <a:lnTo>
                  <a:pt x="23887" y="536665"/>
                </a:lnTo>
                <a:lnTo>
                  <a:pt x="37326" y="574117"/>
                </a:lnTo>
                <a:lnTo>
                  <a:pt x="56795" y="615577"/>
                </a:lnTo>
                <a:lnTo>
                  <a:pt x="77869" y="650797"/>
                </a:lnTo>
                <a:lnTo>
                  <a:pt x="124837" y="702518"/>
                </a:lnTo>
                <a:lnTo>
                  <a:pt x="134908" y="690885"/>
                </a:lnTo>
                <a:lnTo>
                  <a:pt x="113898" y="667748"/>
                </a:lnTo>
                <a:lnTo>
                  <a:pt x="94798" y="638969"/>
                </a:lnTo>
                <a:lnTo>
                  <a:pt x="77608" y="604546"/>
                </a:lnTo>
                <a:lnTo>
                  <a:pt x="62329" y="564480"/>
                </a:lnTo>
                <a:lnTo>
                  <a:pt x="49795" y="518988"/>
                </a:lnTo>
                <a:lnTo>
                  <a:pt x="40842" y="468287"/>
                </a:lnTo>
                <a:lnTo>
                  <a:pt x="35470" y="412377"/>
                </a:lnTo>
                <a:lnTo>
                  <a:pt x="33685" y="351086"/>
                </a:lnTo>
                <a:lnTo>
                  <a:pt x="35470" y="290140"/>
                </a:lnTo>
                <a:lnTo>
                  <a:pt x="40842" y="234231"/>
                </a:lnTo>
                <a:lnTo>
                  <a:pt x="49795" y="183530"/>
                </a:lnTo>
                <a:lnTo>
                  <a:pt x="62329" y="138038"/>
                </a:lnTo>
                <a:lnTo>
                  <a:pt x="77608" y="97973"/>
                </a:lnTo>
                <a:lnTo>
                  <a:pt x="94798" y="63550"/>
                </a:lnTo>
                <a:lnTo>
                  <a:pt x="134908" y="11634"/>
                </a:lnTo>
                <a:lnTo>
                  <a:pt x="124837" y="0"/>
                </a:lnTo>
                <a:close/>
              </a:path>
            </a:pathLst>
          </a:custGeom>
          <a:solidFill>
            <a:srgbClr val="000000"/>
          </a:solidFill>
        </p:spPr>
        <p:txBody>
          <a:bodyPr wrap="square" lIns="0" tIns="0" rIns="0" bIns="0" rtlCol="0"/>
          <a:lstStyle/>
          <a:p>
            <a:endParaRPr/>
          </a:p>
        </p:txBody>
      </p:sp>
      <p:sp>
        <p:nvSpPr>
          <p:cNvPr id="24" name="object 24"/>
          <p:cNvSpPr txBox="1"/>
          <p:nvPr/>
        </p:nvSpPr>
        <p:spPr>
          <a:xfrm>
            <a:off x="5711525" y="2661412"/>
            <a:ext cx="5151755" cy="1125949"/>
          </a:xfrm>
          <a:prstGeom prst="rect">
            <a:avLst/>
          </a:prstGeom>
        </p:spPr>
        <p:txBody>
          <a:bodyPr vert="horz" wrap="square" lIns="0" tIns="134620" rIns="0" bIns="0" rtlCol="0">
            <a:spAutoFit/>
          </a:bodyPr>
          <a:lstStyle/>
          <a:p>
            <a:pPr marL="38100">
              <a:lnSpc>
                <a:spcPct val="100000"/>
              </a:lnSpc>
              <a:spcBef>
                <a:spcPts val="1060"/>
              </a:spcBef>
              <a:tabLst>
                <a:tab pos="1670050" algn="l"/>
              </a:tabLst>
            </a:pPr>
            <a:r>
              <a:rPr sz="2800" spc="150" dirty="0" err="1">
                <a:latin typeface="Cambria Math"/>
                <a:cs typeface="Cambria Math"/>
              </a:rPr>
              <a:t>ℎ</a:t>
            </a:r>
            <a:r>
              <a:rPr lang="en-US" sz="3000" spc="225" baseline="-16666" dirty="0" err="1">
                <a:latin typeface="Cambria Math"/>
                <a:cs typeface="Cambria Math"/>
              </a:rPr>
              <a:t>t</a:t>
            </a:r>
            <a:r>
              <a:rPr sz="3000" spc="794" baseline="-16666" dirty="0">
                <a:latin typeface="Cambria Math"/>
                <a:cs typeface="Cambria Math"/>
              </a:rPr>
              <a:t> </a:t>
            </a:r>
            <a:r>
              <a:rPr sz="2800" dirty="0">
                <a:latin typeface="Cambria Math"/>
                <a:cs typeface="Cambria Math"/>
              </a:rPr>
              <a:t>=</a:t>
            </a:r>
            <a:r>
              <a:rPr sz="2800" spc="155" dirty="0">
                <a:latin typeface="Cambria Math"/>
                <a:cs typeface="Cambria Math"/>
              </a:rPr>
              <a:t> </a:t>
            </a:r>
            <a:r>
              <a:rPr sz="2800" spc="-5" dirty="0">
                <a:latin typeface="Cambria Math"/>
                <a:cs typeface="Cambria Math"/>
              </a:rPr>
              <a:t>tanh	</a:t>
            </a:r>
            <a:r>
              <a:rPr sz="2800" spc="365" dirty="0">
                <a:latin typeface="Cambria Math"/>
                <a:cs typeface="Cambria Math"/>
              </a:rPr>
              <a:t>𝑊</a:t>
            </a:r>
            <a:r>
              <a:rPr lang="en-US" sz="3000" spc="547" baseline="-16666" dirty="0">
                <a:latin typeface="Cambria Math"/>
                <a:cs typeface="Cambria Math"/>
              </a:rPr>
              <a:t>hh</a:t>
            </a:r>
            <a:r>
              <a:rPr sz="2800" spc="365" dirty="0">
                <a:latin typeface="Cambria Math"/>
                <a:cs typeface="Cambria Math"/>
              </a:rPr>
              <a:t>ℎ</a:t>
            </a:r>
            <a:r>
              <a:rPr lang="en-US" sz="3000" spc="547" baseline="-16666" dirty="0">
                <a:latin typeface="Cambria Math"/>
                <a:cs typeface="Cambria Math"/>
              </a:rPr>
              <a:t>t-1</a:t>
            </a:r>
            <a:r>
              <a:rPr lang="en-US" sz="2800" spc="250" dirty="0">
                <a:latin typeface="Cambria Math"/>
                <a:cs typeface="Cambria Math"/>
              </a:rPr>
              <a:t>+W</a:t>
            </a:r>
            <a:r>
              <a:rPr lang="en-US" sz="3000" spc="375" baseline="-16666" dirty="0">
                <a:latin typeface="Cambria Math"/>
                <a:cs typeface="Cambria Math"/>
              </a:rPr>
              <a:t>xh</a:t>
            </a:r>
            <a:r>
              <a:rPr sz="2800" spc="250" dirty="0">
                <a:latin typeface="Cambria Math"/>
                <a:cs typeface="Cambria Math"/>
              </a:rPr>
              <a:t>𝑥</a:t>
            </a:r>
            <a:r>
              <a:rPr lang="en-US" sz="3000" spc="375" baseline="-16666" dirty="0">
                <a:latin typeface="Cambria Math"/>
                <a:cs typeface="Cambria Math"/>
              </a:rPr>
              <a:t>t</a:t>
            </a:r>
            <a:endParaRPr sz="3000" baseline="-16666" dirty="0">
              <a:latin typeface="Cambria Math"/>
              <a:cs typeface="Cambria Math"/>
            </a:endParaRPr>
          </a:p>
          <a:p>
            <a:pPr marL="3935729">
              <a:lnSpc>
                <a:spcPct val="100000"/>
              </a:lnSpc>
              <a:spcBef>
                <a:spcPts val="960"/>
              </a:spcBef>
            </a:pPr>
            <a:r>
              <a:rPr sz="4200" spc="434" baseline="11904" dirty="0">
                <a:latin typeface="Cambria Math"/>
                <a:cs typeface="Cambria Math"/>
              </a:rPr>
              <a:t>ℎ</a:t>
            </a:r>
            <a:r>
              <a:rPr lang="en-US" sz="2000" spc="290" dirty="0">
                <a:latin typeface="Cambria Math"/>
                <a:cs typeface="Cambria Math"/>
              </a:rPr>
              <a:t>t-1</a:t>
            </a:r>
            <a:endParaRPr sz="2000" dirty="0">
              <a:latin typeface="Cambria Math"/>
              <a:cs typeface="Cambria Math"/>
            </a:endParaRPr>
          </a:p>
        </p:txBody>
      </p:sp>
      <p:sp>
        <p:nvSpPr>
          <p:cNvPr id="25" name="object 25"/>
          <p:cNvSpPr txBox="1"/>
          <p:nvPr/>
        </p:nvSpPr>
        <p:spPr>
          <a:xfrm>
            <a:off x="9785240" y="3676395"/>
            <a:ext cx="374015" cy="452120"/>
          </a:xfrm>
          <a:prstGeom prst="rect">
            <a:avLst/>
          </a:prstGeom>
        </p:spPr>
        <p:txBody>
          <a:bodyPr vert="horz" wrap="square" lIns="0" tIns="12700" rIns="0" bIns="0" rtlCol="0">
            <a:spAutoFit/>
          </a:bodyPr>
          <a:lstStyle/>
          <a:p>
            <a:pPr marL="38100">
              <a:lnSpc>
                <a:spcPct val="100000"/>
              </a:lnSpc>
              <a:spcBef>
                <a:spcPts val="100"/>
              </a:spcBef>
            </a:pPr>
            <a:r>
              <a:rPr sz="2800" spc="135" dirty="0">
                <a:latin typeface="Cambria Math"/>
                <a:cs typeface="Cambria Math"/>
              </a:rPr>
              <a:t>𝑥</a:t>
            </a:r>
            <a:r>
              <a:rPr lang="en-US" sz="3000" spc="202" baseline="-16666" dirty="0">
                <a:latin typeface="Cambria Math"/>
                <a:cs typeface="Cambria Math"/>
              </a:rPr>
              <a:t>t</a:t>
            </a:r>
            <a:endParaRPr sz="3000" baseline="-16666" dirty="0">
              <a:latin typeface="Cambria Math"/>
              <a:cs typeface="Cambria Math"/>
            </a:endParaRPr>
          </a:p>
        </p:txBody>
      </p:sp>
      <p:sp>
        <p:nvSpPr>
          <p:cNvPr id="26" name="object 26"/>
          <p:cNvSpPr txBox="1"/>
          <p:nvPr/>
        </p:nvSpPr>
        <p:spPr>
          <a:xfrm>
            <a:off x="6172200" y="3519969"/>
            <a:ext cx="5165725" cy="452120"/>
          </a:xfrm>
          <a:prstGeom prst="rect">
            <a:avLst/>
          </a:prstGeom>
        </p:spPr>
        <p:txBody>
          <a:bodyPr vert="horz" wrap="square" lIns="0" tIns="12700" rIns="0" bIns="0" rtlCol="0">
            <a:spAutoFit/>
          </a:bodyPr>
          <a:lstStyle/>
          <a:p>
            <a:pPr marL="38100">
              <a:lnSpc>
                <a:spcPct val="100000"/>
              </a:lnSpc>
              <a:spcBef>
                <a:spcPts val="100"/>
              </a:spcBef>
              <a:tabLst>
                <a:tab pos="4431665" algn="l"/>
              </a:tabLst>
            </a:pPr>
            <a:r>
              <a:rPr sz="2800" dirty="0">
                <a:latin typeface="Cambria Math"/>
                <a:cs typeface="Cambria Math"/>
              </a:rPr>
              <a:t>=</a:t>
            </a:r>
            <a:r>
              <a:rPr sz="2800" spc="155" dirty="0">
                <a:latin typeface="Cambria Math"/>
                <a:cs typeface="Cambria Math"/>
              </a:rPr>
              <a:t> </a:t>
            </a:r>
            <a:r>
              <a:rPr sz="2800" spc="-5" dirty="0">
                <a:latin typeface="Cambria Math"/>
                <a:cs typeface="Cambria Math"/>
              </a:rPr>
              <a:t>tanh	</a:t>
            </a:r>
            <a:endParaRPr sz="3000" baseline="-16666" dirty="0">
              <a:latin typeface="Cambria Math"/>
              <a:cs typeface="Cambria Math"/>
            </a:endParaRPr>
          </a:p>
        </p:txBody>
      </p:sp>
      <p:sp>
        <p:nvSpPr>
          <p:cNvPr id="27" name="object 27"/>
          <p:cNvSpPr/>
          <p:nvPr/>
        </p:nvSpPr>
        <p:spPr>
          <a:xfrm>
            <a:off x="7322959" y="4274324"/>
            <a:ext cx="2515235" cy="702945"/>
          </a:xfrm>
          <a:custGeom>
            <a:avLst/>
            <a:gdLst/>
            <a:ahLst/>
            <a:cxnLst/>
            <a:rect l="l" t="t" r="r" b="b"/>
            <a:pathLst>
              <a:path w="2515234" h="702945">
                <a:moveTo>
                  <a:pt x="134899" y="11633"/>
                </a:moveTo>
                <a:lnTo>
                  <a:pt x="77863" y="51714"/>
                </a:lnTo>
                <a:lnTo>
                  <a:pt x="56794" y="86944"/>
                </a:lnTo>
                <a:lnTo>
                  <a:pt x="37325" y="128397"/>
                </a:lnTo>
                <a:lnTo>
                  <a:pt x="23876" y="165836"/>
                </a:lnTo>
                <a:lnTo>
                  <a:pt x="13423" y="206832"/>
                </a:lnTo>
                <a:lnTo>
                  <a:pt x="5969" y="251358"/>
                </a:lnTo>
                <a:lnTo>
                  <a:pt x="1485" y="299453"/>
                </a:lnTo>
                <a:lnTo>
                  <a:pt x="0" y="351256"/>
                </a:lnTo>
                <a:lnTo>
                  <a:pt x="1485" y="402844"/>
                </a:lnTo>
                <a:lnTo>
                  <a:pt x="5969" y="451027"/>
                </a:lnTo>
                <a:lnTo>
                  <a:pt x="13423" y="495630"/>
                </a:lnTo>
                <a:lnTo>
                  <a:pt x="23876" y="536663"/>
                </a:lnTo>
                <a:lnTo>
                  <a:pt x="37325" y="574116"/>
                </a:lnTo>
                <a:lnTo>
                  <a:pt x="56794" y="615581"/>
                </a:lnTo>
                <a:lnTo>
                  <a:pt x="77863" y="650798"/>
                </a:lnTo>
                <a:lnTo>
                  <a:pt x="124828" y="702513"/>
                </a:lnTo>
                <a:lnTo>
                  <a:pt x="134899" y="690880"/>
                </a:lnTo>
                <a:lnTo>
                  <a:pt x="113893" y="667753"/>
                </a:lnTo>
                <a:lnTo>
                  <a:pt x="94792" y="638962"/>
                </a:lnTo>
                <a:lnTo>
                  <a:pt x="77609" y="604545"/>
                </a:lnTo>
                <a:lnTo>
                  <a:pt x="62318" y="564476"/>
                </a:lnTo>
                <a:lnTo>
                  <a:pt x="49784" y="518985"/>
                </a:lnTo>
                <a:lnTo>
                  <a:pt x="40830" y="468287"/>
                </a:lnTo>
                <a:lnTo>
                  <a:pt x="35458" y="412381"/>
                </a:lnTo>
                <a:lnTo>
                  <a:pt x="33680" y="351078"/>
                </a:lnTo>
                <a:lnTo>
                  <a:pt x="35458" y="290144"/>
                </a:lnTo>
                <a:lnTo>
                  <a:pt x="40830" y="234226"/>
                </a:lnTo>
                <a:lnTo>
                  <a:pt x="49784" y="183527"/>
                </a:lnTo>
                <a:lnTo>
                  <a:pt x="62318" y="138036"/>
                </a:lnTo>
                <a:lnTo>
                  <a:pt x="77609" y="97967"/>
                </a:lnTo>
                <a:lnTo>
                  <a:pt x="94792" y="63550"/>
                </a:lnTo>
                <a:lnTo>
                  <a:pt x="113893" y="34772"/>
                </a:lnTo>
                <a:lnTo>
                  <a:pt x="134899" y="11633"/>
                </a:lnTo>
                <a:close/>
              </a:path>
              <a:path w="2515234" h="702945">
                <a:moveTo>
                  <a:pt x="721893" y="11633"/>
                </a:moveTo>
                <a:lnTo>
                  <a:pt x="664857" y="51714"/>
                </a:lnTo>
                <a:lnTo>
                  <a:pt x="643788" y="86944"/>
                </a:lnTo>
                <a:lnTo>
                  <a:pt x="624319" y="128397"/>
                </a:lnTo>
                <a:lnTo>
                  <a:pt x="610870" y="165836"/>
                </a:lnTo>
                <a:lnTo>
                  <a:pt x="600417" y="206832"/>
                </a:lnTo>
                <a:lnTo>
                  <a:pt x="592963" y="251358"/>
                </a:lnTo>
                <a:lnTo>
                  <a:pt x="588479" y="299453"/>
                </a:lnTo>
                <a:lnTo>
                  <a:pt x="586994" y="351256"/>
                </a:lnTo>
                <a:lnTo>
                  <a:pt x="588479" y="402844"/>
                </a:lnTo>
                <a:lnTo>
                  <a:pt x="592963" y="451027"/>
                </a:lnTo>
                <a:lnTo>
                  <a:pt x="600417" y="495630"/>
                </a:lnTo>
                <a:lnTo>
                  <a:pt x="610870" y="536663"/>
                </a:lnTo>
                <a:lnTo>
                  <a:pt x="624319" y="574116"/>
                </a:lnTo>
                <a:lnTo>
                  <a:pt x="643788" y="615581"/>
                </a:lnTo>
                <a:lnTo>
                  <a:pt x="664857" y="650798"/>
                </a:lnTo>
                <a:lnTo>
                  <a:pt x="711822" y="702513"/>
                </a:lnTo>
                <a:lnTo>
                  <a:pt x="721893" y="690880"/>
                </a:lnTo>
                <a:lnTo>
                  <a:pt x="700887" y="667753"/>
                </a:lnTo>
                <a:lnTo>
                  <a:pt x="681786" y="638962"/>
                </a:lnTo>
                <a:lnTo>
                  <a:pt x="664603" y="604545"/>
                </a:lnTo>
                <a:lnTo>
                  <a:pt x="649312" y="564476"/>
                </a:lnTo>
                <a:lnTo>
                  <a:pt x="636778" y="518985"/>
                </a:lnTo>
                <a:lnTo>
                  <a:pt x="627824" y="468287"/>
                </a:lnTo>
                <a:lnTo>
                  <a:pt x="622452" y="412381"/>
                </a:lnTo>
                <a:lnTo>
                  <a:pt x="620674" y="351078"/>
                </a:lnTo>
                <a:lnTo>
                  <a:pt x="622452" y="290144"/>
                </a:lnTo>
                <a:lnTo>
                  <a:pt x="627824" y="234226"/>
                </a:lnTo>
                <a:lnTo>
                  <a:pt x="636778" y="183527"/>
                </a:lnTo>
                <a:lnTo>
                  <a:pt x="649312" y="138036"/>
                </a:lnTo>
                <a:lnTo>
                  <a:pt x="664603" y="97967"/>
                </a:lnTo>
                <a:lnTo>
                  <a:pt x="681786" y="63550"/>
                </a:lnTo>
                <a:lnTo>
                  <a:pt x="700887" y="34772"/>
                </a:lnTo>
                <a:lnTo>
                  <a:pt x="721893" y="11633"/>
                </a:lnTo>
                <a:close/>
              </a:path>
              <a:path w="2515234" h="702945">
                <a:moveTo>
                  <a:pt x="1551965" y="351078"/>
                </a:moveTo>
                <a:lnTo>
                  <a:pt x="1550466" y="299453"/>
                </a:lnTo>
                <a:lnTo>
                  <a:pt x="1545983" y="251358"/>
                </a:lnTo>
                <a:lnTo>
                  <a:pt x="1538516" y="206832"/>
                </a:lnTo>
                <a:lnTo>
                  <a:pt x="1528064" y="165836"/>
                </a:lnTo>
                <a:lnTo>
                  <a:pt x="1514627" y="128397"/>
                </a:lnTo>
                <a:lnTo>
                  <a:pt x="1495158" y="86944"/>
                </a:lnTo>
                <a:lnTo>
                  <a:pt x="1474089" y="51714"/>
                </a:lnTo>
                <a:lnTo>
                  <a:pt x="1427124" y="0"/>
                </a:lnTo>
                <a:lnTo>
                  <a:pt x="1417053" y="11633"/>
                </a:lnTo>
                <a:lnTo>
                  <a:pt x="1438059" y="34772"/>
                </a:lnTo>
                <a:lnTo>
                  <a:pt x="1457159" y="63550"/>
                </a:lnTo>
                <a:lnTo>
                  <a:pt x="1474343" y="97967"/>
                </a:lnTo>
                <a:lnTo>
                  <a:pt x="1489621" y="138036"/>
                </a:lnTo>
                <a:lnTo>
                  <a:pt x="1502156" y="183527"/>
                </a:lnTo>
                <a:lnTo>
                  <a:pt x="1511109" y="234226"/>
                </a:lnTo>
                <a:lnTo>
                  <a:pt x="1516481" y="290144"/>
                </a:lnTo>
                <a:lnTo>
                  <a:pt x="1518272" y="351256"/>
                </a:lnTo>
                <a:lnTo>
                  <a:pt x="1516481" y="412381"/>
                </a:lnTo>
                <a:lnTo>
                  <a:pt x="1511109" y="468287"/>
                </a:lnTo>
                <a:lnTo>
                  <a:pt x="1502156" y="518985"/>
                </a:lnTo>
                <a:lnTo>
                  <a:pt x="1489621" y="564476"/>
                </a:lnTo>
                <a:lnTo>
                  <a:pt x="1474343" y="604545"/>
                </a:lnTo>
                <a:lnTo>
                  <a:pt x="1457159" y="638962"/>
                </a:lnTo>
                <a:lnTo>
                  <a:pt x="1417053" y="690880"/>
                </a:lnTo>
                <a:lnTo>
                  <a:pt x="1427124" y="702513"/>
                </a:lnTo>
                <a:lnTo>
                  <a:pt x="1474089" y="650798"/>
                </a:lnTo>
                <a:lnTo>
                  <a:pt x="1495158" y="615581"/>
                </a:lnTo>
                <a:lnTo>
                  <a:pt x="1514627" y="574116"/>
                </a:lnTo>
                <a:lnTo>
                  <a:pt x="1528064" y="536663"/>
                </a:lnTo>
                <a:lnTo>
                  <a:pt x="1538516" y="495630"/>
                </a:lnTo>
                <a:lnTo>
                  <a:pt x="1545983" y="451027"/>
                </a:lnTo>
                <a:lnTo>
                  <a:pt x="1550466" y="402844"/>
                </a:lnTo>
                <a:lnTo>
                  <a:pt x="1551965" y="351078"/>
                </a:lnTo>
                <a:close/>
              </a:path>
              <a:path w="2515234" h="702945">
                <a:moveTo>
                  <a:pt x="2514816" y="351078"/>
                </a:moveTo>
                <a:lnTo>
                  <a:pt x="2513317" y="299453"/>
                </a:lnTo>
                <a:lnTo>
                  <a:pt x="2508834" y="251358"/>
                </a:lnTo>
                <a:lnTo>
                  <a:pt x="2501366" y="206832"/>
                </a:lnTo>
                <a:lnTo>
                  <a:pt x="2490914" y="165836"/>
                </a:lnTo>
                <a:lnTo>
                  <a:pt x="2477478" y="128397"/>
                </a:lnTo>
                <a:lnTo>
                  <a:pt x="2458008" y="86944"/>
                </a:lnTo>
                <a:lnTo>
                  <a:pt x="2436939" y="51714"/>
                </a:lnTo>
                <a:lnTo>
                  <a:pt x="2389975" y="0"/>
                </a:lnTo>
                <a:lnTo>
                  <a:pt x="2379903" y="11633"/>
                </a:lnTo>
                <a:lnTo>
                  <a:pt x="2400909" y="34772"/>
                </a:lnTo>
                <a:lnTo>
                  <a:pt x="2420010" y="63550"/>
                </a:lnTo>
                <a:lnTo>
                  <a:pt x="2437193" y="97967"/>
                </a:lnTo>
                <a:lnTo>
                  <a:pt x="2452471" y="138036"/>
                </a:lnTo>
                <a:lnTo>
                  <a:pt x="2465006" y="183527"/>
                </a:lnTo>
                <a:lnTo>
                  <a:pt x="2473960" y="234226"/>
                </a:lnTo>
                <a:lnTo>
                  <a:pt x="2479332" y="290144"/>
                </a:lnTo>
                <a:lnTo>
                  <a:pt x="2481122" y="351256"/>
                </a:lnTo>
                <a:lnTo>
                  <a:pt x="2479332" y="412381"/>
                </a:lnTo>
                <a:lnTo>
                  <a:pt x="2473960" y="468287"/>
                </a:lnTo>
                <a:lnTo>
                  <a:pt x="2465006" y="518985"/>
                </a:lnTo>
                <a:lnTo>
                  <a:pt x="2452471" y="564476"/>
                </a:lnTo>
                <a:lnTo>
                  <a:pt x="2437193" y="604545"/>
                </a:lnTo>
                <a:lnTo>
                  <a:pt x="2420010" y="638962"/>
                </a:lnTo>
                <a:lnTo>
                  <a:pt x="2379903" y="690880"/>
                </a:lnTo>
                <a:lnTo>
                  <a:pt x="2389975" y="702513"/>
                </a:lnTo>
                <a:lnTo>
                  <a:pt x="2436939" y="650798"/>
                </a:lnTo>
                <a:lnTo>
                  <a:pt x="2458008" y="615581"/>
                </a:lnTo>
                <a:lnTo>
                  <a:pt x="2477478" y="574116"/>
                </a:lnTo>
                <a:lnTo>
                  <a:pt x="2490914" y="536663"/>
                </a:lnTo>
                <a:lnTo>
                  <a:pt x="2501366" y="495630"/>
                </a:lnTo>
                <a:lnTo>
                  <a:pt x="2508834" y="451027"/>
                </a:lnTo>
                <a:lnTo>
                  <a:pt x="2513317" y="402844"/>
                </a:lnTo>
                <a:lnTo>
                  <a:pt x="2514816" y="351078"/>
                </a:lnTo>
                <a:close/>
              </a:path>
            </a:pathLst>
          </a:custGeom>
          <a:solidFill>
            <a:srgbClr val="000000"/>
          </a:solidFill>
        </p:spPr>
        <p:txBody>
          <a:bodyPr wrap="square" lIns="0" tIns="0" rIns="0" bIns="0" rtlCol="0"/>
          <a:lstStyle/>
          <a:p>
            <a:endParaRPr/>
          </a:p>
        </p:txBody>
      </p:sp>
      <p:sp>
        <p:nvSpPr>
          <p:cNvPr id="28" name="object 28"/>
          <p:cNvSpPr txBox="1"/>
          <p:nvPr/>
        </p:nvSpPr>
        <p:spPr>
          <a:xfrm>
            <a:off x="8193614" y="4551171"/>
            <a:ext cx="374015" cy="452120"/>
          </a:xfrm>
          <a:prstGeom prst="rect">
            <a:avLst/>
          </a:prstGeom>
        </p:spPr>
        <p:txBody>
          <a:bodyPr vert="horz" wrap="square" lIns="0" tIns="12700" rIns="0" bIns="0" rtlCol="0">
            <a:spAutoFit/>
          </a:bodyPr>
          <a:lstStyle/>
          <a:p>
            <a:pPr marL="38100">
              <a:lnSpc>
                <a:spcPct val="100000"/>
              </a:lnSpc>
              <a:spcBef>
                <a:spcPts val="100"/>
              </a:spcBef>
            </a:pPr>
            <a:r>
              <a:rPr sz="2800" spc="135" dirty="0">
                <a:latin typeface="Cambria Math"/>
                <a:cs typeface="Cambria Math"/>
              </a:rPr>
              <a:t>𝑥</a:t>
            </a:r>
            <a:r>
              <a:rPr lang="en-US" sz="3000" spc="202" baseline="-16666" dirty="0">
                <a:latin typeface="Cambria Math"/>
                <a:cs typeface="Cambria Math"/>
              </a:rPr>
              <a:t>t</a:t>
            </a:r>
            <a:endParaRPr sz="3000" baseline="-16666" dirty="0">
              <a:latin typeface="Cambria Math"/>
              <a:cs typeface="Cambria Math"/>
            </a:endParaRPr>
          </a:p>
        </p:txBody>
      </p:sp>
      <p:sp>
        <p:nvSpPr>
          <p:cNvPr id="31" name="object 31"/>
          <p:cNvSpPr txBox="1"/>
          <p:nvPr/>
        </p:nvSpPr>
        <p:spPr>
          <a:xfrm>
            <a:off x="72096" y="5962476"/>
            <a:ext cx="6997065" cy="363855"/>
          </a:xfrm>
          <a:prstGeom prst="rect">
            <a:avLst/>
          </a:prstGeom>
        </p:spPr>
        <p:txBody>
          <a:bodyPr vert="horz" wrap="square" lIns="0" tIns="5715" rIns="0" bIns="0" rtlCol="0">
            <a:spAutoFit/>
          </a:bodyPr>
          <a:lstStyle/>
          <a:p>
            <a:pPr marL="12700" marR="5080">
              <a:lnSpc>
                <a:spcPct val="100000"/>
              </a:lnSpc>
              <a:spcBef>
                <a:spcPts val="45"/>
              </a:spcBef>
            </a:pPr>
            <a:r>
              <a:rPr sz="1100" spc="-20" dirty="0">
                <a:latin typeface="Calibri"/>
                <a:cs typeface="Calibri"/>
              </a:rPr>
              <a:t>Bengio </a:t>
            </a:r>
            <a:r>
              <a:rPr sz="1100" spc="-15" dirty="0">
                <a:latin typeface="Calibri"/>
                <a:cs typeface="Calibri"/>
              </a:rPr>
              <a:t>et </a:t>
            </a:r>
            <a:r>
              <a:rPr sz="1100" spc="-10" dirty="0">
                <a:latin typeface="Calibri"/>
                <a:cs typeface="Calibri"/>
              </a:rPr>
              <a:t>al, </a:t>
            </a:r>
            <a:r>
              <a:rPr sz="1100" spc="-15" dirty="0">
                <a:latin typeface="Calibri"/>
                <a:cs typeface="Calibri"/>
              </a:rPr>
              <a:t>“Learning long-term </a:t>
            </a:r>
            <a:r>
              <a:rPr sz="1100" spc="-20" dirty="0">
                <a:latin typeface="Calibri"/>
                <a:cs typeface="Calibri"/>
              </a:rPr>
              <a:t>dependencies </a:t>
            </a:r>
            <a:r>
              <a:rPr sz="1100" spc="-10" dirty="0">
                <a:latin typeface="Calibri"/>
                <a:cs typeface="Calibri"/>
              </a:rPr>
              <a:t>with </a:t>
            </a:r>
            <a:r>
              <a:rPr sz="1100" spc="-15" dirty="0">
                <a:latin typeface="Calibri"/>
                <a:cs typeface="Calibri"/>
              </a:rPr>
              <a:t>gradient </a:t>
            </a:r>
            <a:r>
              <a:rPr sz="1100" spc="-20" dirty="0">
                <a:latin typeface="Calibri"/>
                <a:cs typeface="Calibri"/>
              </a:rPr>
              <a:t>descent </a:t>
            </a:r>
            <a:r>
              <a:rPr sz="1100" spc="-5" dirty="0">
                <a:latin typeface="Calibri"/>
                <a:cs typeface="Calibri"/>
              </a:rPr>
              <a:t>is </a:t>
            </a:r>
            <a:r>
              <a:rPr sz="1100" spc="-15" dirty="0">
                <a:latin typeface="Calibri"/>
                <a:cs typeface="Calibri"/>
              </a:rPr>
              <a:t>difficult”, IEEE Transactions </a:t>
            </a:r>
            <a:r>
              <a:rPr sz="1100" spc="-10" dirty="0">
                <a:latin typeface="Calibri"/>
                <a:cs typeface="Calibri"/>
              </a:rPr>
              <a:t>on </a:t>
            </a:r>
            <a:r>
              <a:rPr sz="1100" spc="-20" dirty="0">
                <a:latin typeface="Calibri"/>
                <a:cs typeface="Calibri"/>
              </a:rPr>
              <a:t>Neural Networks, 1994 </a:t>
            </a:r>
            <a:r>
              <a:rPr sz="1100" spc="-15" dirty="0">
                <a:latin typeface="Calibri"/>
                <a:cs typeface="Calibri"/>
              </a:rPr>
              <a:t> </a:t>
            </a:r>
            <a:r>
              <a:rPr sz="1100" spc="-20" dirty="0">
                <a:latin typeface="Calibri"/>
                <a:cs typeface="Calibri"/>
              </a:rPr>
              <a:t>Pascanu</a:t>
            </a:r>
            <a:r>
              <a:rPr sz="1100" spc="-30" dirty="0">
                <a:latin typeface="Calibri"/>
                <a:cs typeface="Calibri"/>
              </a:rPr>
              <a:t> </a:t>
            </a:r>
            <a:r>
              <a:rPr sz="1100" spc="-15" dirty="0">
                <a:latin typeface="Calibri"/>
                <a:cs typeface="Calibri"/>
              </a:rPr>
              <a:t>et</a:t>
            </a:r>
            <a:r>
              <a:rPr sz="1100" spc="-20" dirty="0">
                <a:latin typeface="Calibri"/>
                <a:cs typeface="Calibri"/>
              </a:rPr>
              <a:t> </a:t>
            </a:r>
            <a:r>
              <a:rPr sz="1100" spc="-10" dirty="0">
                <a:latin typeface="Calibri"/>
                <a:cs typeface="Calibri"/>
              </a:rPr>
              <a:t>al,</a:t>
            </a:r>
            <a:r>
              <a:rPr sz="1100" spc="-25" dirty="0">
                <a:latin typeface="Calibri"/>
                <a:cs typeface="Calibri"/>
              </a:rPr>
              <a:t> </a:t>
            </a:r>
            <a:r>
              <a:rPr sz="1100" spc="-15" dirty="0">
                <a:latin typeface="Calibri"/>
                <a:cs typeface="Calibri"/>
              </a:rPr>
              <a:t>“On</a:t>
            </a:r>
            <a:r>
              <a:rPr sz="1100" spc="-30" dirty="0">
                <a:latin typeface="Calibri"/>
                <a:cs typeface="Calibri"/>
              </a:rPr>
              <a:t> </a:t>
            </a:r>
            <a:r>
              <a:rPr sz="1100" spc="-10" dirty="0">
                <a:latin typeface="Calibri"/>
                <a:cs typeface="Calibri"/>
              </a:rPr>
              <a:t>the</a:t>
            </a:r>
            <a:r>
              <a:rPr sz="1100" spc="-35" dirty="0">
                <a:latin typeface="Calibri"/>
                <a:cs typeface="Calibri"/>
              </a:rPr>
              <a:t> </a:t>
            </a:r>
            <a:r>
              <a:rPr sz="1100" spc="-15" dirty="0">
                <a:latin typeface="Calibri"/>
                <a:cs typeface="Calibri"/>
              </a:rPr>
              <a:t>difficulty</a:t>
            </a:r>
            <a:r>
              <a:rPr sz="1100" spc="-20" dirty="0">
                <a:latin typeface="Calibri"/>
                <a:cs typeface="Calibri"/>
              </a:rPr>
              <a:t> </a:t>
            </a:r>
            <a:r>
              <a:rPr sz="1100" spc="-10" dirty="0">
                <a:latin typeface="Calibri"/>
                <a:cs typeface="Calibri"/>
              </a:rPr>
              <a:t>of</a:t>
            </a:r>
            <a:r>
              <a:rPr sz="1100" spc="-25" dirty="0">
                <a:latin typeface="Calibri"/>
                <a:cs typeface="Calibri"/>
              </a:rPr>
              <a:t> </a:t>
            </a:r>
            <a:r>
              <a:rPr sz="1100" spc="-15" dirty="0">
                <a:latin typeface="Calibri"/>
                <a:cs typeface="Calibri"/>
              </a:rPr>
              <a:t>training</a:t>
            </a:r>
            <a:r>
              <a:rPr sz="1100" spc="-30" dirty="0">
                <a:latin typeface="Calibri"/>
                <a:cs typeface="Calibri"/>
              </a:rPr>
              <a:t> </a:t>
            </a:r>
            <a:r>
              <a:rPr sz="1100" spc="-15" dirty="0">
                <a:latin typeface="Calibri"/>
                <a:cs typeface="Calibri"/>
              </a:rPr>
              <a:t>recurrent</a:t>
            </a:r>
            <a:r>
              <a:rPr sz="1100" spc="-20" dirty="0">
                <a:latin typeface="Calibri"/>
                <a:cs typeface="Calibri"/>
              </a:rPr>
              <a:t> </a:t>
            </a:r>
            <a:r>
              <a:rPr sz="1100" spc="-15" dirty="0">
                <a:latin typeface="Calibri"/>
                <a:cs typeface="Calibri"/>
              </a:rPr>
              <a:t>neural </a:t>
            </a:r>
            <a:r>
              <a:rPr sz="1100" spc="-20" dirty="0">
                <a:latin typeface="Calibri"/>
                <a:cs typeface="Calibri"/>
              </a:rPr>
              <a:t>networks”,</a:t>
            </a:r>
            <a:r>
              <a:rPr sz="1100" spc="-25" dirty="0">
                <a:latin typeface="Calibri"/>
                <a:cs typeface="Calibri"/>
              </a:rPr>
              <a:t> </a:t>
            </a:r>
            <a:r>
              <a:rPr sz="1100" spc="-20" dirty="0">
                <a:latin typeface="Calibri"/>
                <a:cs typeface="Calibri"/>
              </a:rPr>
              <a:t>ICML 2013</a:t>
            </a:r>
            <a:endParaRPr sz="1100">
              <a:latin typeface="Calibri"/>
              <a:cs typeface="Calibri"/>
            </a:endParaRPr>
          </a:p>
        </p:txBody>
      </p:sp>
      <p:sp>
        <p:nvSpPr>
          <p:cNvPr id="29" name="object 29"/>
          <p:cNvSpPr txBox="1"/>
          <p:nvPr/>
        </p:nvSpPr>
        <p:spPr>
          <a:xfrm>
            <a:off x="6130498" y="4359147"/>
            <a:ext cx="3427095" cy="474489"/>
          </a:xfrm>
          <a:prstGeom prst="rect">
            <a:avLst/>
          </a:prstGeom>
        </p:spPr>
        <p:txBody>
          <a:bodyPr vert="horz" wrap="square" lIns="0" tIns="12700" rIns="0" bIns="0" rtlCol="0">
            <a:spAutoFit/>
          </a:bodyPr>
          <a:lstStyle/>
          <a:p>
            <a:pPr marL="50800">
              <a:lnSpc>
                <a:spcPct val="100000"/>
              </a:lnSpc>
              <a:spcBef>
                <a:spcPts val="100"/>
              </a:spcBef>
              <a:tabLst>
                <a:tab pos="1338580" algn="l"/>
                <a:tab pos="1925320" algn="l"/>
                <a:tab pos="2852420" algn="l"/>
              </a:tabLst>
            </a:pPr>
            <a:r>
              <a:rPr sz="2800" dirty="0">
                <a:latin typeface="Cambria Math"/>
                <a:cs typeface="Cambria Math"/>
              </a:rPr>
              <a:t>=</a:t>
            </a:r>
            <a:r>
              <a:rPr sz="2800" spc="155" dirty="0">
                <a:latin typeface="Cambria Math"/>
                <a:cs typeface="Cambria Math"/>
              </a:rPr>
              <a:t> </a:t>
            </a:r>
            <a:r>
              <a:rPr sz="2800" spc="-5" dirty="0">
                <a:latin typeface="Cambria Math"/>
                <a:cs typeface="Cambria Math"/>
              </a:rPr>
              <a:t>tanh	</a:t>
            </a:r>
            <a:r>
              <a:rPr sz="2800" dirty="0">
                <a:latin typeface="Cambria Math"/>
                <a:cs typeface="Cambria Math"/>
              </a:rPr>
              <a:t>𝑊	</a:t>
            </a:r>
            <a:r>
              <a:rPr sz="4200" spc="434" baseline="34722" dirty="0">
                <a:latin typeface="Cambria Math"/>
                <a:cs typeface="Cambria Math"/>
              </a:rPr>
              <a:t>ℎ</a:t>
            </a:r>
            <a:r>
              <a:rPr lang="en-US" sz="3000" spc="434" baseline="33333" dirty="0">
                <a:latin typeface="Cambria Math"/>
                <a:cs typeface="Cambria Math"/>
              </a:rPr>
              <a:t>t-1</a:t>
            </a:r>
            <a:r>
              <a:rPr sz="3000" spc="434" baseline="33333" dirty="0">
                <a:latin typeface="Cambria Math"/>
                <a:cs typeface="Cambria Math"/>
              </a:rPr>
              <a:t>	</a:t>
            </a:r>
            <a:endParaRPr sz="2800" dirty="0">
              <a:latin typeface="Cambria Math"/>
              <a:cs typeface="Cambria Math"/>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360035" cy="635000"/>
          </a:xfrm>
          <a:prstGeom prst="rect">
            <a:avLst/>
          </a:prstGeom>
        </p:spPr>
        <p:txBody>
          <a:bodyPr vert="horz" wrap="square" lIns="0" tIns="12700" rIns="0" bIns="0" rtlCol="0">
            <a:spAutoFit/>
          </a:bodyPr>
          <a:lstStyle/>
          <a:p>
            <a:pPr marL="12700">
              <a:lnSpc>
                <a:spcPct val="100000"/>
              </a:lnSpc>
              <a:spcBef>
                <a:spcPts val="100"/>
              </a:spcBef>
            </a:pPr>
            <a:r>
              <a:rPr sz="4000" spc="-35" dirty="0"/>
              <a:t>Vanilla</a:t>
            </a:r>
            <a:r>
              <a:rPr sz="4000" spc="-15" dirty="0"/>
              <a:t> </a:t>
            </a:r>
            <a:r>
              <a:rPr sz="4000" spc="-5" dirty="0"/>
              <a:t>RNN</a:t>
            </a:r>
            <a:r>
              <a:rPr sz="4000" spc="-20" dirty="0"/>
              <a:t> Gradient </a:t>
            </a:r>
            <a:r>
              <a:rPr sz="4000" spc="-5" dirty="0"/>
              <a:t>Flow</a:t>
            </a:r>
            <a:endParaRPr sz="4000"/>
          </a:p>
        </p:txBody>
      </p:sp>
      <p:grpSp>
        <p:nvGrpSpPr>
          <p:cNvPr id="3" name="object 3"/>
          <p:cNvGrpSpPr/>
          <p:nvPr/>
        </p:nvGrpSpPr>
        <p:grpSpPr>
          <a:xfrm>
            <a:off x="1499960" y="2797934"/>
            <a:ext cx="2891790" cy="1988820"/>
            <a:chOff x="1499960" y="2797934"/>
            <a:chExt cx="2891790" cy="1988820"/>
          </a:xfrm>
        </p:grpSpPr>
        <p:sp>
          <p:nvSpPr>
            <p:cNvPr id="4" name="object 4"/>
            <p:cNvSpPr/>
            <p:nvPr/>
          </p:nvSpPr>
          <p:spPr>
            <a:xfrm>
              <a:off x="1504722" y="2802696"/>
              <a:ext cx="2882265" cy="1979295"/>
            </a:xfrm>
            <a:custGeom>
              <a:avLst/>
              <a:gdLst/>
              <a:ahLst/>
              <a:cxnLst/>
              <a:rect l="l" t="t" r="r" b="b"/>
              <a:pathLst>
                <a:path w="2882265" h="1979295">
                  <a:moveTo>
                    <a:pt x="2682255" y="0"/>
                  </a:moveTo>
                  <a:lnTo>
                    <a:pt x="199670" y="0"/>
                  </a:lnTo>
                  <a:lnTo>
                    <a:pt x="153887" y="5273"/>
                  </a:lnTo>
                  <a:lnTo>
                    <a:pt x="111860" y="20294"/>
                  </a:lnTo>
                  <a:lnTo>
                    <a:pt x="74786" y="43865"/>
                  </a:lnTo>
                  <a:lnTo>
                    <a:pt x="43865" y="74786"/>
                  </a:lnTo>
                  <a:lnTo>
                    <a:pt x="20294" y="111860"/>
                  </a:lnTo>
                  <a:lnTo>
                    <a:pt x="5273" y="153887"/>
                  </a:lnTo>
                  <a:lnTo>
                    <a:pt x="0" y="199670"/>
                  </a:lnTo>
                  <a:lnTo>
                    <a:pt x="0" y="1779014"/>
                  </a:lnTo>
                  <a:lnTo>
                    <a:pt x="5273" y="1824797"/>
                  </a:lnTo>
                  <a:lnTo>
                    <a:pt x="20294" y="1866824"/>
                  </a:lnTo>
                  <a:lnTo>
                    <a:pt x="43865" y="1903898"/>
                  </a:lnTo>
                  <a:lnTo>
                    <a:pt x="74786" y="1934819"/>
                  </a:lnTo>
                  <a:lnTo>
                    <a:pt x="111860" y="1958390"/>
                  </a:lnTo>
                  <a:lnTo>
                    <a:pt x="153887" y="1973411"/>
                  </a:lnTo>
                  <a:lnTo>
                    <a:pt x="199670" y="1978685"/>
                  </a:lnTo>
                  <a:lnTo>
                    <a:pt x="2682255" y="1978685"/>
                  </a:lnTo>
                  <a:lnTo>
                    <a:pt x="2728037" y="1973411"/>
                  </a:lnTo>
                  <a:lnTo>
                    <a:pt x="2770065" y="1958390"/>
                  </a:lnTo>
                  <a:lnTo>
                    <a:pt x="2807139" y="1934819"/>
                  </a:lnTo>
                  <a:lnTo>
                    <a:pt x="2838060" y="1903898"/>
                  </a:lnTo>
                  <a:lnTo>
                    <a:pt x="2861631" y="1866824"/>
                  </a:lnTo>
                  <a:lnTo>
                    <a:pt x="2876652" y="1824797"/>
                  </a:lnTo>
                  <a:lnTo>
                    <a:pt x="2881925" y="1779014"/>
                  </a:lnTo>
                  <a:lnTo>
                    <a:pt x="2881925" y="199670"/>
                  </a:lnTo>
                  <a:lnTo>
                    <a:pt x="2876652" y="153887"/>
                  </a:lnTo>
                  <a:lnTo>
                    <a:pt x="2861631" y="111860"/>
                  </a:lnTo>
                  <a:lnTo>
                    <a:pt x="2838060" y="74786"/>
                  </a:lnTo>
                  <a:lnTo>
                    <a:pt x="2807139" y="43865"/>
                  </a:lnTo>
                  <a:lnTo>
                    <a:pt x="2770065" y="20294"/>
                  </a:lnTo>
                  <a:lnTo>
                    <a:pt x="2728037" y="5273"/>
                  </a:lnTo>
                  <a:lnTo>
                    <a:pt x="2682255" y="0"/>
                  </a:lnTo>
                  <a:close/>
                </a:path>
              </a:pathLst>
            </a:custGeom>
            <a:solidFill>
              <a:srgbClr val="D9EAD3"/>
            </a:solidFill>
          </p:spPr>
          <p:txBody>
            <a:bodyPr wrap="square" lIns="0" tIns="0" rIns="0" bIns="0" rtlCol="0"/>
            <a:lstStyle/>
            <a:p>
              <a:endParaRPr/>
            </a:p>
          </p:txBody>
        </p:sp>
        <p:sp>
          <p:nvSpPr>
            <p:cNvPr id="5" name="object 5"/>
            <p:cNvSpPr/>
            <p:nvPr/>
          </p:nvSpPr>
          <p:spPr>
            <a:xfrm>
              <a:off x="1504722" y="2802696"/>
              <a:ext cx="2882265" cy="1979295"/>
            </a:xfrm>
            <a:custGeom>
              <a:avLst/>
              <a:gdLst/>
              <a:ahLst/>
              <a:cxnLst/>
              <a:rect l="l" t="t" r="r" b="b"/>
              <a:pathLst>
                <a:path w="2882265" h="1979295">
                  <a:moveTo>
                    <a:pt x="0" y="199670"/>
                  </a:moveTo>
                  <a:lnTo>
                    <a:pt x="5273" y="153887"/>
                  </a:lnTo>
                  <a:lnTo>
                    <a:pt x="20294" y="111860"/>
                  </a:lnTo>
                  <a:lnTo>
                    <a:pt x="43865" y="74786"/>
                  </a:lnTo>
                  <a:lnTo>
                    <a:pt x="74786" y="43865"/>
                  </a:lnTo>
                  <a:lnTo>
                    <a:pt x="111860" y="20294"/>
                  </a:lnTo>
                  <a:lnTo>
                    <a:pt x="153887" y="5273"/>
                  </a:lnTo>
                  <a:lnTo>
                    <a:pt x="199670" y="0"/>
                  </a:lnTo>
                  <a:lnTo>
                    <a:pt x="2682256" y="0"/>
                  </a:lnTo>
                  <a:lnTo>
                    <a:pt x="2728038" y="5273"/>
                  </a:lnTo>
                  <a:lnTo>
                    <a:pt x="2770065" y="20294"/>
                  </a:lnTo>
                  <a:lnTo>
                    <a:pt x="2807139" y="43865"/>
                  </a:lnTo>
                  <a:lnTo>
                    <a:pt x="2838060" y="74786"/>
                  </a:lnTo>
                  <a:lnTo>
                    <a:pt x="2861631" y="111860"/>
                  </a:lnTo>
                  <a:lnTo>
                    <a:pt x="2876652" y="153887"/>
                  </a:lnTo>
                  <a:lnTo>
                    <a:pt x="2881926" y="199670"/>
                  </a:lnTo>
                  <a:lnTo>
                    <a:pt x="2881926" y="1779014"/>
                  </a:lnTo>
                  <a:lnTo>
                    <a:pt x="2876652" y="1824796"/>
                  </a:lnTo>
                  <a:lnTo>
                    <a:pt x="2861631" y="1866824"/>
                  </a:lnTo>
                  <a:lnTo>
                    <a:pt x="2838060" y="1903897"/>
                  </a:lnTo>
                  <a:lnTo>
                    <a:pt x="2807139" y="1934819"/>
                  </a:lnTo>
                  <a:lnTo>
                    <a:pt x="2770065" y="1958390"/>
                  </a:lnTo>
                  <a:lnTo>
                    <a:pt x="2728038" y="1973411"/>
                  </a:lnTo>
                  <a:lnTo>
                    <a:pt x="2682256" y="1978685"/>
                  </a:lnTo>
                  <a:lnTo>
                    <a:pt x="199670" y="1978685"/>
                  </a:lnTo>
                  <a:lnTo>
                    <a:pt x="153887" y="1973411"/>
                  </a:lnTo>
                  <a:lnTo>
                    <a:pt x="111860" y="1958390"/>
                  </a:lnTo>
                  <a:lnTo>
                    <a:pt x="74786" y="1934819"/>
                  </a:lnTo>
                  <a:lnTo>
                    <a:pt x="43865" y="1903897"/>
                  </a:lnTo>
                  <a:lnTo>
                    <a:pt x="20294" y="1866824"/>
                  </a:lnTo>
                  <a:lnTo>
                    <a:pt x="5273" y="1824796"/>
                  </a:lnTo>
                  <a:lnTo>
                    <a:pt x="0" y="1779014"/>
                  </a:lnTo>
                  <a:lnTo>
                    <a:pt x="0" y="199670"/>
                  </a:lnTo>
                  <a:close/>
                </a:path>
              </a:pathLst>
            </a:custGeom>
            <a:ln w="9525">
              <a:solidFill>
                <a:srgbClr val="44546A"/>
              </a:solidFill>
            </a:ln>
          </p:spPr>
          <p:txBody>
            <a:bodyPr wrap="square" lIns="0" tIns="0" rIns="0" bIns="0" rtlCol="0"/>
            <a:lstStyle/>
            <a:p>
              <a:endParaRPr/>
            </a:p>
          </p:txBody>
        </p:sp>
      </p:grpSp>
      <p:sp>
        <p:nvSpPr>
          <p:cNvPr id="6" name="object 6"/>
          <p:cNvSpPr txBox="1"/>
          <p:nvPr/>
        </p:nvSpPr>
        <p:spPr>
          <a:xfrm>
            <a:off x="588879" y="3887723"/>
            <a:ext cx="239395"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h</a:t>
            </a:r>
            <a:endParaRPr sz="3200">
              <a:latin typeface="Calibri"/>
              <a:cs typeface="Calibri"/>
            </a:endParaRPr>
          </a:p>
        </p:txBody>
      </p:sp>
      <p:sp>
        <p:nvSpPr>
          <p:cNvPr id="7" name="object 7"/>
          <p:cNvSpPr txBox="1"/>
          <p:nvPr/>
        </p:nvSpPr>
        <p:spPr>
          <a:xfrm>
            <a:off x="797857" y="4115816"/>
            <a:ext cx="325755" cy="345440"/>
          </a:xfrm>
          <a:prstGeom prst="rect">
            <a:avLst/>
          </a:prstGeom>
        </p:spPr>
        <p:txBody>
          <a:bodyPr vert="horz" wrap="square" lIns="0" tIns="12700" rIns="0" bIns="0" rtlCol="0">
            <a:spAutoFit/>
          </a:bodyPr>
          <a:lstStyle/>
          <a:p>
            <a:pPr marL="12700">
              <a:lnSpc>
                <a:spcPct val="100000"/>
              </a:lnSpc>
              <a:spcBef>
                <a:spcPts val="100"/>
              </a:spcBef>
            </a:pPr>
            <a:r>
              <a:rPr sz="2100" spc="-60" dirty="0">
                <a:latin typeface="Calibri"/>
                <a:cs typeface="Calibri"/>
              </a:rPr>
              <a:t>t</a:t>
            </a:r>
            <a:r>
              <a:rPr sz="2100" spc="5" dirty="0">
                <a:latin typeface="Calibri"/>
                <a:cs typeface="Calibri"/>
              </a:rPr>
              <a:t>-</a:t>
            </a:r>
            <a:r>
              <a:rPr sz="2100" dirty="0">
                <a:latin typeface="Calibri"/>
                <a:cs typeface="Calibri"/>
              </a:rPr>
              <a:t>1</a:t>
            </a:r>
            <a:endParaRPr sz="2100">
              <a:latin typeface="Calibri"/>
              <a:cs typeface="Calibri"/>
            </a:endParaRPr>
          </a:p>
        </p:txBody>
      </p:sp>
      <p:sp>
        <p:nvSpPr>
          <p:cNvPr id="8" name="object 8"/>
          <p:cNvSpPr txBox="1"/>
          <p:nvPr/>
        </p:nvSpPr>
        <p:spPr>
          <a:xfrm>
            <a:off x="2695647" y="4936236"/>
            <a:ext cx="34353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x</a:t>
            </a:r>
            <a:r>
              <a:rPr sz="3150" spc="7" baseline="-18518" dirty="0">
                <a:latin typeface="Calibri"/>
                <a:cs typeface="Calibri"/>
              </a:rPr>
              <a:t>t</a:t>
            </a:r>
            <a:endParaRPr sz="3150" baseline="-18518">
              <a:latin typeface="Calibri"/>
              <a:cs typeface="Calibri"/>
            </a:endParaRPr>
          </a:p>
        </p:txBody>
      </p:sp>
      <p:sp>
        <p:nvSpPr>
          <p:cNvPr id="9" name="object 9"/>
          <p:cNvSpPr txBox="1"/>
          <p:nvPr/>
        </p:nvSpPr>
        <p:spPr>
          <a:xfrm>
            <a:off x="1755931" y="3049524"/>
            <a:ext cx="38735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W</a:t>
            </a:r>
            <a:endParaRPr sz="3200">
              <a:latin typeface="Calibri"/>
              <a:cs typeface="Calibri"/>
            </a:endParaRPr>
          </a:p>
        </p:txBody>
      </p:sp>
      <p:grpSp>
        <p:nvGrpSpPr>
          <p:cNvPr id="10" name="object 10"/>
          <p:cNvGrpSpPr/>
          <p:nvPr/>
        </p:nvGrpSpPr>
        <p:grpSpPr>
          <a:xfrm>
            <a:off x="2658191" y="3121017"/>
            <a:ext cx="419100" cy="419100"/>
            <a:chOff x="2658191" y="3121017"/>
            <a:chExt cx="419100" cy="419100"/>
          </a:xfrm>
        </p:grpSpPr>
        <p:sp>
          <p:nvSpPr>
            <p:cNvPr id="11" name="object 11"/>
            <p:cNvSpPr/>
            <p:nvPr/>
          </p:nvSpPr>
          <p:spPr>
            <a:xfrm>
              <a:off x="2662953" y="3125779"/>
              <a:ext cx="409575" cy="409575"/>
            </a:xfrm>
            <a:custGeom>
              <a:avLst/>
              <a:gdLst/>
              <a:ahLst/>
              <a:cxnLst/>
              <a:rect l="l" t="t" r="r" b="b"/>
              <a:pathLst>
                <a:path w="409575" h="409575">
                  <a:moveTo>
                    <a:pt x="204746" y="0"/>
                  </a:moveTo>
                  <a:lnTo>
                    <a:pt x="157800" y="5407"/>
                  </a:lnTo>
                  <a:lnTo>
                    <a:pt x="114704" y="20810"/>
                  </a:lnTo>
                  <a:lnTo>
                    <a:pt x="76688" y="44980"/>
                  </a:lnTo>
                  <a:lnTo>
                    <a:pt x="44980" y="76688"/>
                  </a:lnTo>
                  <a:lnTo>
                    <a:pt x="20810" y="114704"/>
                  </a:lnTo>
                  <a:lnTo>
                    <a:pt x="5407" y="157800"/>
                  </a:lnTo>
                  <a:lnTo>
                    <a:pt x="0" y="204746"/>
                  </a:lnTo>
                  <a:lnTo>
                    <a:pt x="5407" y="251693"/>
                  </a:lnTo>
                  <a:lnTo>
                    <a:pt x="20810" y="294789"/>
                  </a:lnTo>
                  <a:lnTo>
                    <a:pt x="44980" y="332805"/>
                  </a:lnTo>
                  <a:lnTo>
                    <a:pt x="76688" y="364513"/>
                  </a:lnTo>
                  <a:lnTo>
                    <a:pt x="114704" y="388682"/>
                  </a:lnTo>
                  <a:lnTo>
                    <a:pt x="157800" y="404086"/>
                  </a:lnTo>
                  <a:lnTo>
                    <a:pt x="204746" y="409493"/>
                  </a:lnTo>
                  <a:lnTo>
                    <a:pt x="251693" y="404086"/>
                  </a:lnTo>
                  <a:lnTo>
                    <a:pt x="294788" y="388682"/>
                  </a:lnTo>
                  <a:lnTo>
                    <a:pt x="332804" y="364513"/>
                  </a:lnTo>
                  <a:lnTo>
                    <a:pt x="364512" y="332805"/>
                  </a:lnTo>
                  <a:lnTo>
                    <a:pt x="388681" y="294789"/>
                  </a:lnTo>
                  <a:lnTo>
                    <a:pt x="404084" y="251693"/>
                  </a:lnTo>
                  <a:lnTo>
                    <a:pt x="409492" y="204746"/>
                  </a:lnTo>
                  <a:lnTo>
                    <a:pt x="404084" y="157800"/>
                  </a:lnTo>
                  <a:lnTo>
                    <a:pt x="388681" y="114704"/>
                  </a:lnTo>
                  <a:lnTo>
                    <a:pt x="364512" y="76688"/>
                  </a:lnTo>
                  <a:lnTo>
                    <a:pt x="332804" y="44980"/>
                  </a:lnTo>
                  <a:lnTo>
                    <a:pt x="294788" y="20810"/>
                  </a:lnTo>
                  <a:lnTo>
                    <a:pt x="251693" y="5407"/>
                  </a:lnTo>
                  <a:lnTo>
                    <a:pt x="204746" y="0"/>
                  </a:lnTo>
                  <a:close/>
                </a:path>
              </a:pathLst>
            </a:custGeom>
            <a:solidFill>
              <a:srgbClr val="E7E6E6"/>
            </a:solidFill>
          </p:spPr>
          <p:txBody>
            <a:bodyPr wrap="square" lIns="0" tIns="0" rIns="0" bIns="0" rtlCol="0"/>
            <a:lstStyle/>
            <a:p>
              <a:endParaRPr/>
            </a:p>
          </p:txBody>
        </p:sp>
        <p:sp>
          <p:nvSpPr>
            <p:cNvPr id="12" name="object 12"/>
            <p:cNvSpPr/>
            <p:nvPr/>
          </p:nvSpPr>
          <p:spPr>
            <a:xfrm>
              <a:off x="2662953" y="3125779"/>
              <a:ext cx="409575" cy="409575"/>
            </a:xfrm>
            <a:custGeom>
              <a:avLst/>
              <a:gdLst/>
              <a:ahLst/>
              <a:cxnLst/>
              <a:rect l="l" t="t" r="r" b="b"/>
              <a:pathLst>
                <a:path w="409575" h="409575">
                  <a:moveTo>
                    <a:pt x="0" y="204746"/>
                  </a:moveTo>
                  <a:lnTo>
                    <a:pt x="5407" y="157800"/>
                  </a:lnTo>
                  <a:lnTo>
                    <a:pt x="20810" y="114704"/>
                  </a:lnTo>
                  <a:lnTo>
                    <a:pt x="44980" y="76688"/>
                  </a:lnTo>
                  <a:lnTo>
                    <a:pt x="76688" y="44980"/>
                  </a:lnTo>
                  <a:lnTo>
                    <a:pt x="114704" y="20810"/>
                  </a:lnTo>
                  <a:lnTo>
                    <a:pt x="157800" y="5407"/>
                  </a:lnTo>
                  <a:lnTo>
                    <a:pt x="204746" y="0"/>
                  </a:lnTo>
                  <a:lnTo>
                    <a:pt x="251693" y="5407"/>
                  </a:lnTo>
                  <a:lnTo>
                    <a:pt x="294788" y="20810"/>
                  </a:lnTo>
                  <a:lnTo>
                    <a:pt x="332805" y="44980"/>
                  </a:lnTo>
                  <a:lnTo>
                    <a:pt x="364512" y="76688"/>
                  </a:lnTo>
                  <a:lnTo>
                    <a:pt x="388682" y="114704"/>
                  </a:lnTo>
                  <a:lnTo>
                    <a:pt x="404085" y="157800"/>
                  </a:lnTo>
                  <a:lnTo>
                    <a:pt x="409493" y="204746"/>
                  </a:lnTo>
                  <a:lnTo>
                    <a:pt x="404085" y="251693"/>
                  </a:lnTo>
                  <a:lnTo>
                    <a:pt x="388682" y="294788"/>
                  </a:lnTo>
                  <a:lnTo>
                    <a:pt x="364512" y="332805"/>
                  </a:lnTo>
                  <a:lnTo>
                    <a:pt x="332805" y="364512"/>
                  </a:lnTo>
                  <a:lnTo>
                    <a:pt x="294788" y="388682"/>
                  </a:lnTo>
                  <a:lnTo>
                    <a:pt x="251693" y="404085"/>
                  </a:lnTo>
                  <a:lnTo>
                    <a:pt x="204746" y="409493"/>
                  </a:lnTo>
                  <a:lnTo>
                    <a:pt x="157800" y="404085"/>
                  </a:lnTo>
                  <a:lnTo>
                    <a:pt x="114704" y="388682"/>
                  </a:lnTo>
                  <a:lnTo>
                    <a:pt x="76688" y="364512"/>
                  </a:lnTo>
                  <a:lnTo>
                    <a:pt x="44980" y="332805"/>
                  </a:lnTo>
                  <a:lnTo>
                    <a:pt x="20810" y="294788"/>
                  </a:lnTo>
                  <a:lnTo>
                    <a:pt x="5407" y="251693"/>
                  </a:lnTo>
                  <a:lnTo>
                    <a:pt x="0" y="204746"/>
                  </a:lnTo>
                  <a:close/>
                </a:path>
              </a:pathLst>
            </a:custGeom>
            <a:ln w="9525">
              <a:solidFill>
                <a:srgbClr val="44546A"/>
              </a:solidFill>
            </a:ln>
          </p:spPr>
          <p:txBody>
            <a:bodyPr wrap="square" lIns="0" tIns="0" rIns="0" bIns="0" rtlCol="0"/>
            <a:lstStyle/>
            <a:p>
              <a:endParaRPr/>
            </a:p>
          </p:txBody>
        </p:sp>
      </p:grpSp>
      <p:sp>
        <p:nvSpPr>
          <p:cNvPr id="13" name="object 13"/>
          <p:cNvSpPr txBox="1"/>
          <p:nvPr/>
        </p:nvSpPr>
        <p:spPr>
          <a:xfrm>
            <a:off x="2517940" y="3903471"/>
            <a:ext cx="676910" cy="406400"/>
          </a:xfrm>
          <a:prstGeom prst="rect">
            <a:avLst/>
          </a:prstGeom>
        </p:spPr>
        <p:txBody>
          <a:bodyPr vert="horz" wrap="square" lIns="0" tIns="12700" rIns="0" bIns="0" rtlCol="0">
            <a:spAutoFit/>
          </a:bodyPr>
          <a:lstStyle/>
          <a:p>
            <a:pPr marL="12700">
              <a:lnSpc>
                <a:spcPct val="100000"/>
              </a:lnSpc>
              <a:spcBef>
                <a:spcPts val="100"/>
              </a:spcBef>
            </a:pPr>
            <a:r>
              <a:rPr sz="2500" spc="-35" dirty="0">
                <a:latin typeface="Calibri"/>
                <a:cs typeface="Calibri"/>
              </a:rPr>
              <a:t>st</a:t>
            </a:r>
            <a:r>
              <a:rPr sz="2500" spc="-15" dirty="0">
                <a:latin typeface="Calibri"/>
                <a:cs typeface="Calibri"/>
              </a:rPr>
              <a:t>a</a:t>
            </a:r>
            <a:r>
              <a:rPr sz="2500" spc="-10" dirty="0">
                <a:latin typeface="Calibri"/>
                <a:cs typeface="Calibri"/>
              </a:rPr>
              <a:t>c</a:t>
            </a:r>
            <a:r>
              <a:rPr sz="2500" dirty="0">
                <a:latin typeface="Calibri"/>
                <a:cs typeface="Calibri"/>
              </a:rPr>
              <a:t>k</a:t>
            </a:r>
            <a:endParaRPr sz="2500">
              <a:latin typeface="Calibri"/>
              <a:cs typeface="Calibri"/>
            </a:endParaRPr>
          </a:p>
        </p:txBody>
      </p:sp>
      <p:sp>
        <p:nvSpPr>
          <p:cNvPr id="14" name="object 14"/>
          <p:cNvSpPr/>
          <p:nvPr/>
        </p:nvSpPr>
        <p:spPr>
          <a:xfrm>
            <a:off x="1023366" y="3292436"/>
            <a:ext cx="1894205" cy="1765935"/>
          </a:xfrm>
          <a:custGeom>
            <a:avLst/>
            <a:gdLst/>
            <a:ahLst/>
            <a:cxnLst/>
            <a:rect l="l" t="t" r="r" b="b"/>
            <a:pathLst>
              <a:path w="1894205" h="1765935">
                <a:moveTo>
                  <a:pt x="1399235" y="840295"/>
                </a:moveTo>
                <a:lnTo>
                  <a:pt x="1323035" y="802195"/>
                </a:lnTo>
                <a:lnTo>
                  <a:pt x="1323035" y="830770"/>
                </a:lnTo>
                <a:lnTo>
                  <a:pt x="0" y="830770"/>
                </a:lnTo>
                <a:lnTo>
                  <a:pt x="0" y="849820"/>
                </a:lnTo>
                <a:lnTo>
                  <a:pt x="1323035" y="849820"/>
                </a:lnTo>
                <a:lnTo>
                  <a:pt x="1323035" y="878395"/>
                </a:lnTo>
                <a:lnTo>
                  <a:pt x="1380185" y="849820"/>
                </a:lnTo>
                <a:lnTo>
                  <a:pt x="1399235" y="840295"/>
                </a:lnTo>
                <a:close/>
              </a:path>
              <a:path w="1894205" h="1765935">
                <a:moveTo>
                  <a:pt x="1604314" y="38100"/>
                </a:moveTo>
                <a:lnTo>
                  <a:pt x="1528114" y="0"/>
                </a:lnTo>
                <a:lnTo>
                  <a:pt x="1528114" y="28575"/>
                </a:lnTo>
                <a:lnTo>
                  <a:pt x="1146835" y="28575"/>
                </a:lnTo>
                <a:lnTo>
                  <a:pt x="1146835" y="47625"/>
                </a:lnTo>
                <a:lnTo>
                  <a:pt x="1528114" y="47625"/>
                </a:lnTo>
                <a:lnTo>
                  <a:pt x="1528114" y="76200"/>
                </a:lnTo>
                <a:lnTo>
                  <a:pt x="1585264" y="47625"/>
                </a:lnTo>
                <a:lnTo>
                  <a:pt x="1604314" y="38100"/>
                </a:lnTo>
                <a:close/>
              </a:path>
              <a:path w="1894205" h="1765935">
                <a:moveTo>
                  <a:pt x="1882432" y="1091971"/>
                </a:moveTo>
                <a:lnTo>
                  <a:pt x="1876082" y="1079271"/>
                </a:lnTo>
                <a:lnTo>
                  <a:pt x="1844332" y="1015771"/>
                </a:lnTo>
                <a:lnTo>
                  <a:pt x="1806232" y="1091971"/>
                </a:lnTo>
                <a:lnTo>
                  <a:pt x="1834807" y="1091971"/>
                </a:lnTo>
                <a:lnTo>
                  <a:pt x="1834807" y="1765579"/>
                </a:lnTo>
                <a:lnTo>
                  <a:pt x="1853857" y="1765579"/>
                </a:lnTo>
                <a:lnTo>
                  <a:pt x="1853857" y="1091971"/>
                </a:lnTo>
                <a:lnTo>
                  <a:pt x="1882432" y="1091971"/>
                </a:lnTo>
                <a:close/>
              </a:path>
              <a:path w="1894205" h="1765935">
                <a:moveTo>
                  <a:pt x="1894166" y="319265"/>
                </a:moveTo>
                <a:lnTo>
                  <a:pt x="1887778" y="306285"/>
                </a:lnTo>
                <a:lnTo>
                  <a:pt x="1856524" y="242836"/>
                </a:lnTo>
                <a:lnTo>
                  <a:pt x="1817966" y="318808"/>
                </a:lnTo>
                <a:lnTo>
                  <a:pt x="1846541" y="318985"/>
                </a:lnTo>
                <a:lnTo>
                  <a:pt x="1844205" y="712266"/>
                </a:lnTo>
                <a:lnTo>
                  <a:pt x="1863255" y="712381"/>
                </a:lnTo>
                <a:lnTo>
                  <a:pt x="1865591" y="319100"/>
                </a:lnTo>
                <a:lnTo>
                  <a:pt x="1894166" y="319265"/>
                </a:lnTo>
                <a:close/>
              </a:path>
            </a:pathLst>
          </a:custGeom>
          <a:solidFill>
            <a:srgbClr val="44546A"/>
          </a:solidFill>
        </p:spPr>
        <p:txBody>
          <a:bodyPr wrap="square" lIns="0" tIns="0" rIns="0" bIns="0" rtlCol="0"/>
          <a:lstStyle/>
          <a:p>
            <a:endParaRPr/>
          </a:p>
        </p:txBody>
      </p:sp>
      <p:sp>
        <p:nvSpPr>
          <p:cNvPr id="15" name="object 15"/>
          <p:cNvSpPr txBox="1"/>
          <p:nvPr/>
        </p:nvSpPr>
        <p:spPr>
          <a:xfrm>
            <a:off x="3685485" y="3178047"/>
            <a:ext cx="612140" cy="406400"/>
          </a:xfrm>
          <a:prstGeom prst="rect">
            <a:avLst/>
          </a:prstGeom>
        </p:spPr>
        <p:txBody>
          <a:bodyPr vert="horz" wrap="square" lIns="0" tIns="12700" rIns="0" bIns="0" rtlCol="0">
            <a:spAutoFit/>
          </a:bodyPr>
          <a:lstStyle/>
          <a:p>
            <a:pPr marL="12700">
              <a:lnSpc>
                <a:spcPct val="100000"/>
              </a:lnSpc>
              <a:spcBef>
                <a:spcPts val="100"/>
              </a:spcBef>
            </a:pPr>
            <a:r>
              <a:rPr sz="2500" spc="-35" dirty="0">
                <a:latin typeface="Calibri"/>
                <a:cs typeface="Calibri"/>
              </a:rPr>
              <a:t>t</a:t>
            </a:r>
            <a:r>
              <a:rPr sz="2500" spc="-10" dirty="0">
                <a:latin typeface="Calibri"/>
                <a:cs typeface="Calibri"/>
              </a:rPr>
              <a:t>a</a:t>
            </a:r>
            <a:r>
              <a:rPr sz="2500" spc="-5" dirty="0">
                <a:latin typeface="Calibri"/>
                <a:cs typeface="Calibri"/>
              </a:rPr>
              <a:t>nh</a:t>
            </a:r>
            <a:endParaRPr sz="2500">
              <a:latin typeface="Calibri"/>
              <a:cs typeface="Calibri"/>
            </a:endParaRPr>
          </a:p>
        </p:txBody>
      </p:sp>
      <p:sp>
        <p:nvSpPr>
          <p:cNvPr id="16" name="object 16"/>
          <p:cNvSpPr txBox="1"/>
          <p:nvPr/>
        </p:nvSpPr>
        <p:spPr>
          <a:xfrm>
            <a:off x="4935621" y="3887723"/>
            <a:ext cx="239395"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h</a:t>
            </a:r>
            <a:endParaRPr sz="3200">
              <a:latin typeface="Calibri"/>
              <a:cs typeface="Calibri"/>
            </a:endParaRPr>
          </a:p>
        </p:txBody>
      </p:sp>
      <p:sp>
        <p:nvSpPr>
          <p:cNvPr id="17" name="object 17"/>
          <p:cNvSpPr txBox="1"/>
          <p:nvPr/>
        </p:nvSpPr>
        <p:spPr>
          <a:xfrm>
            <a:off x="5144599" y="4115816"/>
            <a:ext cx="114935" cy="345440"/>
          </a:xfrm>
          <a:prstGeom prst="rect">
            <a:avLst/>
          </a:prstGeom>
        </p:spPr>
        <p:txBody>
          <a:bodyPr vert="horz" wrap="square" lIns="0" tIns="12700" rIns="0" bIns="0" rtlCol="0">
            <a:spAutoFit/>
          </a:bodyPr>
          <a:lstStyle/>
          <a:p>
            <a:pPr marL="12700">
              <a:lnSpc>
                <a:spcPct val="100000"/>
              </a:lnSpc>
              <a:spcBef>
                <a:spcPts val="100"/>
              </a:spcBef>
            </a:pPr>
            <a:r>
              <a:rPr sz="2100" dirty="0">
                <a:latin typeface="Calibri"/>
                <a:cs typeface="Calibri"/>
              </a:rPr>
              <a:t>t</a:t>
            </a:r>
            <a:endParaRPr sz="2100">
              <a:latin typeface="Calibri"/>
              <a:cs typeface="Calibri"/>
            </a:endParaRPr>
          </a:p>
        </p:txBody>
      </p:sp>
      <p:grpSp>
        <p:nvGrpSpPr>
          <p:cNvPr id="18" name="object 18"/>
          <p:cNvGrpSpPr/>
          <p:nvPr/>
        </p:nvGrpSpPr>
        <p:grpSpPr>
          <a:xfrm>
            <a:off x="1203500" y="3292426"/>
            <a:ext cx="3547745" cy="1054100"/>
            <a:chOff x="1203500" y="3292426"/>
            <a:chExt cx="3547745" cy="1054100"/>
          </a:xfrm>
        </p:grpSpPr>
        <p:sp>
          <p:nvSpPr>
            <p:cNvPr id="19" name="object 19"/>
            <p:cNvSpPr/>
            <p:nvPr/>
          </p:nvSpPr>
          <p:spPr>
            <a:xfrm>
              <a:off x="3118815" y="3292436"/>
              <a:ext cx="1613535" cy="914400"/>
            </a:xfrm>
            <a:custGeom>
              <a:avLst/>
              <a:gdLst/>
              <a:ahLst/>
              <a:cxnLst/>
              <a:rect l="l" t="t" r="r" b="b"/>
              <a:pathLst>
                <a:path w="1613535" h="914400">
                  <a:moveTo>
                    <a:pt x="457492" y="38100"/>
                  </a:moveTo>
                  <a:lnTo>
                    <a:pt x="381292" y="0"/>
                  </a:lnTo>
                  <a:lnTo>
                    <a:pt x="381292" y="28575"/>
                  </a:lnTo>
                  <a:lnTo>
                    <a:pt x="0" y="28575"/>
                  </a:lnTo>
                  <a:lnTo>
                    <a:pt x="0" y="47625"/>
                  </a:lnTo>
                  <a:lnTo>
                    <a:pt x="381292" y="47625"/>
                  </a:lnTo>
                  <a:lnTo>
                    <a:pt x="381292" y="76200"/>
                  </a:lnTo>
                  <a:lnTo>
                    <a:pt x="438442" y="47625"/>
                  </a:lnTo>
                  <a:lnTo>
                    <a:pt x="457492" y="38100"/>
                  </a:lnTo>
                  <a:close/>
                </a:path>
                <a:path w="1613535" h="914400">
                  <a:moveTo>
                    <a:pt x="1613395" y="875677"/>
                  </a:moveTo>
                  <a:lnTo>
                    <a:pt x="1594345" y="866152"/>
                  </a:lnTo>
                  <a:lnTo>
                    <a:pt x="1537195" y="837577"/>
                  </a:lnTo>
                  <a:lnTo>
                    <a:pt x="1537195" y="866152"/>
                  </a:lnTo>
                  <a:lnTo>
                    <a:pt x="832726" y="866152"/>
                  </a:lnTo>
                  <a:lnTo>
                    <a:pt x="832726" y="275437"/>
                  </a:lnTo>
                  <a:lnTo>
                    <a:pt x="813676" y="275437"/>
                  </a:lnTo>
                  <a:lnTo>
                    <a:pt x="813676" y="880935"/>
                  </a:lnTo>
                  <a:lnTo>
                    <a:pt x="817943" y="885202"/>
                  </a:lnTo>
                  <a:lnTo>
                    <a:pt x="1537195" y="885202"/>
                  </a:lnTo>
                  <a:lnTo>
                    <a:pt x="1537195" y="913777"/>
                  </a:lnTo>
                  <a:lnTo>
                    <a:pt x="1594345" y="885202"/>
                  </a:lnTo>
                  <a:lnTo>
                    <a:pt x="1613395" y="875677"/>
                  </a:lnTo>
                  <a:close/>
                </a:path>
              </a:pathLst>
            </a:custGeom>
            <a:solidFill>
              <a:srgbClr val="44546A"/>
            </a:solidFill>
          </p:spPr>
          <p:txBody>
            <a:bodyPr wrap="square" lIns="0" tIns="0" rIns="0" bIns="0" rtlCol="0"/>
            <a:lstStyle/>
            <a:p>
              <a:endParaRPr/>
            </a:p>
          </p:txBody>
        </p:sp>
        <p:sp>
          <p:nvSpPr>
            <p:cNvPr id="20" name="object 20"/>
            <p:cNvSpPr/>
            <p:nvPr/>
          </p:nvSpPr>
          <p:spPr>
            <a:xfrm>
              <a:off x="1203490" y="3435375"/>
              <a:ext cx="3547745" cy="911225"/>
            </a:xfrm>
            <a:custGeom>
              <a:avLst/>
              <a:gdLst/>
              <a:ahLst/>
              <a:cxnLst/>
              <a:rect l="l" t="t" r="r" b="b"/>
              <a:pathLst>
                <a:path w="3547745" h="911225">
                  <a:moveTo>
                    <a:pt x="1227289" y="863320"/>
                  </a:moveTo>
                  <a:lnTo>
                    <a:pt x="76200" y="863320"/>
                  </a:lnTo>
                  <a:lnTo>
                    <a:pt x="76200" y="834745"/>
                  </a:lnTo>
                  <a:lnTo>
                    <a:pt x="0" y="872845"/>
                  </a:lnTo>
                  <a:lnTo>
                    <a:pt x="76200" y="910945"/>
                  </a:lnTo>
                  <a:lnTo>
                    <a:pt x="76200" y="882370"/>
                  </a:lnTo>
                  <a:lnTo>
                    <a:pt x="1227289" y="882370"/>
                  </a:lnTo>
                  <a:lnTo>
                    <a:pt x="1227289" y="863320"/>
                  </a:lnTo>
                  <a:close/>
                </a:path>
                <a:path w="3547745" h="911225">
                  <a:moveTo>
                    <a:pt x="1497558" y="463207"/>
                  </a:moveTo>
                  <a:lnTo>
                    <a:pt x="1468983" y="463207"/>
                  </a:lnTo>
                  <a:lnTo>
                    <a:pt x="1468983" y="129908"/>
                  </a:lnTo>
                  <a:lnTo>
                    <a:pt x="1449933" y="129908"/>
                  </a:lnTo>
                  <a:lnTo>
                    <a:pt x="1449933" y="463207"/>
                  </a:lnTo>
                  <a:lnTo>
                    <a:pt x="1421358" y="463207"/>
                  </a:lnTo>
                  <a:lnTo>
                    <a:pt x="1459458" y="539407"/>
                  </a:lnTo>
                  <a:lnTo>
                    <a:pt x="1491208" y="475907"/>
                  </a:lnTo>
                  <a:lnTo>
                    <a:pt x="1497558" y="463207"/>
                  </a:lnTo>
                  <a:close/>
                </a:path>
                <a:path w="3547745" h="911225">
                  <a:moveTo>
                    <a:pt x="2368677" y="28575"/>
                  </a:moveTo>
                  <a:lnTo>
                    <a:pt x="1960613" y="28575"/>
                  </a:lnTo>
                  <a:lnTo>
                    <a:pt x="1960613" y="0"/>
                  </a:lnTo>
                  <a:lnTo>
                    <a:pt x="1884413" y="38100"/>
                  </a:lnTo>
                  <a:lnTo>
                    <a:pt x="1960613" y="76200"/>
                  </a:lnTo>
                  <a:lnTo>
                    <a:pt x="1960613" y="47625"/>
                  </a:lnTo>
                  <a:lnTo>
                    <a:pt x="2368677" y="47625"/>
                  </a:lnTo>
                  <a:lnTo>
                    <a:pt x="2368677" y="28575"/>
                  </a:lnTo>
                  <a:close/>
                </a:path>
                <a:path w="3547745" h="911225">
                  <a:moveTo>
                    <a:pt x="3547351" y="862990"/>
                  </a:moveTo>
                  <a:lnTo>
                    <a:pt x="2570734" y="862990"/>
                  </a:lnTo>
                  <a:lnTo>
                    <a:pt x="2570734" y="176123"/>
                  </a:lnTo>
                  <a:lnTo>
                    <a:pt x="2599309" y="176123"/>
                  </a:lnTo>
                  <a:lnTo>
                    <a:pt x="2592959" y="163423"/>
                  </a:lnTo>
                  <a:lnTo>
                    <a:pt x="2561209" y="99923"/>
                  </a:lnTo>
                  <a:lnTo>
                    <a:pt x="2523109" y="176123"/>
                  </a:lnTo>
                  <a:lnTo>
                    <a:pt x="2551684" y="176123"/>
                  </a:lnTo>
                  <a:lnTo>
                    <a:pt x="2551684" y="877773"/>
                  </a:lnTo>
                  <a:lnTo>
                    <a:pt x="2555938" y="882040"/>
                  </a:lnTo>
                  <a:lnTo>
                    <a:pt x="3547351" y="882040"/>
                  </a:lnTo>
                  <a:lnTo>
                    <a:pt x="3547351" y="872515"/>
                  </a:lnTo>
                  <a:lnTo>
                    <a:pt x="3547351" y="862990"/>
                  </a:lnTo>
                  <a:close/>
                </a:path>
              </a:pathLst>
            </a:custGeom>
            <a:solidFill>
              <a:srgbClr val="FF0000"/>
            </a:solidFill>
          </p:spPr>
          <p:txBody>
            <a:bodyPr wrap="square" lIns="0" tIns="0" rIns="0" bIns="0" rtlCol="0"/>
            <a:lstStyle/>
            <a:p>
              <a:endParaRPr/>
            </a:p>
          </p:txBody>
        </p:sp>
      </p:grpSp>
      <p:sp>
        <p:nvSpPr>
          <p:cNvPr id="21" name="object 21"/>
          <p:cNvSpPr txBox="1"/>
          <p:nvPr/>
        </p:nvSpPr>
        <p:spPr>
          <a:xfrm>
            <a:off x="1435470" y="1309623"/>
            <a:ext cx="3166110" cy="1168400"/>
          </a:xfrm>
          <a:prstGeom prst="rect">
            <a:avLst/>
          </a:prstGeom>
        </p:spPr>
        <p:txBody>
          <a:bodyPr vert="horz" wrap="square" lIns="0" tIns="12700" rIns="0" bIns="0" rtlCol="0">
            <a:spAutoFit/>
          </a:bodyPr>
          <a:lstStyle/>
          <a:p>
            <a:pPr marL="25400" marR="17780">
              <a:lnSpc>
                <a:spcPct val="100000"/>
              </a:lnSpc>
              <a:spcBef>
                <a:spcPts val="100"/>
              </a:spcBef>
            </a:pPr>
            <a:r>
              <a:rPr sz="2500" spc="-20" dirty="0">
                <a:solidFill>
                  <a:srgbClr val="FF0000"/>
                </a:solidFill>
                <a:latin typeface="Calibri"/>
                <a:cs typeface="Calibri"/>
              </a:rPr>
              <a:t>Backpropagation</a:t>
            </a:r>
            <a:r>
              <a:rPr sz="2500" spc="525" dirty="0">
                <a:solidFill>
                  <a:srgbClr val="FF0000"/>
                </a:solidFill>
                <a:latin typeface="Calibri"/>
                <a:cs typeface="Calibri"/>
              </a:rPr>
              <a:t> </a:t>
            </a:r>
            <a:r>
              <a:rPr sz="2500" spc="-20" dirty="0">
                <a:solidFill>
                  <a:srgbClr val="FF0000"/>
                </a:solidFill>
                <a:latin typeface="Calibri"/>
                <a:cs typeface="Calibri"/>
              </a:rPr>
              <a:t>from </a:t>
            </a:r>
            <a:r>
              <a:rPr sz="2500" spc="-15" dirty="0">
                <a:solidFill>
                  <a:srgbClr val="FF0000"/>
                </a:solidFill>
                <a:latin typeface="Calibri"/>
                <a:cs typeface="Calibri"/>
              </a:rPr>
              <a:t> h</a:t>
            </a:r>
            <a:r>
              <a:rPr sz="2550" spc="-22" baseline="-16339" dirty="0">
                <a:solidFill>
                  <a:srgbClr val="FF0000"/>
                </a:solidFill>
                <a:latin typeface="Calibri"/>
                <a:cs typeface="Calibri"/>
              </a:rPr>
              <a:t>t</a:t>
            </a:r>
            <a:r>
              <a:rPr sz="2550" spc="209" baseline="-16339" dirty="0">
                <a:solidFill>
                  <a:srgbClr val="FF0000"/>
                </a:solidFill>
                <a:latin typeface="Calibri"/>
                <a:cs typeface="Calibri"/>
              </a:rPr>
              <a:t> </a:t>
            </a:r>
            <a:r>
              <a:rPr sz="2500" spc="-15" dirty="0">
                <a:solidFill>
                  <a:srgbClr val="FF0000"/>
                </a:solidFill>
                <a:latin typeface="Calibri"/>
                <a:cs typeface="Calibri"/>
              </a:rPr>
              <a:t>to</a:t>
            </a:r>
            <a:r>
              <a:rPr sz="2500" spc="-20" dirty="0">
                <a:solidFill>
                  <a:srgbClr val="FF0000"/>
                </a:solidFill>
                <a:latin typeface="Calibri"/>
                <a:cs typeface="Calibri"/>
              </a:rPr>
              <a:t> </a:t>
            </a:r>
            <a:r>
              <a:rPr sz="2500" spc="-30" dirty="0">
                <a:solidFill>
                  <a:srgbClr val="FF0000"/>
                </a:solidFill>
                <a:latin typeface="Calibri"/>
                <a:cs typeface="Calibri"/>
              </a:rPr>
              <a:t>h</a:t>
            </a:r>
            <a:r>
              <a:rPr sz="2550" spc="-44" baseline="-16339" dirty="0">
                <a:solidFill>
                  <a:srgbClr val="FF0000"/>
                </a:solidFill>
                <a:latin typeface="Calibri"/>
                <a:cs typeface="Calibri"/>
              </a:rPr>
              <a:t>t-1</a:t>
            </a:r>
            <a:r>
              <a:rPr sz="2550" spc="209" baseline="-16339" dirty="0">
                <a:solidFill>
                  <a:srgbClr val="FF0000"/>
                </a:solidFill>
                <a:latin typeface="Calibri"/>
                <a:cs typeface="Calibri"/>
              </a:rPr>
              <a:t> </a:t>
            </a:r>
            <a:r>
              <a:rPr sz="2500" spc="-5" dirty="0">
                <a:solidFill>
                  <a:srgbClr val="FF0000"/>
                </a:solidFill>
                <a:latin typeface="Calibri"/>
                <a:cs typeface="Calibri"/>
              </a:rPr>
              <a:t>multiplies</a:t>
            </a:r>
            <a:r>
              <a:rPr sz="2500" spc="-25" dirty="0">
                <a:solidFill>
                  <a:srgbClr val="FF0000"/>
                </a:solidFill>
                <a:latin typeface="Calibri"/>
                <a:cs typeface="Calibri"/>
              </a:rPr>
              <a:t> </a:t>
            </a:r>
            <a:r>
              <a:rPr sz="2500" spc="-10" dirty="0">
                <a:solidFill>
                  <a:srgbClr val="FF0000"/>
                </a:solidFill>
                <a:latin typeface="Calibri"/>
                <a:cs typeface="Calibri"/>
              </a:rPr>
              <a:t>by</a:t>
            </a:r>
            <a:r>
              <a:rPr sz="2500" spc="-20" dirty="0">
                <a:solidFill>
                  <a:srgbClr val="FF0000"/>
                </a:solidFill>
                <a:latin typeface="Calibri"/>
                <a:cs typeface="Calibri"/>
              </a:rPr>
              <a:t> </a:t>
            </a:r>
            <a:r>
              <a:rPr sz="2500" dirty="0">
                <a:solidFill>
                  <a:srgbClr val="FF0000"/>
                </a:solidFill>
                <a:latin typeface="Calibri"/>
                <a:cs typeface="Calibri"/>
              </a:rPr>
              <a:t>W </a:t>
            </a:r>
            <a:r>
              <a:rPr sz="2500" spc="-550" dirty="0">
                <a:solidFill>
                  <a:srgbClr val="FF0000"/>
                </a:solidFill>
                <a:latin typeface="Calibri"/>
                <a:cs typeface="Calibri"/>
              </a:rPr>
              <a:t> </a:t>
            </a:r>
            <a:r>
              <a:rPr sz="2500" spc="-5" dirty="0">
                <a:solidFill>
                  <a:srgbClr val="FF0000"/>
                </a:solidFill>
                <a:latin typeface="Calibri"/>
                <a:cs typeface="Calibri"/>
              </a:rPr>
              <a:t>(actually</a:t>
            </a:r>
            <a:r>
              <a:rPr sz="2500" spc="-20" dirty="0">
                <a:solidFill>
                  <a:srgbClr val="FF0000"/>
                </a:solidFill>
                <a:latin typeface="Calibri"/>
                <a:cs typeface="Calibri"/>
              </a:rPr>
              <a:t> </a:t>
            </a:r>
            <a:r>
              <a:rPr sz="2500" spc="-15" dirty="0">
                <a:solidFill>
                  <a:srgbClr val="FF0000"/>
                </a:solidFill>
                <a:latin typeface="Calibri"/>
                <a:cs typeface="Calibri"/>
              </a:rPr>
              <a:t>W</a:t>
            </a:r>
            <a:r>
              <a:rPr sz="2550" spc="-22" baseline="-16339" dirty="0">
                <a:solidFill>
                  <a:srgbClr val="FF0000"/>
                </a:solidFill>
                <a:latin typeface="Calibri"/>
                <a:cs typeface="Calibri"/>
              </a:rPr>
              <a:t>hh</a:t>
            </a:r>
            <a:r>
              <a:rPr sz="2550" spc="-22" baseline="22875" dirty="0">
                <a:solidFill>
                  <a:srgbClr val="FF0000"/>
                </a:solidFill>
                <a:latin typeface="Calibri"/>
                <a:cs typeface="Calibri"/>
              </a:rPr>
              <a:t>T</a:t>
            </a:r>
            <a:r>
              <a:rPr sz="2500" spc="-15" dirty="0">
                <a:solidFill>
                  <a:srgbClr val="FF0000"/>
                </a:solidFill>
                <a:latin typeface="Calibri"/>
                <a:cs typeface="Calibri"/>
              </a:rPr>
              <a:t>)</a:t>
            </a:r>
            <a:endParaRPr sz="2500">
              <a:latin typeface="Calibri"/>
              <a:cs typeface="Calibri"/>
            </a:endParaRPr>
          </a:p>
        </p:txBody>
      </p:sp>
      <p:sp>
        <p:nvSpPr>
          <p:cNvPr id="34" name="object 34"/>
          <p:cNvSpPr txBox="1"/>
          <p:nvPr/>
        </p:nvSpPr>
        <p:spPr>
          <a:xfrm>
            <a:off x="72096" y="5962476"/>
            <a:ext cx="6997065" cy="363855"/>
          </a:xfrm>
          <a:prstGeom prst="rect">
            <a:avLst/>
          </a:prstGeom>
        </p:spPr>
        <p:txBody>
          <a:bodyPr vert="horz" wrap="square" lIns="0" tIns="5715" rIns="0" bIns="0" rtlCol="0">
            <a:spAutoFit/>
          </a:bodyPr>
          <a:lstStyle/>
          <a:p>
            <a:pPr marL="12700" marR="5080">
              <a:lnSpc>
                <a:spcPct val="100000"/>
              </a:lnSpc>
              <a:spcBef>
                <a:spcPts val="45"/>
              </a:spcBef>
            </a:pPr>
            <a:r>
              <a:rPr sz="1100" spc="-20" dirty="0">
                <a:latin typeface="Calibri"/>
                <a:cs typeface="Calibri"/>
              </a:rPr>
              <a:t>Bengio </a:t>
            </a:r>
            <a:r>
              <a:rPr sz="1100" spc="-15" dirty="0">
                <a:latin typeface="Calibri"/>
                <a:cs typeface="Calibri"/>
              </a:rPr>
              <a:t>et </a:t>
            </a:r>
            <a:r>
              <a:rPr sz="1100" spc="-10" dirty="0">
                <a:latin typeface="Calibri"/>
                <a:cs typeface="Calibri"/>
              </a:rPr>
              <a:t>al, </a:t>
            </a:r>
            <a:r>
              <a:rPr sz="1100" spc="-15" dirty="0">
                <a:latin typeface="Calibri"/>
                <a:cs typeface="Calibri"/>
              </a:rPr>
              <a:t>“Learning long-term </a:t>
            </a:r>
            <a:r>
              <a:rPr sz="1100" spc="-20" dirty="0">
                <a:latin typeface="Calibri"/>
                <a:cs typeface="Calibri"/>
              </a:rPr>
              <a:t>dependencies </a:t>
            </a:r>
            <a:r>
              <a:rPr sz="1100" spc="-10" dirty="0">
                <a:latin typeface="Calibri"/>
                <a:cs typeface="Calibri"/>
              </a:rPr>
              <a:t>with </a:t>
            </a:r>
            <a:r>
              <a:rPr sz="1100" spc="-15" dirty="0">
                <a:latin typeface="Calibri"/>
                <a:cs typeface="Calibri"/>
              </a:rPr>
              <a:t>gradient </a:t>
            </a:r>
            <a:r>
              <a:rPr sz="1100" spc="-20" dirty="0">
                <a:latin typeface="Calibri"/>
                <a:cs typeface="Calibri"/>
              </a:rPr>
              <a:t>descent </a:t>
            </a:r>
            <a:r>
              <a:rPr sz="1100" spc="-5" dirty="0">
                <a:latin typeface="Calibri"/>
                <a:cs typeface="Calibri"/>
              </a:rPr>
              <a:t>is </a:t>
            </a:r>
            <a:r>
              <a:rPr sz="1100" spc="-15" dirty="0">
                <a:latin typeface="Calibri"/>
                <a:cs typeface="Calibri"/>
              </a:rPr>
              <a:t>difficult”, IEEE Transactions </a:t>
            </a:r>
            <a:r>
              <a:rPr sz="1100" spc="-10" dirty="0">
                <a:latin typeface="Calibri"/>
                <a:cs typeface="Calibri"/>
              </a:rPr>
              <a:t>on </a:t>
            </a:r>
            <a:r>
              <a:rPr sz="1100" spc="-20" dirty="0">
                <a:latin typeface="Calibri"/>
                <a:cs typeface="Calibri"/>
              </a:rPr>
              <a:t>Neural Networks, 1994 </a:t>
            </a:r>
            <a:r>
              <a:rPr sz="1100" spc="-15" dirty="0">
                <a:latin typeface="Calibri"/>
                <a:cs typeface="Calibri"/>
              </a:rPr>
              <a:t> </a:t>
            </a:r>
            <a:r>
              <a:rPr sz="1100" spc="-20" dirty="0">
                <a:latin typeface="Calibri"/>
                <a:cs typeface="Calibri"/>
              </a:rPr>
              <a:t>Pascanu</a:t>
            </a:r>
            <a:r>
              <a:rPr sz="1100" spc="-30" dirty="0">
                <a:latin typeface="Calibri"/>
                <a:cs typeface="Calibri"/>
              </a:rPr>
              <a:t> </a:t>
            </a:r>
            <a:r>
              <a:rPr sz="1100" spc="-15" dirty="0">
                <a:latin typeface="Calibri"/>
                <a:cs typeface="Calibri"/>
              </a:rPr>
              <a:t>et</a:t>
            </a:r>
            <a:r>
              <a:rPr sz="1100" spc="-20" dirty="0">
                <a:latin typeface="Calibri"/>
                <a:cs typeface="Calibri"/>
              </a:rPr>
              <a:t> </a:t>
            </a:r>
            <a:r>
              <a:rPr sz="1100" spc="-10" dirty="0">
                <a:latin typeface="Calibri"/>
                <a:cs typeface="Calibri"/>
              </a:rPr>
              <a:t>al,</a:t>
            </a:r>
            <a:r>
              <a:rPr sz="1100" spc="-25" dirty="0">
                <a:latin typeface="Calibri"/>
                <a:cs typeface="Calibri"/>
              </a:rPr>
              <a:t> </a:t>
            </a:r>
            <a:r>
              <a:rPr sz="1100" spc="-15" dirty="0">
                <a:latin typeface="Calibri"/>
                <a:cs typeface="Calibri"/>
              </a:rPr>
              <a:t>“On</a:t>
            </a:r>
            <a:r>
              <a:rPr sz="1100" spc="-30" dirty="0">
                <a:latin typeface="Calibri"/>
                <a:cs typeface="Calibri"/>
              </a:rPr>
              <a:t> </a:t>
            </a:r>
            <a:r>
              <a:rPr sz="1100" spc="-10" dirty="0">
                <a:latin typeface="Calibri"/>
                <a:cs typeface="Calibri"/>
              </a:rPr>
              <a:t>the</a:t>
            </a:r>
            <a:r>
              <a:rPr sz="1100" spc="-35" dirty="0">
                <a:latin typeface="Calibri"/>
                <a:cs typeface="Calibri"/>
              </a:rPr>
              <a:t> </a:t>
            </a:r>
            <a:r>
              <a:rPr sz="1100" spc="-15" dirty="0">
                <a:latin typeface="Calibri"/>
                <a:cs typeface="Calibri"/>
              </a:rPr>
              <a:t>difficulty</a:t>
            </a:r>
            <a:r>
              <a:rPr sz="1100" spc="-20" dirty="0">
                <a:latin typeface="Calibri"/>
                <a:cs typeface="Calibri"/>
              </a:rPr>
              <a:t> </a:t>
            </a:r>
            <a:r>
              <a:rPr sz="1100" spc="-10" dirty="0">
                <a:latin typeface="Calibri"/>
                <a:cs typeface="Calibri"/>
              </a:rPr>
              <a:t>of</a:t>
            </a:r>
            <a:r>
              <a:rPr sz="1100" spc="-25" dirty="0">
                <a:latin typeface="Calibri"/>
                <a:cs typeface="Calibri"/>
              </a:rPr>
              <a:t> </a:t>
            </a:r>
            <a:r>
              <a:rPr sz="1100" spc="-15" dirty="0">
                <a:latin typeface="Calibri"/>
                <a:cs typeface="Calibri"/>
              </a:rPr>
              <a:t>training</a:t>
            </a:r>
            <a:r>
              <a:rPr sz="1100" spc="-30" dirty="0">
                <a:latin typeface="Calibri"/>
                <a:cs typeface="Calibri"/>
              </a:rPr>
              <a:t> </a:t>
            </a:r>
            <a:r>
              <a:rPr sz="1100" spc="-15" dirty="0">
                <a:latin typeface="Calibri"/>
                <a:cs typeface="Calibri"/>
              </a:rPr>
              <a:t>recurrent</a:t>
            </a:r>
            <a:r>
              <a:rPr sz="1100" spc="-20" dirty="0">
                <a:latin typeface="Calibri"/>
                <a:cs typeface="Calibri"/>
              </a:rPr>
              <a:t> </a:t>
            </a:r>
            <a:r>
              <a:rPr sz="1100" spc="-15" dirty="0">
                <a:latin typeface="Calibri"/>
                <a:cs typeface="Calibri"/>
              </a:rPr>
              <a:t>neural </a:t>
            </a:r>
            <a:r>
              <a:rPr sz="1100" spc="-20" dirty="0">
                <a:latin typeface="Calibri"/>
                <a:cs typeface="Calibri"/>
              </a:rPr>
              <a:t>networks”,</a:t>
            </a:r>
            <a:r>
              <a:rPr sz="1100" spc="-25" dirty="0">
                <a:latin typeface="Calibri"/>
                <a:cs typeface="Calibri"/>
              </a:rPr>
              <a:t> </a:t>
            </a:r>
            <a:r>
              <a:rPr sz="1100" spc="-20" dirty="0">
                <a:latin typeface="Calibri"/>
                <a:cs typeface="Calibri"/>
              </a:rPr>
              <a:t>ICML 2013</a:t>
            </a:r>
            <a:endParaRPr sz="1100">
              <a:latin typeface="Calibri"/>
              <a:cs typeface="Calibri"/>
            </a:endParaRPr>
          </a:p>
        </p:txBody>
      </p:sp>
      <p:sp>
        <p:nvSpPr>
          <p:cNvPr id="35" name="object 19">
            <a:extLst>
              <a:ext uri="{FF2B5EF4-FFF2-40B4-BE49-F238E27FC236}">
                <a16:creationId xmlns:a16="http://schemas.microsoft.com/office/drawing/2014/main" id="{35BA612D-D7F8-4D18-9C14-D4E9B0993C3D}"/>
              </a:ext>
            </a:extLst>
          </p:cNvPr>
          <p:cNvSpPr/>
          <p:nvPr/>
        </p:nvSpPr>
        <p:spPr>
          <a:xfrm>
            <a:off x="7265447" y="2886085"/>
            <a:ext cx="2945354" cy="329565"/>
          </a:xfrm>
          <a:custGeom>
            <a:avLst/>
            <a:gdLst/>
            <a:ahLst/>
            <a:cxnLst/>
            <a:rect l="l" t="t" r="r" b="b"/>
            <a:pathLst>
              <a:path w="3701415" h="329564">
                <a:moveTo>
                  <a:pt x="3596102" y="0"/>
                </a:moveTo>
                <a:lnTo>
                  <a:pt x="3591415" y="13370"/>
                </a:lnTo>
                <a:lnTo>
                  <a:pt x="3610481" y="21645"/>
                </a:lnTo>
                <a:lnTo>
                  <a:pt x="3626879" y="33099"/>
                </a:lnTo>
                <a:lnTo>
                  <a:pt x="3651665" y="65547"/>
                </a:lnTo>
                <a:lnTo>
                  <a:pt x="3666249" y="109324"/>
                </a:lnTo>
                <a:lnTo>
                  <a:pt x="3671111" y="163041"/>
                </a:lnTo>
                <a:lnTo>
                  <a:pt x="3669890" y="192092"/>
                </a:lnTo>
                <a:lnTo>
                  <a:pt x="3660124" y="242185"/>
                </a:lnTo>
                <a:lnTo>
                  <a:pt x="3640525" y="281307"/>
                </a:lnTo>
                <a:lnTo>
                  <a:pt x="3610704" y="307699"/>
                </a:lnTo>
                <a:lnTo>
                  <a:pt x="3591935" y="316011"/>
                </a:lnTo>
                <a:lnTo>
                  <a:pt x="3596102" y="329382"/>
                </a:lnTo>
                <a:lnTo>
                  <a:pt x="3641030" y="308307"/>
                </a:lnTo>
                <a:lnTo>
                  <a:pt x="3674064" y="271821"/>
                </a:lnTo>
                <a:lnTo>
                  <a:pt x="3694378" y="222966"/>
                </a:lnTo>
                <a:lnTo>
                  <a:pt x="3701150" y="164777"/>
                </a:lnTo>
                <a:lnTo>
                  <a:pt x="3699452" y="134581"/>
                </a:lnTo>
                <a:lnTo>
                  <a:pt x="3685865" y="81059"/>
                </a:lnTo>
                <a:lnTo>
                  <a:pt x="3658919" y="37488"/>
                </a:lnTo>
                <a:lnTo>
                  <a:pt x="3619982" y="8622"/>
                </a:lnTo>
                <a:lnTo>
                  <a:pt x="3596102" y="0"/>
                </a:lnTo>
                <a:close/>
              </a:path>
              <a:path w="3701415" h="329564">
                <a:moveTo>
                  <a:pt x="105048" y="0"/>
                </a:moveTo>
                <a:lnTo>
                  <a:pt x="60228" y="21118"/>
                </a:lnTo>
                <a:lnTo>
                  <a:pt x="27172" y="57732"/>
                </a:lnTo>
                <a:lnTo>
                  <a:pt x="6793" y="106676"/>
                </a:lnTo>
                <a:lnTo>
                  <a:pt x="0" y="164777"/>
                </a:lnTo>
                <a:lnTo>
                  <a:pt x="1692" y="195038"/>
                </a:lnTo>
                <a:lnTo>
                  <a:pt x="15236" y="248560"/>
                </a:lnTo>
                <a:lnTo>
                  <a:pt x="42116" y="291990"/>
                </a:lnTo>
                <a:lnTo>
                  <a:pt x="81097" y="320771"/>
                </a:lnTo>
                <a:lnTo>
                  <a:pt x="105048" y="329382"/>
                </a:lnTo>
                <a:lnTo>
                  <a:pt x="109214" y="316011"/>
                </a:lnTo>
                <a:lnTo>
                  <a:pt x="90446" y="307699"/>
                </a:lnTo>
                <a:lnTo>
                  <a:pt x="74249" y="296130"/>
                </a:lnTo>
                <a:lnTo>
                  <a:pt x="49571" y="263227"/>
                </a:lnTo>
                <a:lnTo>
                  <a:pt x="34921" y="218473"/>
                </a:lnTo>
                <a:lnTo>
                  <a:pt x="30038" y="163041"/>
                </a:lnTo>
                <a:lnTo>
                  <a:pt x="31258" y="134940"/>
                </a:lnTo>
                <a:lnTo>
                  <a:pt x="41025" y="86193"/>
                </a:lnTo>
                <a:lnTo>
                  <a:pt x="60657" y="47733"/>
                </a:lnTo>
                <a:lnTo>
                  <a:pt x="90739" y="21645"/>
                </a:lnTo>
                <a:lnTo>
                  <a:pt x="109735" y="13370"/>
                </a:lnTo>
                <a:lnTo>
                  <a:pt x="105048" y="0"/>
                </a:lnTo>
                <a:close/>
              </a:path>
            </a:pathLst>
          </a:custGeom>
          <a:solidFill>
            <a:srgbClr val="000000"/>
          </a:solidFill>
        </p:spPr>
        <p:txBody>
          <a:bodyPr wrap="square" lIns="0" tIns="0" rIns="0" bIns="0" rtlCol="0"/>
          <a:lstStyle/>
          <a:p>
            <a:endParaRPr/>
          </a:p>
        </p:txBody>
      </p:sp>
      <p:sp>
        <p:nvSpPr>
          <p:cNvPr id="36" name="object 20">
            <a:extLst>
              <a:ext uri="{FF2B5EF4-FFF2-40B4-BE49-F238E27FC236}">
                <a16:creationId xmlns:a16="http://schemas.microsoft.com/office/drawing/2014/main" id="{7CEE599F-41D1-4E37-8A7A-2C60C5FC16FC}"/>
              </a:ext>
            </a:extLst>
          </p:cNvPr>
          <p:cNvSpPr/>
          <p:nvPr/>
        </p:nvSpPr>
        <p:spPr>
          <a:xfrm>
            <a:off x="7322604" y="3295941"/>
            <a:ext cx="4183596" cy="906780"/>
          </a:xfrm>
          <a:custGeom>
            <a:avLst/>
            <a:gdLst/>
            <a:ahLst/>
            <a:cxnLst/>
            <a:rect l="l" t="t" r="r" b="b"/>
            <a:pathLst>
              <a:path w="4135754" h="906779">
                <a:moveTo>
                  <a:pt x="163385" y="13030"/>
                </a:moveTo>
                <a:lnTo>
                  <a:pt x="121386" y="34315"/>
                </a:lnTo>
                <a:lnTo>
                  <a:pt x="91224" y="76136"/>
                </a:lnTo>
                <a:lnTo>
                  <a:pt x="64731" y="125476"/>
                </a:lnTo>
                <a:lnTo>
                  <a:pt x="41935" y="182321"/>
                </a:lnTo>
                <a:lnTo>
                  <a:pt x="26835" y="231914"/>
                </a:lnTo>
                <a:lnTo>
                  <a:pt x="15087" y="283768"/>
                </a:lnTo>
                <a:lnTo>
                  <a:pt x="6705" y="337883"/>
                </a:lnTo>
                <a:lnTo>
                  <a:pt x="1676" y="394233"/>
                </a:lnTo>
                <a:lnTo>
                  <a:pt x="0" y="453009"/>
                </a:lnTo>
                <a:lnTo>
                  <a:pt x="1676" y="510705"/>
                </a:lnTo>
                <a:lnTo>
                  <a:pt x="6705" y="566648"/>
                </a:lnTo>
                <a:lnTo>
                  <a:pt x="15087" y="620661"/>
                </a:lnTo>
                <a:lnTo>
                  <a:pt x="26835" y="672757"/>
                </a:lnTo>
                <a:lnTo>
                  <a:pt x="41935" y="722922"/>
                </a:lnTo>
                <a:lnTo>
                  <a:pt x="64731" y="780542"/>
                </a:lnTo>
                <a:lnTo>
                  <a:pt x="91224" y="830376"/>
                </a:lnTo>
                <a:lnTo>
                  <a:pt x="121386" y="872439"/>
                </a:lnTo>
                <a:lnTo>
                  <a:pt x="155232" y="906716"/>
                </a:lnTo>
                <a:lnTo>
                  <a:pt x="163385" y="893864"/>
                </a:lnTo>
                <a:lnTo>
                  <a:pt x="134340" y="859015"/>
                </a:lnTo>
                <a:lnTo>
                  <a:pt x="108826" y="817156"/>
                </a:lnTo>
                <a:lnTo>
                  <a:pt x="86842" y="768299"/>
                </a:lnTo>
                <a:lnTo>
                  <a:pt x="68414" y="712419"/>
                </a:lnTo>
                <a:lnTo>
                  <a:pt x="56413" y="664032"/>
                </a:lnTo>
                <a:lnTo>
                  <a:pt x="47078" y="613905"/>
                </a:lnTo>
                <a:lnTo>
                  <a:pt x="40411" y="562025"/>
                </a:lnTo>
                <a:lnTo>
                  <a:pt x="36410" y="508393"/>
                </a:lnTo>
                <a:lnTo>
                  <a:pt x="35077" y="452831"/>
                </a:lnTo>
                <a:lnTo>
                  <a:pt x="36410" y="396519"/>
                </a:lnTo>
                <a:lnTo>
                  <a:pt x="40424" y="342214"/>
                </a:lnTo>
                <a:lnTo>
                  <a:pt x="47104" y="290093"/>
                </a:lnTo>
                <a:lnTo>
                  <a:pt x="56464" y="240157"/>
                </a:lnTo>
                <a:lnTo>
                  <a:pt x="68491" y="192392"/>
                </a:lnTo>
                <a:lnTo>
                  <a:pt x="86956" y="137426"/>
                </a:lnTo>
                <a:lnTo>
                  <a:pt x="108927" y="89204"/>
                </a:lnTo>
                <a:lnTo>
                  <a:pt x="134404" y="47739"/>
                </a:lnTo>
                <a:lnTo>
                  <a:pt x="163385" y="13030"/>
                </a:lnTo>
                <a:close/>
              </a:path>
              <a:path w="4135754" h="906779">
                <a:moveTo>
                  <a:pt x="315849" y="302018"/>
                </a:moveTo>
                <a:lnTo>
                  <a:pt x="311150" y="288645"/>
                </a:lnTo>
                <a:lnTo>
                  <a:pt x="287274" y="297268"/>
                </a:lnTo>
                <a:lnTo>
                  <a:pt x="266331" y="309765"/>
                </a:lnTo>
                <a:lnTo>
                  <a:pt x="233286" y="346379"/>
                </a:lnTo>
                <a:lnTo>
                  <a:pt x="212902" y="395325"/>
                </a:lnTo>
                <a:lnTo>
                  <a:pt x="206108" y="453428"/>
                </a:lnTo>
                <a:lnTo>
                  <a:pt x="207797" y="483692"/>
                </a:lnTo>
                <a:lnTo>
                  <a:pt x="221348" y="537210"/>
                </a:lnTo>
                <a:lnTo>
                  <a:pt x="248221" y="580644"/>
                </a:lnTo>
                <a:lnTo>
                  <a:pt x="287210" y="609422"/>
                </a:lnTo>
                <a:lnTo>
                  <a:pt x="311150" y="618032"/>
                </a:lnTo>
                <a:lnTo>
                  <a:pt x="315328" y="604659"/>
                </a:lnTo>
                <a:lnTo>
                  <a:pt x="296557" y="596353"/>
                </a:lnTo>
                <a:lnTo>
                  <a:pt x="280352" y="584784"/>
                </a:lnTo>
                <a:lnTo>
                  <a:pt x="255676" y="551878"/>
                </a:lnTo>
                <a:lnTo>
                  <a:pt x="241033" y="507123"/>
                </a:lnTo>
                <a:lnTo>
                  <a:pt x="236143" y="451688"/>
                </a:lnTo>
                <a:lnTo>
                  <a:pt x="237363" y="423595"/>
                </a:lnTo>
                <a:lnTo>
                  <a:pt x="247129" y="374840"/>
                </a:lnTo>
                <a:lnTo>
                  <a:pt x="266763" y="336384"/>
                </a:lnTo>
                <a:lnTo>
                  <a:pt x="296849" y="310299"/>
                </a:lnTo>
                <a:lnTo>
                  <a:pt x="315849" y="302018"/>
                </a:lnTo>
                <a:close/>
              </a:path>
              <a:path w="4135754" h="906779">
                <a:moveTo>
                  <a:pt x="2058962" y="453428"/>
                </a:moveTo>
                <a:lnTo>
                  <a:pt x="2052167" y="395325"/>
                </a:lnTo>
                <a:lnTo>
                  <a:pt x="2031784" y="346379"/>
                </a:lnTo>
                <a:lnTo>
                  <a:pt x="1998738" y="309765"/>
                </a:lnTo>
                <a:lnTo>
                  <a:pt x="1953920" y="288645"/>
                </a:lnTo>
                <a:lnTo>
                  <a:pt x="1949234" y="302018"/>
                </a:lnTo>
                <a:lnTo>
                  <a:pt x="1968296" y="310299"/>
                </a:lnTo>
                <a:lnTo>
                  <a:pt x="1984692" y="321754"/>
                </a:lnTo>
                <a:lnTo>
                  <a:pt x="2009482" y="354190"/>
                </a:lnTo>
                <a:lnTo>
                  <a:pt x="2024062" y="397967"/>
                </a:lnTo>
                <a:lnTo>
                  <a:pt x="2028926" y="451688"/>
                </a:lnTo>
                <a:lnTo>
                  <a:pt x="2027707" y="480745"/>
                </a:lnTo>
                <a:lnTo>
                  <a:pt x="2017941" y="530834"/>
                </a:lnTo>
                <a:lnTo>
                  <a:pt x="1998332" y="569950"/>
                </a:lnTo>
                <a:lnTo>
                  <a:pt x="1968512" y="596353"/>
                </a:lnTo>
                <a:lnTo>
                  <a:pt x="1949754" y="604659"/>
                </a:lnTo>
                <a:lnTo>
                  <a:pt x="1953920" y="618032"/>
                </a:lnTo>
                <a:lnTo>
                  <a:pt x="1998840" y="596950"/>
                </a:lnTo>
                <a:lnTo>
                  <a:pt x="2031873" y="560476"/>
                </a:lnTo>
                <a:lnTo>
                  <a:pt x="2052193" y="511619"/>
                </a:lnTo>
                <a:lnTo>
                  <a:pt x="2057273" y="483692"/>
                </a:lnTo>
                <a:lnTo>
                  <a:pt x="2058962" y="453428"/>
                </a:lnTo>
                <a:close/>
              </a:path>
              <a:path w="4135754" h="906779">
                <a:moveTo>
                  <a:pt x="4135450" y="452831"/>
                </a:moveTo>
                <a:lnTo>
                  <a:pt x="4133761" y="394233"/>
                </a:lnTo>
                <a:lnTo>
                  <a:pt x="4128732" y="337883"/>
                </a:lnTo>
                <a:lnTo>
                  <a:pt x="4120350" y="283768"/>
                </a:lnTo>
                <a:lnTo>
                  <a:pt x="4108602" y="231914"/>
                </a:lnTo>
                <a:lnTo>
                  <a:pt x="4093514" y="182321"/>
                </a:lnTo>
                <a:lnTo>
                  <a:pt x="4070705" y="125476"/>
                </a:lnTo>
                <a:lnTo>
                  <a:pt x="4044226" y="76136"/>
                </a:lnTo>
                <a:lnTo>
                  <a:pt x="4014063" y="34315"/>
                </a:lnTo>
                <a:lnTo>
                  <a:pt x="3980218" y="0"/>
                </a:lnTo>
                <a:lnTo>
                  <a:pt x="3972052" y="13030"/>
                </a:lnTo>
                <a:lnTo>
                  <a:pt x="4000970" y="47739"/>
                </a:lnTo>
                <a:lnTo>
                  <a:pt x="4026408" y="89204"/>
                </a:lnTo>
                <a:lnTo>
                  <a:pt x="4048366" y="137426"/>
                </a:lnTo>
                <a:lnTo>
                  <a:pt x="4066857" y="192392"/>
                </a:lnTo>
                <a:lnTo>
                  <a:pt x="4078922" y="240157"/>
                </a:lnTo>
                <a:lnTo>
                  <a:pt x="4088307" y="290093"/>
                </a:lnTo>
                <a:lnTo>
                  <a:pt x="4095013" y="342214"/>
                </a:lnTo>
                <a:lnTo>
                  <a:pt x="4099026" y="396519"/>
                </a:lnTo>
                <a:lnTo>
                  <a:pt x="4100372" y="453009"/>
                </a:lnTo>
                <a:lnTo>
                  <a:pt x="4099039" y="508393"/>
                </a:lnTo>
                <a:lnTo>
                  <a:pt x="4095038" y="562025"/>
                </a:lnTo>
                <a:lnTo>
                  <a:pt x="4088371" y="613905"/>
                </a:lnTo>
                <a:lnTo>
                  <a:pt x="4079036" y="664032"/>
                </a:lnTo>
                <a:lnTo>
                  <a:pt x="4067035" y="712419"/>
                </a:lnTo>
                <a:lnTo>
                  <a:pt x="4048595" y="768299"/>
                </a:lnTo>
                <a:lnTo>
                  <a:pt x="4026624" y="817156"/>
                </a:lnTo>
                <a:lnTo>
                  <a:pt x="4001109" y="859015"/>
                </a:lnTo>
                <a:lnTo>
                  <a:pt x="3972052" y="893864"/>
                </a:lnTo>
                <a:lnTo>
                  <a:pt x="3980218" y="906716"/>
                </a:lnTo>
                <a:lnTo>
                  <a:pt x="4014063" y="872439"/>
                </a:lnTo>
                <a:lnTo>
                  <a:pt x="4044226" y="830376"/>
                </a:lnTo>
                <a:lnTo>
                  <a:pt x="4070705" y="780542"/>
                </a:lnTo>
                <a:lnTo>
                  <a:pt x="4093514" y="722922"/>
                </a:lnTo>
                <a:lnTo>
                  <a:pt x="4108602" y="672757"/>
                </a:lnTo>
                <a:lnTo>
                  <a:pt x="4120350" y="620661"/>
                </a:lnTo>
                <a:lnTo>
                  <a:pt x="4128732" y="566648"/>
                </a:lnTo>
                <a:lnTo>
                  <a:pt x="4133761" y="510705"/>
                </a:lnTo>
                <a:lnTo>
                  <a:pt x="4135450" y="452831"/>
                </a:lnTo>
                <a:close/>
              </a:path>
            </a:pathLst>
          </a:custGeom>
          <a:solidFill>
            <a:srgbClr val="000000"/>
          </a:solidFill>
        </p:spPr>
        <p:txBody>
          <a:bodyPr wrap="square" lIns="0" tIns="0" rIns="0" bIns="0" rtlCol="0"/>
          <a:lstStyle/>
          <a:p>
            <a:endParaRPr/>
          </a:p>
        </p:txBody>
      </p:sp>
      <p:sp>
        <p:nvSpPr>
          <p:cNvPr id="37" name="object 21">
            <a:extLst>
              <a:ext uri="{FF2B5EF4-FFF2-40B4-BE49-F238E27FC236}">
                <a16:creationId xmlns:a16="http://schemas.microsoft.com/office/drawing/2014/main" id="{99E42E2A-5DF7-4D75-905C-6DE5325F5D52}"/>
              </a:ext>
            </a:extLst>
          </p:cNvPr>
          <p:cNvSpPr txBox="1"/>
          <p:nvPr/>
        </p:nvSpPr>
        <p:spPr>
          <a:xfrm>
            <a:off x="7606936" y="3533139"/>
            <a:ext cx="851264" cy="443711"/>
          </a:xfrm>
          <a:prstGeom prst="rect">
            <a:avLst/>
          </a:prstGeom>
        </p:spPr>
        <p:txBody>
          <a:bodyPr vert="horz" wrap="square" lIns="0" tIns="12700" rIns="0" bIns="0" rtlCol="0">
            <a:spAutoFit/>
          </a:bodyPr>
          <a:lstStyle/>
          <a:p>
            <a:pPr marL="38100">
              <a:lnSpc>
                <a:spcPct val="100000"/>
              </a:lnSpc>
              <a:spcBef>
                <a:spcPts val="100"/>
              </a:spcBef>
            </a:pPr>
            <a:r>
              <a:rPr lang="en-US" sz="4200" spc="592" baseline="10912" dirty="0">
                <a:latin typeface="Cambria Math"/>
                <a:cs typeface="Cambria Math"/>
              </a:rPr>
              <a:t>𝑊</a:t>
            </a:r>
            <a:r>
              <a:rPr lang="en-US" sz="2000" spc="395" dirty="0" err="1">
                <a:latin typeface="Cambria Math"/>
                <a:cs typeface="Cambria Math"/>
              </a:rPr>
              <a:t>hh</a:t>
            </a:r>
            <a:endParaRPr lang="en-US" sz="2000" dirty="0">
              <a:latin typeface="Cambria Math"/>
              <a:cs typeface="Cambria Math"/>
            </a:endParaRPr>
          </a:p>
        </p:txBody>
      </p:sp>
      <p:sp>
        <p:nvSpPr>
          <p:cNvPr id="38" name="object 22">
            <a:extLst>
              <a:ext uri="{FF2B5EF4-FFF2-40B4-BE49-F238E27FC236}">
                <a16:creationId xmlns:a16="http://schemas.microsoft.com/office/drawing/2014/main" id="{6355AC95-9CD2-48BE-8F9E-5D3954DD8F5D}"/>
              </a:ext>
            </a:extLst>
          </p:cNvPr>
          <p:cNvSpPr txBox="1"/>
          <p:nvPr/>
        </p:nvSpPr>
        <p:spPr>
          <a:xfrm>
            <a:off x="8598615" y="3533139"/>
            <a:ext cx="838759" cy="443711"/>
          </a:xfrm>
          <a:prstGeom prst="rect">
            <a:avLst/>
          </a:prstGeom>
        </p:spPr>
        <p:txBody>
          <a:bodyPr vert="horz" wrap="square" lIns="0" tIns="12700" rIns="0" bIns="0" rtlCol="0">
            <a:spAutoFit/>
          </a:bodyPr>
          <a:lstStyle/>
          <a:p>
            <a:pPr marL="38100">
              <a:lnSpc>
                <a:spcPct val="100000"/>
              </a:lnSpc>
              <a:spcBef>
                <a:spcPts val="100"/>
              </a:spcBef>
            </a:pPr>
            <a:r>
              <a:rPr sz="4200" spc="405" baseline="10912" dirty="0">
                <a:latin typeface="Cambria Math"/>
                <a:cs typeface="Cambria Math"/>
              </a:rPr>
              <a:t>𝑊</a:t>
            </a:r>
            <a:r>
              <a:rPr lang="en-US" sz="2000" spc="270" dirty="0" err="1">
                <a:latin typeface="Cambria Math"/>
                <a:cs typeface="Cambria Math"/>
              </a:rPr>
              <a:t>xh</a:t>
            </a:r>
            <a:endParaRPr sz="2000" dirty="0">
              <a:latin typeface="Cambria Math"/>
              <a:cs typeface="Cambria Math"/>
            </a:endParaRPr>
          </a:p>
        </p:txBody>
      </p:sp>
      <p:sp>
        <p:nvSpPr>
          <p:cNvPr id="39" name="object 23">
            <a:extLst>
              <a:ext uri="{FF2B5EF4-FFF2-40B4-BE49-F238E27FC236}">
                <a16:creationId xmlns:a16="http://schemas.microsoft.com/office/drawing/2014/main" id="{50AA9013-6EDC-449C-8193-9CBDDBDC7C09}"/>
              </a:ext>
            </a:extLst>
          </p:cNvPr>
          <p:cNvSpPr/>
          <p:nvPr/>
        </p:nvSpPr>
        <p:spPr>
          <a:xfrm>
            <a:off x="9501581" y="3398017"/>
            <a:ext cx="965200" cy="702945"/>
          </a:xfrm>
          <a:custGeom>
            <a:avLst/>
            <a:gdLst/>
            <a:ahLst/>
            <a:cxnLst/>
            <a:rect l="l" t="t" r="r" b="b"/>
            <a:pathLst>
              <a:path w="965200" h="702945">
                <a:moveTo>
                  <a:pt x="840131" y="0"/>
                </a:moveTo>
                <a:lnTo>
                  <a:pt x="830060" y="11634"/>
                </a:lnTo>
                <a:lnTo>
                  <a:pt x="851070" y="34770"/>
                </a:lnTo>
                <a:lnTo>
                  <a:pt x="870169" y="63550"/>
                </a:lnTo>
                <a:lnTo>
                  <a:pt x="887359" y="97973"/>
                </a:lnTo>
                <a:lnTo>
                  <a:pt x="902638" y="138038"/>
                </a:lnTo>
                <a:lnTo>
                  <a:pt x="915172" y="183530"/>
                </a:lnTo>
                <a:lnTo>
                  <a:pt x="924125" y="234231"/>
                </a:lnTo>
                <a:lnTo>
                  <a:pt x="929497" y="290140"/>
                </a:lnTo>
                <a:lnTo>
                  <a:pt x="931288" y="351259"/>
                </a:lnTo>
                <a:lnTo>
                  <a:pt x="929497" y="412377"/>
                </a:lnTo>
                <a:lnTo>
                  <a:pt x="924125" y="468287"/>
                </a:lnTo>
                <a:lnTo>
                  <a:pt x="915172" y="518988"/>
                </a:lnTo>
                <a:lnTo>
                  <a:pt x="902638" y="564480"/>
                </a:lnTo>
                <a:lnTo>
                  <a:pt x="887359" y="604546"/>
                </a:lnTo>
                <a:lnTo>
                  <a:pt x="870169" y="638969"/>
                </a:lnTo>
                <a:lnTo>
                  <a:pt x="830060" y="690885"/>
                </a:lnTo>
                <a:lnTo>
                  <a:pt x="840131" y="702518"/>
                </a:lnTo>
                <a:lnTo>
                  <a:pt x="887099" y="650797"/>
                </a:lnTo>
                <a:lnTo>
                  <a:pt x="908174" y="615577"/>
                </a:lnTo>
                <a:lnTo>
                  <a:pt x="927642" y="574117"/>
                </a:lnTo>
                <a:lnTo>
                  <a:pt x="941081" y="536665"/>
                </a:lnTo>
                <a:lnTo>
                  <a:pt x="951533" y="495635"/>
                </a:lnTo>
                <a:lnTo>
                  <a:pt x="958999" y="451029"/>
                </a:lnTo>
                <a:lnTo>
                  <a:pt x="963479" y="402846"/>
                </a:lnTo>
                <a:lnTo>
                  <a:pt x="964972" y="351086"/>
                </a:lnTo>
                <a:lnTo>
                  <a:pt x="963479" y="299451"/>
                </a:lnTo>
                <a:lnTo>
                  <a:pt x="958999" y="251365"/>
                </a:lnTo>
                <a:lnTo>
                  <a:pt x="951533" y="206828"/>
                </a:lnTo>
                <a:lnTo>
                  <a:pt x="941081" y="165840"/>
                </a:lnTo>
                <a:lnTo>
                  <a:pt x="927642" y="128402"/>
                </a:lnTo>
                <a:lnTo>
                  <a:pt x="908174" y="86941"/>
                </a:lnTo>
                <a:lnTo>
                  <a:pt x="887099" y="51721"/>
                </a:lnTo>
                <a:lnTo>
                  <a:pt x="864418" y="22740"/>
                </a:lnTo>
                <a:lnTo>
                  <a:pt x="840131" y="0"/>
                </a:lnTo>
                <a:close/>
              </a:path>
              <a:path w="965200" h="702945">
                <a:moveTo>
                  <a:pt x="124837" y="0"/>
                </a:moveTo>
                <a:lnTo>
                  <a:pt x="77869" y="51721"/>
                </a:lnTo>
                <a:lnTo>
                  <a:pt x="56795" y="86941"/>
                </a:lnTo>
                <a:lnTo>
                  <a:pt x="37326" y="128402"/>
                </a:lnTo>
                <a:lnTo>
                  <a:pt x="23887" y="165840"/>
                </a:lnTo>
                <a:lnTo>
                  <a:pt x="13434" y="206828"/>
                </a:lnTo>
                <a:lnTo>
                  <a:pt x="5968" y="251365"/>
                </a:lnTo>
                <a:lnTo>
                  <a:pt x="1488" y="299451"/>
                </a:lnTo>
                <a:lnTo>
                  <a:pt x="0" y="351259"/>
                </a:lnTo>
                <a:lnTo>
                  <a:pt x="1488" y="402846"/>
                </a:lnTo>
                <a:lnTo>
                  <a:pt x="5968" y="451029"/>
                </a:lnTo>
                <a:lnTo>
                  <a:pt x="13434" y="495635"/>
                </a:lnTo>
                <a:lnTo>
                  <a:pt x="23887" y="536665"/>
                </a:lnTo>
                <a:lnTo>
                  <a:pt x="37326" y="574117"/>
                </a:lnTo>
                <a:lnTo>
                  <a:pt x="56795" y="615577"/>
                </a:lnTo>
                <a:lnTo>
                  <a:pt x="77869" y="650797"/>
                </a:lnTo>
                <a:lnTo>
                  <a:pt x="124837" y="702518"/>
                </a:lnTo>
                <a:lnTo>
                  <a:pt x="134908" y="690885"/>
                </a:lnTo>
                <a:lnTo>
                  <a:pt x="113898" y="667748"/>
                </a:lnTo>
                <a:lnTo>
                  <a:pt x="94798" y="638969"/>
                </a:lnTo>
                <a:lnTo>
                  <a:pt x="77608" y="604546"/>
                </a:lnTo>
                <a:lnTo>
                  <a:pt x="62329" y="564480"/>
                </a:lnTo>
                <a:lnTo>
                  <a:pt x="49795" y="518988"/>
                </a:lnTo>
                <a:lnTo>
                  <a:pt x="40842" y="468287"/>
                </a:lnTo>
                <a:lnTo>
                  <a:pt x="35470" y="412377"/>
                </a:lnTo>
                <a:lnTo>
                  <a:pt x="33685" y="351086"/>
                </a:lnTo>
                <a:lnTo>
                  <a:pt x="35470" y="290140"/>
                </a:lnTo>
                <a:lnTo>
                  <a:pt x="40842" y="234231"/>
                </a:lnTo>
                <a:lnTo>
                  <a:pt x="49795" y="183530"/>
                </a:lnTo>
                <a:lnTo>
                  <a:pt x="62329" y="138038"/>
                </a:lnTo>
                <a:lnTo>
                  <a:pt x="77608" y="97973"/>
                </a:lnTo>
                <a:lnTo>
                  <a:pt x="94798" y="63550"/>
                </a:lnTo>
                <a:lnTo>
                  <a:pt x="134908" y="11634"/>
                </a:lnTo>
                <a:lnTo>
                  <a:pt x="124837" y="0"/>
                </a:lnTo>
                <a:close/>
              </a:path>
            </a:pathLst>
          </a:custGeom>
          <a:solidFill>
            <a:srgbClr val="000000"/>
          </a:solidFill>
        </p:spPr>
        <p:txBody>
          <a:bodyPr wrap="square" lIns="0" tIns="0" rIns="0" bIns="0" rtlCol="0"/>
          <a:lstStyle/>
          <a:p>
            <a:endParaRPr/>
          </a:p>
        </p:txBody>
      </p:sp>
      <p:sp>
        <p:nvSpPr>
          <p:cNvPr id="40" name="object 24">
            <a:extLst>
              <a:ext uri="{FF2B5EF4-FFF2-40B4-BE49-F238E27FC236}">
                <a16:creationId xmlns:a16="http://schemas.microsoft.com/office/drawing/2014/main" id="{D6922192-3EDF-4246-B50D-FF7C5F2F3B50}"/>
              </a:ext>
            </a:extLst>
          </p:cNvPr>
          <p:cNvSpPr txBox="1"/>
          <p:nvPr/>
        </p:nvSpPr>
        <p:spPr>
          <a:xfrm>
            <a:off x="5711525" y="2661412"/>
            <a:ext cx="5151755" cy="1125949"/>
          </a:xfrm>
          <a:prstGeom prst="rect">
            <a:avLst/>
          </a:prstGeom>
        </p:spPr>
        <p:txBody>
          <a:bodyPr vert="horz" wrap="square" lIns="0" tIns="134620" rIns="0" bIns="0" rtlCol="0">
            <a:spAutoFit/>
          </a:bodyPr>
          <a:lstStyle/>
          <a:p>
            <a:pPr marL="38100">
              <a:lnSpc>
                <a:spcPct val="100000"/>
              </a:lnSpc>
              <a:spcBef>
                <a:spcPts val="1060"/>
              </a:spcBef>
              <a:tabLst>
                <a:tab pos="1670050" algn="l"/>
              </a:tabLst>
            </a:pPr>
            <a:r>
              <a:rPr sz="2800" spc="150" dirty="0" err="1">
                <a:latin typeface="Cambria Math"/>
                <a:cs typeface="Cambria Math"/>
              </a:rPr>
              <a:t>ℎ</a:t>
            </a:r>
            <a:r>
              <a:rPr lang="en-US" sz="3000" spc="225" baseline="-16666" dirty="0" err="1">
                <a:latin typeface="Cambria Math"/>
                <a:cs typeface="Cambria Math"/>
              </a:rPr>
              <a:t>t</a:t>
            </a:r>
            <a:r>
              <a:rPr sz="3000" spc="794" baseline="-16666" dirty="0">
                <a:latin typeface="Cambria Math"/>
                <a:cs typeface="Cambria Math"/>
              </a:rPr>
              <a:t> </a:t>
            </a:r>
            <a:r>
              <a:rPr sz="2800" dirty="0">
                <a:latin typeface="Cambria Math"/>
                <a:cs typeface="Cambria Math"/>
              </a:rPr>
              <a:t>=</a:t>
            </a:r>
            <a:r>
              <a:rPr sz="2800" spc="155" dirty="0">
                <a:latin typeface="Cambria Math"/>
                <a:cs typeface="Cambria Math"/>
              </a:rPr>
              <a:t> </a:t>
            </a:r>
            <a:r>
              <a:rPr sz="2800" spc="-5" dirty="0">
                <a:latin typeface="Cambria Math"/>
                <a:cs typeface="Cambria Math"/>
              </a:rPr>
              <a:t>tanh	</a:t>
            </a:r>
            <a:r>
              <a:rPr sz="2800" spc="365" dirty="0">
                <a:latin typeface="Cambria Math"/>
                <a:cs typeface="Cambria Math"/>
              </a:rPr>
              <a:t>𝑊</a:t>
            </a:r>
            <a:r>
              <a:rPr lang="en-US" sz="3000" spc="547" baseline="-16666" dirty="0">
                <a:latin typeface="Cambria Math"/>
                <a:cs typeface="Cambria Math"/>
              </a:rPr>
              <a:t>hh</a:t>
            </a:r>
            <a:r>
              <a:rPr sz="2800" spc="365" dirty="0">
                <a:latin typeface="Cambria Math"/>
                <a:cs typeface="Cambria Math"/>
              </a:rPr>
              <a:t>ℎ</a:t>
            </a:r>
            <a:r>
              <a:rPr lang="en-US" sz="3000" spc="547" baseline="-16666" dirty="0">
                <a:latin typeface="Cambria Math"/>
                <a:cs typeface="Cambria Math"/>
              </a:rPr>
              <a:t>t-1</a:t>
            </a:r>
            <a:r>
              <a:rPr lang="en-US" sz="2800" spc="250" dirty="0">
                <a:latin typeface="Cambria Math"/>
                <a:cs typeface="Cambria Math"/>
              </a:rPr>
              <a:t>+W</a:t>
            </a:r>
            <a:r>
              <a:rPr lang="en-US" sz="3000" spc="375" baseline="-16666" dirty="0">
                <a:latin typeface="Cambria Math"/>
                <a:cs typeface="Cambria Math"/>
              </a:rPr>
              <a:t>xh</a:t>
            </a:r>
            <a:r>
              <a:rPr sz="2800" spc="250" dirty="0">
                <a:latin typeface="Cambria Math"/>
                <a:cs typeface="Cambria Math"/>
              </a:rPr>
              <a:t>𝑥</a:t>
            </a:r>
            <a:r>
              <a:rPr lang="en-US" sz="3000" spc="375" baseline="-16666" dirty="0">
                <a:latin typeface="Cambria Math"/>
                <a:cs typeface="Cambria Math"/>
              </a:rPr>
              <a:t>t</a:t>
            </a:r>
            <a:endParaRPr sz="3000" baseline="-16666" dirty="0">
              <a:latin typeface="Cambria Math"/>
              <a:cs typeface="Cambria Math"/>
            </a:endParaRPr>
          </a:p>
          <a:p>
            <a:pPr marL="3935729">
              <a:lnSpc>
                <a:spcPct val="100000"/>
              </a:lnSpc>
              <a:spcBef>
                <a:spcPts val="960"/>
              </a:spcBef>
            </a:pPr>
            <a:r>
              <a:rPr sz="4200" spc="434" baseline="11904" dirty="0">
                <a:latin typeface="Cambria Math"/>
                <a:cs typeface="Cambria Math"/>
              </a:rPr>
              <a:t>ℎ</a:t>
            </a:r>
            <a:r>
              <a:rPr lang="en-US" sz="2000" spc="290" dirty="0">
                <a:latin typeface="Cambria Math"/>
                <a:cs typeface="Cambria Math"/>
              </a:rPr>
              <a:t>t-1</a:t>
            </a:r>
            <a:endParaRPr sz="2000" dirty="0">
              <a:latin typeface="Cambria Math"/>
              <a:cs typeface="Cambria Math"/>
            </a:endParaRPr>
          </a:p>
        </p:txBody>
      </p:sp>
      <p:sp>
        <p:nvSpPr>
          <p:cNvPr id="41" name="object 25">
            <a:extLst>
              <a:ext uri="{FF2B5EF4-FFF2-40B4-BE49-F238E27FC236}">
                <a16:creationId xmlns:a16="http://schemas.microsoft.com/office/drawing/2014/main" id="{B8C8340B-44F3-4753-BC2D-F55D429B9E5C}"/>
              </a:ext>
            </a:extLst>
          </p:cNvPr>
          <p:cNvSpPr txBox="1"/>
          <p:nvPr/>
        </p:nvSpPr>
        <p:spPr>
          <a:xfrm>
            <a:off x="9785240" y="3676395"/>
            <a:ext cx="374015" cy="452120"/>
          </a:xfrm>
          <a:prstGeom prst="rect">
            <a:avLst/>
          </a:prstGeom>
        </p:spPr>
        <p:txBody>
          <a:bodyPr vert="horz" wrap="square" lIns="0" tIns="12700" rIns="0" bIns="0" rtlCol="0">
            <a:spAutoFit/>
          </a:bodyPr>
          <a:lstStyle/>
          <a:p>
            <a:pPr marL="38100">
              <a:lnSpc>
                <a:spcPct val="100000"/>
              </a:lnSpc>
              <a:spcBef>
                <a:spcPts val="100"/>
              </a:spcBef>
            </a:pPr>
            <a:r>
              <a:rPr sz="2800" spc="135" dirty="0">
                <a:latin typeface="Cambria Math"/>
                <a:cs typeface="Cambria Math"/>
              </a:rPr>
              <a:t>𝑥</a:t>
            </a:r>
            <a:r>
              <a:rPr lang="en-US" sz="3000" spc="202" baseline="-16666" dirty="0">
                <a:latin typeface="Cambria Math"/>
                <a:cs typeface="Cambria Math"/>
              </a:rPr>
              <a:t>t</a:t>
            </a:r>
            <a:endParaRPr sz="3000" baseline="-16666" dirty="0">
              <a:latin typeface="Cambria Math"/>
              <a:cs typeface="Cambria Math"/>
            </a:endParaRPr>
          </a:p>
        </p:txBody>
      </p:sp>
      <p:sp>
        <p:nvSpPr>
          <p:cNvPr id="42" name="object 26">
            <a:extLst>
              <a:ext uri="{FF2B5EF4-FFF2-40B4-BE49-F238E27FC236}">
                <a16:creationId xmlns:a16="http://schemas.microsoft.com/office/drawing/2014/main" id="{8826397C-12ED-4F02-9B27-B168F2C005E5}"/>
              </a:ext>
            </a:extLst>
          </p:cNvPr>
          <p:cNvSpPr txBox="1"/>
          <p:nvPr/>
        </p:nvSpPr>
        <p:spPr>
          <a:xfrm>
            <a:off x="6172200" y="3519969"/>
            <a:ext cx="5165725" cy="452120"/>
          </a:xfrm>
          <a:prstGeom prst="rect">
            <a:avLst/>
          </a:prstGeom>
        </p:spPr>
        <p:txBody>
          <a:bodyPr vert="horz" wrap="square" lIns="0" tIns="12700" rIns="0" bIns="0" rtlCol="0">
            <a:spAutoFit/>
          </a:bodyPr>
          <a:lstStyle/>
          <a:p>
            <a:pPr marL="38100">
              <a:lnSpc>
                <a:spcPct val="100000"/>
              </a:lnSpc>
              <a:spcBef>
                <a:spcPts val="100"/>
              </a:spcBef>
              <a:tabLst>
                <a:tab pos="4431665" algn="l"/>
              </a:tabLst>
            </a:pPr>
            <a:r>
              <a:rPr sz="2800" dirty="0">
                <a:latin typeface="Cambria Math"/>
                <a:cs typeface="Cambria Math"/>
              </a:rPr>
              <a:t>=</a:t>
            </a:r>
            <a:r>
              <a:rPr sz="2800" spc="155" dirty="0">
                <a:latin typeface="Cambria Math"/>
                <a:cs typeface="Cambria Math"/>
              </a:rPr>
              <a:t> </a:t>
            </a:r>
            <a:r>
              <a:rPr sz="2800" spc="-5" dirty="0">
                <a:latin typeface="Cambria Math"/>
                <a:cs typeface="Cambria Math"/>
              </a:rPr>
              <a:t>tanh	</a:t>
            </a:r>
            <a:endParaRPr sz="3000" baseline="-16666" dirty="0">
              <a:latin typeface="Cambria Math"/>
              <a:cs typeface="Cambria Math"/>
            </a:endParaRPr>
          </a:p>
        </p:txBody>
      </p:sp>
      <p:sp>
        <p:nvSpPr>
          <p:cNvPr id="43" name="object 27">
            <a:extLst>
              <a:ext uri="{FF2B5EF4-FFF2-40B4-BE49-F238E27FC236}">
                <a16:creationId xmlns:a16="http://schemas.microsoft.com/office/drawing/2014/main" id="{1B1E1E36-381B-4BC1-AC4A-1A6D74C9D025}"/>
              </a:ext>
            </a:extLst>
          </p:cNvPr>
          <p:cNvSpPr/>
          <p:nvPr/>
        </p:nvSpPr>
        <p:spPr>
          <a:xfrm>
            <a:off x="7322959" y="4274324"/>
            <a:ext cx="2515235" cy="702945"/>
          </a:xfrm>
          <a:custGeom>
            <a:avLst/>
            <a:gdLst/>
            <a:ahLst/>
            <a:cxnLst/>
            <a:rect l="l" t="t" r="r" b="b"/>
            <a:pathLst>
              <a:path w="2515234" h="702945">
                <a:moveTo>
                  <a:pt x="134899" y="11633"/>
                </a:moveTo>
                <a:lnTo>
                  <a:pt x="77863" y="51714"/>
                </a:lnTo>
                <a:lnTo>
                  <a:pt x="56794" y="86944"/>
                </a:lnTo>
                <a:lnTo>
                  <a:pt x="37325" y="128397"/>
                </a:lnTo>
                <a:lnTo>
                  <a:pt x="23876" y="165836"/>
                </a:lnTo>
                <a:lnTo>
                  <a:pt x="13423" y="206832"/>
                </a:lnTo>
                <a:lnTo>
                  <a:pt x="5969" y="251358"/>
                </a:lnTo>
                <a:lnTo>
                  <a:pt x="1485" y="299453"/>
                </a:lnTo>
                <a:lnTo>
                  <a:pt x="0" y="351256"/>
                </a:lnTo>
                <a:lnTo>
                  <a:pt x="1485" y="402844"/>
                </a:lnTo>
                <a:lnTo>
                  <a:pt x="5969" y="451027"/>
                </a:lnTo>
                <a:lnTo>
                  <a:pt x="13423" y="495630"/>
                </a:lnTo>
                <a:lnTo>
                  <a:pt x="23876" y="536663"/>
                </a:lnTo>
                <a:lnTo>
                  <a:pt x="37325" y="574116"/>
                </a:lnTo>
                <a:lnTo>
                  <a:pt x="56794" y="615581"/>
                </a:lnTo>
                <a:lnTo>
                  <a:pt x="77863" y="650798"/>
                </a:lnTo>
                <a:lnTo>
                  <a:pt x="124828" y="702513"/>
                </a:lnTo>
                <a:lnTo>
                  <a:pt x="134899" y="690880"/>
                </a:lnTo>
                <a:lnTo>
                  <a:pt x="113893" y="667753"/>
                </a:lnTo>
                <a:lnTo>
                  <a:pt x="94792" y="638962"/>
                </a:lnTo>
                <a:lnTo>
                  <a:pt x="77609" y="604545"/>
                </a:lnTo>
                <a:lnTo>
                  <a:pt x="62318" y="564476"/>
                </a:lnTo>
                <a:lnTo>
                  <a:pt x="49784" y="518985"/>
                </a:lnTo>
                <a:lnTo>
                  <a:pt x="40830" y="468287"/>
                </a:lnTo>
                <a:lnTo>
                  <a:pt x="35458" y="412381"/>
                </a:lnTo>
                <a:lnTo>
                  <a:pt x="33680" y="351078"/>
                </a:lnTo>
                <a:lnTo>
                  <a:pt x="35458" y="290144"/>
                </a:lnTo>
                <a:lnTo>
                  <a:pt x="40830" y="234226"/>
                </a:lnTo>
                <a:lnTo>
                  <a:pt x="49784" y="183527"/>
                </a:lnTo>
                <a:lnTo>
                  <a:pt x="62318" y="138036"/>
                </a:lnTo>
                <a:lnTo>
                  <a:pt x="77609" y="97967"/>
                </a:lnTo>
                <a:lnTo>
                  <a:pt x="94792" y="63550"/>
                </a:lnTo>
                <a:lnTo>
                  <a:pt x="113893" y="34772"/>
                </a:lnTo>
                <a:lnTo>
                  <a:pt x="134899" y="11633"/>
                </a:lnTo>
                <a:close/>
              </a:path>
              <a:path w="2515234" h="702945">
                <a:moveTo>
                  <a:pt x="721893" y="11633"/>
                </a:moveTo>
                <a:lnTo>
                  <a:pt x="664857" y="51714"/>
                </a:lnTo>
                <a:lnTo>
                  <a:pt x="643788" y="86944"/>
                </a:lnTo>
                <a:lnTo>
                  <a:pt x="624319" y="128397"/>
                </a:lnTo>
                <a:lnTo>
                  <a:pt x="610870" y="165836"/>
                </a:lnTo>
                <a:lnTo>
                  <a:pt x="600417" y="206832"/>
                </a:lnTo>
                <a:lnTo>
                  <a:pt x="592963" y="251358"/>
                </a:lnTo>
                <a:lnTo>
                  <a:pt x="588479" y="299453"/>
                </a:lnTo>
                <a:lnTo>
                  <a:pt x="586994" y="351256"/>
                </a:lnTo>
                <a:lnTo>
                  <a:pt x="588479" y="402844"/>
                </a:lnTo>
                <a:lnTo>
                  <a:pt x="592963" y="451027"/>
                </a:lnTo>
                <a:lnTo>
                  <a:pt x="600417" y="495630"/>
                </a:lnTo>
                <a:lnTo>
                  <a:pt x="610870" y="536663"/>
                </a:lnTo>
                <a:lnTo>
                  <a:pt x="624319" y="574116"/>
                </a:lnTo>
                <a:lnTo>
                  <a:pt x="643788" y="615581"/>
                </a:lnTo>
                <a:lnTo>
                  <a:pt x="664857" y="650798"/>
                </a:lnTo>
                <a:lnTo>
                  <a:pt x="711822" y="702513"/>
                </a:lnTo>
                <a:lnTo>
                  <a:pt x="721893" y="690880"/>
                </a:lnTo>
                <a:lnTo>
                  <a:pt x="700887" y="667753"/>
                </a:lnTo>
                <a:lnTo>
                  <a:pt x="681786" y="638962"/>
                </a:lnTo>
                <a:lnTo>
                  <a:pt x="664603" y="604545"/>
                </a:lnTo>
                <a:lnTo>
                  <a:pt x="649312" y="564476"/>
                </a:lnTo>
                <a:lnTo>
                  <a:pt x="636778" y="518985"/>
                </a:lnTo>
                <a:lnTo>
                  <a:pt x="627824" y="468287"/>
                </a:lnTo>
                <a:lnTo>
                  <a:pt x="622452" y="412381"/>
                </a:lnTo>
                <a:lnTo>
                  <a:pt x="620674" y="351078"/>
                </a:lnTo>
                <a:lnTo>
                  <a:pt x="622452" y="290144"/>
                </a:lnTo>
                <a:lnTo>
                  <a:pt x="627824" y="234226"/>
                </a:lnTo>
                <a:lnTo>
                  <a:pt x="636778" y="183527"/>
                </a:lnTo>
                <a:lnTo>
                  <a:pt x="649312" y="138036"/>
                </a:lnTo>
                <a:lnTo>
                  <a:pt x="664603" y="97967"/>
                </a:lnTo>
                <a:lnTo>
                  <a:pt x="681786" y="63550"/>
                </a:lnTo>
                <a:lnTo>
                  <a:pt x="700887" y="34772"/>
                </a:lnTo>
                <a:lnTo>
                  <a:pt x="721893" y="11633"/>
                </a:lnTo>
                <a:close/>
              </a:path>
              <a:path w="2515234" h="702945">
                <a:moveTo>
                  <a:pt x="1551965" y="351078"/>
                </a:moveTo>
                <a:lnTo>
                  <a:pt x="1550466" y="299453"/>
                </a:lnTo>
                <a:lnTo>
                  <a:pt x="1545983" y="251358"/>
                </a:lnTo>
                <a:lnTo>
                  <a:pt x="1538516" y="206832"/>
                </a:lnTo>
                <a:lnTo>
                  <a:pt x="1528064" y="165836"/>
                </a:lnTo>
                <a:lnTo>
                  <a:pt x="1514627" y="128397"/>
                </a:lnTo>
                <a:lnTo>
                  <a:pt x="1495158" y="86944"/>
                </a:lnTo>
                <a:lnTo>
                  <a:pt x="1474089" y="51714"/>
                </a:lnTo>
                <a:lnTo>
                  <a:pt x="1427124" y="0"/>
                </a:lnTo>
                <a:lnTo>
                  <a:pt x="1417053" y="11633"/>
                </a:lnTo>
                <a:lnTo>
                  <a:pt x="1438059" y="34772"/>
                </a:lnTo>
                <a:lnTo>
                  <a:pt x="1457159" y="63550"/>
                </a:lnTo>
                <a:lnTo>
                  <a:pt x="1474343" y="97967"/>
                </a:lnTo>
                <a:lnTo>
                  <a:pt x="1489621" y="138036"/>
                </a:lnTo>
                <a:lnTo>
                  <a:pt x="1502156" y="183527"/>
                </a:lnTo>
                <a:lnTo>
                  <a:pt x="1511109" y="234226"/>
                </a:lnTo>
                <a:lnTo>
                  <a:pt x="1516481" y="290144"/>
                </a:lnTo>
                <a:lnTo>
                  <a:pt x="1518272" y="351256"/>
                </a:lnTo>
                <a:lnTo>
                  <a:pt x="1516481" y="412381"/>
                </a:lnTo>
                <a:lnTo>
                  <a:pt x="1511109" y="468287"/>
                </a:lnTo>
                <a:lnTo>
                  <a:pt x="1502156" y="518985"/>
                </a:lnTo>
                <a:lnTo>
                  <a:pt x="1489621" y="564476"/>
                </a:lnTo>
                <a:lnTo>
                  <a:pt x="1474343" y="604545"/>
                </a:lnTo>
                <a:lnTo>
                  <a:pt x="1457159" y="638962"/>
                </a:lnTo>
                <a:lnTo>
                  <a:pt x="1417053" y="690880"/>
                </a:lnTo>
                <a:lnTo>
                  <a:pt x="1427124" y="702513"/>
                </a:lnTo>
                <a:lnTo>
                  <a:pt x="1474089" y="650798"/>
                </a:lnTo>
                <a:lnTo>
                  <a:pt x="1495158" y="615581"/>
                </a:lnTo>
                <a:lnTo>
                  <a:pt x="1514627" y="574116"/>
                </a:lnTo>
                <a:lnTo>
                  <a:pt x="1528064" y="536663"/>
                </a:lnTo>
                <a:lnTo>
                  <a:pt x="1538516" y="495630"/>
                </a:lnTo>
                <a:lnTo>
                  <a:pt x="1545983" y="451027"/>
                </a:lnTo>
                <a:lnTo>
                  <a:pt x="1550466" y="402844"/>
                </a:lnTo>
                <a:lnTo>
                  <a:pt x="1551965" y="351078"/>
                </a:lnTo>
                <a:close/>
              </a:path>
              <a:path w="2515234" h="702945">
                <a:moveTo>
                  <a:pt x="2514816" y="351078"/>
                </a:moveTo>
                <a:lnTo>
                  <a:pt x="2513317" y="299453"/>
                </a:lnTo>
                <a:lnTo>
                  <a:pt x="2508834" y="251358"/>
                </a:lnTo>
                <a:lnTo>
                  <a:pt x="2501366" y="206832"/>
                </a:lnTo>
                <a:lnTo>
                  <a:pt x="2490914" y="165836"/>
                </a:lnTo>
                <a:lnTo>
                  <a:pt x="2477478" y="128397"/>
                </a:lnTo>
                <a:lnTo>
                  <a:pt x="2458008" y="86944"/>
                </a:lnTo>
                <a:lnTo>
                  <a:pt x="2436939" y="51714"/>
                </a:lnTo>
                <a:lnTo>
                  <a:pt x="2389975" y="0"/>
                </a:lnTo>
                <a:lnTo>
                  <a:pt x="2379903" y="11633"/>
                </a:lnTo>
                <a:lnTo>
                  <a:pt x="2400909" y="34772"/>
                </a:lnTo>
                <a:lnTo>
                  <a:pt x="2420010" y="63550"/>
                </a:lnTo>
                <a:lnTo>
                  <a:pt x="2437193" y="97967"/>
                </a:lnTo>
                <a:lnTo>
                  <a:pt x="2452471" y="138036"/>
                </a:lnTo>
                <a:lnTo>
                  <a:pt x="2465006" y="183527"/>
                </a:lnTo>
                <a:lnTo>
                  <a:pt x="2473960" y="234226"/>
                </a:lnTo>
                <a:lnTo>
                  <a:pt x="2479332" y="290144"/>
                </a:lnTo>
                <a:lnTo>
                  <a:pt x="2481122" y="351256"/>
                </a:lnTo>
                <a:lnTo>
                  <a:pt x="2479332" y="412381"/>
                </a:lnTo>
                <a:lnTo>
                  <a:pt x="2473960" y="468287"/>
                </a:lnTo>
                <a:lnTo>
                  <a:pt x="2465006" y="518985"/>
                </a:lnTo>
                <a:lnTo>
                  <a:pt x="2452471" y="564476"/>
                </a:lnTo>
                <a:lnTo>
                  <a:pt x="2437193" y="604545"/>
                </a:lnTo>
                <a:lnTo>
                  <a:pt x="2420010" y="638962"/>
                </a:lnTo>
                <a:lnTo>
                  <a:pt x="2379903" y="690880"/>
                </a:lnTo>
                <a:lnTo>
                  <a:pt x="2389975" y="702513"/>
                </a:lnTo>
                <a:lnTo>
                  <a:pt x="2436939" y="650798"/>
                </a:lnTo>
                <a:lnTo>
                  <a:pt x="2458008" y="615581"/>
                </a:lnTo>
                <a:lnTo>
                  <a:pt x="2477478" y="574116"/>
                </a:lnTo>
                <a:lnTo>
                  <a:pt x="2490914" y="536663"/>
                </a:lnTo>
                <a:lnTo>
                  <a:pt x="2501366" y="495630"/>
                </a:lnTo>
                <a:lnTo>
                  <a:pt x="2508834" y="451027"/>
                </a:lnTo>
                <a:lnTo>
                  <a:pt x="2513317" y="402844"/>
                </a:lnTo>
                <a:lnTo>
                  <a:pt x="2514816" y="351078"/>
                </a:lnTo>
                <a:close/>
              </a:path>
            </a:pathLst>
          </a:custGeom>
          <a:solidFill>
            <a:srgbClr val="000000"/>
          </a:solidFill>
        </p:spPr>
        <p:txBody>
          <a:bodyPr wrap="square" lIns="0" tIns="0" rIns="0" bIns="0" rtlCol="0"/>
          <a:lstStyle/>
          <a:p>
            <a:endParaRPr/>
          </a:p>
        </p:txBody>
      </p:sp>
      <p:sp>
        <p:nvSpPr>
          <p:cNvPr id="44" name="object 28">
            <a:extLst>
              <a:ext uri="{FF2B5EF4-FFF2-40B4-BE49-F238E27FC236}">
                <a16:creationId xmlns:a16="http://schemas.microsoft.com/office/drawing/2014/main" id="{C7A076CA-7E48-4458-B6B9-6A20686DEB9D}"/>
              </a:ext>
            </a:extLst>
          </p:cNvPr>
          <p:cNvSpPr txBox="1"/>
          <p:nvPr/>
        </p:nvSpPr>
        <p:spPr>
          <a:xfrm>
            <a:off x="8193614" y="4551171"/>
            <a:ext cx="374015" cy="452120"/>
          </a:xfrm>
          <a:prstGeom prst="rect">
            <a:avLst/>
          </a:prstGeom>
        </p:spPr>
        <p:txBody>
          <a:bodyPr vert="horz" wrap="square" lIns="0" tIns="12700" rIns="0" bIns="0" rtlCol="0">
            <a:spAutoFit/>
          </a:bodyPr>
          <a:lstStyle/>
          <a:p>
            <a:pPr marL="38100">
              <a:lnSpc>
                <a:spcPct val="100000"/>
              </a:lnSpc>
              <a:spcBef>
                <a:spcPts val="100"/>
              </a:spcBef>
            </a:pPr>
            <a:r>
              <a:rPr sz="2800" spc="135" dirty="0">
                <a:latin typeface="Cambria Math"/>
                <a:cs typeface="Cambria Math"/>
              </a:rPr>
              <a:t>𝑥</a:t>
            </a:r>
            <a:r>
              <a:rPr lang="en-US" sz="3000" spc="202" baseline="-16666" dirty="0">
                <a:latin typeface="Cambria Math"/>
                <a:cs typeface="Cambria Math"/>
              </a:rPr>
              <a:t>t</a:t>
            </a:r>
            <a:endParaRPr sz="3000" baseline="-16666" dirty="0">
              <a:latin typeface="Cambria Math"/>
              <a:cs typeface="Cambria Math"/>
            </a:endParaRPr>
          </a:p>
        </p:txBody>
      </p:sp>
      <p:sp>
        <p:nvSpPr>
          <p:cNvPr id="45" name="object 29">
            <a:extLst>
              <a:ext uri="{FF2B5EF4-FFF2-40B4-BE49-F238E27FC236}">
                <a16:creationId xmlns:a16="http://schemas.microsoft.com/office/drawing/2014/main" id="{FEFAC588-320B-4C9C-A417-933484180B86}"/>
              </a:ext>
            </a:extLst>
          </p:cNvPr>
          <p:cNvSpPr txBox="1"/>
          <p:nvPr/>
        </p:nvSpPr>
        <p:spPr>
          <a:xfrm>
            <a:off x="6130498" y="4359147"/>
            <a:ext cx="3427095" cy="474489"/>
          </a:xfrm>
          <a:prstGeom prst="rect">
            <a:avLst/>
          </a:prstGeom>
        </p:spPr>
        <p:txBody>
          <a:bodyPr vert="horz" wrap="square" lIns="0" tIns="12700" rIns="0" bIns="0" rtlCol="0">
            <a:spAutoFit/>
          </a:bodyPr>
          <a:lstStyle/>
          <a:p>
            <a:pPr marL="50800">
              <a:lnSpc>
                <a:spcPct val="100000"/>
              </a:lnSpc>
              <a:spcBef>
                <a:spcPts val="100"/>
              </a:spcBef>
              <a:tabLst>
                <a:tab pos="1338580" algn="l"/>
                <a:tab pos="1925320" algn="l"/>
                <a:tab pos="2852420" algn="l"/>
              </a:tabLst>
            </a:pPr>
            <a:r>
              <a:rPr sz="2800" dirty="0">
                <a:latin typeface="Cambria Math"/>
                <a:cs typeface="Cambria Math"/>
              </a:rPr>
              <a:t>=</a:t>
            </a:r>
            <a:r>
              <a:rPr sz="2800" spc="155" dirty="0">
                <a:latin typeface="Cambria Math"/>
                <a:cs typeface="Cambria Math"/>
              </a:rPr>
              <a:t> </a:t>
            </a:r>
            <a:r>
              <a:rPr sz="2800" spc="-5" dirty="0">
                <a:latin typeface="Cambria Math"/>
                <a:cs typeface="Cambria Math"/>
              </a:rPr>
              <a:t>tanh	</a:t>
            </a:r>
            <a:r>
              <a:rPr sz="2800" dirty="0">
                <a:latin typeface="Cambria Math"/>
                <a:cs typeface="Cambria Math"/>
              </a:rPr>
              <a:t>𝑊	</a:t>
            </a:r>
            <a:r>
              <a:rPr sz="4200" spc="434" baseline="34722" dirty="0">
                <a:latin typeface="Cambria Math"/>
                <a:cs typeface="Cambria Math"/>
              </a:rPr>
              <a:t>ℎ</a:t>
            </a:r>
            <a:r>
              <a:rPr lang="en-US" sz="3000" spc="434" baseline="33333" dirty="0">
                <a:latin typeface="Cambria Math"/>
                <a:cs typeface="Cambria Math"/>
              </a:rPr>
              <a:t>t-1</a:t>
            </a:r>
            <a:r>
              <a:rPr sz="3000" spc="434" baseline="33333" dirty="0">
                <a:latin typeface="Cambria Math"/>
                <a:cs typeface="Cambria Math"/>
              </a:rPr>
              <a:t>	</a:t>
            </a:r>
            <a:endParaRPr sz="2800" dirty="0">
              <a:latin typeface="Cambria Math"/>
              <a:cs typeface="Cambria Math"/>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9307195" cy="635000"/>
          </a:xfrm>
          <a:prstGeom prst="rect">
            <a:avLst/>
          </a:prstGeom>
        </p:spPr>
        <p:txBody>
          <a:bodyPr vert="horz" wrap="square" lIns="0" tIns="12700" rIns="0" bIns="0" rtlCol="0">
            <a:spAutoFit/>
          </a:bodyPr>
          <a:lstStyle/>
          <a:p>
            <a:pPr marL="12700">
              <a:lnSpc>
                <a:spcPct val="100000"/>
              </a:lnSpc>
              <a:spcBef>
                <a:spcPts val="100"/>
              </a:spcBef>
            </a:pPr>
            <a:r>
              <a:rPr sz="4000" spc="-10" dirty="0"/>
              <a:t>Sequential </a:t>
            </a:r>
            <a:r>
              <a:rPr sz="4000" spc="-15" dirty="0"/>
              <a:t>Processing </a:t>
            </a:r>
            <a:r>
              <a:rPr sz="4000" dirty="0"/>
              <a:t>of</a:t>
            </a:r>
            <a:r>
              <a:rPr sz="4000" spc="-5" dirty="0"/>
              <a:t> Non-Sequential</a:t>
            </a:r>
            <a:r>
              <a:rPr sz="4000" spc="-10" dirty="0"/>
              <a:t> </a:t>
            </a:r>
            <a:r>
              <a:rPr sz="4000" spc="-30" dirty="0"/>
              <a:t>Data</a:t>
            </a:r>
            <a:endParaRPr sz="4000"/>
          </a:p>
        </p:txBody>
      </p:sp>
      <p:pic>
        <p:nvPicPr>
          <p:cNvPr id="3" name="object 3"/>
          <p:cNvPicPr/>
          <p:nvPr/>
        </p:nvPicPr>
        <p:blipFill>
          <a:blip r:embed="rId3" cstate="print"/>
          <a:stretch>
            <a:fillRect/>
          </a:stretch>
        </p:blipFill>
        <p:spPr>
          <a:xfrm>
            <a:off x="6047232" y="1097279"/>
            <a:ext cx="4855464" cy="4770120"/>
          </a:xfrm>
          <a:prstGeom prst="rect">
            <a:avLst/>
          </a:prstGeom>
        </p:spPr>
      </p:pic>
      <p:sp>
        <p:nvSpPr>
          <p:cNvPr id="4" name="object 4"/>
          <p:cNvSpPr txBox="1"/>
          <p:nvPr/>
        </p:nvSpPr>
        <p:spPr>
          <a:xfrm>
            <a:off x="109168" y="6014720"/>
            <a:ext cx="4434205" cy="162560"/>
          </a:xfrm>
          <a:prstGeom prst="rect">
            <a:avLst/>
          </a:prstGeom>
        </p:spPr>
        <p:txBody>
          <a:bodyPr vert="horz" wrap="square" lIns="0" tIns="12700" rIns="0" bIns="0" rtlCol="0">
            <a:spAutoFit/>
          </a:bodyPr>
          <a:lstStyle/>
          <a:p>
            <a:pPr marL="12700">
              <a:lnSpc>
                <a:spcPct val="100000"/>
              </a:lnSpc>
              <a:spcBef>
                <a:spcPts val="100"/>
              </a:spcBef>
            </a:pPr>
            <a:r>
              <a:rPr sz="900" spc="10" dirty="0">
                <a:latin typeface="Calibri"/>
                <a:cs typeface="Calibri"/>
              </a:rPr>
              <a:t>Ba,</a:t>
            </a:r>
            <a:r>
              <a:rPr sz="900" spc="30" dirty="0">
                <a:latin typeface="Calibri"/>
                <a:cs typeface="Calibri"/>
              </a:rPr>
              <a:t> </a:t>
            </a:r>
            <a:r>
              <a:rPr sz="900" spc="10" dirty="0">
                <a:latin typeface="Calibri"/>
                <a:cs typeface="Calibri"/>
              </a:rPr>
              <a:t>Mnih,</a:t>
            </a:r>
            <a:r>
              <a:rPr sz="900" spc="35" dirty="0">
                <a:latin typeface="Calibri"/>
                <a:cs typeface="Calibri"/>
              </a:rPr>
              <a:t> </a:t>
            </a:r>
            <a:r>
              <a:rPr sz="900" spc="5" dirty="0">
                <a:latin typeface="Calibri"/>
                <a:cs typeface="Calibri"/>
              </a:rPr>
              <a:t>and</a:t>
            </a:r>
            <a:r>
              <a:rPr sz="900" spc="35" dirty="0">
                <a:latin typeface="Calibri"/>
                <a:cs typeface="Calibri"/>
              </a:rPr>
              <a:t> </a:t>
            </a:r>
            <a:r>
              <a:rPr sz="900" spc="10" dirty="0">
                <a:latin typeface="Calibri"/>
                <a:cs typeface="Calibri"/>
              </a:rPr>
              <a:t>Kavukcuoglu,</a:t>
            </a:r>
            <a:r>
              <a:rPr sz="900" spc="30" dirty="0">
                <a:latin typeface="Calibri"/>
                <a:cs typeface="Calibri"/>
              </a:rPr>
              <a:t> </a:t>
            </a:r>
            <a:r>
              <a:rPr sz="900" spc="5" dirty="0">
                <a:latin typeface="Calibri"/>
                <a:cs typeface="Calibri"/>
              </a:rPr>
              <a:t>“Multiple</a:t>
            </a:r>
            <a:r>
              <a:rPr sz="900" spc="35" dirty="0">
                <a:latin typeface="Calibri"/>
                <a:cs typeface="Calibri"/>
              </a:rPr>
              <a:t> </a:t>
            </a:r>
            <a:r>
              <a:rPr sz="900" spc="5" dirty="0">
                <a:latin typeface="Calibri"/>
                <a:cs typeface="Calibri"/>
              </a:rPr>
              <a:t>Object</a:t>
            </a:r>
            <a:r>
              <a:rPr sz="900" spc="30" dirty="0">
                <a:latin typeface="Calibri"/>
                <a:cs typeface="Calibri"/>
              </a:rPr>
              <a:t> </a:t>
            </a:r>
            <a:r>
              <a:rPr sz="900" spc="5" dirty="0">
                <a:latin typeface="Calibri"/>
                <a:cs typeface="Calibri"/>
              </a:rPr>
              <a:t>Recognition</a:t>
            </a:r>
            <a:r>
              <a:rPr sz="900" spc="30" dirty="0">
                <a:latin typeface="Calibri"/>
                <a:cs typeface="Calibri"/>
              </a:rPr>
              <a:t> </a:t>
            </a:r>
            <a:r>
              <a:rPr sz="900" spc="5" dirty="0">
                <a:latin typeface="Calibri"/>
                <a:cs typeface="Calibri"/>
              </a:rPr>
              <a:t>with</a:t>
            </a:r>
            <a:r>
              <a:rPr sz="900" spc="35" dirty="0">
                <a:latin typeface="Calibri"/>
                <a:cs typeface="Calibri"/>
              </a:rPr>
              <a:t> </a:t>
            </a:r>
            <a:r>
              <a:rPr sz="900" spc="5" dirty="0">
                <a:latin typeface="Calibri"/>
                <a:cs typeface="Calibri"/>
              </a:rPr>
              <a:t>Visual</a:t>
            </a:r>
            <a:r>
              <a:rPr sz="900" spc="20" dirty="0">
                <a:latin typeface="Calibri"/>
                <a:cs typeface="Calibri"/>
              </a:rPr>
              <a:t> </a:t>
            </a:r>
            <a:r>
              <a:rPr sz="900" spc="5" dirty="0">
                <a:latin typeface="Calibri"/>
                <a:cs typeface="Calibri"/>
              </a:rPr>
              <a:t>Attention”,</a:t>
            </a:r>
            <a:r>
              <a:rPr sz="900" spc="35" dirty="0">
                <a:latin typeface="Calibri"/>
                <a:cs typeface="Calibri"/>
              </a:rPr>
              <a:t> </a:t>
            </a:r>
            <a:r>
              <a:rPr sz="900" spc="5" dirty="0">
                <a:latin typeface="Calibri"/>
                <a:cs typeface="Calibri"/>
              </a:rPr>
              <a:t>ICLR</a:t>
            </a:r>
            <a:r>
              <a:rPr sz="900" spc="45" dirty="0">
                <a:latin typeface="Calibri"/>
                <a:cs typeface="Calibri"/>
              </a:rPr>
              <a:t> </a:t>
            </a:r>
            <a:r>
              <a:rPr sz="900" spc="10" dirty="0">
                <a:latin typeface="Calibri"/>
                <a:cs typeface="Calibri"/>
              </a:rPr>
              <a:t>2015.</a:t>
            </a:r>
            <a:endParaRPr sz="900">
              <a:latin typeface="Calibri"/>
              <a:cs typeface="Calibri"/>
            </a:endParaRPr>
          </a:p>
        </p:txBody>
      </p:sp>
      <p:sp>
        <p:nvSpPr>
          <p:cNvPr id="6" name="object 6"/>
          <p:cNvSpPr txBox="1"/>
          <p:nvPr/>
        </p:nvSpPr>
        <p:spPr>
          <a:xfrm>
            <a:off x="109168" y="6160397"/>
            <a:ext cx="4133215" cy="165100"/>
          </a:xfrm>
          <a:prstGeom prst="rect">
            <a:avLst/>
          </a:prstGeom>
        </p:spPr>
        <p:txBody>
          <a:bodyPr vert="horz" wrap="square" lIns="0" tIns="6985" rIns="0" bIns="0" rtlCol="0">
            <a:spAutoFit/>
          </a:bodyPr>
          <a:lstStyle/>
          <a:p>
            <a:pPr marL="12700">
              <a:lnSpc>
                <a:spcPct val="100000"/>
              </a:lnSpc>
              <a:spcBef>
                <a:spcPts val="55"/>
              </a:spcBef>
            </a:pPr>
            <a:r>
              <a:rPr sz="900" spc="5" dirty="0">
                <a:latin typeface="Calibri"/>
                <a:cs typeface="Calibri"/>
              </a:rPr>
              <a:t>Gregor</a:t>
            </a:r>
            <a:r>
              <a:rPr sz="900" spc="15" dirty="0">
                <a:latin typeface="Calibri"/>
                <a:cs typeface="Calibri"/>
              </a:rPr>
              <a:t> </a:t>
            </a:r>
            <a:r>
              <a:rPr sz="900" spc="5" dirty="0">
                <a:latin typeface="Calibri"/>
                <a:cs typeface="Calibri"/>
              </a:rPr>
              <a:t>et</a:t>
            </a:r>
            <a:r>
              <a:rPr sz="900" spc="20" dirty="0">
                <a:latin typeface="Calibri"/>
                <a:cs typeface="Calibri"/>
              </a:rPr>
              <a:t> </a:t>
            </a:r>
            <a:r>
              <a:rPr sz="900" spc="5" dirty="0">
                <a:latin typeface="Calibri"/>
                <a:cs typeface="Calibri"/>
              </a:rPr>
              <a:t>al,</a:t>
            </a:r>
            <a:r>
              <a:rPr sz="900" spc="20" dirty="0">
                <a:latin typeface="Calibri"/>
                <a:cs typeface="Calibri"/>
              </a:rPr>
              <a:t> </a:t>
            </a:r>
            <a:r>
              <a:rPr sz="900" spc="10" dirty="0">
                <a:latin typeface="Calibri"/>
                <a:cs typeface="Calibri"/>
              </a:rPr>
              <a:t>“DRAW:</a:t>
            </a:r>
            <a:r>
              <a:rPr sz="900" spc="15" dirty="0">
                <a:latin typeface="Calibri"/>
                <a:cs typeface="Calibri"/>
              </a:rPr>
              <a:t> </a:t>
            </a:r>
            <a:r>
              <a:rPr sz="900" dirty="0">
                <a:latin typeface="Calibri"/>
                <a:cs typeface="Calibri"/>
              </a:rPr>
              <a:t>A</a:t>
            </a:r>
            <a:r>
              <a:rPr sz="900" spc="25" dirty="0">
                <a:latin typeface="Calibri"/>
                <a:cs typeface="Calibri"/>
              </a:rPr>
              <a:t> </a:t>
            </a:r>
            <a:r>
              <a:rPr sz="900" spc="10" dirty="0">
                <a:latin typeface="Calibri"/>
                <a:cs typeface="Calibri"/>
              </a:rPr>
              <a:t>Recurrent</a:t>
            </a:r>
            <a:r>
              <a:rPr sz="900" spc="15" dirty="0">
                <a:latin typeface="Calibri"/>
                <a:cs typeface="Calibri"/>
              </a:rPr>
              <a:t> </a:t>
            </a:r>
            <a:r>
              <a:rPr sz="900" spc="10" dirty="0">
                <a:latin typeface="Calibri"/>
                <a:cs typeface="Calibri"/>
              </a:rPr>
              <a:t>Neural Network</a:t>
            </a:r>
            <a:r>
              <a:rPr sz="900" spc="20" dirty="0">
                <a:latin typeface="Calibri"/>
                <a:cs typeface="Calibri"/>
              </a:rPr>
              <a:t> </a:t>
            </a:r>
            <a:r>
              <a:rPr sz="900" spc="5" dirty="0">
                <a:latin typeface="Calibri"/>
                <a:cs typeface="Calibri"/>
              </a:rPr>
              <a:t>For</a:t>
            </a:r>
            <a:r>
              <a:rPr sz="900" spc="15" dirty="0">
                <a:latin typeface="Calibri"/>
                <a:cs typeface="Calibri"/>
              </a:rPr>
              <a:t> </a:t>
            </a:r>
            <a:r>
              <a:rPr sz="900" spc="10" dirty="0">
                <a:latin typeface="Calibri"/>
                <a:cs typeface="Calibri"/>
              </a:rPr>
              <a:t>Image</a:t>
            </a:r>
            <a:r>
              <a:rPr sz="900" spc="20" dirty="0">
                <a:latin typeface="Calibri"/>
                <a:cs typeface="Calibri"/>
              </a:rPr>
              <a:t> </a:t>
            </a:r>
            <a:r>
              <a:rPr sz="900" spc="10" dirty="0">
                <a:latin typeface="Calibri"/>
                <a:cs typeface="Calibri"/>
              </a:rPr>
              <a:t>Generation”,</a:t>
            </a:r>
            <a:r>
              <a:rPr sz="900" spc="20" dirty="0">
                <a:latin typeface="Calibri"/>
                <a:cs typeface="Calibri"/>
              </a:rPr>
              <a:t> </a:t>
            </a:r>
            <a:r>
              <a:rPr sz="900" spc="15" dirty="0">
                <a:latin typeface="Calibri"/>
                <a:cs typeface="Calibri"/>
              </a:rPr>
              <a:t>ICML </a:t>
            </a:r>
            <a:r>
              <a:rPr sz="900" spc="10" dirty="0">
                <a:latin typeface="Calibri"/>
                <a:cs typeface="Calibri"/>
              </a:rPr>
              <a:t>2015</a:t>
            </a:r>
            <a:endParaRPr sz="900">
              <a:latin typeface="Calibri"/>
              <a:cs typeface="Calibri"/>
            </a:endParaRPr>
          </a:p>
        </p:txBody>
      </p:sp>
      <p:sp>
        <p:nvSpPr>
          <p:cNvPr id="5" name="object 5"/>
          <p:cNvSpPr txBox="1"/>
          <p:nvPr/>
        </p:nvSpPr>
        <p:spPr>
          <a:xfrm>
            <a:off x="1399611" y="2892044"/>
            <a:ext cx="3072130" cy="760095"/>
          </a:xfrm>
          <a:prstGeom prst="rect">
            <a:avLst/>
          </a:prstGeom>
        </p:spPr>
        <p:txBody>
          <a:bodyPr vert="horz" wrap="square" lIns="0" tIns="9525" rIns="0" bIns="0" rtlCol="0">
            <a:spAutoFit/>
          </a:bodyPr>
          <a:lstStyle/>
          <a:p>
            <a:pPr marL="12700" marR="5080">
              <a:lnSpc>
                <a:spcPct val="100800"/>
              </a:lnSpc>
              <a:spcBef>
                <a:spcPts val="75"/>
              </a:spcBef>
            </a:pPr>
            <a:r>
              <a:rPr sz="2400" spc="-5" dirty="0">
                <a:latin typeface="Calibri"/>
                <a:cs typeface="Calibri"/>
              </a:rPr>
              <a:t>Classify </a:t>
            </a:r>
            <a:r>
              <a:rPr sz="2400" spc="-10" dirty="0">
                <a:latin typeface="Calibri"/>
                <a:cs typeface="Calibri"/>
              </a:rPr>
              <a:t>images by taking </a:t>
            </a:r>
            <a:r>
              <a:rPr sz="2400" spc="-530" dirty="0">
                <a:latin typeface="Calibri"/>
                <a:cs typeface="Calibri"/>
              </a:rPr>
              <a:t> </a:t>
            </a:r>
            <a:r>
              <a:rPr sz="2400" dirty="0">
                <a:latin typeface="Calibri"/>
                <a:cs typeface="Calibri"/>
              </a:rPr>
              <a:t>a</a:t>
            </a:r>
            <a:r>
              <a:rPr sz="2400" spc="-15" dirty="0">
                <a:latin typeface="Calibri"/>
                <a:cs typeface="Calibri"/>
              </a:rPr>
              <a:t> </a:t>
            </a:r>
            <a:r>
              <a:rPr sz="2400" spc="-5" dirty="0">
                <a:latin typeface="Calibri"/>
                <a:cs typeface="Calibri"/>
              </a:rPr>
              <a:t>series</a:t>
            </a:r>
            <a:r>
              <a:rPr sz="2400" spc="-15" dirty="0">
                <a:latin typeface="Calibri"/>
                <a:cs typeface="Calibri"/>
              </a:rPr>
              <a:t> </a:t>
            </a:r>
            <a:r>
              <a:rPr sz="2400" spc="-5" dirty="0">
                <a:latin typeface="Calibri"/>
                <a:cs typeface="Calibri"/>
              </a:rPr>
              <a:t>of </a:t>
            </a:r>
            <a:r>
              <a:rPr sz="2400" spc="-20" dirty="0">
                <a:latin typeface="Calibri"/>
                <a:cs typeface="Calibri"/>
              </a:rPr>
              <a:t>“glimpses”</a:t>
            </a:r>
            <a:endParaRPr sz="2400">
              <a:latin typeface="Calibri"/>
              <a:cs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360035" cy="635000"/>
          </a:xfrm>
          <a:prstGeom prst="rect">
            <a:avLst/>
          </a:prstGeom>
        </p:spPr>
        <p:txBody>
          <a:bodyPr vert="horz" wrap="square" lIns="0" tIns="12700" rIns="0" bIns="0" rtlCol="0">
            <a:spAutoFit/>
          </a:bodyPr>
          <a:lstStyle/>
          <a:p>
            <a:pPr marL="12700">
              <a:lnSpc>
                <a:spcPct val="100000"/>
              </a:lnSpc>
              <a:spcBef>
                <a:spcPts val="100"/>
              </a:spcBef>
            </a:pPr>
            <a:r>
              <a:rPr sz="4000" spc="-35" dirty="0"/>
              <a:t>Vanilla</a:t>
            </a:r>
            <a:r>
              <a:rPr sz="4000" spc="-15" dirty="0"/>
              <a:t> </a:t>
            </a:r>
            <a:r>
              <a:rPr sz="4000" spc="-5" dirty="0"/>
              <a:t>RNN</a:t>
            </a:r>
            <a:r>
              <a:rPr sz="4000" spc="-20" dirty="0"/>
              <a:t> Gradient </a:t>
            </a:r>
            <a:r>
              <a:rPr sz="4000" spc="-5" dirty="0"/>
              <a:t>Flow</a:t>
            </a:r>
            <a:endParaRPr sz="4000"/>
          </a:p>
        </p:txBody>
      </p:sp>
      <p:pic>
        <p:nvPicPr>
          <p:cNvPr id="3" name="object 3"/>
          <p:cNvPicPr/>
          <p:nvPr/>
        </p:nvPicPr>
        <p:blipFill>
          <a:blip r:embed="rId3" cstate="print"/>
          <a:stretch>
            <a:fillRect/>
          </a:stretch>
        </p:blipFill>
        <p:spPr>
          <a:xfrm>
            <a:off x="621791" y="1807464"/>
            <a:ext cx="2392679" cy="1527047"/>
          </a:xfrm>
          <a:prstGeom prst="rect">
            <a:avLst/>
          </a:prstGeom>
        </p:spPr>
      </p:pic>
      <p:pic>
        <p:nvPicPr>
          <p:cNvPr id="4" name="object 4"/>
          <p:cNvPicPr/>
          <p:nvPr/>
        </p:nvPicPr>
        <p:blipFill>
          <a:blip r:embed="rId3" cstate="print"/>
          <a:stretch>
            <a:fillRect/>
          </a:stretch>
        </p:blipFill>
        <p:spPr>
          <a:xfrm>
            <a:off x="3419855" y="1807464"/>
            <a:ext cx="2392679" cy="1527047"/>
          </a:xfrm>
          <a:prstGeom prst="rect">
            <a:avLst/>
          </a:prstGeom>
        </p:spPr>
      </p:pic>
      <p:pic>
        <p:nvPicPr>
          <p:cNvPr id="5" name="object 5"/>
          <p:cNvPicPr/>
          <p:nvPr/>
        </p:nvPicPr>
        <p:blipFill>
          <a:blip r:embed="rId3" cstate="print"/>
          <a:stretch>
            <a:fillRect/>
          </a:stretch>
        </p:blipFill>
        <p:spPr>
          <a:xfrm>
            <a:off x="6217920" y="1807464"/>
            <a:ext cx="2392679" cy="1527047"/>
          </a:xfrm>
          <a:prstGeom prst="rect">
            <a:avLst/>
          </a:prstGeom>
        </p:spPr>
      </p:pic>
      <p:pic>
        <p:nvPicPr>
          <p:cNvPr id="6" name="object 6"/>
          <p:cNvPicPr/>
          <p:nvPr/>
        </p:nvPicPr>
        <p:blipFill>
          <a:blip r:embed="rId3" cstate="print"/>
          <a:stretch>
            <a:fillRect/>
          </a:stretch>
        </p:blipFill>
        <p:spPr>
          <a:xfrm>
            <a:off x="9015983" y="1807464"/>
            <a:ext cx="2392680" cy="1527047"/>
          </a:xfrm>
          <a:prstGeom prst="rect">
            <a:avLst/>
          </a:prstGeom>
        </p:spPr>
      </p:pic>
      <p:sp>
        <p:nvSpPr>
          <p:cNvPr id="7" name="object 7"/>
          <p:cNvSpPr txBox="1"/>
          <p:nvPr/>
        </p:nvSpPr>
        <p:spPr>
          <a:xfrm>
            <a:off x="323237"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0</a:t>
            </a:r>
            <a:endParaRPr sz="2550" baseline="-16339">
              <a:latin typeface="Calibri"/>
              <a:cs typeface="Calibri"/>
            </a:endParaRPr>
          </a:p>
        </p:txBody>
      </p:sp>
      <p:sp>
        <p:nvSpPr>
          <p:cNvPr id="8" name="object 8"/>
          <p:cNvSpPr txBox="1"/>
          <p:nvPr/>
        </p:nvSpPr>
        <p:spPr>
          <a:xfrm>
            <a:off x="3115144"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1</a:t>
            </a:r>
            <a:endParaRPr sz="2550" baseline="-16339">
              <a:latin typeface="Calibri"/>
              <a:cs typeface="Calibri"/>
            </a:endParaRPr>
          </a:p>
        </p:txBody>
      </p:sp>
      <p:sp>
        <p:nvSpPr>
          <p:cNvPr id="9" name="object 9"/>
          <p:cNvSpPr txBox="1"/>
          <p:nvPr/>
        </p:nvSpPr>
        <p:spPr>
          <a:xfrm>
            <a:off x="5876159"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2</a:t>
            </a:r>
            <a:endParaRPr sz="2550" baseline="-16339">
              <a:latin typeface="Calibri"/>
              <a:cs typeface="Calibri"/>
            </a:endParaRPr>
          </a:p>
        </p:txBody>
      </p:sp>
      <p:sp>
        <p:nvSpPr>
          <p:cNvPr id="10" name="object 10"/>
          <p:cNvSpPr txBox="1"/>
          <p:nvPr/>
        </p:nvSpPr>
        <p:spPr>
          <a:xfrm>
            <a:off x="8675792"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3</a:t>
            </a:r>
            <a:endParaRPr sz="2550" baseline="-16339">
              <a:latin typeface="Calibri"/>
              <a:cs typeface="Calibri"/>
            </a:endParaRPr>
          </a:p>
        </p:txBody>
      </p:sp>
      <p:sp>
        <p:nvSpPr>
          <p:cNvPr id="11" name="object 11"/>
          <p:cNvSpPr txBox="1"/>
          <p:nvPr/>
        </p:nvSpPr>
        <p:spPr>
          <a:xfrm>
            <a:off x="11475430"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4</a:t>
            </a:r>
            <a:endParaRPr sz="2550" baseline="-16339">
              <a:latin typeface="Calibri"/>
              <a:cs typeface="Calibri"/>
            </a:endParaRPr>
          </a:p>
        </p:txBody>
      </p:sp>
      <p:sp>
        <p:nvSpPr>
          <p:cNvPr id="12" name="object 12"/>
          <p:cNvSpPr txBox="1"/>
          <p:nvPr/>
        </p:nvSpPr>
        <p:spPr>
          <a:xfrm>
            <a:off x="1618852" y="3333495"/>
            <a:ext cx="322580"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x</a:t>
            </a:r>
            <a:r>
              <a:rPr sz="2550" spc="-7" baseline="-16339" dirty="0">
                <a:latin typeface="Calibri"/>
                <a:cs typeface="Calibri"/>
              </a:rPr>
              <a:t>1</a:t>
            </a:r>
            <a:endParaRPr sz="2550" baseline="-16339">
              <a:latin typeface="Calibri"/>
              <a:cs typeface="Calibri"/>
            </a:endParaRPr>
          </a:p>
        </p:txBody>
      </p:sp>
      <p:sp>
        <p:nvSpPr>
          <p:cNvPr id="13" name="object 13"/>
          <p:cNvSpPr txBox="1"/>
          <p:nvPr/>
        </p:nvSpPr>
        <p:spPr>
          <a:xfrm>
            <a:off x="4425074" y="3333495"/>
            <a:ext cx="322580"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x</a:t>
            </a:r>
            <a:r>
              <a:rPr sz="2550" spc="-7" baseline="-16339" dirty="0">
                <a:latin typeface="Calibri"/>
                <a:cs typeface="Calibri"/>
              </a:rPr>
              <a:t>2</a:t>
            </a:r>
            <a:endParaRPr sz="2550" baseline="-16339">
              <a:latin typeface="Calibri"/>
              <a:cs typeface="Calibri"/>
            </a:endParaRPr>
          </a:p>
        </p:txBody>
      </p:sp>
      <p:sp>
        <p:nvSpPr>
          <p:cNvPr id="14" name="object 14"/>
          <p:cNvSpPr txBox="1"/>
          <p:nvPr/>
        </p:nvSpPr>
        <p:spPr>
          <a:xfrm>
            <a:off x="7215709" y="3333495"/>
            <a:ext cx="322580"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x</a:t>
            </a:r>
            <a:r>
              <a:rPr sz="2550" spc="-7" baseline="-16339" dirty="0">
                <a:latin typeface="Calibri"/>
                <a:cs typeface="Calibri"/>
              </a:rPr>
              <a:t>3</a:t>
            </a:r>
            <a:endParaRPr sz="2550" baseline="-16339">
              <a:latin typeface="Calibri"/>
              <a:cs typeface="Calibri"/>
            </a:endParaRPr>
          </a:p>
        </p:txBody>
      </p:sp>
      <p:sp>
        <p:nvSpPr>
          <p:cNvPr id="15" name="object 15"/>
          <p:cNvSpPr txBox="1"/>
          <p:nvPr/>
        </p:nvSpPr>
        <p:spPr>
          <a:xfrm>
            <a:off x="10037348" y="3333495"/>
            <a:ext cx="322580"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x</a:t>
            </a:r>
            <a:r>
              <a:rPr sz="2550" spc="-7" baseline="-16339" dirty="0">
                <a:latin typeface="Calibri"/>
                <a:cs typeface="Calibri"/>
              </a:rPr>
              <a:t>4</a:t>
            </a:r>
            <a:endParaRPr sz="2550" baseline="-16339">
              <a:latin typeface="Calibri"/>
              <a:cs typeface="Calibri"/>
            </a:endParaRPr>
          </a:p>
        </p:txBody>
      </p:sp>
      <p:sp>
        <p:nvSpPr>
          <p:cNvPr id="16" name="object 16"/>
          <p:cNvSpPr txBox="1"/>
          <p:nvPr/>
        </p:nvSpPr>
        <p:spPr>
          <a:xfrm>
            <a:off x="535417" y="4352035"/>
            <a:ext cx="2856865" cy="1497965"/>
          </a:xfrm>
          <a:prstGeom prst="rect">
            <a:avLst/>
          </a:prstGeom>
        </p:spPr>
        <p:txBody>
          <a:bodyPr vert="horz" wrap="square" lIns="0" tIns="9525" rIns="0" bIns="0" rtlCol="0">
            <a:spAutoFit/>
          </a:bodyPr>
          <a:lstStyle/>
          <a:p>
            <a:pPr marL="38100" marR="30480">
              <a:lnSpc>
                <a:spcPct val="100800"/>
              </a:lnSpc>
              <a:spcBef>
                <a:spcPts val="75"/>
              </a:spcBef>
            </a:pPr>
            <a:r>
              <a:rPr sz="2400" spc="-5" dirty="0">
                <a:latin typeface="Calibri"/>
                <a:cs typeface="Calibri"/>
              </a:rPr>
              <a:t>Computing</a:t>
            </a:r>
            <a:r>
              <a:rPr sz="2400" spc="-35" dirty="0">
                <a:latin typeface="Calibri"/>
                <a:cs typeface="Calibri"/>
              </a:rPr>
              <a:t> </a:t>
            </a:r>
            <a:r>
              <a:rPr sz="2400" spc="-15" dirty="0">
                <a:latin typeface="Calibri"/>
                <a:cs typeface="Calibri"/>
              </a:rPr>
              <a:t>gradient</a:t>
            </a:r>
            <a:r>
              <a:rPr sz="2400" spc="-30" dirty="0">
                <a:latin typeface="Calibri"/>
                <a:cs typeface="Calibri"/>
              </a:rPr>
              <a:t> </a:t>
            </a:r>
            <a:r>
              <a:rPr sz="2400" spc="-5" dirty="0">
                <a:latin typeface="Calibri"/>
                <a:cs typeface="Calibri"/>
              </a:rPr>
              <a:t>of </a:t>
            </a:r>
            <a:r>
              <a:rPr sz="2400" spc="-530" dirty="0">
                <a:latin typeface="Calibri"/>
                <a:cs typeface="Calibri"/>
              </a:rPr>
              <a:t> </a:t>
            </a:r>
            <a:r>
              <a:rPr sz="2400" dirty="0">
                <a:latin typeface="Calibri"/>
                <a:cs typeface="Calibri"/>
              </a:rPr>
              <a:t>h</a:t>
            </a:r>
            <a:r>
              <a:rPr sz="2400" baseline="-17361" dirty="0">
                <a:latin typeface="Calibri"/>
                <a:cs typeface="Calibri"/>
              </a:rPr>
              <a:t>0</a:t>
            </a:r>
            <a:r>
              <a:rPr sz="2400" spc="7" baseline="-17361" dirty="0">
                <a:latin typeface="Calibri"/>
                <a:cs typeface="Calibri"/>
              </a:rPr>
              <a:t> </a:t>
            </a:r>
            <a:r>
              <a:rPr sz="2400" spc="-15" dirty="0">
                <a:latin typeface="Calibri"/>
                <a:cs typeface="Calibri"/>
              </a:rPr>
              <a:t>involves many </a:t>
            </a:r>
            <a:r>
              <a:rPr sz="2400" spc="-10" dirty="0">
                <a:latin typeface="Calibri"/>
                <a:cs typeface="Calibri"/>
              </a:rPr>
              <a:t> </a:t>
            </a:r>
            <a:r>
              <a:rPr sz="2400" spc="-20" dirty="0">
                <a:latin typeface="Calibri"/>
                <a:cs typeface="Calibri"/>
              </a:rPr>
              <a:t>factors</a:t>
            </a:r>
            <a:r>
              <a:rPr sz="2400" spc="-15" dirty="0">
                <a:latin typeface="Calibri"/>
                <a:cs typeface="Calibri"/>
              </a:rPr>
              <a:t> </a:t>
            </a:r>
            <a:r>
              <a:rPr sz="2400" spc="-5" dirty="0">
                <a:latin typeface="Calibri"/>
                <a:cs typeface="Calibri"/>
              </a:rPr>
              <a:t>of </a:t>
            </a:r>
            <a:r>
              <a:rPr sz="2400" dirty="0">
                <a:latin typeface="Calibri"/>
                <a:cs typeface="Calibri"/>
              </a:rPr>
              <a:t>W</a:t>
            </a:r>
            <a:endParaRPr sz="2400">
              <a:latin typeface="Calibri"/>
              <a:cs typeface="Calibri"/>
            </a:endParaRPr>
          </a:p>
          <a:p>
            <a:pPr marL="38100">
              <a:lnSpc>
                <a:spcPct val="100000"/>
              </a:lnSpc>
              <a:spcBef>
                <a:spcPts val="25"/>
              </a:spcBef>
            </a:pPr>
            <a:r>
              <a:rPr sz="2400" spc="-5" dirty="0">
                <a:latin typeface="Calibri"/>
                <a:cs typeface="Calibri"/>
              </a:rPr>
              <a:t>(and</a:t>
            </a:r>
            <a:r>
              <a:rPr sz="2400" spc="-20" dirty="0">
                <a:latin typeface="Calibri"/>
                <a:cs typeface="Calibri"/>
              </a:rPr>
              <a:t> repeated </a:t>
            </a:r>
            <a:r>
              <a:rPr sz="2400" spc="-10" dirty="0">
                <a:latin typeface="Calibri"/>
                <a:cs typeface="Calibri"/>
              </a:rPr>
              <a:t>tanh)</a:t>
            </a:r>
            <a:endParaRPr sz="2400">
              <a:latin typeface="Calibri"/>
              <a:cs typeface="Calibri"/>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360035" cy="635000"/>
          </a:xfrm>
          <a:prstGeom prst="rect">
            <a:avLst/>
          </a:prstGeom>
        </p:spPr>
        <p:txBody>
          <a:bodyPr vert="horz" wrap="square" lIns="0" tIns="12700" rIns="0" bIns="0" rtlCol="0">
            <a:spAutoFit/>
          </a:bodyPr>
          <a:lstStyle/>
          <a:p>
            <a:pPr marL="12700">
              <a:lnSpc>
                <a:spcPct val="100000"/>
              </a:lnSpc>
              <a:spcBef>
                <a:spcPts val="100"/>
              </a:spcBef>
            </a:pPr>
            <a:r>
              <a:rPr sz="4000" spc="-35" dirty="0"/>
              <a:t>Vanilla</a:t>
            </a:r>
            <a:r>
              <a:rPr sz="4000" spc="-15" dirty="0"/>
              <a:t> </a:t>
            </a:r>
            <a:r>
              <a:rPr sz="4000" spc="-5" dirty="0"/>
              <a:t>RNN</a:t>
            </a:r>
            <a:r>
              <a:rPr sz="4000" spc="-20" dirty="0"/>
              <a:t> Gradient </a:t>
            </a:r>
            <a:r>
              <a:rPr sz="4000" spc="-5" dirty="0"/>
              <a:t>Flow</a:t>
            </a:r>
            <a:endParaRPr sz="4000"/>
          </a:p>
        </p:txBody>
      </p:sp>
      <p:pic>
        <p:nvPicPr>
          <p:cNvPr id="3" name="object 3"/>
          <p:cNvPicPr/>
          <p:nvPr/>
        </p:nvPicPr>
        <p:blipFill>
          <a:blip r:embed="rId3" cstate="print"/>
          <a:stretch>
            <a:fillRect/>
          </a:stretch>
        </p:blipFill>
        <p:spPr>
          <a:xfrm>
            <a:off x="621791" y="1807464"/>
            <a:ext cx="2392679" cy="1527047"/>
          </a:xfrm>
          <a:prstGeom prst="rect">
            <a:avLst/>
          </a:prstGeom>
        </p:spPr>
      </p:pic>
      <p:pic>
        <p:nvPicPr>
          <p:cNvPr id="4" name="object 4"/>
          <p:cNvPicPr/>
          <p:nvPr/>
        </p:nvPicPr>
        <p:blipFill>
          <a:blip r:embed="rId3" cstate="print"/>
          <a:stretch>
            <a:fillRect/>
          </a:stretch>
        </p:blipFill>
        <p:spPr>
          <a:xfrm>
            <a:off x="3419855" y="1807464"/>
            <a:ext cx="2392679" cy="1527047"/>
          </a:xfrm>
          <a:prstGeom prst="rect">
            <a:avLst/>
          </a:prstGeom>
        </p:spPr>
      </p:pic>
      <p:pic>
        <p:nvPicPr>
          <p:cNvPr id="5" name="object 5"/>
          <p:cNvPicPr/>
          <p:nvPr/>
        </p:nvPicPr>
        <p:blipFill>
          <a:blip r:embed="rId3" cstate="print"/>
          <a:stretch>
            <a:fillRect/>
          </a:stretch>
        </p:blipFill>
        <p:spPr>
          <a:xfrm>
            <a:off x="6217920" y="1807464"/>
            <a:ext cx="2392679" cy="1527047"/>
          </a:xfrm>
          <a:prstGeom prst="rect">
            <a:avLst/>
          </a:prstGeom>
        </p:spPr>
      </p:pic>
      <p:pic>
        <p:nvPicPr>
          <p:cNvPr id="6" name="object 6"/>
          <p:cNvPicPr/>
          <p:nvPr/>
        </p:nvPicPr>
        <p:blipFill>
          <a:blip r:embed="rId3" cstate="print"/>
          <a:stretch>
            <a:fillRect/>
          </a:stretch>
        </p:blipFill>
        <p:spPr>
          <a:xfrm>
            <a:off x="9015983" y="1807464"/>
            <a:ext cx="2392680" cy="1527047"/>
          </a:xfrm>
          <a:prstGeom prst="rect">
            <a:avLst/>
          </a:prstGeom>
        </p:spPr>
      </p:pic>
      <p:sp>
        <p:nvSpPr>
          <p:cNvPr id="7" name="object 7"/>
          <p:cNvSpPr txBox="1"/>
          <p:nvPr/>
        </p:nvSpPr>
        <p:spPr>
          <a:xfrm>
            <a:off x="323237"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0</a:t>
            </a:r>
            <a:endParaRPr sz="2550" baseline="-16339">
              <a:latin typeface="Calibri"/>
              <a:cs typeface="Calibri"/>
            </a:endParaRPr>
          </a:p>
        </p:txBody>
      </p:sp>
      <p:sp>
        <p:nvSpPr>
          <p:cNvPr id="8" name="object 8"/>
          <p:cNvSpPr txBox="1"/>
          <p:nvPr/>
        </p:nvSpPr>
        <p:spPr>
          <a:xfrm>
            <a:off x="3115144"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1</a:t>
            </a:r>
            <a:endParaRPr sz="2550" baseline="-16339">
              <a:latin typeface="Calibri"/>
              <a:cs typeface="Calibri"/>
            </a:endParaRPr>
          </a:p>
        </p:txBody>
      </p:sp>
      <p:sp>
        <p:nvSpPr>
          <p:cNvPr id="9" name="object 9"/>
          <p:cNvSpPr txBox="1"/>
          <p:nvPr/>
        </p:nvSpPr>
        <p:spPr>
          <a:xfrm>
            <a:off x="5876159"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2</a:t>
            </a:r>
            <a:endParaRPr sz="2550" baseline="-16339">
              <a:latin typeface="Calibri"/>
              <a:cs typeface="Calibri"/>
            </a:endParaRPr>
          </a:p>
        </p:txBody>
      </p:sp>
      <p:sp>
        <p:nvSpPr>
          <p:cNvPr id="10" name="object 10"/>
          <p:cNvSpPr txBox="1"/>
          <p:nvPr/>
        </p:nvSpPr>
        <p:spPr>
          <a:xfrm>
            <a:off x="8675792"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3</a:t>
            </a:r>
            <a:endParaRPr sz="2550" baseline="-16339">
              <a:latin typeface="Calibri"/>
              <a:cs typeface="Calibri"/>
            </a:endParaRPr>
          </a:p>
        </p:txBody>
      </p:sp>
      <p:sp>
        <p:nvSpPr>
          <p:cNvPr id="11" name="object 11"/>
          <p:cNvSpPr txBox="1"/>
          <p:nvPr/>
        </p:nvSpPr>
        <p:spPr>
          <a:xfrm>
            <a:off x="11475430"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4</a:t>
            </a:r>
            <a:endParaRPr sz="2550" baseline="-16339">
              <a:latin typeface="Calibri"/>
              <a:cs typeface="Calibri"/>
            </a:endParaRPr>
          </a:p>
        </p:txBody>
      </p:sp>
      <p:sp>
        <p:nvSpPr>
          <p:cNvPr id="12" name="object 12"/>
          <p:cNvSpPr txBox="1"/>
          <p:nvPr/>
        </p:nvSpPr>
        <p:spPr>
          <a:xfrm>
            <a:off x="1618852" y="3333495"/>
            <a:ext cx="322580"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x</a:t>
            </a:r>
            <a:r>
              <a:rPr sz="2550" spc="-7" baseline="-16339" dirty="0">
                <a:latin typeface="Calibri"/>
                <a:cs typeface="Calibri"/>
              </a:rPr>
              <a:t>1</a:t>
            </a:r>
            <a:endParaRPr sz="2550" baseline="-16339">
              <a:latin typeface="Calibri"/>
              <a:cs typeface="Calibri"/>
            </a:endParaRPr>
          </a:p>
        </p:txBody>
      </p:sp>
      <p:sp>
        <p:nvSpPr>
          <p:cNvPr id="13" name="object 13"/>
          <p:cNvSpPr txBox="1"/>
          <p:nvPr/>
        </p:nvSpPr>
        <p:spPr>
          <a:xfrm>
            <a:off x="4229986" y="3333495"/>
            <a:ext cx="3333750" cy="1586865"/>
          </a:xfrm>
          <a:prstGeom prst="rect">
            <a:avLst/>
          </a:prstGeom>
        </p:spPr>
        <p:txBody>
          <a:bodyPr vert="horz" wrap="square" lIns="0" tIns="12700" rIns="0" bIns="0" rtlCol="0">
            <a:spAutoFit/>
          </a:bodyPr>
          <a:lstStyle/>
          <a:p>
            <a:pPr marL="233045">
              <a:lnSpc>
                <a:spcPct val="100000"/>
              </a:lnSpc>
              <a:spcBef>
                <a:spcPts val="100"/>
              </a:spcBef>
              <a:tabLst>
                <a:tab pos="3023235" algn="l"/>
              </a:tabLst>
            </a:pPr>
            <a:r>
              <a:rPr sz="2500" spc="-5" dirty="0">
                <a:latin typeface="Calibri"/>
                <a:cs typeface="Calibri"/>
              </a:rPr>
              <a:t>x</a:t>
            </a:r>
            <a:r>
              <a:rPr sz="2550" spc="-7" baseline="-16339" dirty="0">
                <a:latin typeface="Calibri"/>
                <a:cs typeface="Calibri"/>
              </a:rPr>
              <a:t>2	</a:t>
            </a:r>
            <a:r>
              <a:rPr sz="2500" spc="-5" dirty="0">
                <a:latin typeface="Calibri"/>
                <a:cs typeface="Calibri"/>
              </a:rPr>
              <a:t>x</a:t>
            </a:r>
            <a:r>
              <a:rPr sz="2550" spc="-7" baseline="-16339" dirty="0">
                <a:latin typeface="Calibri"/>
                <a:cs typeface="Calibri"/>
              </a:rPr>
              <a:t>3</a:t>
            </a:r>
            <a:endParaRPr sz="2550" baseline="-16339">
              <a:latin typeface="Calibri"/>
              <a:cs typeface="Calibri"/>
            </a:endParaRPr>
          </a:p>
          <a:p>
            <a:pPr>
              <a:lnSpc>
                <a:spcPct val="100000"/>
              </a:lnSpc>
              <a:spcBef>
                <a:spcPts val="25"/>
              </a:spcBef>
            </a:pPr>
            <a:endParaRPr sz="2850">
              <a:latin typeface="Calibri"/>
              <a:cs typeface="Calibri"/>
            </a:endParaRPr>
          </a:p>
          <a:p>
            <a:pPr marL="38100">
              <a:lnSpc>
                <a:spcPct val="100000"/>
              </a:lnSpc>
            </a:pPr>
            <a:r>
              <a:rPr sz="2400" spc="-15" dirty="0">
                <a:latin typeface="Calibri"/>
                <a:cs typeface="Calibri"/>
              </a:rPr>
              <a:t>Largest</a:t>
            </a:r>
            <a:r>
              <a:rPr sz="2400" spc="-25" dirty="0">
                <a:latin typeface="Calibri"/>
                <a:cs typeface="Calibri"/>
              </a:rPr>
              <a:t> </a:t>
            </a:r>
            <a:r>
              <a:rPr sz="2400" spc="-5" dirty="0">
                <a:latin typeface="Calibri"/>
                <a:cs typeface="Calibri"/>
              </a:rPr>
              <a:t>singular</a:t>
            </a:r>
            <a:r>
              <a:rPr sz="2400" spc="-25" dirty="0">
                <a:latin typeface="Calibri"/>
                <a:cs typeface="Calibri"/>
              </a:rPr>
              <a:t> </a:t>
            </a:r>
            <a:r>
              <a:rPr sz="2400" spc="-10" dirty="0">
                <a:latin typeface="Calibri"/>
                <a:cs typeface="Calibri"/>
              </a:rPr>
              <a:t>value</a:t>
            </a:r>
            <a:r>
              <a:rPr sz="2400" spc="-25" dirty="0">
                <a:latin typeface="Calibri"/>
                <a:cs typeface="Calibri"/>
              </a:rPr>
              <a:t> </a:t>
            </a:r>
            <a:r>
              <a:rPr sz="2400" dirty="0">
                <a:latin typeface="Calibri"/>
                <a:cs typeface="Calibri"/>
              </a:rPr>
              <a:t>&gt;</a:t>
            </a:r>
            <a:r>
              <a:rPr sz="2400" spc="-20" dirty="0">
                <a:latin typeface="Calibri"/>
                <a:cs typeface="Calibri"/>
              </a:rPr>
              <a:t> </a:t>
            </a:r>
            <a:r>
              <a:rPr sz="2400" spc="-5" dirty="0">
                <a:latin typeface="Calibri"/>
                <a:cs typeface="Calibri"/>
              </a:rPr>
              <a:t>1:</a:t>
            </a:r>
            <a:endParaRPr sz="2400">
              <a:latin typeface="Calibri"/>
              <a:cs typeface="Calibri"/>
            </a:endParaRPr>
          </a:p>
          <a:p>
            <a:pPr marL="38100">
              <a:lnSpc>
                <a:spcPct val="100000"/>
              </a:lnSpc>
              <a:spcBef>
                <a:spcPts val="25"/>
              </a:spcBef>
            </a:pPr>
            <a:r>
              <a:rPr sz="2400" b="1" spc="-5" dirty="0">
                <a:latin typeface="Calibri"/>
                <a:cs typeface="Calibri"/>
              </a:rPr>
              <a:t>Exploding</a:t>
            </a:r>
            <a:r>
              <a:rPr sz="2400" b="1" spc="-50" dirty="0">
                <a:latin typeface="Calibri"/>
                <a:cs typeface="Calibri"/>
              </a:rPr>
              <a:t> </a:t>
            </a:r>
            <a:r>
              <a:rPr sz="2400" b="1" spc="-10" dirty="0">
                <a:latin typeface="Calibri"/>
                <a:cs typeface="Calibri"/>
              </a:rPr>
              <a:t>gradients</a:t>
            </a:r>
            <a:endParaRPr sz="2400">
              <a:latin typeface="Calibri"/>
              <a:cs typeface="Calibri"/>
            </a:endParaRPr>
          </a:p>
        </p:txBody>
      </p:sp>
      <p:sp>
        <p:nvSpPr>
          <p:cNvPr id="14" name="object 14"/>
          <p:cNvSpPr txBox="1"/>
          <p:nvPr/>
        </p:nvSpPr>
        <p:spPr>
          <a:xfrm>
            <a:off x="10037348" y="3333495"/>
            <a:ext cx="322580"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x</a:t>
            </a:r>
            <a:r>
              <a:rPr sz="2550" spc="-7" baseline="-16339" dirty="0">
                <a:latin typeface="Calibri"/>
                <a:cs typeface="Calibri"/>
              </a:rPr>
              <a:t>4</a:t>
            </a:r>
            <a:endParaRPr sz="2550" baseline="-16339">
              <a:latin typeface="Calibri"/>
              <a:cs typeface="Calibri"/>
            </a:endParaRPr>
          </a:p>
        </p:txBody>
      </p:sp>
      <p:sp>
        <p:nvSpPr>
          <p:cNvPr id="15" name="object 15"/>
          <p:cNvSpPr txBox="1"/>
          <p:nvPr/>
        </p:nvSpPr>
        <p:spPr>
          <a:xfrm>
            <a:off x="535417" y="4352035"/>
            <a:ext cx="2856865" cy="1497965"/>
          </a:xfrm>
          <a:prstGeom prst="rect">
            <a:avLst/>
          </a:prstGeom>
        </p:spPr>
        <p:txBody>
          <a:bodyPr vert="horz" wrap="square" lIns="0" tIns="9525" rIns="0" bIns="0" rtlCol="0">
            <a:spAutoFit/>
          </a:bodyPr>
          <a:lstStyle/>
          <a:p>
            <a:pPr marL="38100" marR="30480">
              <a:lnSpc>
                <a:spcPct val="100800"/>
              </a:lnSpc>
              <a:spcBef>
                <a:spcPts val="75"/>
              </a:spcBef>
            </a:pPr>
            <a:r>
              <a:rPr sz="2400" spc="-5" dirty="0">
                <a:latin typeface="Calibri"/>
                <a:cs typeface="Calibri"/>
              </a:rPr>
              <a:t>Computing</a:t>
            </a:r>
            <a:r>
              <a:rPr sz="2400" spc="-35" dirty="0">
                <a:latin typeface="Calibri"/>
                <a:cs typeface="Calibri"/>
              </a:rPr>
              <a:t> </a:t>
            </a:r>
            <a:r>
              <a:rPr sz="2400" spc="-15" dirty="0">
                <a:latin typeface="Calibri"/>
                <a:cs typeface="Calibri"/>
              </a:rPr>
              <a:t>gradient</a:t>
            </a:r>
            <a:r>
              <a:rPr sz="2400" spc="-30" dirty="0">
                <a:latin typeface="Calibri"/>
                <a:cs typeface="Calibri"/>
              </a:rPr>
              <a:t> </a:t>
            </a:r>
            <a:r>
              <a:rPr sz="2400" spc="-5" dirty="0">
                <a:latin typeface="Calibri"/>
                <a:cs typeface="Calibri"/>
              </a:rPr>
              <a:t>of </a:t>
            </a:r>
            <a:r>
              <a:rPr sz="2400" spc="-530" dirty="0">
                <a:latin typeface="Calibri"/>
                <a:cs typeface="Calibri"/>
              </a:rPr>
              <a:t> </a:t>
            </a:r>
            <a:r>
              <a:rPr sz="2400" dirty="0">
                <a:latin typeface="Calibri"/>
                <a:cs typeface="Calibri"/>
              </a:rPr>
              <a:t>h</a:t>
            </a:r>
            <a:r>
              <a:rPr sz="2400" baseline="-17361" dirty="0">
                <a:latin typeface="Calibri"/>
                <a:cs typeface="Calibri"/>
              </a:rPr>
              <a:t>0</a:t>
            </a:r>
            <a:r>
              <a:rPr sz="2400" spc="7" baseline="-17361" dirty="0">
                <a:latin typeface="Calibri"/>
                <a:cs typeface="Calibri"/>
              </a:rPr>
              <a:t> </a:t>
            </a:r>
            <a:r>
              <a:rPr sz="2400" spc="-15" dirty="0">
                <a:latin typeface="Calibri"/>
                <a:cs typeface="Calibri"/>
              </a:rPr>
              <a:t>involves many </a:t>
            </a:r>
            <a:r>
              <a:rPr sz="2400" spc="-10" dirty="0">
                <a:latin typeface="Calibri"/>
                <a:cs typeface="Calibri"/>
              </a:rPr>
              <a:t> </a:t>
            </a:r>
            <a:r>
              <a:rPr sz="2400" spc="-20" dirty="0">
                <a:latin typeface="Calibri"/>
                <a:cs typeface="Calibri"/>
              </a:rPr>
              <a:t>factors</a:t>
            </a:r>
            <a:r>
              <a:rPr sz="2400" spc="-15" dirty="0">
                <a:latin typeface="Calibri"/>
                <a:cs typeface="Calibri"/>
              </a:rPr>
              <a:t> </a:t>
            </a:r>
            <a:r>
              <a:rPr sz="2400" spc="-5" dirty="0">
                <a:latin typeface="Calibri"/>
                <a:cs typeface="Calibri"/>
              </a:rPr>
              <a:t>of </a:t>
            </a:r>
            <a:r>
              <a:rPr sz="2400" dirty="0">
                <a:latin typeface="Calibri"/>
                <a:cs typeface="Calibri"/>
              </a:rPr>
              <a:t>W</a:t>
            </a:r>
            <a:endParaRPr sz="2400">
              <a:latin typeface="Calibri"/>
              <a:cs typeface="Calibri"/>
            </a:endParaRPr>
          </a:p>
          <a:p>
            <a:pPr marL="38100">
              <a:lnSpc>
                <a:spcPct val="100000"/>
              </a:lnSpc>
              <a:spcBef>
                <a:spcPts val="25"/>
              </a:spcBef>
            </a:pPr>
            <a:r>
              <a:rPr sz="2400" spc="-5" dirty="0">
                <a:latin typeface="Calibri"/>
                <a:cs typeface="Calibri"/>
              </a:rPr>
              <a:t>(and</a:t>
            </a:r>
            <a:r>
              <a:rPr sz="2400" spc="-20" dirty="0">
                <a:latin typeface="Calibri"/>
                <a:cs typeface="Calibri"/>
              </a:rPr>
              <a:t> repeated </a:t>
            </a:r>
            <a:r>
              <a:rPr sz="2400" spc="-10" dirty="0">
                <a:latin typeface="Calibri"/>
                <a:cs typeface="Calibri"/>
              </a:rPr>
              <a:t>tanh)</a:t>
            </a:r>
            <a:endParaRPr sz="2400">
              <a:latin typeface="Calibri"/>
              <a:cs typeface="Calibri"/>
            </a:endParaRPr>
          </a:p>
        </p:txBody>
      </p:sp>
      <p:sp>
        <p:nvSpPr>
          <p:cNvPr id="16" name="object 16"/>
          <p:cNvSpPr txBox="1"/>
          <p:nvPr/>
        </p:nvSpPr>
        <p:spPr>
          <a:xfrm>
            <a:off x="4255386" y="5266435"/>
            <a:ext cx="3207385" cy="760095"/>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libri"/>
                <a:cs typeface="Calibri"/>
              </a:rPr>
              <a:t>Largest</a:t>
            </a:r>
            <a:r>
              <a:rPr sz="2400" spc="-25" dirty="0">
                <a:latin typeface="Calibri"/>
                <a:cs typeface="Calibri"/>
              </a:rPr>
              <a:t> </a:t>
            </a:r>
            <a:r>
              <a:rPr sz="2400" spc="-5" dirty="0">
                <a:latin typeface="Calibri"/>
                <a:cs typeface="Calibri"/>
              </a:rPr>
              <a:t>singular</a:t>
            </a:r>
            <a:r>
              <a:rPr sz="2400" spc="-20" dirty="0">
                <a:latin typeface="Calibri"/>
                <a:cs typeface="Calibri"/>
              </a:rPr>
              <a:t> </a:t>
            </a:r>
            <a:r>
              <a:rPr sz="2400" spc="-10" dirty="0">
                <a:latin typeface="Calibri"/>
                <a:cs typeface="Calibri"/>
              </a:rPr>
              <a:t>value</a:t>
            </a:r>
            <a:r>
              <a:rPr sz="2400" spc="-30" dirty="0">
                <a:latin typeface="Calibri"/>
                <a:cs typeface="Calibri"/>
              </a:rPr>
              <a:t> </a:t>
            </a:r>
            <a:r>
              <a:rPr sz="2400" dirty="0">
                <a:latin typeface="Calibri"/>
                <a:cs typeface="Calibri"/>
              </a:rPr>
              <a:t>&lt;</a:t>
            </a:r>
            <a:r>
              <a:rPr sz="2400" spc="-20" dirty="0">
                <a:latin typeface="Calibri"/>
                <a:cs typeface="Calibri"/>
              </a:rPr>
              <a:t> </a:t>
            </a:r>
            <a:r>
              <a:rPr sz="2400" spc="-5" dirty="0">
                <a:latin typeface="Calibri"/>
                <a:cs typeface="Calibri"/>
              </a:rPr>
              <a:t>1:</a:t>
            </a:r>
            <a:endParaRPr sz="2400">
              <a:latin typeface="Calibri"/>
              <a:cs typeface="Calibri"/>
            </a:endParaRPr>
          </a:p>
          <a:p>
            <a:pPr marL="12700">
              <a:lnSpc>
                <a:spcPct val="100000"/>
              </a:lnSpc>
              <a:spcBef>
                <a:spcPts val="25"/>
              </a:spcBef>
            </a:pPr>
            <a:r>
              <a:rPr sz="2400" b="1" spc="-20" dirty="0">
                <a:latin typeface="Calibri"/>
                <a:cs typeface="Calibri"/>
              </a:rPr>
              <a:t>Vanishing</a:t>
            </a:r>
            <a:r>
              <a:rPr sz="2400" b="1" spc="-45" dirty="0">
                <a:latin typeface="Calibri"/>
                <a:cs typeface="Calibri"/>
              </a:rPr>
              <a:t> </a:t>
            </a:r>
            <a:r>
              <a:rPr sz="2400" b="1" spc="-10" dirty="0">
                <a:latin typeface="Calibri"/>
                <a:cs typeface="Calibri"/>
              </a:rPr>
              <a:t>gradients</a:t>
            </a:r>
            <a:endParaRPr sz="2400">
              <a:latin typeface="Calibri"/>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360035" cy="635000"/>
          </a:xfrm>
          <a:prstGeom prst="rect">
            <a:avLst/>
          </a:prstGeom>
        </p:spPr>
        <p:txBody>
          <a:bodyPr vert="horz" wrap="square" lIns="0" tIns="12700" rIns="0" bIns="0" rtlCol="0">
            <a:spAutoFit/>
          </a:bodyPr>
          <a:lstStyle/>
          <a:p>
            <a:pPr marL="12700">
              <a:lnSpc>
                <a:spcPct val="100000"/>
              </a:lnSpc>
              <a:spcBef>
                <a:spcPts val="100"/>
              </a:spcBef>
            </a:pPr>
            <a:r>
              <a:rPr sz="4000" spc="-35" dirty="0"/>
              <a:t>Vanilla</a:t>
            </a:r>
            <a:r>
              <a:rPr sz="4000" spc="-15" dirty="0"/>
              <a:t> </a:t>
            </a:r>
            <a:r>
              <a:rPr sz="4000" spc="-5" dirty="0"/>
              <a:t>RNN</a:t>
            </a:r>
            <a:r>
              <a:rPr sz="4000" spc="-20" dirty="0"/>
              <a:t> Gradient </a:t>
            </a:r>
            <a:r>
              <a:rPr sz="4000" spc="-5" dirty="0"/>
              <a:t>Flow</a:t>
            </a:r>
            <a:endParaRPr sz="4000"/>
          </a:p>
        </p:txBody>
      </p:sp>
      <p:pic>
        <p:nvPicPr>
          <p:cNvPr id="3" name="object 3"/>
          <p:cNvPicPr/>
          <p:nvPr/>
        </p:nvPicPr>
        <p:blipFill>
          <a:blip r:embed="rId3" cstate="print"/>
          <a:stretch>
            <a:fillRect/>
          </a:stretch>
        </p:blipFill>
        <p:spPr>
          <a:xfrm>
            <a:off x="621791" y="1807464"/>
            <a:ext cx="2392679" cy="1527047"/>
          </a:xfrm>
          <a:prstGeom prst="rect">
            <a:avLst/>
          </a:prstGeom>
        </p:spPr>
      </p:pic>
      <p:pic>
        <p:nvPicPr>
          <p:cNvPr id="4" name="object 4"/>
          <p:cNvPicPr/>
          <p:nvPr/>
        </p:nvPicPr>
        <p:blipFill>
          <a:blip r:embed="rId3" cstate="print"/>
          <a:stretch>
            <a:fillRect/>
          </a:stretch>
        </p:blipFill>
        <p:spPr>
          <a:xfrm>
            <a:off x="3419855" y="1807464"/>
            <a:ext cx="2392679" cy="1527047"/>
          </a:xfrm>
          <a:prstGeom prst="rect">
            <a:avLst/>
          </a:prstGeom>
        </p:spPr>
      </p:pic>
      <p:pic>
        <p:nvPicPr>
          <p:cNvPr id="5" name="object 5"/>
          <p:cNvPicPr/>
          <p:nvPr/>
        </p:nvPicPr>
        <p:blipFill>
          <a:blip r:embed="rId3" cstate="print"/>
          <a:stretch>
            <a:fillRect/>
          </a:stretch>
        </p:blipFill>
        <p:spPr>
          <a:xfrm>
            <a:off x="6217920" y="1807464"/>
            <a:ext cx="2392679" cy="1527047"/>
          </a:xfrm>
          <a:prstGeom prst="rect">
            <a:avLst/>
          </a:prstGeom>
        </p:spPr>
      </p:pic>
      <p:pic>
        <p:nvPicPr>
          <p:cNvPr id="6" name="object 6"/>
          <p:cNvPicPr/>
          <p:nvPr/>
        </p:nvPicPr>
        <p:blipFill>
          <a:blip r:embed="rId3" cstate="print"/>
          <a:stretch>
            <a:fillRect/>
          </a:stretch>
        </p:blipFill>
        <p:spPr>
          <a:xfrm>
            <a:off x="9015983" y="1807464"/>
            <a:ext cx="2392680" cy="1527047"/>
          </a:xfrm>
          <a:prstGeom prst="rect">
            <a:avLst/>
          </a:prstGeom>
        </p:spPr>
      </p:pic>
      <p:sp>
        <p:nvSpPr>
          <p:cNvPr id="7" name="object 7"/>
          <p:cNvSpPr txBox="1"/>
          <p:nvPr/>
        </p:nvSpPr>
        <p:spPr>
          <a:xfrm>
            <a:off x="323237"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0</a:t>
            </a:r>
            <a:endParaRPr sz="2550" baseline="-16339">
              <a:latin typeface="Calibri"/>
              <a:cs typeface="Calibri"/>
            </a:endParaRPr>
          </a:p>
        </p:txBody>
      </p:sp>
      <p:sp>
        <p:nvSpPr>
          <p:cNvPr id="8" name="object 8"/>
          <p:cNvSpPr txBox="1"/>
          <p:nvPr/>
        </p:nvSpPr>
        <p:spPr>
          <a:xfrm>
            <a:off x="3115144"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1</a:t>
            </a:r>
            <a:endParaRPr sz="2550" baseline="-16339">
              <a:latin typeface="Calibri"/>
              <a:cs typeface="Calibri"/>
            </a:endParaRPr>
          </a:p>
        </p:txBody>
      </p:sp>
      <p:sp>
        <p:nvSpPr>
          <p:cNvPr id="9" name="object 9"/>
          <p:cNvSpPr txBox="1"/>
          <p:nvPr/>
        </p:nvSpPr>
        <p:spPr>
          <a:xfrm>
            <a:off x="5876159"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2</a:t>
            </a:r>
            <a:endParaRPr sz="2550" baseline="-16339">
              <a:latin typeface="Calibri"/>
              <a:cs typeface="Calibri"/>
            </a:endParaRPr>
          </a:p>
        </p:txBody>
      </p:sp>
      <p:sp>
        <p:nvSpPr>
          <p:cNvPr id="10" name="object 10"/>
          <p:cNvSpPr txBox="1"/>
          <p:nvPr/>
        </p:nvSpPr>
        <p:spPr>
          <a:xfrm>
            <a:off x="8675792"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3</a:t>
            </a:r>
            <a:endParaRPr sz="2550" baseline="-16339">
              <a:latin typeface="Calibri"/>
              <a:cs typeface="Calibri"/>
            </a:endParaRPr>
          </a:p>
        </p:txBody>
      </p:sp>
      <p:sp>
        <p:nvSpPr>
          <p:cNvPr id="11" name="object 11"/>
          <p:cNvSpPr txBox="1"/>
          <p:nvPr/>
        </p:nvSpPr>
        <p:spPr>
          <a:xfrm>
            <a:off x="11475430"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4</a:t>
            </a:r>
            <a:endParaRPr sz="2550" baseline="-16339">
              <a:latin typeface="Calibri"/>
              <a:cs typeface="Calibri"/>
            </a:endParaRPr>
          </a:p>
        </p:txBody>
      </p:sp>
      <p:sp>
        <p:nvSpPr>
          <p:cNvPr id="12" name="object 12"/>
          <p:cNvSpPr txBox="1"/>
          <p:nvPr/>
        </p:nvSpPr>
        <p:spPr>
          <a:xfrm>
            <a:off x="1618852" y="3333495"/>
            <a:ext cx="322580"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x</a:t>
            </a:r>
            <a:r>
              <a:rPr sz="2550" spc="-7" baseline="-16339" dirty="0">
                <a:latin typeface="Calibri"/>
                <a:cs typeface="Calibri"/>
              </a:rPr>
              <a:t>1</a:t>
            </a:r>
            <a:endParaRPr sz="2550" baseline="-16339">
              <a:latin typeface="Calibri"/>
              <a:cs typeface="Calibri"/>
            </a:endParaRPr>
          </a:p>
        </p:txBody>
      </p:sp>
      <p:sp>
        <p:nvSpPr>
          <p:cNvPr id="13" name="object 13"/>
          <p:cNvSpPr txBox="1"/>
          <p:nvPr/>
        </p:nvSpPr>
        <p:spPr>
          <a:xfrm>
            <a:off x="4412374" y="3333495"/>
            <a:ext cx="3138805" cy="406400"/>
          </a:xfrm>
          <a:prstGeom prst="rect">
            <a:avLst/>
          </a:prstGeom>
        </p:spPr>
        <p:txBody>
          <a:bodyPr vert="horz" wrap="square" lIns="0" tIns="12700" rIns="0" bIns="0" rtlCol="0">
            <a:spAutoFit/>
          </a:bodyPr>
          <a:lstStyle/>
          <a:p>
            <a:pPr marL="50800">
              <a:lnSpc>
                <a:spcPct val="100000"/>
              </a:lnSpc>
              <a:spcBef>
                <a:spcPts val="100"/>
              </a:spcBef>
              <a:tabLst>
                <a:tab pos="2840990" algn="l"/>
              </a:tabLst>
            </a:pPr>
            <a:r>
              <a:rPr sz="2500" spc="-5" dirty="0">
                <a:latin typeface="Calibri"/>
                <a:cs typeface="Calibri"/>
              </a:rPr>
              <a:t>x</a:t>
            </a:r>
            <a:r>
              <a:rPr sz="2550" spc="-7" baseline="-16339" dirty="0">
                <a:latin typeface="Calibri"/>
                <a:cs typeface="Calibri"/>
              </a:rPr>
              <a:t>2	</a:t>
            </a:r>
            <a:r>
              <a:rPr sz="2500" spc="-5" dirty="0">
                <a:latin typeface="Calibri"/>
                <a:cs typeface="Calibri"/>
              </a:rPr>
              <a:t>x</a:t>
            </a:r>
            <a:r>
              <a:rPr sz="2550" spc="-7" baseline="-16339" dirty="0">
                <a:latin typeface="Calibri"/>
                <a:cs typeface="Calibri"/>
              </a:rPr>
              <a:t>3</a:t>
            </a:r>
            <a:endParaRPr sz="2550" baseline="-16339">
              <a:latin typeface="Calibri"/>
              <a:cs typeface="Calibri"/>
            </a:endParaRPr>
          </a:p>
        </p:txBody>
      </p:sp>
      <p:sp>
        <p:nvSpPr>
          <p:cNvPr id="14" name="object 14"/>
          <p:cNvSpPr txBox="1"/>
          <p:nvPr/>
        </p:nvSpPr>
        <p:spPr>
          <a:xfrm>
            <a:off x="10037348" y="3333495"/>
            <a:ext cx="322580"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x</a:t>
            </a:r>
            <a:r>
              <a:rPr sz="2550" spc="-7" baseline="-16339" dirty="0">
                <a:latin typeface="Calibri"/>
                <a:cs typeface="Calibri"/>
              </a:rPr>
              <a:t>4</a:t>
            </a:r>
            <a:endParaRPr sz="2550" baseline="-16339">
              <a:latin typeface="Calibri"/>
              <a:cs typeface="Calibri"/>
            </a:endParaRPr>
          </a:p>
        </p:txBody>
      </p:sp>
      <p:sp>
        <p:nvSpPr>
          <p:cNvPr id="15" name="object 15"/>
          <p:cNvSpPr txBox="1"/>
          <p:nvPr/>
        </p:nvSpPr>
        <p:spPr>
          <a:xfrm>
            <a:off x="560817" y="4352035"/>
            <a:ext cx="2806065"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Computing</a:t>
            </a:r>
            <a:r>
              <a:rPr sz="2400" spc="-30" dirty="0">
                <a:latin typeface="Calibri"/>
                <a:cs typeface="Calibri"/>
              </a:rPr>
              <a:t> </a:t>
            </a:r>
            <a:r>
              <a:rPr sz="2400" spc="-15" dirty="0">
                <a:latin typeface="Calibri"/>
                <a:cs typeface="Calibri"/>
              </a:rPr>
              <a:t>gradient</a:t>
            </a:r>
            <a:r>
              <a:rPr sz="2400" spc="-30" dirty="0">
                <a:latin typeface="Calibri"/>
                <a:cs typeface="Calibri"/>
              </a:rPr>
              <a:t> </a:t>
            </a:r>
            <a:r>
              <a:rPr sz="2400" spc="-5" dirty="0">
                <a:latin typeface="Calibri"/>
                <a:cs typeface="Calibri"/>
              </a:rPr>
              <a:t>of</a:t>
            </a:r>
            <a:endParaRPr sz="2400">
              <a:latin typeface="Calibri"/>
              <a:cs typeface="Calibri"/>
            </a:endParaRPr>
          </a:p>
        </p:txBody>
      </p:sp>
      <p:sp>
        <p:nvSpPr>
          <p:cNvPr id="16" name="object 16"/>
          <p:cNvSpPr txBox="1"/>
          <p:nvPr/>
        </p:nvSpPr>
        <p:spPr>
          <a:xfrm>
            <a:off x="560817" y="4720844"/>
            <a:ext cx="2102485" cy="391160"/>
          </a:xfrm>
          <a:prstGeom prst="rect">
            <a:avLst/>
          </a:prstGeom>
        </p:spPr>
        <p:txBody>
          <a:bodyPr vert="horz" wrap="square" lIns="0" tIns="12700" rIns="0" bIns="0" rtlCol="0">
            <a:spAutoFit/>
          </a:bodyPr>
          <a:lstStyle/>
          <a:p>
            <a:pPr marL="12700">
              <a:lnSpc>
                <a:spcPct val="100000"/>
              </a:lnSpc>
              <a:spcBef>
                <a:spcPts val="100"/>
              </a:spcBef>
              <a:tabLst>
                <a:tab pos="344170" algn="l"/>
              </a:tabLst>
            </a:pPr>
            <a:r>
              <a:rPr sz="2400" dirty="0">
                <a:latin typeface="Calibri"/>
                <a:cs typeface="Calibri"/>
              </a:rPr>
              <a:t>h	</a:t>
            </a:r>
            <a:r>
              <a:rPr sz="2400" spc="-15" dirty="0">
                <a:latin typeface="Calibri"/>
                <a:cs typeface="Calibri"/>
              </a:rPr>
              <a:t>involves</a:t>
            </a:r>
            <a:r>
              <a:rPr sz="2400" spc="-80" dirty="0">
                <a:latin typeface="Calibri"/>
                <a:cs typeface="Calibri"/>
              </a:rPr>
              <a:t> </a:t>
            </a:r>
            <a:r>
              <a:rPr sz="2400" spc="-15" dirty="0">
                <a:latin typeface="Calibri"/>
                <a:cs typeface="Calibri"/>
              </a:rPr>
              <a:t>many</a:t>
            </a:r>
            <a:endParaRPr sz="2400">
              <a:latin typeface="Calibri"/>
              <a:cs typeface="Calibri"/>
            </a:endParaRPr>
          </a:p>
        </p:txBody>
      </p:sp>
      <p:sp>
        <p:nvSpPr>
          <p:cNvPr id="17" name="object 17"/>
          <p:cNvSpPr txBox="1"/>
          <p:nvPr/>
        </p:nvSpPr>
        <p:spPr>
          <a:xfrm>
            <a:off x="560817" y="4886452"/>
            <a:ext cx="2494915" cy="963294"/>
          </a:xfrm>
          <a:prstGeom prst="rect">
            <a:avLst/>
          </a:prstGeom>
        </p:spPr>
        <p:txBody>
          <a:bodyPr vert="horz" wrap="square" lIns="0" tIns="12700" rIns="0" bIns="0" rtlCol="0">
            <a:spAutoFit/>
          </a:bodyPr>
          <a:lstStyle/>
          <a:p>
            <a:pPr marL="172720">
              <a:lnSpc>
                <a:spcPts val="1760"/>
              </a:lnSpc>
              <a:spcBef>
                <a:spcPts val="100"/>
              </a:spcBef>
            </a:pPr>
            <a:r>
              <a:rPr sz="1600" dirty="0">
                <a:latin typeface="Calibri"/>
                <a:cs typeface="Calibri"/>
              </a:rPr>
              <a:t>0</a:t>
            </a:r>
            <a:endParaRPr sz="1600">
              <a:latin typeface="Calibri"/>
              <a:cs typeface="Calibri"/>
            </a:endParaRPr>
          </a:p>
          <a:p>
            <a:pPr marL="12700">
              <a:lnSpc>
                <a:spcPts val="2720"/>
              </a:lnSpc>
            </a:pPr>
            <a:r>
              <a:rPr sz="2400" spc="-20" dirty="0">
                <a:latin typeface="Calibri"/>
                <a:cs typeface="Calibri"/>
              </a:rPr>
              <a:t>factors</a:t>
            </a:r>
            <a:r>
              <a:rPr sz="2400" spc="-35" dirty="0">
                <a:latin typeface="Calibri"/>
                <a:cs typeface="Calibri"/>
              </a:rPr>
              <a:t> </a:t>
            </a:r>
            <a:r>
              <a:rPr sz="2400" spc="-5" dirty="0">
                <a:latin typeface="Calibri"/>
                <a:cs typeface="Calibri"/>
              </a:rPr>
              <a:t>of</a:t>
            </a:r>
            <a:r>
              <a:rPr sz="2400" spc="-25" dirty="0">
                <a:latin typeface="Calibri"/>
                <a:cs typeface="Calibri"/>
              </a:rPr>
              <a:t> </a:t>
            </a:r>
            <a:r>
              <a:rPr sz="2400" dirty="0">
                <a:latin typeface="Calibri"/>
                <a:cs typeface="Calibri"/>
              </a:rPr>
              <a:t>W</a:t>
            </a:r>
            <a:endParaRPr sz="2400">
              <a:latin typeface="Calibri"/>
              <a:cs typeface="Calibri"/>
            </a:endParaRPr>
          </a:p>
          <a:p>
            <a:pPr marL="12700">
              <a:lnSpc>
                <a:spcPct val="100000"/>
              </a:lnSpc>
              <a:spcBef>
                <a:spcPts val="20"/>
              </a:spcBef>
            </a:pPr>
            <a:r>
              <a:rPr sz="2400" spc="-5" dirty="0">
                <a:latin typeface="Calibri"/>
                <a:cs typeface="Calibri"/>
              </a:rPr>
              <a:t>(and</a:t>
            </a:r>
            <a:r>
              <a:rPr sz="2400" spc="-25" dirty="0">
                <a:latin typeface="Calibri"/>
                <a:cs typeface="Calibri"/>
              </a:rPr>
              <a:t> </a:t>
            </a:r>
            <a:r>
              <a:rPr sz="2400" spc="-20" dirty="0">
                <a:latin typeface="Calibri"/>
                <a:cs typeface="Calibri"/>
              </a:rPr>
              <a:t>repeated</a:t>
            </a:r>
            <a:r>
              <a:rPr sz="2400" spc="-30" dirty="0">
                <a:latin typeface="Calibri"/>
                <a:cs typeface="Calibri"/>
              </a:rPr>
              <a:t> </a:t>
            </a:r>
            <a:r>
              <a:rPr sz="2400" spc="-10" dirty="0">
                <a:latin typeface="Calibri"/>
                <a:cs typeface="Calibri"/>
              </a:rPr>
              <a:t>tanh)</a:t>
            </a:r>
            <a:endParaRPr sz="2400">
              <a:latin typeface="Calibri"/>
              <a:cs typeface="Calibri"/>
            </a:endParaRPr>
          </a:p>
        </p:txBody>
      </p:sp>
      <p:sp>
        <p:nvSpPr>
          <p:cNvPr id="18" name="object 18"/>
          <p:cNvSpPr txBox="1"/>
          <p:nvPr/>
        </p:nvSpPr>
        <p:spPr>
          <a:xfrm>
            <a:off x="3856517" y="4082196"/>
            <a:ext cx="3831590" cy="958215"/>
          </a:xfrm>
          <a:prstGeom prst="rect">
            <a:avLst/>
          </a:prstGeom>
          <a:ln w="28575">
            <a:solidFill>
              <a:srgbClr val="44546A"/>
            </a:solidFill>
          </a:ln>
        </p:spPr>
        <p:txBody>
          <a:bodyPr vert="horz" wrap="square" lIns="0" tIns="90170" rIns="0" bIns="0" rtlCol="0">
            <a:spAutoFit/>
          </a:bodyPr>
          <a:lstStyle/>
          <a:p>
            <a:pPr marL="411480">
              <a:lnSpc>
                <a:spcPct val="100000"/>
              </a:lnSpc>
              <a:spcBef>
                <a:spcPts val="710"/>
              </a:spcBef>
            </a:pPr>
            <a:r>
              <a:rPr sz="2400" spc="-15" dirty="0">
                <a:latin typeface="Calibri"/>
                <a:cs typeface="Calibri"/>
              </a:rPr>
              <a:t>Largest</a:t>
            </a:r>
            <a:r>
              <a:rPr sz="2400" spc="-25" dirty="0">
                <a:latin typeface="Calibri"/>
                <a:cs typeface="Calibri"/>
              </a:rPr>
              <a:t> </a:t>
            </a:r>
            <a:r>
              <a:rPr sz="2400" spc="-5" dirty="0">
                <a:latin typeface="Calibri"/>
                <a:cs typeface="Calibri"/>
              </a:rPr>
              <a:t>singular</a:t>
            </a:r>
            <a:r>
              <a:rPr sz="2400" spc="-15" dirty="0">
                <a:latin typeface="Calibri"/>
                <a:cs typeface="Calibri"/>
              </a:rPr>
              <a:t> </a:t>
            </a:r>
            <a:r>
              <a:rPr sz="2400" spc="-10" dirty="0">
                <a:latin typeface="Calibri"/>
                <a:cs typeface="Calibri"/>
              </a:rPr>
              <a:t>value</a:t>
            </a:r>
            <a:r>
              <a:rPr sz="2400" spc="-25" dirty="0">
                <a:latin typeface="Calibri"/>
                <a:cs typeface="Calibri"/>
              </a:rPr>
              <a:t> </a:t>
            </a:r>
            <a:r>
              <a:rPr sz="2400" dirty="0">
                <a:latin typeface="Calibri"/>
                <a:cs typeface="Calibri"/>
              </a:rPr>
              <a:t>&gt;</a:t>
            </a:r>
            <a:r>
              <a:rPr sz="2400" spc="-15" dirty="0">
                <a:latin typeface="Calibri"/>
                <a:cs typeface="Calibri"/>
              </a:rPr>
              <a:t> </a:t>
            </a:r>
            <a:r>
              <a:rPr sz="2400" spc="-5" dirty="0">
                <a:latin typeface="Calibri"/>
                <a:cs typeface="Calibri"/>
              </a:rPr>
              <a:t>1:</a:t>
            </a:r>
            <a:endParaRPr sz="2400">
              <a:latin typeface="Calibri"/>
              <a:cs typeface="Calibri"/>
            </a:endParaRPr>
          </a:p>
          <a:p>
            <a:pPr marL="411480">
              <a:lnSpc>
                <a:spcPct val="100000"/>
              </a:lnSpc>
              <a:spcBef>
                <a:spcPts val="25"/>
              </a:spcBef>
            </a:pPr>
            <a:r>
              <a:rPr sz="2400" b="1" spc="-5" dirty="0">
                <a:latin typeface="Calibri"/>
                <a:cs typeface="Calibri"/>
              </a:rPr>
              <a:t>Exploding</a:t>
            </a:r>
            <a:r>
              <a:rPr sz="2400" b="1" spc="-50" dirty="0">
                <a:latin typeface="Calibri"/>
                <a:cs typeface="Calibri"/>
              </a:rPr>
              <a:t> </a:t>
            </a:r>
            <a:r>
              <a:rPr sz="2400" b="1" spc="-10" dirty="0">
                <a:latin typeface="Calibri"/>
                <a:cs typeface="Calibri"/>
              </a:rPr>
              <a:t>gradients</a:t>
            </a:r>
            <a:endParaRPr sz="2400">
              <a:latin typeface="Calibri"/>
              <a:cs typeface="Calibri"/>
            </a:endParaRPr>
          </a:p>
        </p:txBody>
      </p:sp>
      <p:sp>
        <p:nvSpPr>
          <p:cNvPr id="19" name="object 19"/>
          <p:cNvSpPr txBox="1"/>
          <p:nvPr/>
        </p:nvSpPr>
        <p:spPr>
          <a:xfrm>
            <a:off x="4255386" y="5266435"/>
            <a:ext cx="3207385" cy="760095"/>
          </a:xfrm>
          <a:prstGeom prst="rect">
            <a:avLst/>
          </a:prstGeom>
        </p:spPr>
        <p:txBody>
          <a:bodyPr vert="horz" wrap="square" lIns="0" tIns="12700" rIns="0" bIns="0" rtlCol="0">
            <a:spAutoFit/>
          </a:bodyPr>
          <a:lstStyle/>
          <a:p>
            <a:pPr marL="12700">
              <a:lnSpc>
                <a:spcPct val="100000"/>
              </a:lnSpc>
              <a:spcBef>
                <a:spcPts val="100"/>
              </a:spcBef>
            </a:pPr>
            <a:r>
              <a:rPr sz="2400" spc="-15" dirty="0">
                <a:latin typeface="Calibri"/>
                <a:cs typeface="Calibri"/>
              </a:rPr>
              <a:t>Largest</a:t>
            </a:r>
            <a:r>
              <a:rPr sz="2400" spc="-25" dirty="0">
                <a:latin typeface="Calibri"/>
                <a:cs typeface="Calibri"/>
              </a:rPr>
              <a:t> </a:t>
            </a:r>
            <a:r>
              <a:rPr sz="2400" spc="-5" dirty="0">
                <a:latin typeface="Calibri"/>
                <a:cs typeface="Calibri"/>
              </a:rPr>
              <a:t>singular</a:t>
            </a:r>
            <a:r>
              <a:rPr sz="2400" spc="-20" dirty="0">
                <a:latin typeface="Calibri"/>
                <a:cs typeface="Calibri"/>
              </a:rPr>
              <a:t> </a:t>
            </a:r>
            <a:r>
              <a:rPr sz="2400" spc="-10" dirty="0">
                <a:latin typeface="Calibri"/>
                <a:cs typeface="Calibri"/>
              </a:rPr>
              <a:t>value</a:t>
            </a:r>
            <a:r>
              <a:rPr sz="2400" spc="-30" dirty="0">
                <a:latin typeface="Calibri"/>
                <a:cs typeface="Calibri"/>
              </a:rPr>
              <a:t> </a:t>
            </a:r>
            <a:r>
              <a:rPr sz="2400" dirty="0">
                <a:latin typeface="Calibri"/>
                <a:cs typeface="Calibri"/>
              </a:rPr>
              <a:t>&lt;</a:t>
            </a:r>
            <a:r>
              <a:rPr sz="2400" spc="-20" dirty="0">
                <a:latin typeface="Calibri"/>
                <a:cs typeface="Calibri"/>
              </a:rPr>
              <a:t> </a:t>
            </a:r>
            <a:r>
              <a:rPr sz="2400" spc="-5" dirty="0">
                <a:latin typeface="Calibri"/>
                <a:cs typeface="Calibri"/>
              </a:rPr>
              <a:t>1:</a:t>
            </a:r>
            <a:endParaRPr sz="2400">
              <a:latin typeface="Calibri"/>
              <a:cs typeface="Calibri"/>
            </a:endParaRPr>
          </a:p>
          <a:p>
            <a:pPr marL="12700">
              <a:lnSpc>
                <a:spcPct val="100000"/>
              </a:lnSpc>
              <a:spcBef>
                <a:spcPts val="25"/>
              </a:spcBef>
            </a:pPr>
            <a:r>
              <a:rPr sz="2400" b="1" spc="-20" dirty="0">
                <a:latin typeface="Calibri"/>
                <a:cs typeface="Calibri"/>
              </a:rPr>
              <a:t>Vanishing</a:t>
            </a:r>
            <a:r>
              <a:rPr sz="2400" b="1" spc="-45" dirty="0">
                <a:latin typeface="Calibri"/>
                <a:cs typeface="Calibri"/>
              </a:rPr>
              <a:t> </a:t>
            </a:r>
            <a:r>
              <a:rPr sz="2400" b="1" spc="-10" dirty="0">
                <a:latin typeface="Calibri"/>
                <a:cs typeface="Calibri"/>
              </a:rPr>
              <a:t>gradients</a:t>
            </a:r>
            <a:endParaRPr sz="2400">
              <a:latin typeface="Calibri"/>
              <a:cs typeface="Calibri"/>
            </a:endParaRPr>
          </a:p>
        </p:txBody>
      </p:sp>
      <p:sp>
        <p:nvSpPr>
          <p:cNvPr id="20" name="object 20"/>
          <p:cNvSpPr txBox="1"/>
          <p:nvPr/>
        </p:nvSpPr>
        <p:spPr>
          <a:xfrm>
            <a:off x="8247591" y="4132579"/>
            <a:ext cx="3570604" cy="760095"/>
          </a:xfrm>
          <a:prstGeom prst="rect">
            <a:avLst/>
          </a:prstGeom>
        </p:spPr>
        <p:txBody>
          <a:bodyPr vert="horz" wrap="square" lIns="0" tIns="9525" rIns="0" bIns="0" rtlCol="0">
            <a:spAutoFit/>
          </a:bodyPr>
          <a:lstStyle/>
          <a:p>
            <a:pPr marL="12700" marR="5080">
              <a:lnSpc>
                <a:spcPct val="100800"/>
              </a:lnSpc>
              <a:spcBef>
                <a:spcPts val="75"/>
              </a:spcBef>
            </a:pPr>
            <a:r>
              <a:rPr sz="2400" b="1" spc="-15" dirty="0">
                <a:latin typeface="Calibri"/>
                <a:cs typeface="Calibri"/>
              </a:rPr>
              <a:t>Gradient</a:t>
            </a:r>
            <a:r>
              <a:rPr sz="2400" b="1" spc="-5" dirty="0">
                <a:latin typeface="Calibri"/>
                <a:cs typeface="Calibri"/>
              </a:rPr>
              <a:t> clipping</a:t>
            </a:r>
            <a:r>
              <a:rPr sz="2400" spc="-5" dirty="0">
                <a:latin typeface="Calibri"/>
                <a:cs typeface="Calibri"/>
              </a:rPr>
              <a:t>:</a:t>
            </a:r>
            <a:r>
              <a:rPr sz="2400" spc="-15" dirty="0">
                <a:latin typeface="Calibri"/>
                <a:cs typeface="Calibri"/>
              </a:rPr>
              <a:t> </a:t>
            </a:r>
            <a:r>
              <a:rPr sz="2400" spc="-10" dirty="0">
                <a:latin typeface="Calibri"/>
                <a:cs typeface="Calibri"/>
              </a:rPr>
              <a:t>Scale </a:t>
            </a:r>
            <a:r>
              <a:rPr sz="2400" spc="-5" dirty="0">
                <a:latin typeface="Calibri"/>
                <a:cs typeface="Calibri"/>
              </a:rPr>
              <a:t> </a:t>
            </a:r>
            <a:r>
              <a:rPr sz="2400" spc="-15" dirty="0">
                <a:latin typeface="Calibri"/>
                <a:cs typeface="Calibri"/>
              </a:rPr>
              <a:t>gradient </a:t>
            </a:r>
            <a:r>
              <a:rPr sz="2400" spc="-5" dirty="0">
                <a:latin typeface="Calibri"/>
                <a:cs typeface="Calibri"/>
              </a:rPr>
              <a:t>if its</a:t>
            </a:r>
            <a:r>
              <a:rPr sz="2400" spc="-15" dirty="0">
                <a:latin typeface="Calibri"/>
                <a:cs typeface="Calibri"/>
              </a:rPr>
              <a:t> </a:t>
            </a:r>
            <a:r>
              <a:rPr sz="2400" spc="-5" dirty="0">
                <a:latin typeface="Calibri"/>
                <a:cs typeface="Calibri"/>
              </a:rPr>
              <a:t>norm</a:t>
            </a:r>
            <a:r>
              <a:rPr sz="2400" spc="-15" dirty="0">
                <a:latin typeface="Calibri"/>
                <a:cs typeface="Calibri"/>
              </a:rPr>
              <a:t> </a:t>
            </a:r>
            <a:r>
              <a:rPr sz="2400" spc="-5" dirty="0">
                <a:latin typeface="Calibri"/>
                <a:cs typeface="Calibri"/>
              </a:rPr>
              <a:t>is</a:t>
            </a:r>
            <a:r>
              <a:rPr sz="2400" spc="-15" dirty="0">
                <a:latin typeface="Calibri"/>
                <a:cs typeface="Calibri"/>
              </a:rPr>
              <a:t> too</a:t>
            </a:r>
            <a:r>
              <a:rPr sz="2400" spc="-10" dirty="0">
                <a:latin typeface="Calibri"/>
                <a:cs typeface="Calibri"/>
              </a:rPr>
              <a:t> </a:t>
            </a:r>
            <a:r>
              <a:rPr sz="2400" spc="-5" dirty="0">
                <a:latin typeface="Calibri"/>
                <a:cs typeface="Calibri"/>
              </a:rPr>
              <a:t>big</a:t>
            </a:r>
            <a:endParaRPr sz="2400">
              <a:latin typeface="Calibri"/>
              <a:cs typeface="Calibri"/>
            </a:endParaRPr>
          </a:p>
        </p:txBody>
      </p:sp>
      <p:sp>
        <p:nvSpPr>
          <p:cNvPr id="21" name="object 21"/>
          <p:cNvSpPr/>
          <p:nvPr/>
        </p:nvSpPr>
        <p:spPr>
          <a:xfrm>
            <a:off x="7734584" y="4509103"/>
            <a:ext cx="365760" cy="76200"/>
          </a:xfrm>
          <a:custGeom>
            <a:avLst/>
            <a:gdLst/>
            <a:ahLst/>
            <a:cxnLst/>
            <a:rect l="l" t="t" r="r" b="b"/>
            <a:pathLst>
              <a:path w="365759" h="76200">
                <a:moveTo>
                  <a:pt x="289306" y="0"/>
                </a:moveTo>
                <a:lnTo>
                  <a:pt x="289304" y="76200"/>
                </a:lnTo>
                <a:lnTo>
                  <a:pt x="346456" y="47625"/>
                </a:lnTo>
                <a:lnTo>
                  <a:pt x="302006" y="47625"/>
                </a:lnTo>
                <a:lnTo>
                  <a:pt x="302006" y="28575"/>
                </a:lnTo>
                <a:lnTo>
                  <a:pt x="346453" y="28575"/>
                </a:lnTo>
                <a:lnTo>
                  <a:pt x="289306" y="0"/>
                </a:lnTo>
                <a:close/>
              </a:path>
              <a:path w="365759" h="76200">
                <a:moveTo>
                  <a:pt x="289305" y="28575"/>
                </a:moveTo>
                <a:lnTo>
                  <a:pt x="0" y="28575"/>
                </a:lnTo>
                <a:lnTo>
                  <a:pt x="0" y="47625"/>
                </a:lnTo>
                <a:lnTo>
                  <a:pt x="289305" y="47625"/>
                </a:lnTo>
                <a:lnTo>
                  <a:pt x="289305" y="28575"/>
                </a:lnTo>
                <a:close/>
              </a:path>
              <a:path w="365759" h="76200">
                <a:moveTo>
                  <a:pt x="346453" y="28575"/>
                </a:moveTo>
                <a:lnTo>
                  <a:pt x="302006" y="28575"/>
                </a:lnTo>
                <a:lnTo>
                  <a:pt x="302006" y="47625"/>
                </a:lnTo>
                <a:lnTo>
                  <a:pt x="346456" y="47625"/>
                </a:lnTo>
                <a:lnTo>
                  <a:pt x="365504" y="38101"/>
                </a:lnTo>
                <a:lnTo>
                  <a:pt x="346453" y="28575"/>
                </a:lnTo>
                <a:close/>
              </a:path>
            </a:pathLst>
          </a:custGeom>
          <a:solidFill>
            <a:srgbClr val="44546A"/>
          </a:solidFill>
        </p:spPr>
        <p:txBody>
          <a:bodyPr wrap="square" lIns="0" tIns="0" rIns="0" bIns="0" rtlCol="0"/>
          <a:lstStyle/>
          <a:p>
            <a:endParaRPr/>
          </a:p>
        </p:txBody>
      </p:sp>
      <p:pic>
        <p:nvPicPr>
          <p:cNvPr id="22" name="object 22"/>
          <p:cNvPicPr/>
          <p:nvPr/>
        </p:nvPicPr>
        <p:blipFill>
          <a:blip r:embed="rId4" cstate="print"/>
          <a:stretch>
            <a:fillRect/>
          </a:stretch>
        </p:blipFill>
        <p:spPr>
          <a:xfrm>
            <a:off x="7976616" y="5050535"/>
            <a:ext cx="4130039" cy="1008888"/>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5360035" cy="635000"/>
          </a:xfrm>
          <a:prstGeom prst="rect">
            <a:avLst/>
          </a:prstGeom>
        </p:spPr>
        <p:txBody>
          <a:bodyPr vert="horz" wrap="square" lIns="0" tIns="12700" rIns="0" bIns="0" rtlCol="0">
            <a:spAutoFit/>
          </a:bodyPr>
          <a:lstStyle/>
          <a:p>
            <a:pPr marL="12700">
              <a:lnSpc>
                <a:spcPct val="100000"/>
              </a:lnSpc>
              <a:spcBef>
                <a:spcPts val="100"/>
              </a:spcBef>
            </a:pPr>
            <a:r>
              <a:rPr sz="4000" spc="-35" dirty="0"/>
              <a:t>Vanilla</a:t>
            </a:r>
            <a:r>
              <a:rPr sz="4000" spc="-15" dirty="0"/>
              <a:t> </a:t>
            </a:r>
            <a:r>
              <a:rPr sz="4000" spc="-5" dirty="0"/>
              <a:t>RNN</a:t>
            </a:r>
            <a:r>
              <a:rPr sz="4000" spc="-20" dirty="0"/>
              <a:t> Gradient </a:t>
            </a:r>
            <a:r>
              <a:rPr sz="4000" spc="-5" dirty="0"/>
              <a:t>Flow</a:t>
            </a:r>
            <a:endParaRPr sz="4000"/>
          </a:p>
        </p:txBody>
      </p:sp>
      <p:pic>
        <p:nvPicPr>
          <p:cNvPr id="3" name="object 3"/>
          <p:cNvPicPr/>
          <p:nvPr/>
        </p:nvPicPr>
        <p:blipFill>
          <a:blip r:embed="rId3" cstate="print"/>
          <a:stretch>
            <a:fillRect/>
          </a:stretch>
        </p:blipFill>
        <p:spPr>
          <a:xfrm>
            <a:off x="621791" y="1807464"/>
            <a:ext cx="2392679" cy="1527047"/>
          </a:xfrm>
          <a:prstGeom prst="rect">
            <a:avLst/>
          </a:prstGeom>
        </p:spPr>
      </p:pic>
      <p:pic>
        <p:nvPicPr>
          <p:cNvPr id="4" name="object 4"/>
          <p:cNvPicPr/>
          <p:nvPr/>
        </p:nvPicPr>
        <p:blipFill>
          <a:blip r:embed="rId3" cstate="print"/>
          <a:stretch>
            <a:fillRect/>
          </a:stretch>
        </p:blipFill>
        <p:spPr>
          <a:xfrm>
            <a:off x="3419855" y="1807464"/>
            <a:ext cx="2392679" cy="1527047"/>
          </a:xfrm>
          <a:prstGeom prst="rect">
            <a:avLst/>
          </a:prstGeom>
        </p:spPr>
      </p:pic>
      <p:pic>
        <p:nvPicPr>
          <p:cNvPr id="5" name="object 5"/>
          <p:cNvPicPr/>
          <p:nvPr/>
        </p:nvPicPr>
        <p:blipFill>
          <a:blip r:embed="rId3" cstate="print"/>
          <a:stretch>
            <a:fillRect/>
          </a:stretch>
        </p:blipFill>
        <p:spPr>
          <a:xfrm>
            <a:off x="6217920" y="1807464"/>
            <a:ext cx="2392679" cy="1527047"/>
          </a:xfrm>
          <a:prstGeom prst="rect">
            <a:avLst/>
          </a:prstGeom>
        </p:spPr>
      </p:pic>
      <p:pic>
        <p:nvPicPr>
          <p:cNvPr id="6" name="object 6"/>
          <p:cNvPicPr/>
          <p:nvPr/>
        </p:nvPicPr>
        <p:blipFill>
          <a:blip r:embed="rId3" cstate="print"/>
          <a:stretch>
            <a:fillRect/>
          </a:stretch>
        </p:blipFill>
        <p:spPr>
          <a:xfrm>
            <a:off x="9015983" y="1807464"/>
            <a:ext cx="2392680" cy="1527047"/>
          </a:xfrm>
          <a:prstGeom prst="rect">
            <a:avLst/>
          </a:prstGeom>
        </p:spPr>
      </p:pic>
      <p:sp>
        <p:nvSpPr>
          <p:cNvPr id="7" name="object 7"/>
          <p:cNvSpPr txBox="1"/>
          <p:nvPr/>
        </p:nvSpPr>
        <p:spPr>
          <a:xfrm>
            <a:off x="323237"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0</a:t>
            </a:r>
            <a:endParaRPr sz="2550" baseline="-16339">
              <a:latin typeface="Calibri"/>
              <a:cs typeface="Calibri"/>
            </a:endParaRPr>
          </a:p>
        </p:txBody>
      </p:sp>
      <p:sp>
        <p:nvSpPr>
          <p:cNvPr id="8" name="object 8"/>
          <p:cNvSpPr txBox="1"/>
          <p:nvPr/>
        </p:nvSpPr>
        <p:spPr>
          <a:xfrm>
            <a:off x="3115144"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1</a:t>
            </a:r>
            <a:endParaRPr sz="2550" baseline="-16339">
              <a:latin typeface="Calibri"/>
              <a:cs typeface="Calibri"/>
            </a:endParaRPr>
          </a:p>
        </p:txBody>
      </p:sp>
      <p:sp>
        <p:nvSpPr>
          <p:cNvPr id="9" name="object 9"/>
          <p:cNvSpPr txBox="1"/>
          <p:nvPr/>
        </p:nvSpPr>
        <p:spPr>
          <a:xfrm>
            <a:off x="5876159"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2</a:t>
            </a:r>
            <a:endParaRPr sz="2550" baseline="-16339">
              <a:latin typeface="Calibri"/>
              <a:cs typeface="Calibri"/>
            </a:endParaRPr>
          </a:p>
        </p:txBody>
      </p:sp>
      <p:sp>
        <p:nvSpPr>
          <p:cNvPr id="10" name="object 10"/>
          <p:cNvSpPr txBox="1"/>
          <p:nvPr/>
        </p:nvSpPr>
        <p:spPr>
          <a:xfrm>
            <a:off x="8675792"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3</a:t>
            </a:r>
            <a:endParaRPr sz="2550" baseline="-16339">
              <a:latin typeface="Calibri"/>
              <a:cs typeface="Calibri"/>
            </a:endParaRPr>
          </a:p>
        </p:txBody>
      </p:sp>
      <p:sp>
        <p:nvSpPr>
          <p:cNvPr id="11" name="object 11"/>
          <p:cNvSpPr txBox="1"/>
          <p:nvPr/>
        </p:nvSpPr>
        <p:spPr>
          <a:xfrm>
            <a:off x="11475430" y="2559303"/>
            <a:ext cx="352425"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h</a:t>
            </a:r>
            <a:r>
              <a:rPr sz="2550" spc="-7" baseline="-16339" dirty="0">
                <a:latin typeface="Calibri"/>
                <a:cs typeface="Calibri"/>
              </a:rPr>
              <a:t>4</a:t>
            </a:r>
            <a:endParaRPr sz="2550" baseline="-16339">
              <a:latin typeface="Calibri"/>
              <a:cs typeface="Calibri"/>
            </a:endParaRPr>
          </a:p>
        </p:txBody>
      </p:sp>
      <p:sp>
        <p:nvSpPr>
          <p:cNvPr id="12" name="object 12"/>
          <p:cNvSpPr txBox="1"/>
          <p:nvPr/>
        </p:nvSpPr>
        <p:spPr>
          <a:xfrm>
            <a:off x="1618852" y="3333495"/>
            <a:ext cx="322580"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x</a:t>
            </a:r>
            <a:r>
              <a:rPr sz="2550" spc="-7" baseline="-16339" dirty="0">
                <a:latin typeface="Calibri"/>
                <a:cs typeface="Calibri"/>
              </a:rPr>
              <a:t>1</a:t>
            </a:r>
            <a:endParaRPr sz="2550" baseline="-16339">
              <a:latin typeface="Calibri"/>
              <a:cs typeface="Calibri"/>
            </a:endParaRPr>
          </a:p>
        </p:txBody>
      </p:sp>
      <p:sp>
        <p:nvSpPr>
          <p:cNvPr id="13" name="object 13"/>
          <p:cNvSpPr txBox="1"/>
          <p:nvPr/>
        </p:nvSpPr>
        <p:spPr>
          <a:xfrm>
            <a:off x="4229986" y="3333495"/>
            <a:ext cx="3333750" cy="1586865"/>
          </a:xfrm>
          <a:prstGeom prst="rect">
            <a:avLst/>
          </a:prstGeom>
        </p:spPr>
        <p:txBody>
          <a:bodyPr vert="horz" wrap="square" lIns="0" tIns="12700" rIns="0" bIns="0" rtlCol="0">
            <a:spAutoFit/>
          </a:bodyPr>
          <a:lstStyle/>
          <a:p>
            <a:pPr marL="233045">
              <a:lnSpc>
                <a:spcPct val="100000"/>
              </a:lnSpc>
              <a:spcBef>
                <a:spcPts val="100"/>
              </a:spcBef>
              <a:tabLst>
                <a:tab pos="3023235" algn="l"/>
              </a:tabLst>
            </a:pPr>
            <a:r>
              <a:rPr sz="2500" spc="-5" dirty="0">
                <a:latin typeface="Calibri"/>
                <a:cs typeface="Calibri"/>
              </a:rPr>
              <a:t>x</a:t>
            </a:r>
            <a:r>
              <a:rPr sz="2550" spc="-7" baseline="-16339" dirty="0">
                <a:latin typeface="Calibri"/>
                <a:cs typeface="Calibri"/>
              </a:rPr>
              <a:t>2	</a:t>
            </a:r>
            <a:r>
              <a:rPr sz="2500" spc="-5" dirty="0">
                <a:latin typeface="Calibri"/>
                <a:cs typeface="Calibri"/>
              </a:rPr>
              <a:t>x</a:t>
            </a:r>
            <a:r>
              <a:rPr sz="2550" spc="-7" baseline="-16339" dirty="0">
                <a:latin typeface="Calibri"/>
                <a:cs typeface="Calibri"/>
              </a:rPr>
              <a:t>3</a:t>
            </a:r>
            <a:endParaRPr sz="2550" baseline="-16339">
              <a:latin typeface="Calibri"/>
              <a:cs typeface="Calibri"/>
            </a:endParaRPr>
          </a:p>
          <a:p>
            <a:pPr>
              <a:lnSpc>
                <a:spcPct val="100000"/>
              </a:lnSpc>
              <a:spcBef>
                <a:spcPts val="25"/>
              </a:spcBef>
            </a:pPr>
            <a:endParaRPr sz="2850">
              <a:latin typeface="Calibri"/>
              <a:cs typeface="Calibri"/>
            </a:endParaRPr>
          </a:p>
          <a:p>
            <a:pPr marL="38100">
              <a:lnSpc>
                <a:spcPct val="100000"/>
              </a:lnSpc>
            </a:pPr>
            <a:r>
              <a:rPr sz="2400" spc="-15" dirty="0">
                <a:latin typeface="Calibri"/>
                <a:cs typeface="Calibri"/>
              </a:rPr>
              <a:t>Largest</a:t>
            </a:r>
            <a:r>
              <a:rPr sz="2400" spc="-25" dirty="0">
                <a:latin typeface="Calibri"/>
                <a:cs typeface="Calibri"/>
              </a:rPr>
              <a:t> </a:t>
            </a:r>
            <a:r>
              <a:rPr sz="2400" spc="-5" dirty="0">
                <a:latin typeface="Calibri"/>
                <a:cs typeface="Calibri"/>
              </a:rPr>
              <a:t>singular</a:t>
            </a:r>
            <a:r>
              <a:rPr sz="2400" spc="-25" dirty="0">
                <a:latin typeface="Calibri"/>
                <a:cs typeface="Calibri"/>
              </a:rPr>
              <a:t> </a:t>
            </a:r>
            <a:r>
              <a:rPr sz="2400" spc="-10" dirty="0">
                <a:latin typeface="Calibri"/>
                <a:cs typeface="Calibri"/>
              </a:rPr>
              <a:t>value</a:t>
            </a:r>
            <a:r>
              <a:rPr sz="2400" spc="-25" dirty="0">
                <a:latin typeface="Calibri"/>
                <a:cs typeface="Calibri"/>
              </a:rPr>
              <a:t> </a:t>
            </a:r>
            <a:r>
              <a:rPr sz="2400" dirty="0">
                <a:latin typeface="Calibri"/>
                <a:cs typeface="Calibri"/>
              </a:rPr>
              <a:t>&gt;</a:t>
            </a:r>
            <a:r>
              <a:rPr sz="2400" spc="-20" dirty="0">
                <a:latin typeface="Calibri"/>
                <a:cs typeface="Calibri"/>
              </a:rPr>
              <a:t> </a:t>
            </a:r>
            <a:r>
              <a:rPr sz="2400" spc="-5" dirty="0">
                <a:latin typeface="Calibri"/>
                <a:cs typeface="Calibri"/>
              </a:rPr>
              <a:t>1:</a:t>
            </a:r>
            <a:endParaRPr sz="2400">
              <a:latin typeface="Calibri"/>
              <a:cs typeface="Calibri"/>
            </a:endParaRPr>
          </a:p>
          <a:p>
            <a:pPr marL="38100">
              <a:lnSpc>
                <a:spcPct val="100000"/>
              </a:lnSpc>
              <a:spcBef>
                <a:spcPts val="25"/>
              </a:spcBef>
            </a:pPr>
            <a:r>
              <a:rPr sz="2400" b="1" spc="-5" dirty="0">
                <a:latin typeface="Calibri"/>
                <a:cs typeface="Calibri"/>
              </a:rPr>
              <a:t>Exploding</a:t>
            </a:r>
            <a:r>
              <a:rPr sz="2400" b="1" spc="-50" dirty="0">
                <a:latin typeface="Calibri"/>
                <a:cs typeface="Calibri"/>
              </a:rPr>
              <a:t> </a:t>
            </a:r>
            <a:r>
              <a:rPr sz="2400" b="1" spc="-10" dirty="0">
                <a:latin typeface="Calibri"/>
                <a:cs typeface="Calibri"/>
              </a:rPr>
              <a:t>gradients</a:t>
            </a:r>
            <a:endParaRPr sz="2400">
              <a:latin typeface="Calibri"/>
              <a:cs typeface="Calibri"/>
            </a:endParaRPr>
          </a:p>
        </p:txBody>
      </p:sp>
      <p:sp>
        <p:nvSpPr>
          <p:cNvPr id="14" name="object 14"/>
          <p:cNvSpPr txBox="1"/>
          <p:nvPr/>
        </p:nvSpPr>
        <p:spPr>
          <a:xfrm>
            <a:off x="10037348" y="3333495"/>
            <a:ext cx="322580" cy="406400"/>
          </a:xfrm>
          <a:prstGeom prst="rect">
            <a:avLst/>
          </a:prstGeom>
        </p:spPr>
        <p:txBody>
          <a:bodyPr vert="horz" wrap="square" lIns="0" tIns="12700" rIns="0" bIns="0" rtlCol="0">
            <a:spAutoFit/>
          </a:bodyPr>
          <a:lstStyle/>
          <a:p>
            <a:pPr marL="38100">
              <a:lnSpc>
                <a:spcPct val="100000"/>
              </a:lnSpc>
              <a:spcBef>
                <a:spcPts val="100"/>
              </a:spcBef>
            </a:pPr>
            <a:r>
              <a:rPr sz="2500" spc="-5" dirty="0">
                <a:latin typeface="Calibri"/>
                <a:cs typeface="Calibri"/>
              </a:rPr>
              <a:t>x</a:t>
            </a:r>
            <a:r>
              <a:rPr sz="2550" spc="-7" baseline="-16339" dirty="0">
                <a:latin typeface="Calibri"/>
                <a:cs typeface="Calibri"/>
              </a:rPr>
              <a:t>4</a:t>
            </a:r>
            <a:endParaRPr sz="2550" baseline="-16339">
              <a:latin typeface="Calibri"/>
              <a:cs typeface="Calibri"/>
            </a:endParaRPr>
          </a:p>
        </p:txBody>
      </p:sp>
      <p:sp>
        <p:nvSpPr>
          <p:cNvPr id="15" name="object 15"/>
          <p:cNvSpPr txBox="1"/>
          <p:nvPr/>
        </p:nvSpPr>
        <p:spPr>
          <a:xfrm>
            <a:off x="535417" y="4352035"/>
            <a:ext cx="2856865" cy="1497965"/>
          </a:xfrm>
          <a:prstGeom prst="rect">
            <a:avLst/>
          </a:prstGeom>
        </p:spPr>
        <p:txBody>
          <a:bodyPr vert="horz" wrap="square" lIns="0" tIns="9525" rIns="0" bIns="0" rtlCol="0">
            <a:spAutoFit/>
          </a:bodyPr>
          <a:lstStyle/>
          <a:p>
            <a:pPr marL="38100" marR="30480">
              <a:lnSpc>
                <a:spcPct val="100800"/>
              </a:lnSpc>
              <a:spcBef>
                <a:spcPts val="75"/>
              </a:spcBef>
            </a:pPr>
            <a:r>
              <a:rPr sz="2400" spc="-5" dirty="0">
                <a:latin typeface="Calibri"/>
                <a:cs typeface="Calibri"/>
              </a:rPr>
              <a:t>Computing</a:t>
            </a:r>
            <a:r>
              <a:rPr sz="2400" spc="-35" dirty="0">
                <a:latin typeface="Calibri"/>
                <a:cs typeface="Calibri"/>
              </a:rPr>
              <a:t> </a:t>
            </a:r>
            <a:r>
              <a:rPr sz="2400" spc="-15" dirty="0">
                <a:latin typeface="Calibri"/>
                <a:cs typeface="Calibri"/>
              </a:rPr>
              <a:t>gradient</a:t>
            </a:r>
            <a:r>
              <a:rPr sz="2400" spc="-30" dirty="0">
                <a:latin typeface="Calibri"/>
                <a:cs typeface="Calibri"/>
              </a:rPr>
              <a:t> </a:t>
            </a:r>
            <a:r>
              <a:rPr sz="2400" spc="-5" dirty="0">
                <a:latin typeface="Calibri"/>
                <a:cs typeface="Calibri"/>
              </a:rPr>
              <a:t>of </a:t>
            </a:r>
            <a:r>
              <a:rPr sz="2400" spc="-530" dirty="0">
                <a:latin typeface="Calibri"/>
                <a:cs typeface="Calibri"/>
              </a:rPr>
              <a:t> </a:t>
            </a:r>
            <a:r>
              <a:rPr sz="2400" dirty="0">
                <a:latin typeface="Calibri"/>
                <a:cs typeface="Calibri"/>
              </a:rPr>
              <a:t>h</a:t>
            </a:r>
            <a:r>
              <a:rPr sz="2400" baseline="-17361" dirty="0">
                <a:latin typeface="Calibri"/>
                <a:cs typeface="Calibri"/>
              </a:rPr>
              <a:t>0</a:t>
            </a:r>
            <a:r>
              <a:rPr sz="2400" spc="7" baseline="-17361" dirty="0">
                <a:latin typeface="Calibri"/>
                <a:cs typeface="Calibri"/>
              </a:rPr>
              <a:t> </a:t>
            </a:r>
            <a:r>
              <a:rPr sz="2400" spc="-15" dirty="0">
                <a:latin typeface="Calibri"/>
                <a:cs typeface="Calibri"/>
              </a:rPr>
              <a:t>involves many </a:t>
            </a:r>
            <a:r>
              <a:rPr sz="2400" spc="-10" dirty="0">
                <a:latin typeface="Calibri"/>
                <a:cs typeface="Calibri"/>
              </a:rPr>
              <a:t> </a:t>
            </a:r>
            <a:r>
              <a:rPr sz="2400" spc="-20" dirty="0">
                <a:latin typeface="Calibri"/>
                <a:cs typeface="Calibri"/>
              </a:rPr>
              <a:t>factors</a:t>
            </a:r>
            <a:r>
              <a:rPr sz="2400" spc="-15" dirty="0">
                <a:latin typeface="Calibri"/>
                <a:cs typeface="Calibri"/>
              </a:rPr>
              <a:t> </a:t>
            </a:r>
            <a:r>
              <a:rPr sz="2400" spc="-5" dirty="0">
                <a:latin typeface="Calibri"/>
                <a:cs typeface="Calibri"/>
              </a:rPr>
              <a:t>of </a:t>
            </a:r>
            <a:r>
              <a:rPr sz="2400" dirty="0">
                <a:latin typeface="Calibri"/>
                <a:cs typeface="Calibri"/>
              </a:rPr>
              <a:t>W</a:t>
            </a:r>
            <a:endParaRPr sz="2400">
              <a:latin typeface="Calibri"/>
              <a:cs typeface="Calibri"/>
            </a:endParaRPr>
          </a:p>
          <a:p>
            <a:pPr marL="38100">
              <a:lnSpc>
                <a:spcPct val="100000"/>
              </a:lnSpc>
              <a:spcBef>
                <a:spcPts val="25"/>
              </a:spcBef>
            </a:pPr>
            <a:r>
              <a:rPr sz="2400" spc="-5" dirty="0">
                <a:latin typeface="Calibri"/>
                <a:cs typeface="Calibri"/>
              </a:rPr>
              <a:t>(and</a:t>
            </a:r>
            <a:r>
              <a:rPr sz="2400" spc="-20" dirty="0">
                <a:latin typeface="Calibri"/>
                <a:cs typeface="Calibri"/>
              </a:rPr>
              <a:t> repeated </a:t>
            </a:r>
            <a:r>
              <a:rPr sz="2400" spc="-10" dirty="0">
                <a:latin typeface="Calibri"/>
                <a:cs typeface="Calibri"/>
              </a:rPr>
              <a:t>tanh)</a:t>
            </a:r>
            <a:endParaRPr sz="2400">
              <a:latin typeface="Calibri"/>
              <a:cs typeface="Calibri"/>
            </a:endParaRPr>
          </a:p>
        </p:txBody>
      </p:sp>
      <p:sp>
        <p:nvSpPr>
          <p:cNvPr id="16" name="object 16"/>
          <p:cNvSpPr txBox="1"/>
          <p:nvPr/>
        </p:nvSpPr>
        <p:spPr>
          <a:xfrm>
            <a:off x="3856517" y="5194306"/>
            <a:ext cx="3831590" cy="958215"/>
          </a:xfrm>
          <a:prstGeom prst="rect">
            <a:avLst/>
          </a:prstGeom>
          <a:ln w="28575">
            <a:solidFill>
              <a:srgbClr val="44546A"/>
            </a:solidFill>
          </a:ln>
        </p:spPr>
        <p:txBody>
          <a:bodyPr vert="horz" wrap="square" lIns="0" tIns="84455" rIns="0" bIns="0" rtlCol="0">
            <a:spAutoFit/>
          </a:bodyPr>
          <a:lstStyle/>
          <a:p>
            <a:pPr marL="411480">
              <a:lnSpc>
                <a:spcPct val="100000"/>
              </a:lnSpc>
              <a:spcBef>
                <a:spcPts val="665"/>
              </a:spcBef>
            </a:pPr>
            <a:r>
              <a:rPr sz="2400" spc="-15" dirty="0">
                <a:latin typeface="Calibri"/>
                <a:cs typeface="Calibri"/>
              </a:rPr>
              <a:t>Largest</a:t>
            </a:r>
            <a:r>
              <a:rPr sz="2400" spc="-25" dirty="0">
                <a:latin typeface="Calibri"/>
                <a:cs typeface="Calibri"/>
              </a:rPr>
              <a:t> </a:t>
            </a:r>
            <a:r>
              <a:rPr sz="2400" spc="-5" dirty="0">
                <a:latin typeface="Calibri"/>
                <a:cs typeface="Calibri"/>
              </a:rPr>
              <a:t>singular</a:t>
            </a:r>
            <a:r>
              <a:rPr sz="2400" spc="-15" dirty="0">
                <a:latin typeface="Calibri"/>
                <a:cs typeface="Calibri"/>
              </a:rPr>
              <a:t> </a:t>
            </a:r>
            <a:r>
              <a:rPr sz="2400" spc="-10" dirty="0">
                <a:latin typeface="Calibri"/>
                <a:cs typeface="Calibri"/>
              </a:rPr>
              <a:t>value</a:t>
            </a:r>
            <a:r>
              <a:rPr sz="2400" spc="-25" dirty="0">
                <a:latin typeface="Calibri"/>
                <a:cs typeface="Calibri"/>
              </a:rPr>
              <a:t> </a:t>
            </a:r>
            <a:r>
              <a:rPr sz="2400" dirty="0">
                <a:latin typeface="Calibri"/>
                <a:cs typeface="Calibri"/>
              </a:rPr>
              <a:t>&lt;</a:t>
            </a:r>
            <a:r>
              <a:rPr sz="2400" spc="-15" dirty="0">
                <a:latin typeface="Calibri"/>
                <a:cs typeface="Calibri"/>
              </a:rPr>
              <a:t> </a:t>
            </a:r>
            <a:r>
              <a:rPr sz="2400" spc="-5" dirty="0">
                <a:latin typeface="Calibri"/>
                <a:cs typeface="Calibri"/>
              </a:rPr>
              <a:t>1:</a:t>
            </a:r>
            <a:endParaRPr sz="2400">
              <a:latin typeface="Calibri"/>
              <a:cs typeface="Calibri"/>
            </a:endParaRPr>
          </a:p>
          <a:p>
            <a:pPr marL="411480">
              <a:lnSpc>
                <a:spcPct val="100000"/>
              </a:lnSpc>
              <a:spcBef>
                <a:spcPts val="25"/>
              </a:spcBef>
            </a:pPr>
            <a:r>
              <a:rPr sz="2400" b="1" spc="-20" dirty="0">
                <a:latin typeface="Calibri"/>
                <a:cs typeface="Calibri"/>
              </a:rPr>
              <a:t>Vanishing</a:t>
            </a:r>
            <a:r>
              <a:rPr sz="2400" b="1" spc="-45" dirty="0">
                <a:latin typeface="Calibri"/>
                <a:cs typeface="Calibri"/>
              </a:rPr>
              <a:t> </a:t>
            </a:r>
            <a:r>
              <a:rPr sz="2400" b="1" spc="-10" dirty="0">
                <a:latin typeface="Calibri"/>
                <a:cs typeface="Calibri"/>
              </a:rPr>
              <a:t>gradients</a:t>
            </a:r>
            <a:endParaRPr sz="2400">
              <a:latin typeface="Calibri"/>
              <a:cs typeface="Calibri"/>
            </a:endParaRPr>
          </a:p>
        </p:txBody>
      </p:sp>
      <p:sp>
        <p:nvSpPr>
          <p:cNvPr id="17" name="object 17"/>
          <p:cNvSpPr txBox="1"/>
          <p:nvPr/>
        </p:nvSpPr>
        <p:spPr>
          <a:xfrm>
            <a:off x="8252118" y="5400547"/>
            <a:ext cx="3299460" cy="391160"/>
          </a:xfrm>
          <a:prstGeom prst="rect">
            <a:avLst/>
          </a:prstGeom>
        </p:spPr>
        <p:txBody>
          <a:bodyPr vert="horz" wrap="square" lIns="0" tIns="12700" rIns="0" bIns="0" rtlCol="0">
            <a:spAutoFit/>
          </a:bodyPr>
          <a:lstStyle/>
          <a:p>
            <a:pPr marL="12700">
              <a:lnSpc>
                <a:spcPct val="100000"/>
              </a:lnSpc>
              <a:spcBef>
                <a:spcPts val="100"/>
              </a:spcBef>
            </a:pPr>
            <a:r>
              <a:rPr sz="2400" b="1" spc="-10" dirty="0">
                <a:latin typeface="Calibri"/>
                <a:cs typeface="Calibri"/>
              </a:rPr>
              <a:t>Change</a:t>
            </a:r>
            <a:r>
              <a:rPr sz="2400" b="1" spc="-25" dirty="0">
                <a:latin typeface="Calibri"/>
                <a:cs typeface="Calibri"/>
              </a:rPr>
              <a:t> </a:t>
            </a:r>
            <a:r>
              <a:rPr sz="2400" b="1" spc="-5" dirty="0">
                <a:latin typeface="Calibri"/>
                <a:cs typeface="Calibri"/>
              </a:rPr>
              <a:t>RNN</a:t>
            </a:r>
            <a:r>
              <a:rPr sz="2400" b="1" spc="-40" dirty="0">
                <a:latin typeface="Calibri"/>
                <a:cs typeface="Calibri"/>
              </a:rPr>
              <a:t> </a:t>
            </a:r>
            <a:r>
              <a:rPr sz="2400" b="1" spc="-10" dirty="0">
                <a:latin typeface="Calibri"/>
                <a:cs typeface="Calibri"/>
              </a:rPr>
              <a:t>architecture!</a:t>
            </a:r>
            <a:endParaRPr sz="2400">
              <a:latin typeface="Calibri"/>
              <a:cs typeface="Calibri"/>
            </a:endParaRPr>
          </a:p>
        </p:txBody>
      </p:sp>
      <p:sp>
        <p:nvSpPr>
          <p:cNvPr id="18" name="object 18"/>
          <p:cNvSpPr/>
          <p:nvPr/>
        </p:nvSpPr>
        <p:spPr>
          <a:xfrm>
            <a:off x="7734584" y="5596501"/>
            <a:ext cx="365760" cy="76200"/>
          </a:xfrm>
          <a:custGeom>
            <a:avLst/>
            <a:gdLst/>
            <a:ahLst/>
            <a:cxnLst/>
            <a:rect l="l" t="t" r="r" b="b"/>
            <a:pathLst>
              <a:path w="365759" h="76200">
                <a:moveTo>
                  <a:pt x="289305" y="47624"/>
                </a:moveTo>
                <a:lnTo>
                  <a:pt x="289304" y="76200"/>
                </a:lnTo>
                <a:lnTo>
                  <a:pt x="346454" y="47625"/>
                </a:lnTo>
                <a:lnTo>
                  <a:pt x="289305" y="47624"/>
                </a:lnTo>
                <a:close/>
              </a:path>
              <a:path w="365759" h="76200">
                <a:moveTo>
                  <a:pt x="289305" y="28574"/>
                </a:moveTo>
                <a:lnTo>
                  <a:pt x="289305" y="47624"/>
                </a:lnTo>
                <a:lnTo>
                  <a:pt x="302006" y="47625"/>
                </a:lnTo>
                <a:lnTo>
                  <a:pt x="302006" y="28575"/>
                </a:lnTo>
                <a:lnTo>
                  <a:pt x="289305" y="28574"/>
                </a:lnTo>
                <a:close/>
              </a:path>
              <a:path w="365759" h="76200">
                <a:moveTo>
                  <a:pt x="289306" y="0"/>
                </a:moveTo>
                <a:lnTo>
                  <a:pt x="289305" y="28574"/>
                </a:lnTo>
                <a:lnTo>
                  <a:pt x="302006" y="28575"/>
                </a:lnTo>
                <a:lnTo>
                  <a:pt x="302006" y="47625"/>
                </a:lnTo>
                <a:lnTo>
                  <a:pt x="346456" y="47624"/>
                </a:lnTo>
                <a:lnTo>
                  <a:pt x="365504" y="38100"/>
                </a:lnTo>
                <a:lnTo>
                  <a:pt x="289306" y="0"/>
                </a:lnTo>
                <a:close/>
              </a:path>
              <a:path w="365759" h="76200">
                <a:moveTo>
                  <a:pt x="0" y="28574"/>
                </a:moveTo>
                <a:lnTo>
                  <a:pt x="0" y="47624"/>
                </a:lnTo>
                <a:lnTo>
                  <a:pt x="289305" y="47624"/>
                </a:lnTo>
                <a:lnTo>
                  <a:pt x="289305" y="28574"/>
                </a:lnTo>
                <a:lnTo>
                  <a:pt x="0" y="28574"/>
                </a:lnTo>
                <a:close/>
              </a:path>
            </a:pathLst>
          </a:custGeom>
          <a:solidFill>
            <a:srgbClr val="44546A"/>
          </a:solid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6755765" cy="635000"/>
          </a:xfrm>
          <a:prstGeom prst="rect">
            <a:avLst/>
          </a:prstGeom>
        </p:spPr>
        <p:txBody>
          <a:bodyPr vert="horz" wrap="square" lIns="0" tIns="12700" rIns="0" bIns="0" rtlCol="0">
            <a:spAutoFit/>
          </a:bodyPr>
          <a:lstStyle/>
          <a:p>
            <a:pPr marL="12700">
              <a:lnSpc>
                <a:spcPct val="100000"/>
              </a:lnSpc>
              <a:spcBef>
                <a:spcPts val="100"/>
              </a:spcBef>
            </a:pPr>
            <a:r>
              <a:rPr sz="4000" spc="-5" dirty="0"/>
              <a:t>Long</a:t>
            </a:r>
            <a:r>
              <a:rPr sz="4000" spc="-25" dirty="0"/>
              <a:t> </a:t>
            </a:r>
            <a:r>
              <a:rPr sz="4000" spc="-5" dirty="0"/>
              <a:t>Short</a:t>
            </a:r>
            <a:r>
              <a:rPr sz="4000" spc="-25" dirty="0"/>
              <a:t> </a:t>
            </a:r>
            <a:r>
              <a:rPr sz="4000" spc="-95" dirty="0"/>
              <a:t>Term</a:t>
            </a:r>
            <a:r>
              <a:rPr sz="4000" spc="-30" dirty="0"/>
              <a:t> </a:t>
            </a:r>
            <a:r>
              <a:rPr sz="4000" dirty="0"/>
              <a:t>Memory</a:t>
            </a:r>
            <a:r>
              <a:rPr sz="4000" spc="-25" dirty="0"/>
              <a:t> </a:t>
            </a:r>
            <a:r>
              <a:rPr sz="4000" spc="-5" dirty="0"/>
              <a:t>(LSTM)</a:t>
            </a:r>
            <a:endParaRPr sz="4000"/>
          </a:p>
        </p:txBody>
      </p:sp>
      <p:sp>
        <p:nvSpPr>
          <p:cNvPr id="3" name="object 3"/>
          <p:cNvSpPr txBox="1"/>
          <p:nvPr/>
        </p:nvSpPr>
        <p:spPr>
          <a:xfrm>
            <a:off x="1808671" y="1665732"/>
            <a:ext cx="2017395" cy="513080"/>
          </a:xfrm>
          <a:prstGeom prst="rect">
            <a:avLst/>
          </a:prstGeom>
        </p:spPr>
        <p:txBody>
          <a:bodyPr vert="horz" wrap="square" lIns="0" tIns="12700" rIns="0" bIns="0" rtlCol="0">
            <a:spAutoFit/>
          </a:bodyPr>
          <a:lstStyle/>
          <a:p>
            <a:pPr marL="12700">
              <a:lnSpc>
                <a:spcPct val="100000"/>
              </a:lnSpc>
              <a:spcBef>
                <a:spcPts val="100"/>
              </a:spcBef>
            </a:pPr>
            <a:r>
              <a:rPr sz="3200" b="1" spc="-30" dirty="0">
                <a:latin typeface="Calibri"/>
                <a:cs typeface="Calibri"/>
              </a:rPr>
              <a:t>Vanilla</a:t>
            </a:r>
            <a:r>
              <a:rPr sz="3200" b="1" spc="-85" dirty="0">
                <a:latin typeface="Calibri"/>
                <a:cs typeface="Calibri"/>
              </a:rPr>
              <a:t> </a:t>
            </a:r>
            <a:r>
              <a:rPr sz="3200" b="1" dirty="0">
                <a:latin typeface="Calibri"/>
                <a:cs typeface="Calibri"/>
              </a:rPr>
              <a:t>RNN</a:t>
            </a:r>
            <a:endParaRPr sz="3200">
              <a:latin typeface="Calibri"/>
              <a:cs typeface="Calibri"/>
            </a:endParaRPr>
          </a:p>
        </p:txBody>
      </p:sp>
      <p:grpSp>
        <p:nvGrpSpPr>
          <p:cNvPr id="4" name="object 4"/>
          <p:cNvGrpSpPr/>
          <p:nvPr/>
        </p:nvGrpSpPr>
        <p:grpSpPr>
          <a:xfrm>
            <a:off x="304800" y="2286000"/>
            <a:ext cx="5027930" cy="1007110"/>
            <a:chOff x="303763" y="2320418"/>
            <a:chExt cx="5027930" cy="1007110"/>
          </a:xfrm>
        </p:grpSpPr>
        <p:sp>
          <p:nvSpPr>
            <p:cNvPr id="5" name="object 5"/>
            <p:cNvSpPr/>
            <p:nvPr/>
          </p:nvSpPr>
          <p:spPr>
            <a:xfrm>
              <a:off x="303763" y="2320418"/>
              <a:ext cx="5027930" cy="1007110"/>
            </a:xfrm>
            <a:custGeom>
              <a:avLst/>
              <a:gdLst/>
              <a:ahLst/>
              <a:cxnLst/>
              <a:rect l="l" t="t" r="r" b="b"/>
              <a:pathLst>
                <a:path w="5027930" h="1007110">
                  <a:moveTo>
                    <a:pt x="0" y="0"/>
                  </a:moveTo>
                  <a:lnTo>
                    <a:pt x="5027338" y="0"/>
                  </a:lnTo>
                  <a:lnTo>
                    <a:pt x="5027338" y="1006494"/>
                  </a:lnTo>
                  <a:lnTo>
                    <a:pt x="0" y="1006494"/>
                  </a:lnTo>
                  <a:lnTo>
                    <a:pt x="0" y="0"/>
                  </a:lnTo>
                  <a:close/>
                </a:path>
              </a:pathLst>
            </a:custGeom>
            <a:ln w="25400">
              <a:solidFill>
                <a:srgbClr val="000000"/>
              </a:solidFill>
            </a:ln>
          </p:spPr>
          <p:txBody>
            <a:bodyPr wrap="square" lIns="0" tIns="0" rIns="0" bIns="0" rtlCol="0"/>
            <a:lstStyle/>
            <a:p>
              <a:endParaRPr/>
            </a:p>
          </p:txBody>
        </p:sp>
        <p:sp>
          <p:nvSpPr>
            <p:cNvPr id="6" name="object 6"/>
            <p:cNvSpPr/>
            <p:nvPr/>
          </p:nvSpPr>
          <p:spPr>
            <a:xfrm>
              <a:off x="2193545" y="2445524"/>
              <a:ext cx="2683256" cy="803275"/>
            </a:xfrm>
            <a:custGeom>
              <a:avLst/>
              <a:gdLst/>
              <a:ahLst/>
              <a:cxnLst/>
              <a:rect l="l" t="t" r="r" b="b"/>
              <a:pathLst>
                <a:path w="2872104" h="803275">
                  <a:moveTo>
                    <a:pt x="154178" y="13284"/>
                  </a:moveTo>
                  <a:lnTo>
                    <a:pt x="114909" y="25984"/>
                  </a:lnTo>
                  <a:lnTo>
                    <a:pt x="88988" y="59105"/>
                  </a:lnTo>
                  <a:lnTo>
                    <a:pt x="64897" y="99352"/>
                  </a:lnTo>
                  <a:lnTo>
                    <a:pt x="42659" y="146735"/>
                  </a:lnTo>
                  <a:lnTo>
                    <a:pt x="27292" y="189522"/>
                  </a:lnTo>
                  <a:lnTo>
                    <a:pt x="15354" y="236372"/>
                  </a:lnTo>
                  <a:lnTo>
                    <a:pt x="6819" y="287274"/>
                  </a:lnTo>
                  <a:lnTo>
                    <a:pt x="1701" y="342226"/>
                  </a:lnTo>
                  <a:lnTo>
                    <a:pt x="0" y="401434"/>
                  </a:lnTo>
                  <a:lnTo>
                    <a:pt x="1701" y="460387"/>
                  </a:lnTo>
                  <a:lnTo>
                    <a:pt x="6819" y="515454"/>
                  </a:lnTo>
                  <a:lnTo>
                    <a:pt x="15354" y="566432"/>
                  </a:lnTo>
                  <a:lnTo>
                    <a:pt x="27292" y="613321"/>
                  </a:lnTo>
                  <a:lnTo>
                    <a:pt x="42659" y="656132"/>
                  </a:lnTo>
                  <a:lnTo>
                    <a:pt x="64897" y="703516"/>
                  </a:lnTo>
                  <a:lnTo>
                    <a:pt x="88988" y="743762"/>
                  </a:lnTo>
                  <a:lnTo>
                    <a:pt x="114909" y="776884"/>
                  </a:lnTo>
                  <a:lnTo>
                    <a:pt x="142671" y="802868"/>
                  </a:lnTo>
                  <a:lnTo>
                    <a:pt x="154178" y="789571"/>
                  </a:lnTo>
                  <a:lnTo>
                    <a:pt x="130162" y="763130"/>
                  </a:lnTo>
                  <a:lnTo>
                    <a:pt x="108331" y="730250"/>
                  </a:lnTo>
                  <a:lnTo>
                    <a:pt x="88696" y="690905"/>
                  </a:lnTo>
                  <a:lnTo>
                    <a:pt x="71234" y="645109"/>
                  </a:lnTo>
                  <a:lnTo>
                    <a:pt x="59436" y="603999"/>
                  </a:lnTo>
                  <a:lnTo>
                    <a:pt x="50279" y="559066"/>
                  </a:lnTo>
                  <a:lnTo>
                    <a:pt x="43726" y="510336"/>
                  </a:lnTo>
                  <a:lnTo>
                    <a:pt x="39801" y="457784"/>
                  </a:lnTo>
                  <a:lnTo>
                    <a:pt x="38493" y="401231"/>
                  </a:lnTo>
                  <a:lnTo>
                    <a:pt x="39801" y="345071"/>
                  </a:lnTo>
                  <a:lnTo>
                    <a:pt x="43726" y="292531"/>
                  </a:lnTo>
                  <a:lnTo>
                    <a:pt x="50279" y="243789"/>
                  </a:lnTo>
                  <a:lnTo>
                    <a:pt x="59436" y="198869"/>
                  </a:lnTo>
                  <a:lnTo>
                    <a:pt x="71234" y="157746"/>
                  </a:lnTo>
                  <a:lnTo>
                    <a:pt x="88696" y="111963"/>
                  </a:lnTo>
                  <a:lnTo>
                    <a:pt x="108331" y="72618"/>
                  </a:lnTo>
                  <a:lnTo>
                    <a:pt x="130162" y="39725"/>
                  </a:lnTo>
                  <a:lnTo>
                    <a:pt x="154178" y="13284"/>
                  </a:lnTo>
                  <a:close/>
                </a:path>
                <a:path w="2872104" h="803275">
                  <a:moveTo>
                    <a:pt x="824420" y="13284"/>
                  </a:moveTo>
                  <a:lnTo>
                    <a:pt x="785152" y="25984"/>
                  </a:lnTo>
                  <a:lnTo>
                    <a:pt x="759231" y="59105"/>
                  </a:lnTo>
                  <a:lnTo>
                    <a:pt x="735139" y="99352"/>
                  </a:lnTo>
                  <a:lnTo>
                    <a:pt x="712901" y="146735"/>
                  </a:lnTo>
                  <a:lnTo>
                    <a:pt x="697534" y="189522"/>
                  </a:lnTo>
                  <a:lnTo>
                    <a:pt x="685596" y="236372"/>
                  </a:lnTo>
                  <a:lnTo>
                    <a:pt x="677062" y="287274"/>
                  </a:lnTo>
                  <a:lnTo>
                    <a:pt x="671944" y="342226"/>
                  </a:lnTo>
                  <a:lnTo>
                    <a:pt x="670242" y="401434"/>
                  </a:lnTo>
                  <a:lnTo>
                    <a:pt x="671944" y="460387"/>
                  </a:lnTo>
                  <a:lnTo>
                    <a:pt x="677062" y="515454"/>
                  </a:lnTo>
                  <a:lnTo>
                    <a:pt x="685596" y="566432"/>
                  </a:lnTo>
                  <a:lnTo>
                    <a:pt x="697534" y="613321"/>
                  </a:lnTo>
                  <a:lnTo>
                    <a:pt x="712901" y="656132"/>
                  </a:lnTo>
                  <a:lnTo>
                    <a:pt x="735139" y="703516"/>
                  </a:lnTo>
                  <a:lnTo>
                    <a:pt x="759231" y="743762"/>
                  </a:lnTo>
                  <a:lnTo>
                    <a:pt x="785152" y="776884"/>
                  </a:lnTo>
                  <a:lnTo>
                    <a:pt x="812914" y="802868"/>
                  </a:lnTo>
                  <a:lnTo>
                    <a:pt x="824420" y="789571"/>
                  </a:lnTo>
                  <a:lnTo>
                    <a:pt x="800404" y="763130"/>
                  </a:lnTo>
                  <a:lnTo>
                    <a:pt x="778573" y="730250"/>
                  </a:lnTo>
                  <a:lnTo>
                    <a:pt x="758939" y="690905"/>
                  </a:lnTo>
                  <a:lnTo>
                    <a:pt x="741476" y="645109"/>
                  </a:lnTo>
                  <a:lnTo>
                    <a:pt x="729678" y="603999"/>
                  </a:lnTo>
                  <a:lnTo>
                    <a:pt x="720521" y="559066"/>
                  </a:lnTo>
                  <a:lnTo>
                    <a:pt x="713968" y="510336"/>
                  </a:lnTo>
                  <a:lnTo>
                    <a:pt x="710044" y="457784"/>
                  </a:lnTo>
                  <a:lnTo>
                    <a:pt x="708736" y="401231"/>
                  </a:lnTo>
                  <a:lnTo>
                    <a:pt x="710044" y="345071"/>
                  </a:lnTo>
                  <a:lnTo>
                    <a:pt x="713968" y="292531"/>
                  </a:lnTo>
                  <a:lnTo>
                    <a:pt x="720521" y="243789"/>
                  </a:lnTo>
                  <a:lnTo>
                    <a:pt x="729678" y="198869"/>
                  </a:lnTo>
                  <a:lnTo>
                    <a:pt x="741476" y="157746"/>
                  </a:lnTo>
                  <a:lnTo>
                    <a:pt x="758939" y="111963"/>
                  </a:lnTo>
                  <a:lnTo>
                    <a:pt x="778573" y="72618"/>
                  </a:lnTo>
                  <a:lnTo>
                    <a:pt x="800404" y="39725"/>
                  </a:lnTo>
                  <a:lnTo>
                    <a:pt x="824420" y="13284"/>
                  </a:lnTo>
                  <a:close/>
                </a:path>
                <a:path w="2872104" h="803275">
                  <a:moveTo>
                    <a:pt x="1772208" y="401231"/>
                  </a:moveTo>
                  <a:lnTo>
                    <a:pt x="1770507" y="342226"/>
                  </a:lnTo>
                  <a:lnTo>
                    <a:pt x="1765388" y="287274"/>
                  </a:lnTo>
                  <a:lnTo>
                    <a:pt x="1756854" y="236372"/>
                  </a:lnTo>
                  <a:lnTo>
                    <a:pt x="1744903" y="189522"/>
                  </a:lnTo>
                  <a:lnTo>
                    <a:pt x="1729549" y="146735"/>
                  </a:lnTo>
                  <a:lnTo>
                    <a:pt x="1707299" y="99352"/>
                  </a:lnTo>
                  <a:lnTo>
                    <a:pt x="1683207" y="59105"/>
                  </a:lnTo>
                  <a:lnTo>
                    <a:pt x="1657286" y="25984"/>
                  </a:lnTo>
                  <a:lnTo>
                    <a:pt x="1629537" y="0"/>
                  </a:lnTo>
                  <a:lnTo>
                    <a:pt x="1618030" y="13284"/>
                  </a:lnTo>
                  <a:lnTo>
                    <a:pt x="1642033" y="39725"/>
                  </a:lnTo>
                  <a:lnTo>
                    <a:pt x="1663865" y="72618"/>
                  </a:lnTo>
                  <a:lnTo>
                    <a:pt x="1683512" y="111963"/>
                  </a:lnTo>
                  <a:lnTo>
                    <a:pt x="1700974" y="157746"/>
                  </a:lnTo>
                  <a:lnTo>
                    <a:pt x="1712760" y="198869"/>
                  </a:lnTo>
                  <a:lnTo>
                    <a:pt x="1721929" y="243789"/>
                  </a:lnTo>
                  <a:lnTo>
                    <a:pt x="1728470" y="292531"/>
                  </a:lnTo>
                  <a:lnTo>
                    <a:pt x="1732407" y="345071"/>
                  </a:lnTo>
                  <a:lnTo>
                    <a:pt x="1733715" y="401434"/>
                  </a:lnTo>
                  <a:lnTo>
                    <a:pt x="1732407" y="457784"/>
                  </a:lnTo>
                  <a:lnTo>
                    <a:pt x="1728470" y="510336"/>
                  </a:lnTo>
                  <a:lnTo>
                    <a:pt x="1721929" y="559066"/>
                  </a:lnTo>
                  <a:lnTo>
                    <a:pt x="1712760" y="603999"/>
                  </a:lnTo>
                  <a:lnTo>
                    <a:pt x="1700974" y="645109"/>
                  </a:lnTo>
                  <a:lnTo>
                    <a:pt x="1683512" y="690905"/>
                  </a:lnTo>
                  <a:lnTo>
                    <a:pt x="1663865" y="730250"/>
                  </a:lnTo>
                  <a:lnTo>
                    <a:pt x="1642033" y="763130"/>
                  </a:lnTo>
                  <a:lnTo>
                    <a:pt x="1618030" y="789571"/>
                  </a:lnTo>
                  <a:lnTo>
                    <a:pt x="1629537" y="802868"/>
                  </a:lnTo>
                  <a:lnTo>
                    <a:pt x="1683207" y="743762"/>
                  </a:lnTo>
                  <a:lnTo>
                    <a:pt x="1707299" y="703516"/>
                  </a:lnTo>
                  <a:lnTo>
                    <a:pt x="1729549" y="656132"/>
                  </a:lnTo>
                  <a:lnTo>
                    <a:pt x="1744903" y="613321"/>
                  </a:lnTo>
                  <a:lnTo>
                    <a:pt x="1756854" y="566432"/>
                  </a:lnTo>
                  <a:lnTo>
                    <a:pt x="1765388" y="515454"/>
                  </a:lnTo>
                  <a:lnTo>
                    <a:pt x="1770507" y="460387"/>
                  </a:lnTo>
                  <a:lnTo>
                    <a:pt x="1772208" y="401231"/>
                  </a:lnTo>
                  <a:close/>
                </a:path>
                <a:path w="2872104" h="803275">
                  <a:moveTo>
                    <a:pt x="2871647" y="401231"/>
                  </a:moveTo>
                  <a:lnTo>
                    <a:pt x="2869946" y="342226"/>
                  </a:lnTo>
                  <a:lnTo>
                    <a:pt x="2864828" y="287274"/>
                  </a:lnTo>
                  <a:lnTo>
                    <a:pt x="2856293" y="236372"/>
                  </a:lnTo>
                  <a:lnTo>
                    <a:pt x="2844342" y="189522"/>
                  </a:lnTo>
                  <a:lnTo>
                    <a:pt x="2828988" y="146735"/>
                  </a:lnTo>
                  <a:lnTo>
                    <a:pt x="2806738" y="99352"/>
                  </a:lnTo>
                  <a:lnTo>
                    <a:pt x="2782646" y="59105"/>
                  </a:lnTo>
                  <a:lnTo>
                    <a:pt x="2756725" y="25984"/>
                  </a:lnTo>
                  <a:lnTo>
                    <a:pt x="2728976" y="0"/>
                  </a:lnTo>
                  <a:lnTo>
                    <a:pt x="2717469" y="13284"/>
                  </a:lnTo>
                  <a:lnTo>
                    <a:pt x="2741472" y="39725"/>
                  </a:lnTo>
                  <a:lnTo>
                    <a:pt x="2763304" y="72618"/>
                  </a:lnTo>
                  <a:lnTo>
                    <a:pt x="2782951" y="111963"/>
                  </a:lnTo>
                  <a:lnTo>
                    <a:pt x="2800413" y="157746"/>
                  </a:lnTo>
                  <a:lnTo>
                    <a:pt x="2812199" y="198869"/>
                  </a:lnTo>
                  <a:lnTo>
                    <a:pt x="2821368" y="243789"/>
                  </a:lnTo>
                  <a:lnTo>
                    <a:pt x="2827909" y="292531"/>
                  </a:lnTo>
                  <a:lnTo>
                    <a:pt x="2831846" y="345071"/>
                  </a:lnTo>
                  <a:lnTo>
                    <a:pt x="2833154" y="401434"/>
                  </a:lnTo>
                  <a:lnTo>
                    <a:pt x="2831846" y="457784"/>
                  </a:lnTo>
                  <a:lnTo>
                    <a:pt x="2827909" y="510336"/>
                  </a:lnTo>
                  <a:lnTo>
                    <a:pt x="2821368" y="559066"/>
                  </a:lnTo>
                  <a:lnTo>
                    <a:pt x="2812199" y="603999"/>
                  </a:lnTo>
                  <a:lnTo>
                    <a:pt x="2800413" y="645109"/>
                  </a:lnTo>
                  <a:lnTo>
                    <a:pt x="2782951" y="690905"/>
                  </a:lnTo>
                  <a:lnTo>
                    <a:pt x="2763304" y="730250"/>
                  </a:lnTo>
                  <a:lnTo>
                    <a:pt x="2741472" y="763130"/>
                  </a:lnTo>
                  <a:lnTo>
                    <a:pt x="2717469" y="789571"/>
                  </a:lnTo>
                  <a:lnTo>
                    <a:pt x="2728976" y="802868"/>
                  </a:lnTo>
                  <a:lnTo>
                    <a:pt x="2782646" y="743762"/>
                  </a:lnTo>
                  <a:lnTo>
                    <a:pt x="2806738" y="703516"/>
                  </a:lnTo>
                  <a:lnTo>
                    <a:pt x="2828988" y="656132"/>
                  </a:lnTo>
                  <a:lnTo>
                    <a:pt x="2844342" y="613321"/>
                  </a:lnTo>
                  <a:lnTo>
                    <a:pt x="2856293" y="566432"/>
                  </a:lnTo>
                  <a:lnTo>
                    <a:pt x="2864828" y="515454"/>
                  </a:lnTo>
                  <a:lnTo>
                    <a:pt x="2869946" y="460387"/>
                  </a:lnTo>
                  <a:lnTo>
                    <a:pt x="2871647" y="401231"/>
                  </a:lnTo>
                  <a:close/>
                </a:path>
              </a:pathLst>
            </a:custGeom>
            <a:solidFill>
              <a:srgbClr val="000000"/>
            </a:solidFill>
          </p:spPr>
          <p:txBody>
            <a:bodyPr wrap="square" lIns="0" tIns="0" rIns="0" bIns="0" rtlCol="0"/>
            <a:lstStyle/>
            <a:p>
              <a:endParaRPr/>
            </a:p>
          </p:txBody>
        </p:sp>
      </p:grpSp>
      <p:sp>
        <p:nvSpPr>
          <p:cNvPr id="7" name="object 7"/>
          <p:cNvSpPr txBox="1"/>
          <p:nvPr/>
        </p:nvSpPr>
        <p:spPr>
          <a:xfrm>
            <a:off x="369804" y="2543556"/>
            <a:ext cx="3448050" cy="513080"/>
          </a:xfrm>
          <a:prstGeom prst="rect">
            <a:avLst/>
          </a:prstGeom>
        </p:spPr>
        <p:txBody>
          <a:bodyPr vert="horz" wrap="square" lIns="0" tIns="12700" rIns="0" bIns="0" rtlCol="0">
            <a:spAutoFit/>
          </a:bodyPr>
          <a:lstStyle/>
          <a:p>
            <a:pPr marL="25400">
              <a:lnSpc>
                <a:spcPct val="100000"/>
              </a:lnSpc>
              <a:spcBef>
                <a:spcPts val="100"/>
              </a:spcBef>
              <a:tabLst>
                <a:tab pos="518159" algn="l"/>
                <a:tab pos="1990725" algn="l"/>
                <a:tab pos="2660650" algn="l"/>
              </a:tabLst>
            </a:pPr>
            <a:r>
              <a:rPr sz="3200" spc="175" dirty="0" err="1">
                <a:latin typeface="Cambria Math"/>
                <a:cs typeface="Cambria Math"/>
              </a:rPr>
              <a:t>ℎ</a:t>
            </a:r>
            <a:r>
              <a:rPr lang="en-US" sz="3450" spc="262" baseline="-15700" dirty="0" err="1">
                <a:latin typeface="Cambria Math"/>
                <a:cs typeface="Cambria Math"/>
              </a:rPr>
              <a:t>t</a:t>
            </a:r>
            <a:r>
              <a:rPr sz="3200" dirty="0">
                <a:latin typeface="Cambria Math"/>
                <a:cs typeface="Cambria Math"/>
              </a:rPr>
              <a:t>=</a:t>
            </a:r>
            <a:r>
              <a:rPr sz="3200" spc="180" dirty="0">
                <a:latin typeface="Cambria Math"/>
                <a:cs typeface="Cambria Math"/>
              </a:rPr>
              <a:t> </a:t>
            </a:r>
            <a:r>
              <a:rPr sz="3200" spc="-5" dirty="0">
                <a:latin typeface="Cambria Math"/>
                <a:cs typeface="Cambria Math"/>
              </a:rPr>
              <a:t>tanh	</a:t>
            </a:r>
            <a:r>
              <a:rPr sz="3200" dirty="0">
                <a:latin typeface="Cambria Math"/>
                <a:cs typeface="Cambria Math"/>
              </a:rPr>
              <a:t>𝑊	</a:t>
            </a:r>
            <a:r>
              <a:rPr sz="4800" spc="419" baseline="34722" dirty="0">
                <a:latin typeface="Cambria Math"/>
                <a:cs typeface="Cambria Math"/>
              </a:rPr>
              <a:t>ℎ</a:t>
            </a:r>
            <a:r>
              <a:rPr lang="en-US" sz="3450" spc="419" baseline="32608" dirty="0">
                <a:latin typeface="Cambria Math"/>
                <a:cs typeface="Cambria Math"/>
              </a:rPr>
              <a:t>t-1</a:t>
            </a:r>
            <a:endParaRPr sz="3450" baseline="32608" dirty="0">
              <a:latin typeface="Cambria Math"/>
              <a:cs typeface="Cambria Math"/>
            </a:endParaRPr>
          </a:p>
        </p:txBody>
      </p:sp>
      <p:sp>
        <p:nvSpPr>
          <p:cNvPr id="10" name="object 10"/>
          <p:cNvSpPr txBox="1"/>
          <p:nvPr/>
        </p:nvSpPr>
        <p:spPr>
          <a:xfrm>
            <a:off x="109165" y="6093740"/>
            <a:ext cx="5801995" cy="227329"/>
          </a:xfrm>
          <a:prstGeom prst="rect">
            <a:avLst/>
          </a:prstGeom>
        </p:spPr>
        <p:txBody>
          <a:bodyPr vert="horz" wrap="square" lIns="0" tIns="4445" rIns="0" bIns="0" rtlCol="0">
            <a:spAutoFit/>
          </a:bodyPr>
          <a:lstStyle/>
          <a:p>
            <a:pPr marL="12700">
              <a:lnSpc>
                <a:spcPct val="100000"/>
              </a:lnSpc>
              <a:spcBef>
                <a:spcPts val="35"/>
              </a:spcBef>
            </a:pPr>
            <a:r>
              <a:rPr sz="1300" spc="5" dirty="0">
                <a:latin typeface="Calibri"/>
                <a:cs typeface="Calibri"/>
              </a:rPr>
              <a:t>Hochreiter</a:t>
            </a:r>
            <a:r>
              <a:rPr sz="1300" spc="20" dirty="0">
                <a:latin typeface="Calibri"/>
                <a:cs typeface="Calibri"/>
              </a:rPr>
              <a:t> </a:t>
            </a:r>
            <a:r>
              <a:rPr sz="1300" spc="5" dirty="0">
                <a:latin typeface="Calibri"/>
                <a:cs typeface="Calibri"/>
              </a:rPr>
              <a:t>and</a:t>
            </a:r>
            <a:r>
              <a:rPr sz="1300" spc="25" dirty="0">
                <a:latin typeface="Calibri"/>
                <a:cs typeface="Calibri"/>
              </a:rPr>
              <a:t> </a:t>
            </a:r>
            <a:r>
              <a:rPr sz="1300" dirty="0">
                <a:latin typeface="Calibri"/>
                <a:cs typeface="Calibri"/>
              </a:rPr>
              <a:t>Schmidhuber,</a:t>
            </a:r>
            <a:r>
              <a:rPr sz="1300" spc="20" dirty="0">
                <a:latin typeface="Calibri"/>
                <a:cs typeface="Calibri"/>
              </a:rPr>
              <a:t> </a:t>
            </a:r>
            <a:r>
              <a:rPr sz="1300" spc="10" dirty="0">
                <a:latin typeface="Calibri"/>
                <a:cs typeface="Calibri"/>
              </a:rPr>
              <a:t>“Long</a:t>
            </a:r>
            <a:r>
              <a:rPr sz="1300" spc="25" dirty="0">
                <a:latin typeface="Calibri"/>
                <a:cs typeface="Calibri"/>
              </a:rPr>
              <a:t> </a:t>
            </a:r>
            <a:r>
              <a:rPr sz="1300" spc="5" dirty="0">
                <a:latin typeface="Calibri"/>
                <a:cs typeface="Calibri"/>
              </a:rPr>
              <a:t>Short</a:t>
            </a:r>
            <a:r>
              <a:rPr sz="1300" spc="25" dirty="0">
                <a:latin typeface="Calibri"/>
                <a:cs typeface="Calibri"/>
              </a:rPr>
              <a:t> </a:t>
            </a:r>
            <a:r>
              <a:rPr sz="1300" spc="-25" dirty="0">
                <a:latin typeface="Calibri"/>
                <a:cs typeface="Calibri"/>
              </a:rPr>
              <a:t>Term</a:t>
            </a:r>
            <a:r>
              <a:rPr sz="1300" spc="35" dirty="0">
                <a:latin typeface="Calibri"/>
                <a:cs typeface="Calibri"/>
              </a:rPr>
              <a:t> </a:t>
            </a:r>
            <a:r>
              <a:rPr sz="1300" dirty="0">
                <a:latin typeface="Calibri"/>
                <a:cs typeface="Calibri"/>
              </a:rPr>
              <a:t>Memory”,</a:t>
            </a:r>
            <a:r>
              <a:rPr sz="1300" spc="25" dirty="0">
                <a:latin typeface="Calibri"/>
                <a:cs typeface="Calibri"/>
              </a:rPr>
              <a:t> </a:t>
            </a:r>
            <a:r>
              <a:rPr sz="1300" spc="5" dirty="0">
                <a:latin typeface="Calibri"/>
                <a:cs typeface="Calibri"/>
              </a:rPr>
              <a:t>Neural</a:t>
            </a:r>
            <a:r>
              <a:rPr sz="1300" spc="10" dirty="0">
                <a:latin typeface="Calibri"/>
                <a:cs typeface="Calibri"/>
              </a:rPr>
              <a:t> </a:t>
            </a:r>
            <a:r>
              <a:rPr sz="1300" spc="5" dirty="0">
                <a:latin typeface="Calibri"/>
                <a:cs typeface="Calibri"/>
              </a:rPr>
              <a:t>Computation</a:t>
            </a:r>
            <a:r>
              <a:rPr sz="1300" spc="25" dirty="0">
                <a:latin typeface="Calibri"/>
                <a:cs typeface="Calibri"/>
              </a:rPr>
              <a:t> </a:t>
            </a:r>
            <a:r>
              <a:rPr sz="1300" spc="10" dirty="0">
                <a:latin typeface="Calibri"/>
                <a:cs typeface="Calibri"/>
              </a:rPr>
              <a:t>1997</a:t>
            </a:r>
            <a:endParaRPr sz="1300">
              <a:latin typeface="Calibri"/>
              <a:cs typeface="Calibri"/>
            </a:endParaRPr>
          </a:p>
        </p:txBody>
      </p:sp>
      <p:sp>
        <p:nvSpPr>
          <p:cNvPr id="8" name="object 8"/>
          <p:cNvSpPr txBox="1"/>
          <p:nvPr/>
        </p:nvSpPr>
        <p:spPr>
          <a:xfrm>
            <a:off x="3205904" y="2766060"/>
            <a:ext cx="404495" cy="513080"/>
          </a:xfrm>
          <a:prstGeom prst="rect">
            <a:avLst/>
          </a:prstGeom>
        </p:spPr>
        <p:txBody>
          <a:bodyPr vert="horz" wrap="square" lIns="0" tIns="12700" rIns="0" bIns="0" rtlCol="0">
            <a:spAutoFit/>
          </a:bodyPr>
          <a:lstStyle/>
          <a:p>
            <a:pPr marL="25400">
              <a:lnSpc>
                <a:spcPct val="100000"/>
              </a:lnSpc>
              <a:spcBef>
                <a:spcPts val="100"/>
              </a:spcBef>
            </a:pPr>
            <a:r>
              <a:rPr sz="3200" spc="160" dirty="0">
                <a:latin typeface="Cambria Math"/>
                <a:cs typeface="Cambria Math"/>
              </a:rPr>
              <a:t>𝑥</a:t>
            </a:r>
            <a:r>
              <a:rPr lang="en-US" sz="3450" spc="240" baseline="-15700" dirty="0">
                <a:latin typeface="Cambria Math"/>
                <a:cs typeface="Cambria Math"/>
              </a:rPr>
              <a:t>t</a:t>
            </a:r>
            <a:endParaRPr sz="3450" baseline="-15700" dirty="0">
              <a:latin typeface="Cambria Math"/>
              <a:cs typeface="Cambria Math"/>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6755765" cy="635000"/>
          </a:xfrm>
          <a:prstGeom prst="rect">
            <a:avLst/>
          </a:prstGeom>
        </p:spPr>
        <p:txBody>
          <a:bodyPr vert="horz" wrap="square" lIns="0" tIns="12700" rIns="0" bIns="0" rtlCol="0">
            <a:spAutoFit/>
          </a:bodyPr>
          <a:lstStyle/>
          <a:p>
            <a:pPr marL="12700">
              <a:lnSpc>
                <a:spcPct val="100000"/>
              </a:lnSpc>
              <a:spcBef>
                <a:spcPts val="100"/>
              </a:spcBef>
            </a:pPr>
            <a:r>
              <a:rPr sz="4000" spc="-5" dirty="0"/>
              <a:t>Long</a:t>
            </a:r>
            <a:r>
              <a:rPr sz="4000" spc="-25" dirty="0"/>
              <a:t> </a:t>
            </a:r>
            <a:r>
              <a:rPr sz="4000" spc="-5" dirty="0"/>
              <a:t>Short</a:t>
            </a:r>
            <a:r>
              <a:rPr sz="4000" spc="-25" dirty="0"/>
              <a:t> </a:t>
            </a:r>
            <a:r>
              <a:rPr sz="4000" spc="-95" dirty="0"/>
              <a:t>Term</a:t>
            </a:r>
            <a:r>
              <a:rPr sz="4000" spc="-30" dirty="0"/>
              <a:t> </a:t>
            </a:r>
            <a:r>
              <a:rPr sz="4000" dirty="0"/>
              <a:t>Memory</a:t>
            </a:r>
            <a:r>
              <a:rPr sz="4000" spc="-25" dirty="0"/>
              <a:t> </a:t>
            </a:r>
            <a:r>
              <a:rPr sz="4000" spc="-5" dirty="0"/>
              <a:t>(LSTM)</a:t>
            </a:r>
            <a:endParaRPr sz="4000"/>
          </a:p>
        </p:txBody>
      </p:sp>
      <p:sp>
        <p:nvSpPr>
          <p:cNvPr id="3" name="object 3"/>
          <p:cNvSpPr txBox="1"/>
          <p:nvPr/>
        </p:nvSpPr>
        <p:spPr>
          <a:xfrm>
            <a:off x="1808671" y="1665732"/>
            <a:ext cx="2017395" cy="513080"/>
          </a:xfrm>
          <a:prstGeom prst="rect">
            <a:avLst/>
          </a:prstGeom>
        </p:spPr>
        <p:txBody>
          <a:bodyPr vert="horz" wrap="square" lIns="0" tIns="12700" rIns="0" bIns="0" rtlCol="0">
            <a:spAutoFit/>
          </a:bodyPr>
          <a:lstStyle/>
          <a:p>
            <a:pPr marL="12700">
              <a:lnSpc>
                <a:spcPct val="100000"/>
              </a:lnSpc>
              <a:spcBef>
                <a:spcPts val="100"/>
              </a:spcBef>
            </a:pPr>
            <a:r>
              <a:rPr sz="3200" b="1" spc="-30" dirty="0">
                <a:latin typeface="Calibri"/>
                <a:cs typeface="Calibri"/>
              </a:rPr>
              <a:t>Vanilla</a:t>
            </a:r>
            <a:r>
              <a:rPr sz="3200" b="1" spc="-85" dirty="0">
                <a:latin typeface="Calibri"/>
                <a:cs typeface="Calibri"/>
              </a:rPr>
              <a:t> </a:t>
            </a:r>
            <a:r>
              <a:rPr sz="3200" b="1" dirty="0">
                <a:latin typeface="Calibri"/>
                <a:cs typeface="Calibri"/>
              </a:rPr>
              <a:t>RNN</a:t>
            </a:r>
            <a:endParaRPr sz="3200">
              <a:latin typeface="Calibri"/>
              <a:cs typeface="Calibri"/>
            </a:endParaRPr>
          </a:p>
        </p:txBody>
      </p:sp>
      <p:sp>
        <p:nvSpPr>
          <p:cNvPr id="4" name="object 4"/>
          <p:cNvSpPr txBox="1"/>
          <p:nvPr/>
        </p:nvSpPr>
        <p:spPr>
          <a:xfrm>
            <a:off x="8374725" y="1665732"/>
            <a:ext cx="941705" cy="513080"/>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Calibri"/>
                <a:cs typeface="Calibri"/>
              </a:rPr>
              <a:t>L</a:t>
            </a:r>
            <a:r>
              <a:rPr sz="3200" b="1" spc="-35" dirty="0">
                <a:latin typeface="Calibri"/>
                <a:cs typeface="Calibri"/>
              </a:rPr>
              <a:t>S</a:t>
            </a:r>
            <a:r>
              <a:rPr sz="3200" b="1" dirty="0">
                <a:latin typeface="Calibri"/>
                <a:cs typeface="Calibri"/>
              </a:rPr>
              <a:t>TM</a:t>
            </a:r>
            <a:endParaRPr sz="3200">
              <a:latin typeface="Calibri"/>
              <a:cs typeface="Calibri"/>
            </a:endParaRPr>
          </a:p>
        </p:txBody>
      </p:sp>
      <p:grpSp>
        <p:nvGrpSpPr>
          <p:cNvPr id="5" name="object 5"/>
          <p:cNvGrpSpPr/>
          <p:nvPr/>
        </p:nvGrpSpPr>
        <p:grpSpPr>
          <a:xfrm>
            <a:off x="5790728" y="2311633"/>
            <a:ext cx="6110605" cy="2990215"/>
            <a:chOff x="5790728" y="2311633"/>
            <a:chExt cx="6110605" cy="2990215"/>
          </a:xfrm>
        </p:grpSpPr>
        <p:sp>
          <p:nvSpPr>
            <p:cNvPr id="6" name="object 6"/>
            <p:cNvSpPr/>
            <p:nvPr/>
          </p:nvSpPr>
          <p:spPr>
            <a:xfrm>
              <a:off x="5803428" y="2324333"/>
              <a:ext cx="6085205" cy="2964815"/>
            </a:xfrm>
            <a:custGeom>
              <a:avLst/>
              <a:gdLst/>
              <a:ahLst/>
              <a:cxnLst/>
              <a:rect l="l" t="t" r="r" b="b"/>
              <a:pathLst>
                <a:path w="6085205" h="2964815">
                  <a:moveTo>
                    <a:pt x="0" y="0"/>
                  </a:moveTo>
                  <a:lnTo>
                    <a:pt x="6084807" y="0"/>
                  </a:lnTo>
                  <a:lnTo>
                    <a:pt x="6084807" y="2964273"/>
                  </a:lnTo>
                  <a:lnTo>
                    <a:pt x="0" y="2964273"/>
                  </a:lnTo>
                  <a:lnTo>
                    <a:pt x="0" y="0"/>
                  </a:lnTo>
                  <a:close/>
                </a:path>
              </a:pathLst>
            </a:custGeom>
            <a:ln w="25400">
              <a:solidFill>
                <a:srgbClr val="000000"/>
              </a:solidFill>
            </a:ln>
          </p:spPr>
          <p:txBody>
            <a:bodyPr wrap="square" lIns="0" tIns="0" rIns="0" bIns="0" rtlCol="0"/>
            <a:lstStyle/>
            <a:p>
              <a:endParaRPr/>
            </a:p>
          </p:txBody>
        </p:sp>
        <p:sp>
          <p:nvSpPr>
            <p:cNvPr id="7" name="object 7"/>
            <p:cNvSpPr/>
            <p:nvPr/>
          </p:nvSpPr>
          <p:spPr>
            <a:xfrm>
              <a:off x="5924633" y="2452405"/>
              <a:ext cx="927100" cy="1762125"/>
            </a:xfrm>
            <a:custGeom>
              <a:avLst/>
              <a:gdLst/>
              <a:ahLst/>
              <a:cxnLst/>
              <a:rect l="l" t="t" r="r" b="b"/>
              <a:pathLst>
                <a:path w="927100" h="1762125">
                  <a:moveTo>
                    <a:pt x="687015" y="0"/>
                  </a:moveTo>
                  <a:lnTo>
                    <a:pt x="671536" y="12898"/>
                  </a:lnTo>
                  <a:lnTo>
                    <a:pt x="696395" y="50486"/>
                  </a:lnTo>
                  <a:lnTo>
                    <a:pt x="719775" y="90822"/>
                  </a:lnTo>
                  <a:lnTo>
                    <a:pt x="741676" y="133905"/>
                  </a:lnTo>
                  <a:lnTo>
                    <a:pt x="762098" y="179735"/>
                  </a:lnTo>
                  <a:lnTo>
                    <a:pt x="781041" y="228311"/>
                  </a:lnTo>
                  <a:lnTo>
                    <a:pt x="798505" y="279635"/>
                  </a:lnTo>
                  <a:lnTo>
                    <a:pt x="814491" y="333706"/>
                  </a:lnTo>
                  <a:lnTo>
                    <a:pt x="828997" y="390525"/>
                  </a:lnTo>
                  <a:lnTo>
                    <a:pt x="839464" y="437312"/>
                  </a:lnTo>
                  <a:lnTo>
                    <a:pt x="848837" y="484568"/>
                  </a:lnTo>
                  <a:lnTo>
                    <a:pt x="857116" y="532292"/>
                  </a:lnTo>
                  <a:lnTo>
                    <a:pt x="864303" y="580485"/>
                  </a:lnTo>
                  <a:lnTo>
                    <a:pt x="870396" y="629145"/>
                  </a:lnTo>
                  <a:lnTo>
                    <a:pt x="875395" y="678275"/>
                  </a:lnTo>
                  <a:lnTo>
                    <a:pt x="879301" y="727872"/>
                  </a:lnTo>
                  <a:lnTo>
                    <a:pt x="882114" y="777938"/>
                  </a:lnTo>
                  <a:lnTo>
                    <a:pt x="883833" y="828472"/>
                  </a:lnTo>
                  <a:lnTo>
                    <a:pt x="884457" y="879673"/>
                  </a:lnTo>
                  <a:lnTo>
                    <a:pt x="883907" y="929134"/>
                  </a:lnTo>
                  <a:lnTo>
                    <a:pt x="882249" y="978578"/>
                  </a:lnTo>
                  <a:lnTo>
                    <a:pt x="879485" y="1027805"/>
                  </a:lnTo>
                  <a:lnTo>
                    <a:pt x="875617" y="1076816"/>
                  </a:lnTo>
                  <a:lnTo>
                    <a:pt x="870643" y="1125611"/>
                  </a:lnTo>
                  <a:lnTo>
                    <a:pt x="864564" y="1174190"/>
                  </a:lnTo>
                  <a:lnTo>
                    <a:pt x="857380" y="1222552"/>
                  </a:lnTo>
                  <a:lnTo>
                    <a:pt x="849090" y="1270698"/>
                  </a:lnTo>
                  <a:lnTo>
                    <a:pt x="839695" y="1318627"/>
                  </a:lnTo>
                  <a:lnTo>
                    <a:pt x="829195" y="1366340"/>
                  </a:lnTo>
                  <a:lnTo>
                    <a:pt x="814642" y="1424391"/>
                  </a:lnTo>
                  <a:lnTo>
                    <a:pt x="798617" y="1479531"/>
                  </a:lnTo>
                  <a:lnTo>
                    <a:pt x="781119" y="1531758"/>
                  </a:lnTo>
                  <a:lnTo>
                    <a:pt x="762148" y="1581075"/>
                  </a:lnTo>
                  <a:lnTo>
                    <a:pt x="741704" y="1627480"/>
                  </a:lnTo>
                  <a:lnTo>
                    <a:pt x="719787" y="1670974"/>
                  </a:lnTo>
                  <a:lnTo>
                    <a:pt x="696398" y="1711556"/>
                  </a:lnTo>
                  <a:lnTo>
                    <a:pt x="671536" y="1749226"/>
                  </a:lnTo>
                  <a:lnTo>
                    <a:pt x="687015" y="1762125"/>
                  </a:lnTo>
                  <a:lnTo>
                    <a:pt x="713570" y="1725183"/>
                  </a:lnTo>
                  <a:lnTo>
                    <a:pt x="738763" y="1685199"/>
                  </a:lnTo>
                  <a:lnTo>
                    <a:pt x="762596" y="1642174"/>
                  </a:lnTo>
                  <a:lnTo>
                    <a:pt x="785067" y="1596107"/>
                  </a:lnTo>
                  <a:lnTo>
                    <a:pt x="806177" y="1546998"/>
                  </a:lnTo>
                  <a:lnTo>
                    <a:pt x="825927" y="1494848"/>
                  </a:lnTo>
                  <a:lnTo>
                    <a:pt x="844315" y="1439655"/>
                  </a:lnTo>
                  <a:lnTo>
                    <a:pt x="861341" y="1381422"/>
                  </a:lnTo>
                  <a:lnTo>
                    <a:pt x="873767" y="1333381"/>
                  </a:lnTo>
                  <a:lnTo>
                    <a:pt x="884888" y="1284866"/>
                  </a:lnTo>
                  <a:lnTo>
                    <a:pt x="894706" y="1235877"/>
                  </a:lnTo>
                  <a:lnTo>
                    <a:pt x="903220" y="1186414"/>
                  </a:lnTo>
                  <a:lnTo>
                    <a:pt x="910430" y="1136476"/>
                  </a:lnTo>
                  <a:lnTo>
                    <a:pt x="916337" y="1086064"/>
                  </a:lnTo>
                  <a:lnTo>
                    <a:pt x="920940" y="1035178"/>
                  </a:lnTo>
                  <a:lnTo>
                    <a:pt x="924239" y="983817"/>
                  </a:lnTo>
                  <a:lnTo>
                    <a:pt x="926234" y="931982"/>
                  </a:lnTo>
                  <a:lnTo>
                    <a:pt x="926923" y="879475"/>
                  </a:lnTo>
                  <a:lnTo>
                    <a:pt x="926234" y="826166"/>
                  </a:lnTo>
                  <a:lnTo>
                    <a:pt x="924239" y="773358"/>
                  </a:lnTo>
                  <a:lnTo>
                    <a:pt x="920940" y="721248"/>
                  </a:lnTo>
                  <a:lnTo>
                    <a:pt x="916337" y="669837"/>
                  </a:lnTo>
                  <a:lnTo>
                    <a:pt x="910430" y="619125"/>
                  </a:lnTo>
                  <a:lnTo>
                    <a:pt x="903220" y="569111"/>
                  </a:lnTo>
                  <a:lnTo>
                    <a:pt x="894706" y="519795"/>
                  </a:lnTo>
                  <a:lnTo>
                    <a:pt x="884888" y="471178"/>
                  </a:lnTo>
                  <a:lnTo>
                    <a:pt x="873767" y="423259"/>
                  </a:lnTo>
                  <a:lnTo>
                    <a:pt x="861341" y="376039"/>
                  </a:lnTo>
                  <a:lnTo>
                    <a:pt x="844315" y="318898"/>
                  </a:lnTo>
                  <a:lnTo>
                    <a:pt x="825927" y="264653"/>
                  </a:lnTo>
                  <a:lnTo>
                    <a:pt x="806177" y="213304"/>
                  </a:lnTo>
                  <a:lnTo>
                    <a:pt x="785067" y="164852"/>
                  </a:lnTo>
                  <a:lnTo>
                    <a:pt x="762596" y="119295"/>
                  </a:lnTo>
                  <a:lnTo>
                    <a:pt x="738763" y="76634"/>
                  </a:lnTo>
                  <a:lnTo>
                    <a:pt x="713570" y="36869"/>
                  </a:lnTo>
                  <a:lnTo>
                    <a:pt x="687015" y="0"/>
                  </a:lnTo>
                  <a:close/>
                </a:path>
                <a:path w="927100" h="1762125">
                  <a:moveTo>
                    <a:pt x="239911" y="0"/>
                  </a:moveTo>
                  <a:lnTo>
                    <a:pt x="213356" y="36869"/>
                  </a:lnTo>
                  <a:lnTo>
                    <a:pt x="188162" y="76634"/>
                  </a:lnTo>
                  <a:lnTo>
                    <a:pt x="164330" y="119295"/>
                  </a:lnTo>
                  <a:lnTo>
                    <a:pt x="141858" y="164852"/>
                  </a:lnTo>
                  <a:lnTo>
                    <a:pt x="120748" y="213304"/>
                  </a:lnTo>
                  <a:lnTo>
                    <a:pt x="100998" y="264653"/>
                  </a:lnTo>
                  <a:lnTo>
                    <a:pt x="82610" y="318898"/>
                  </a:lnTo>
                  <a:lnTo>
                    <a:pt x="65584" y="376039"/>
                  </a:lnTo>
                  <a:lnTo>
                    <a:pt x="53158" y="423259"/>
                  </a:lnTo>
                  <a:lnTo>
                    <a:pt x="42037" y="471178"/>
                  </a:lnTo>
                  <a:lnTo>
                    <a:pt x="32219" y="519795"/>
                  </a:lnTo>
                  <a:lnTo>
                    <a:pt x="23705" y="569111"/>
                  </a:lnTo>
                  <a:lnTo>
                    <a:pt x="16495" y="619125"/>
                  </a:lnTo>
                  <a:lnTo>
                    <a:pt x="10589" y="669837"/>
                  </a:lnTo>
                  <a:lnTo>
                    <a:pt x="5986" y="721248"/>
                  </a:lnTo>
                  <a:lnTo>
                    <a:pt x="2687" y="773358"/>
                  </a:lnTo>
                  <a:lnTo>
                    <a:pt x="691" y="826166"/>
                  </a:lnTo>
                  <a:lnTo>
                    <a:pt x="0" y="879673"/>
                  </a:lnTo>
                  <a:lnTo>
                    <a:pt x="691" y="931982"/>
                  </a:lnTo>
                  <a:lnTo>
                    <a:pt x="2687" y="983817"/>
                  </a:lnTo>
                  <a:lnTo>
                    <a:pt x="5986" y="1035178"/>
                  </a:lnTo>
                  <a:lnTo>
                    <a:pt x="10589" y="1086064"/>
                  </a:lnTo>
                  <a:lnTo>
                    <a:pt x="16495" y="1136476"/>
                  </a:lnTo>
                  <a:lnTo>
                    <a:pt x="23705" y="1186414"/>
                  </a:lnTo>
                  <a:lnTo>
                    <a:pt x="32219" y="1235877"/>
                  </a:lnTo>
                  <a:lnTo>
                    <a:pt x="42037" y="1284866"/>
                  </a:lnTo>
                  <a:lnTo>
                    <a:pt x="53158" y="1333381"/>
                  </a:lnTo>
                  <a:lnTo>
                    <a:pt x="65584" y="1381422"/>
                  </a:lnTo>
                  <a:lnTo>
                    <a:pt x="82610" y="1439655"/>
                  </a:lnTo>
                  <a:lnTo>
                    <a:pt x="100998" y="1494848"/>
                  </a:lnTo>
                  <a:lnTo>
                    <a:pt x="120748" y="1546998"/>
                  </a:lnTo>
                  <a:lnTo>
                    <a:pt x="141858" y="1596107"/>
                  </a:lnTo>
                  <a:lnTo>
                    <a:pt x="164330" y="1642174"/>
                  </a:lnTo>
                  <a:lnTo>
                    <a:pt x="188162" y="1685199"/>
                  </a:lnTo>
                  <a:lnTo>
                    <a:pt x="213356" y="1725183"/>
                  </a:lnTo>
                  <a:lnTo>
                    <a:pt x="239911" y="1762125"/>
                  </a:lnTo>
                  <a:lnTo>
                    <a:pt x="255389" y="1749226"/>
                  </a:lnTo>
                  <a:lnTo>
                    <a:pt x="230527" y="1711556"/>
                  </a:lnTo>
                  <a:lnTo>
                    <a:pt x="207138" y="1670974"/>
                  </a:lnTo>
                  <a:lnTo>
                    <a:pt x="185221" y="1627480"/>
                  </a:lnTo>
                  <a:lnTo>
                    <a:pt x="164778" y="1581075"/>
                  </a:lnTo>
                  <a:lnTo>
                    <a:pt x="145807" y="1531758"/>
                  </a:lnTo>
                  <a:lnTo>
                    <a:pt x="128309" y="1479531"/>
                  </a:lnTo>
                  <a:lnTo>
                    <a:pt x="112283" y="1424391"/>
                  </a:lnTo>
                  <a:lnTo>
                    <a:pt x="97731" y="1366340"/>
                  </a:lnTo>
                  <a:lnTo>
                    <a:pt x="87231" y="1318627"/>
                  </a:lnTo>
                  <a:lnTo>
                    <a:pt x="77835" y="1270698"/>
                  </a:lnTo>
                  <a:lnTo>
                    <a:pt x="69546" y="1222552"/>
                  </a:lnTo>
                  <a:lnTo>
                    <a:pt x="62361" y="1174190"/>
                  </a:lnTo>
                  <a:lnTo>
                    <a:pt x="56282" y="1125611"/>
                  </a:lnTo>
                  <a:lnTo>
                    <a:pt x="51308" y="1076816"/>
                  </a:lnTo>
                  <a:lnTo>
                    <a:pt x="47440" y="1027805"/>
                  </a:lnTo>
                  <a:lnTo>
                    <a:pt x="44676" y="978578"/>
                  </a:lnTo>
                  <a:lnTo>
                    <a:pt x="43018" y="929134"/>
                  </a:lnTo>
                  <a:lnTo>
                    <a:pt x="42466" y="879475"/>
                  </a:lnTo>
                  <a:lnTo>
                    <a:pt x="43092" y="828472"/>
                  </a:lnTo>
                  <a:lnTo>
                    <a:pt x="44811" y="777938"/>
                  </a:lnTo>
                  <a:lnTo>
                    <a:pt x="47624" y="727872"/>
                  </a:lnTo>
                  <a:lnTo>
                    <a:pt x="51530" y="678275"/>
                  </a:lnTo>
                  <a:lnTo>
                    <a:pt x="56530" y="629145"/>
                  </a:lnTo>
                  <a:lnTo>
                    <a:pt x="62623" y="580485"/>
                  </a:lnTo>
                  <a:lnTo>
                    <a:pt x="69810" y="532292"/>
                  </a:lnTo>
                  <a:lnTo>
                    <a:pt x="78089" y="484568"/>
                  </a:lnTo>
                  <a:lnTo>
                    <a:pt x="87463" y="437312"/>
                  </a:lnTo>
                  <a:lnTo>
                    <a:pt x="97929" y="390525"/>
                  </a:lnTo>
                  <a:lnTo>
                    <a:pt x="112435" y="333706"/>
                  </a:lnTo>
                  <a:lnTo>
                    <a:pt x="128420" y="279635"/>
                  </a:lnTo>
                  <a:lnTo>
                    <a:pt x="145884" y="228311"/>
                  </a:lnTo>
                  <a:lnTo>
                    <a:pt x="164827" y="179735"/>
                  </a:lnTo>
                  <a:lnTo>
                    <a:pt x="185249" y="133905"/>
                  </a:lnTo>
                  <a:lnTo>
                    <a:pt x="207150" y="90822"/>
                  </a:lnTo>
                  <a:lnTo>
                    <a:pt x="230530" y="50486"/>
                  </a:lnTo>
                  <a:lnTo>
                    <a:pt x="255389" y="12898"/>
                  </a:lnTo>
                  <a:lnTo>
                    <a:pt x="239911" y="0"/>
                  </a:lnTo>
                  <a:close/>
                </a:path>
              </a:pathLst>
            </a:custGeom>
            <a:solidFill>
              <a:srgbClr val="000000"/>
            </a:solidFill>
          </p:spPr>
          <p:txBody>
            <a:bodyPr wrap="square" lIns="0" tIns="0" rIns="0" bIns="0" rtlCol="0"/>
            <a:lstStyle/>
            <a:p>
              <a:endParaRPr/>
            </a:p>
          </p:txBody>
        </p:sp>
      </p:grpSp>
      <p:sp>
        <p:nvSpPr>
          <p:cNvPr id="8" name="object 8"/>
          <p:cNvSpPr txBox="1"/>
          <p:nvPr/>
        </p:nvSpPr>
        <p:spPr>
          <a:xfrm>
            <a:off x="6183666" y="2278380"/>
            <a:ext cx="395605" cy="1488440"/>
          </a:xfrm>
          <a:prstGeom prst="rect">
            <a:avLst/>
          </a:prstGeom>
        </p:spPr>
        <p:txBody>
          <a:bodyPr vert="horz" wrap="square" lIns="0" tIns="12700" rIns="0" bIns="0" rtlCol="0">
            <a:spAutoFit/>
          </a:bodyPr>
          <a:lstStyle/>
          <a:p>
            <a:pPr marL="62230">
              <a:lnSpc>
                <a:spcPct val="100000"/>
              </a:lnSpc>
              <a:spcBef>
                <a:spcPts val="100"/>
              </a:spcBef>
            </a:pPr>
            <a:r>
              <a:rPr sz="3200" spc="175" dirty="0">
                <a:latin typeface="Cambria Math"/>
                <a:cs typeface="Cambria Math"/>
              </a:rPr>
              <a:t>𝑖</a:t>
            </a:r>
            <a:endParaRPr sz="3450" baseline="-15700" dirty="0">
              <a:latin typeface="Cambria Math"/>
              <a:cs typeface="Cambria Math"/>
            </a:endParaRPr>
          </a:p>
          <a:p>
            <a:pPr marL="46355">
              <a:lnSpc>
                <a:spcPts val="3790"/>
              </a:lnSpc>
              <a:spcBef>
                <a:spcPts val="95"/>
              </a:spcBef>
            </a:pPr>
            <a:r>
              <a:rPr sz="3200" spc="-75" dirty="0">
                <a:latin typeface="Cambria Math"/>
                <a:cs typeface="Cambria Math"/>
              </a:rPr>
              <a:t>𝑓</a:t>
            </a:r>
            <a:endParaRPr sz="3450" baseline="-15700" dirty="0">
              <a:latin typeface="Cambria Math"/>
              <a:cs typeface="Cambria Math"/>
            </a:endParaRPr>
          </a:p>
          <a:p>
            <a:pPr marL="25400">
              <a:lnSpc>
                <a:spcPts val="3790"/>
              </a:lnSpc>
            </a:pPr>
            <a:r>
              <a:rPr sz="3200" spc="120" dirty="0">
                <a:latin typeface="Cambria Math"/>
                <a:cs typeface="Cambria Math"/>
              </a:rPr>
              <a:t>𝑜</a:t>
            </a:r>
            <a:endParaRPr sz="3450" baseline="-15700" dirty="0">
              <a:latin typeface="Cambria Math"/>
              <a:cs typeface="Cambria Math"/>
            </a:endParaRPr>
          </a:p>
        </p:txBody>
      </p:sp>
      <p:sp>
        <p:nvSpPr>
          <p:cNvPr id="9" name="object 9"/>
          <p:cNvSpPr txBox="1"/>
          <p:nvPr/>
        </p:nvSpPr>
        <p:spPr>
          <a:xfrm>
            <a:off x="6994244" y="3031236"/>
            <a:ext cx="316865" cy="513080"/>
          </a:xfrm>
          <a:prstGeom prst="rect">
            <a:avLst/>
          </a:prstGeom>
        </p:spPr>
        <p:txBody>
          <a:bodyPr vert="horz" wrap="square" lIns="0" tIns="12700" rIns="0" bIns="0" rtlCol="0">
            <a:spAutoFit/>
          </a:bodyPr>
          <a:lstStyle/>
          <a:p>
            <a:pPr>
              <a:lnSpc>
                <a:spcPct val="100000"/>
              </a:lnSpc>
              <a:spcBef>
                <a:spcPts val="100"/>
              </a:spcBef>
            </a:pPr>
            <a:r>
              <a:rPr sz="3200" dirty="0">
                <a:latin typeface="Cambria Math"/>
                <a:cs typeface="Cambria Math"/>
              </a:rPr>
              <a:t>=</a:t>
            </a:r>
            <a:endParaRPr sz="3200">
              <a:latin typeface="Cambria Math"/>
              <a:cs typeface="Cambria Math"/>
            </a:endParaRPr>
          </a:p>
        </p:txBody>
      </p:sp>
      <p:sp>
        <p:nvSpPr>
          <p:cNvPr id="10" name="object 10"/>
          <p:cNvSpPr/>
          <p:nvPr/>
        </p:nvSpPr>
        <p:spPr>
          <a:xfrm>
            <a:off x="7420686" y="2578206"/>
            <a:ext cx="1279525" cy="1510665"/>
          </a:xfrm>
          <a:custGeom>
            <a:avLst/>
            <a:gdLst/>
            <a:ahLst/>
            <a:cxnLst/>
            <a:rect l="l" t="t" r="r" b="b"/>
            <a:pathLst>
              <a:path w="1279525" h="1510664">
                <a:moveTo>
                  <a:pt x="1059687" y="0"/>
                </a:moveTo>
                <a:lnTo>
                  <a:pt x="1046194" y="13691"/>
                </a:lnTo>
                <a:lnTo>
                  <a:pt x="1071825" y="49433"/>
                </a:lnTo>
                <a:lnTo>
                  <a:pt x="1095649" y="88393"/>
                </a:lnTo>
                <a:lnTo>
                  <a:pt x="1117668" y="130574"/>
                </a:lnTo>
                <a:lnTo>
                  <a:pt x="1137880" y="175973"/>
                </a:lnTo>
                <a:lnTo>
                  <a:pt x="1156286" y="224593"/>
                </a:lnTo>
                <a:lnTo>
                  <a:pt x="1172886" y="276431"/>
                </a:lnTo>
                <a:lnTo>
                  <a:pt x="1187679" y="331490"/>
                </a:lnTo>
                <a:lnTo>
                  <a:pt x="1199074" y="381479"/>
                </a:lnTo>
                <a:lnTo>
                  <a:pt x="1208949" y="432278"/>
                </a:lnTo>
                <a:lnTo>
                  <a:pt x="1217305" y="483885"/>
                </a:lnTo>
                <a:lnTo>
                  <a:pt x="1224142" y="536302"/>
                </a:lnTo>
                <a:lnTo>
                  <a:pt x="1229460" y="589528"/>
                </a:lnTo>
                <a:lnTo>
                  <a:pt x="1233258" y="643564"/>
                </a:lnTo>
                <a:lnTo>
                  <a:pt x="1235537" y="698408"/>
                </a:lnTo>
                <a:lnTo>
                  <a:pt x="1236293" y="754260"/>
                </a:lnTo>
                <a:lnTo>
                  <a:pt x="1235537" y="808432"/>
                </a:lnTo>
                <a:lnTo>
                  <a:pt x="1233258" y="862304"/>
                </a:lnTo>
                <a:lnTo>
                  <a:pt x="1229460" y="915676"/>
                </a:lnTo>
                <a:lnTo>
                  <a:pt x="1224142" y="968548"/>
                </a:lnTo>
                <a:lnTo>
                  <a:pt x="1217305" y="1020922"/>
                </a:lnTo>
                <a:lnTo>
                  <a:pt x="1208949" y="1072796"/>
                </a:lnTo>
                <a:lnTo>
                  <a:pt x="1199074" y="1124172"/>
                </a:lnTo>
                <a:lnTo>
                  <a:pt x="1187679" y="1175048"/>
                </a:lnTo>
                <a:lnTo>
                  <a:pt x="1172886" y="1231216"/>
                </a:lnTo>
                <a:lnTo>
                  <a:pt x="1156286" y="1284002"/>
                </a:lnTo>
                <a:lnTo>
                  <a:pt x="1137880" y="1333407"/>
                </a:lnTo>
                <a:lnTo>
                  <a:pt x="1117668" y="1379430"/>
                </a:lnTo>
                <a:lnTo>
                  <a:pt x="1095649" y="1422072"/>
                </a:lnTo>
                <a:lnTo>
                  <a:pt x="1071825" y="1461332"/>
                </a:lnTo>
                <a:lnTo>
                  <a:pt x="1046194" y="1497210"/>
                </a:lnTo>
                <a:lnTo>
                  <a:pt x="1059687" y="1510506"/>
                </a:lnTo>
                <a:lnTo>
                  <a:pt x="1087645" y="1475421"/>
                </a:lnTo>
                <a:lnTo>
                  <a:pt x="1113914" y="1436727"/>
                </a:lnTo>
                <a:lnTo>
                  <a:pt x="1138494" y="1394426"/>
                </a:lnTo>
                <a:lnTo>
                  <a:pt x="1161385" y="1348516"/>
                </a:lnTo>
                <a:lnTo>
                  <a:pt x="1182587" y="1298997"/>
                </a:lnTo>
                <a:lnTo>
                  <a:pt x="1202101" y="1245871"/>
                </a:lnTo>
                <a:lnTo>
                  <a:pt x="1219926" y="1189136"/>
                </a:lnTo>
                <a:lnTo>
                  <a:pt x="1232399" y="1143296"/>
                </a:lnTo>
                <a:lnTo>
                  <a:pt x="1243405" y="1096836"/>
                </a:lnTo>
                <a:lnTo>
                  <a:pt x="1252944" y="1049756"/>
                </a:lnTo>
                <a:lnTo>
                  <a:pt x="1261015" y="1002056"/>
                </a:lnTo>
                <a:lnTo>
                  <a:pt x="1267618" y="953737"/>
                </a:lnTo>
                <a:lnTo>
                  <a:pt x="1272755" y="904798"/>
                </a:lnTo>
                <a:lnTo>
                  <a:pt x="1276423" y="855238"/>
                </a:lnTo>
                <a:lnTo>
                  <a:pt x="1278624" y="805059"/>
                </a:lnTo>
                <a:lnTo>
                  <a:pt x="1279355" y="754062"/>
                </a:lnTo>
                <a:lnTo>
                  <a:pt x="1278624" y="702425"/>
                </a:lnTo>
                <a:lnTo>
                  <a:pt x="1276423" y="651431"/>
                </a:lnTo>
                <a:lnTo>
                  <a:pt x="1272755" y="601276"/>
                </a:lnTo>
                <a:lnTo>
                  <a:pt x="1267618" y="551962"/>
                </a:lnTo>
                <a:lnTo>
                  <a:pt x="1261015" y="503489"/>
                </a:lnTo>
                <a:lnTo>
                  <a:pt x="1252944" y="455855"/>
                </a:lnTo>
                <a:lnTo>
                  <a:pt x="1243405" y="409062"/>
                </a:lnTo>
                <a:lnTo>
                  <a:pt x="1232399" y="363109"/>
                </a:lnTo>
                <a:lnTo>
                  <a:pt x="1219926" y="317996"/>
                </a:lnTo>
                <a:lnTo>
                  <a:pt x="1202101" y="262253"/>
                </a:lnTo>
                <a:lnTo>
                  <a:pt x="1182587" y="209949"/>
                </a:lnTo>
                <a:lnTo>
                  <a:pt x="1161385" y="161082"/>
                </a:lnTo>
                <a:lnTo>
                  <a:pt x="1138494" y="115654"/>
                </a:lnTo>
                <a:lnTo>
                  <a:pt x="1113914" y="73664"/>
                </a:lnTo>
                <a:lnTo>
                  <a:pt x="1087645" y="35113"/>
                </a:lnTo>
                <a:lnTo>
                  <a:pt x="1059687" y="0"/>
                </a:lnTo>
                <a:close/>
              </a:path>
              <a:path w="1279525" h="1510664">
                <a:moveTo>
                  <a:pt x="219670" y="0"/>
                </a:moveTo>
                <a:lnTo>
                  <a:pt x="191662" y="35113"/>
                </a:lnTo>
                <a:lnTo>
                  <a:pt x="165355" y="73664"/>
                </a:lnTo>
                <a:lnTo>
                  <a:pt x="140749" y="115654"/>
                </a:lnTo>
                <a:lnTo>
                  <a:pt x="117843" y="161082"/>
                </a:lnTo>
                <a:lnTo>
                  <a:pt x="96639" y="209949"/>
                </a:lnTo>
                <a:lnTo>
                  <a:pt x="77135" y="262253"/>
                </a:lnTo>
                <a:lnTo>
                  <a:pt x="59333" y="317996"/>
                </a:lnTo>
                <a:lnTo>
                  <a:pt x="46880" y="363109"/>
                </a:lnTo>
                <a:lnTo>
                  <a:pt x="35892" y="409062"/>
                </a:lnTo>
                <a:lnTo>
                  <a:pt x="26370" y="455855"/>
                </a:lnTo>
                <a:lnTo>
                  <a:pt x="18312" y="503489"/>
                </a:lnTo>
                <a:lnTo>
                  <a:pt x="11720" y="551962"/>
                </a:lnTo>
                <a:lnTo>
                  <a:pt x="6592" y="601276"/>
                </a:lnTo>
                <a:lnTo>
                  <a:pt x="2930" y="651431"/>
                </a:lnTo>
                <a:lnTo>
                  <a:pt x="732" y="702425"/>
                </a:lnTo>
                <a:lnTo>
                  <a:pt x="0" y="754260"/>
                </a:lnTo>
                <a:lnTo>
                  <a:pt x="732" y="805059"/>
                </a:lnTo>
                <a:lnTo>
                  <a:pt x="2930" y="855238"/>
                </a:lnTo>
                <a:lnTo>
                  <a:pt x="6592" y="904798"/>
                </a:lnTo>
                <a:lnTo>
                  <a:pt x="11720" y="953737"/>
                </a:lnTo>
                <a:lnTo>
                  <a:pt x="18312" y="1002056"/>
                </a:lnTo>
                <a:lnTo>
                  <a:pt x="26370" y="1049756"/>
                </a:lnTo>
                <a:lnTo>
                  <a:pt x="35892" y="1096836"/>
                </a:lnTo>
                <a:lnTo>
                  <a:pt x="46880" y="1143296"/>
                </a:lnTo>
                <a:lnTo>
                  <a:pt x="59333" y="1189136"/>
                </a:lnTo>
                <a:lnTo>
                  <a:pt x="77135" y="1245871"/>
                </a:lnTo>
                <a:lnTo>
                  <a:pt x="96639" y="1298997"/>
                </a:lnTo>
                <a:lnTo>
                  <a:pt x="117843" y="1348516"/>
                </a:lnTo>
                <a:lnTo>
                  <a:pt x="140749" y="1394426"/>
                </a:lnTo>
                <a:lnTo>
                  <a:pt x="165355" y="1436727"/>
                </a:lnTo>
                <a:lnTo>
                  <a:pt x="191662" y="1475421"/>
                </a:lnTo>
                <a:lnTo>
                  <a:pt x="219670" y="1510506"/>
                </a:lnTo>
                <a:lnTo>
                  <a:pt x="232966" y="1497210"/>
                </a:lnTo>
                <a:lnTo>
                  <a:pt x="207337" y="1461332"/>
                </a:lnTo>
                <a:lnTo>
                  <a:pt x="183518" y="1422072"/>
                </a:lnTo>
                <a:lnTo>
                  <a:pt x="161510" y="1379430"/>
                </a:lnTo>
                <a:lnTo>
                  <a:pt x="141311" y="1333407"/>
                </a:lnTo>
                <a:lnTo>
                  <a:pt x="122923" y="1284002"/>
                </a:lnTo>
                <a:lnTo>
                  <a:pt x="106345" y="1231216"/>
                </a:lnTo>
                <a:lnTo>
                  <a:pt x="91578" y="1175048"/>
                </a:lnTo>
                <a:lnTo>
                  <a:pt x="80207" y="1124172"/>
                </a:lnTo>
                <a:lnTo>
                  <a:pt x="70352" y="1072796"/>
                </a:lnTo>
                <a:lnTo>
                  <a:pt x="62013" y="1020922"/>
                </a:lnTo>
                <a:lnTo>
                  <a:pt x="55190" y="968548"/>
                </a:lnTo>
                <a:lnTo>
                  <a:pt x="49883" y="915676"/>
                </a:lnTo>
                <a:lnTo>
                  <a:pt x="46093" y="862304"/>
                </a:lnTo>
                <a:lnTo>
                  <a:pt x="43818" y="808432"/>
                </a:lnTo>
                <a:lnTo>
                  <a:pt x="43060" y="754062"/>
                </a:lnTo>
                <a:lnTo>
                  <a:pt x="43820" y="698408"/>
                </a:lnTo>
                <a:lnTo>
                  <a:pt x="46099" y="643564"/>
                </a:lnTo>
                <a:lnTo>
                  <a:pt x="49897" y="589528"/>
                </a:lnTo>
                <a:lnTo>
                  <a:pt x="55215" y="536302"/>
                </a:lnTo>
                <a:lnTo>
                  <a:pt x="62052" y="483885"/>
                </a:lnTo>
                <a:lnTo>
                  <a:pt x="70408" y="432278"/>
                </a:lnTo>
                <a:lnTo>
                  <a:pt x="80284" y="381479"/>
                </a:lnTo>
                <a:lnTo>
                  <a:pt x="91678" y="331490"/>
                </a:lnTo>
                <a:lnTo>
                  <a:pt x="106468" y="276431"/>
                </a:lnTo>
                <a:lnTo>
                  <a:pt x="123055" y="224593"/>
                </a:lnTo>
                <a:lnTo>
                  <a:pt x="141441" y="175973"/>
                </a:lnTo>
                <a:lnTo>
                  <a:pt x="161625" y="130574"/>
                </a:lnTo>
                <a:lnTo>
                  <a:pt x="183607" y="88393"/>
                </a:lnTo>
                <a:lnTo>
                  <a:pt x="207387" y="49433"/>
                </a:lnTo>
                <a:lnTo>
                  <a:pt x="232966" y="13691"/>
                </a:lnTo>
                <a:lnTo>
                  <a:pt x="219670" y="0"/>
                </a:lnTo>
                <a:close/>
              </a:path>
            </a:pathLst>
          </a:custGeom>
          <a:solidFill>
            <a:srgbClr val="000000"/>
          </a:solidFill>
        </p:spPr>
        <p:txBody>
          <a:bodyPr wrap="square" lIns="0" tIns="0" rIns="0" bIns="0" rtlCol="0"/>
          <a:lstStyle/>
          <a:p>
            <a:endParaRPr/>
          </a:p>
        </p:txBody>
      </p:sp>
      <p:sp>
        <p:nvSpPr>
          <p:cNvPr id="11" name="object 11"/>
          <p:cNvSpPr txBox="1"/>
          <p:nvPr/>
        </p:nvSpPr>
        <p:spPr>
          <a:xfrm>
            <a:off x="7936266" y="2293620"/>
            <a:ext cx="250825" cy="1464310"/>
          </a:xfrm>
          <a:prstGeom prst="rect">
            <a:avLst/>
          </a:prstGeom>
        </p:spPr>
        <p:txBody>
          <a:bodyPr vert="horz" wrap="square" lIns="0" tIns="12700" rIns="0" bIns="0" rtlCol="0">
            <a:spAutoFit/>
          </a:bodyPr>
          <a:lstStyle/>
          <a:p>
            <a:pPr>
              <a:lnSpc>
                <a:spcPts val="3790"/>
              </a:lnSpc>
              <a:spcBef>
                <a:spcPts val="100"/>
              </a:spcBef>
            </a:pPr>
            <a:r>
              <a:rPr sz="3200" dirty="0">
                <a:latin typeface="Cambria Math"/>
                <a:cs typeface="Cambria Math"/>
              </a:rPr>
              <a:t>𝜎</a:t>
            </a:r>
            <a:endParaRPr sz="3200">
              <a:latin typeface="Cambria Math"/>
              <a:cs typeface="Cambria Math"/>
            </a:endParaRPr>
          </a:p>
          <a:p>
            <a:pPr>
              <a:lnSpc>
                <a:spcPts val="3745"/>
              </a:lnSpc>
            </a:pPr>
            <a:r>
              <a:rPr sz="3200" dirty="0">
                <a:latin typeface="Cambria Math"/>
                <a:cs typeface="Cambria Math"/>
              </a:rPr>
              <a:t>𝜎</a:t>
            </a:r>
            <a:endParaRPr sz="3200">
              <a:latin typeface="Cambria Math"/>
              <a:cs typeface="Cambria Math"/>
            </a:endParaRPr>
          </a:p>
          <a:p>
            <a:pPr>
              <a:lnSpc>
                <a:spcPts val="3790"/>
              </a:lnSpc>
            </a:pPr>
            <a:r>
              <a:rPr sz="3200" dirty="0">
                <a:latin typeface="Cambria Math"/>
                <a:cs typeface="Cambria Math"/>
              </a:rPr>
              <a:t>𝜎</a:t>
            </a:r>
            <a:endParaRPr sz="3200">
              <a:latin typeface="Cambria Math"/>
              <a:cs typeface="Cambria Math"/>
            </a:endParaRPr>
          </a:p>
        </p:txBody>
      </p:sp>
      <p:sp>
        <p:nvSpPr>
          <p:cNvPr id="12" name="object 12"/>
          <p:cNvSpPr/>
          <p:nvPr/>
        </p:nvSpPr>
        <p:spPr>
          <a:xfrm>
            <a:off x="8832520" y="2932036"/>
            <a:ext cx="2872105" cy="803275"/>
          </a:xfrm>
          <a:custGeom>
            <a:avLst/>
            <a:gdLst/>
            <a:ahLst/>
            <a:cxnLst/>
            <a:rect l="l" t="t" r="r" b="b"/>
            <a:pathLst>
              <a:path w="2872104" h="803275">
                <a:moveTo>
                  <a:pt x="154178" y="13296"/>
                </a:moveTo>
                <a:lnTo>
                  <a:pt x="114909" y="25984"/>
                </a:lnTo>
                <a:lnTo>
                  <a:pt x="88988" y="59105"/>
                </a:lnTo>
                <a:lnTo>
                  <a:pt x="64909" y="99364"/>
                </a:lnTo>
                <a:lnTo>
                  <a:pt x="42659" y="146748"/>
                </a:lnTo>
                <a:lnTo>
                  <a:pt x="27305" y="189534"/>
                </a:lnTo>
                <a:lnTo>
                  <a:pt x="15354" y="236372"/>
                </a:lnTo>
                <a:lnTo>
                  <a:pt x="6819" y="287274"/>
                </a:lnTo>
                <a:lnTo>
                  <a:pt x="1701" y="342226"/>
                </a:lnTo>
                <a:lnTo>
                  <a:pt x="0" y="401434"/>
                </a:lnTo>
                <a:lnTo>
                  <a:pt x="1701" y="460387"/>
                </a:lnTo>
                <a:lnTo>
                  <a:pt x="6819" y="515454"/>
                </a:lnTo>
                <a:lnTo>
                  <a:pt x="15354" y="566432"/>
                </a:lnTo>
                <a:lnTo>
                  <a:pt x="27305" y="613333"/>
                </a:lnTo>
                <a:lnTo>
                  <a:pt x="42659" y="656132"/>
                </a:lnTo>
                <a:lnTo>
                  <a:pt x="64909" y="703516"/>
                </a:lnTo>
                <a:lnTo>
                  <a:pt x="88988" y="743762"/>
                </a:lnTo>
                <a:lnTo>
                  <a:pt x="114909" y="776884"/>
                </a:lnTo>
                <a:lnTo>
                  <a:pt x="142671" y="802881"/>
                </a:lnTo>
                <a:lnTo>
                  <a:pt x="154178" y="789584"/>
                </a:lnTo>
                <a:lnTo>
                  <a:pt x="130175" y="763143"/>
                </a:lnTo>
                <a:lnTo>
                  <a:pt x="108343" y="730250"/>
                </a:lnTo>
                <a:lnTo>
                  <a:pt x="88696" y="690905"/>
                </a:lnTo>
                <a:lnTo>
                  <a:pt x="71234" y="645121"/>
                </a:lnTo>
                <a:lnTo>
                  <a:pt x="59448" y="603999"/>
                </a:lnTo>
                <a:lnTo>
                  <a:pt x="50279" y="559079"/>
                </a:lnTo>
                <a:lnTo>
                  <a:pt x="43726" y="510336"/>
                </a:lnTo>
                <a:lnTo>
                  <a:pt x="39801" y="457796"/>
                </a:lnTo>
                <a:lnTo>
                  <a:pt x="38493" y="401243"/>
                </a:lnTo>
                <a:lnTo>
                  <a:pt x="39801" y="345084"/>
                </a:lnTo>
                <a:lnTo>
                  <a:pt x="43726" y="292531"/>
                </a:lnTo>
                <a:lnTo>
                  <a:pt x="50279" y="243801"/>
                </a:lnTo>
                <a:lnTo>
                  <a:pt x="59448" y="198869"/>
                </a:lnTo>
                <a:lnTo>
                  <a:pt x="71234" y="157759"/>
                </a:lnTo>
                <a:lnTo>
                  <a:pt x="88696" y="111963"/>
                </a:lnTo>
                <a:lnTo>
                  <a:pt x="108343" y="72631"/>
                </a:lnTo>
                <a:lnTo>
                  <a:pt x="130175" y="39738"/>
                </a:lnTo>
                <a:lnTo>
                  <a:pt x="154178" y="13296"/>
                </a:lnTo>
                <a:close/>
              </a:path>
              <a:path w="2872104" h="803275">
                <a:moveTo>
                  <a:pt x="824420" y="13296"/>
                </a:moveTo>
                <a:lnTo>
                  <a:pt x="785152" y="25984"/>
                </a:lnTo>
                <a:lnTo>
                  <a:pt x="759231" y="59105"/>
                </a:lnTo>
                <a:lnTo>
                  <a:pt x="735152" y="99364"/>
                </a:lnTo>
                <a:lnTo>
                  <a:pt x="712901" y="146748"/>
                </a:lnTo>
                <a:lnTo>
                  <a:pt x="697547" y="189534"/>
                </a:lnTo>
                <a:lnTo>
                  <a:pt x="685596" y="236372"/>
                </a:lnTo>
                <a:lnTo>
                  <a:pt x="677062" y="287274"/>
                </a:lnTo>
                <a:lnTo>
                  <a:pt x="671944" y="342226"/>
                </a:lnTo>
                <a:lnTo>
                  <a:pt x="670242" y="401434"/>
                </a:lnTo>
                <a:lnTo>
                  <a:pt x="671944" y="460387"/>
                </a:lnTo>
                <a:lnTo>
                  <a:pt x="677062" y="515454"/>
                </a:lnTo>
                <a:lnTo>
                  <a:pt x="685596" y="566432"/>
                </a:lnTo>
                <a:lnTo>
                  <a:pt x="697547" y="613333"/>
                </a:lnTo>
                <a:lnTo>
                  <a:pt x="712901" y="656132"/>
                </a:lnTo>
                <a:lnTo>
                  <a:pt x="735152" y="703516"/>
                </a:lnTo>
                <a:lnTo>
                  <a:pt x="759231" y="743762"/>
                </a:lnTo>
                <a:lnTo>
                  <a:pt x="785152" y="776884"/>
                </a:lnTo>
                <a:lnTo>
                  <a:pt x="812914" y="802881"/>
                </a:lnTo>
                <a:lnTo>
                  <a:pt x="824420" y="789584"/>
                </a:lnTo>
                <a:lnTo>
                  <a:pt x="800417" y="763143"/>
                </a:lnTo>
                <a:lnTo>
                  <a:pt x="778586" y="730250"/>
                </a:lnTo>
                <a:lnTo>
                  <a:pt x="758939" y="690905"/>
                </a:lnTo>
                <a:lnTo>
                  <a:pt x="741476" y="645121"/>
                </a:lnTo>
                <a:lnTo>
                  <a:pt x="729691" y="603999"/>
                </a:lnTo>
                <a:lnTo>
                  <a:pt x="720521" y="559079"/>
                </a:lnTo>
                <a:lnTo>
                  <a:pt x="713968" y="510336"/>
                </a:lnTo>
                <a:lnTo>
                  <a:pt x="710044" y="457796"/>
                </a:lnTo>
                <a:lnTo>
                  <a:pt x="708736" y="401243"/>
                </a:lnTo>
                <a:lnTo>
                  <a:pt x="710044" y="345084"/>
                </a:lnTo>
                <a:lnTo>
                  <a:pt x="713968" y="292531"/>
                </a:lnTo>
                <a:lnTo>
                  <a:pt x="720521" y="243801"/>
                </a:lnTo>
                <a:lnTo>
                  <a:pt x="729691" y="198869"/>
                </a:lnTo>
                <a:lnTo>
                  <a:pt x="741476" y="157759"/>
                </a:lnTo>
                <a:lnTo>
                  <a:pt x="758939" y="111963"/>
                </a:lnTo>
                <a:lnTo>
                  <a:pt x="778586" y="72631"/>
                </a:lnTo>
                <a:lnTo>
                  <a:pt x="800417" y="39738"/>
                </a:lnTo>
                <a:lnTo>
                  <a:pt x="824420" y="13296"/>
                </a:lnTo>
                <a:close/>
              </a:path>
              <a:path w="2872104" h="803275">
                <a:moveTo>
                  <a:pt x="1772221" y="401243"/>
                </a:moveTo>
                <a:lnTo>
                  <a:pt x="1770507" y="342226"/>
                </a:lnTo>
                <a:lnTo>
                  <a:pt x="1765388" y="287274"/>
                </a:lnTo>
                <a:lnTo>
                  <a:pt x="1756854" y="236372"/>
                </a:lnTo>
                <a:lnTo>
                  <a:pt x="1744916" y="189534"/>
                </a:lnTo>
                <a:lnTo>
                  <a:pt x="1729549" y="146748"/>
                </a:lnTo>
                <a:lnTo>
                  <a:pt x="1707299" y="99364"/>
                </a:lnTo>
                <a:lnTo>
                  <a:pt x="1683219" y="59105"/>
                </a:lnTo>
                <a:lnTo>
                  <a:pt x="1657299" y="25984"/>
                </a:lnTo>
                <a:lnTo>
                  <a:pt x="1629537" y="0"/>
                </a:lnTo>
                <a:lnTo>
                  <a:pt x="1618030" y="13296"/>
                </a:lnTo>
                <a:lnTo>
                  <a:pt x="1642046" y="39738"/>
                </a:lnTo>
                <a:lnTo>
                  <a:pt x="1663865" y="72631"/>
                </a:lnTo>
                <a:lnTo>
                  <a:pt x="1683512" y="111963"/>
                </a:lnTo>
                <a:lnTo>
                  <a:pt x="1700974" y="157759"/>
                </a:lnTo>
                <a:lnTo>
                  <a:pt x="1712760" y="198869"/>
                </a:lnTo>
                <a:lnTo>
                  <a:pt x="1721929" y="243801"/>
                </a:lnTo>
                <a:lnTo>
                  <a:pt x="1728482" y="292531"/>
                </a:lnTo>
                <a:lnTo>
                  <a:pt x="1732407" y="345084"/>
                </a:lnTo>
                <a:lnTo>
                  <a:pt x="1733715" y="401434"/>
                </a:lnTo>
                <a:lnTo>
                  <a:pt x="1732407" y="457796"/>
                </a:lnTo>
                <a:lnTo>
                  <a:pt x="1728482" y="510336"/>
                </a:lnTo>
                <a:lnTo>
                  <a:pt x="1721929" y="559079"/>
                </a:lnTo>
                <a:lnTo>
                  <a:pt x="1712760" y="603999"/>
                </a:lnTo>
                <a:lnTo>
                  <a:pt x="1700974" y="645121"/>
                </a:lnTo>
                <a:lnTo>
                  <a:pt x="1683512" y="690905"/>
                </a:lnTo>
                <a:lnTo>
                  <a:pt x="1663865" y="730250"/>
                </a:lnTo>
                <a:lnTo>
                  <a:pt x="1642046" y="763143"/>
                </a:lnTo>
                <a:lnTo>
                  <a:pt x="1618030" y="789584"/>
                </a:lnTo>
                <a:lnTo>
                  <a:pt x="1629537" y="802881"/>
                </a:lnTo>
                <a:lnTo>
                  <a:pt x="1683219" y="743762"/>
                </a:lnTo>
                <a:lnTo>
                  <a:pt x="1707299" y="703516"/>
                </a:lnTo>
                <a:lnTo>
                  <a:pt x="1729549" y="656132"/>
                </a:lnTo>
                <a:lnTo>
                  <a:pt x="1744916" y="613333"/>
                </a:lnTo>
                <a:lnTo>
                  <a:pt x="1756854" y="566432"/>
                </a:lnTo>
                <a:lnTo>
                  <a:pt x="1765388" y="515454"/>
                </a:lnTo>
                <a:lnTo>
                  <a:pt x="1770507" y="460387"/>
                </a:lnTo>
                <a:lnTo>
                  <a:pt x="1772221" y="401243"/>
                </a:lnTo>
                <a:close/>
              </a:path>
              <a:path w="2872104" h="803275">
                <a:moveTo>
                  <a:pt x="2871660" y="401243"/>
                </a:moveTo>
                <a:lnTo>
                  <a:pt x="2869946" y="342226"/>
                </a:lnTo>
                <a:lnTo>
                  <a:pt x="2864828" y="287274"/>
                </a:lnTo>
                <a:lnTo>
                  <a:pt x="2856293" y="236372"/>
                </a:lnTo>
                <a:lnTo>
                  <a:pt x="2844355" y="189534"/>
                </a:lnTo>
                <a:lnTo>
                  <a:pt x="2828988" y="146748"/>
                </a:lnTo>
                <a:lnTo>
                  <a:pt x="2806738" y="99364"/>
                </a:lnTo>
                <a:lnTo>
                  <a:pt x="2782659" y="59105"/>
                </a:lnTo>
                <a:lnTo>
                  <a:pt x="2756738" y="25984"/>
                </a:lnTo>
                <a:lnTo>
                  <a:pt x="2728976" y="0"/>
                </a:lnTo>
                <a:lnTo>
                  <a:pt x="2717469" y="13296"/>
                </a:lnTo>
                <a:lnTo>
                  <a:pt x="2741485" y="39738"/>
                </a:lnTo>
                <a:lnTo>
                  <a:pt x="2763304" y="72631"/>
                </a:lnTo>
                <a:lnTo>
                  <a:pt x="2782951" y="111963"/>
                </a:lnTo>
                <a:lnTo>
                  <a:pt x="2800413" y="157759"/>
                </a:lnTo>
                <a:lnTo>
                  <a:pt x="2812199" y="198869"/>
                </a:lnTo>
                <a:lnTo>
                  <a:pt x="2821368" y="243801"/>
                </a:lnTo>
                <a:lnTo>
                  <a:pt x="2827921" y="292531"/>
                </a:lnTo>
                <a:lnTo>
                  <a:pt x="2831846" y="345084"/>
                </a:lnTo>
                <a:lnTo>
                  <a:pt x="2833154" y="401434"/>
                </a:lnTo>
                <a:lnTo>
                  <a:pt x="2831846" y="457796"/>
                </a:lnTo>
                <a:lnTo>
                  <a:pt x="2827921" y="510336"/>
                </a:lnTo>
                <a:lnTo>
                  <a:pt x="2821368" y="559079"/>
                </a:lnTo>
                <a:lnTo>
                  <a:pt x="2812199" y="603999"/>
                </a:lnTo>
                <a:lnTo>
                  <a:pt x="2800413" y="645121"/>
                </a:lnTo>
                <a:lnTo>
                  <a:pt x="2782951" y="690905"/>
                </a:lnTo>
                <a:lnTo>
                  <a:pt x="2763304" y="730250"/>
                </a:lnTo>
                <a:lnTo>
                  <a:pt x="2741485" y="763143"/>
                </a:lnTo>
                <a:lnTo>
                  <a:pt x="2717469" y="789584"/>
                </a:lnTo>
                <a:lnTo>
                  <a:pt x="2728976" y="802881"/>
                </a:lnTo>
                <a:lnTo>
                  <a:pt x="2782659" y="743762"/>
                </a:lnTo>
                <a:lnTo>
                  <a:pt x="2806738" y="703516"/>
                </a:lnTo>
                <a:lnTo>
                  <a:pt x="2828988" y="656132"/>
                </a:lnTo>
                <a:lnTo>
                  <a:pt x="2844355" y="613333"/>
                </a:lnTo>
                <a:lnTo>
                  <a:pt x="2856293" y="566432"/>
                </a:lnTo>
                <a:lnTo>
                  <a:pt x="2864828" y="515454"/>
                </a:lnTo>
                <a:lnTo>
                  <a:pt x="2869946" y="460387"/>
                </a:lnTo>
                <a:lnTo>
                  <a:pt x="2871660" y="401243"/>
                </a:lnTo>
                <a:close/>
              </a:path>
            </a:pathLst>
          </a:custGeom>
          <a:solidFill>
            <a:srgbClr val="000000"/>
          </a:solidFill>
        </p:spPr>
        <p:txBody>
          <a:bodyPr wrap="square" lIns="0" tIns="0" rIns="0" bIns="0" rtlCol="0"/>
          <a:lstStyle/>
          <a:p>
            <a:endParaRPr/>
          </a:p>
        </p:txBody>
      </p:sp>
      <p:sp>
        <p:nvSpPr>
          <p:cNvPr id="13" name="object 13"/>
          <p:cNvSpPr txBox="1"/>
          <p:nvPr/>
        </p:nvSpPr>
        <p:spPr>
          <a:xfrm>
            <a:off x="8974237" y="2857500"/>
            <a:ext cx="1482725" cy="513080"/>
          </a:xfrm>
          <a:prstGeom prst="rect">
            <a:avLst/>
          </a:prstGeom>
        </p:spPr>
        <p:txBody>
          <a:bodyPr vert="horz" wrap="square" lIns="0" tIns="12700" rIns="0" bIns="0" rtlCol="0">
            <a:spAutoFit/>
          </a:bodyPr>
          <a:lstStyle/>
          <a:p>
            <a:pPr marL="25400">
              <a:lnSpc>
                <a:spcPct val="100000"/>
              </a:lnSpc>
              <a:spcBef>
                <a:spcPts val="100"/>
              </a:spcBef>
              <a:tabLst>
                <a:tab pos="695325" algn="l"/>
              </a:tabLst>
            </a:pPr>
            <a:r>
              <a:rPr sz="4800" baseline="-23437" dirty="0">
                <a:latin typeface="Cambria Math"/>
                <a:cs typeface="Cambria Math"/>
              </a:rPr>
              <a:t>𝑊	</a:t>
            </a:r>
            <a:r>
              <a:rPr sz="4800" spc="419" baseline="11284" dirty="0">
                <a:latin typeface="Cambria Math"/>
                <a:cs typeface="Cambria Math"/>
              </a:rPr>
              <a:t>ℎ</a:t>
            </a:r>
            <a:r>
              <a:rPr lang="en-US" sz="2300" spc="280" dirty="0">
                <a:latin typeface="Cambria Math"/>
                <a:cs typeface="Cambria Math"/>
              </a:rPr>
              <a:t>t-1</a:t>
            </a:r>
            <a:endParaRPr sz="2300" dirty="0">
              <a:latin typeface="Cambria Math"/>
              <a:cs typeface="Cambria Math"/>
            </a:endParaRPr>
          </a:p>
        </p:txBody>
      </p:sp>
      <p:sp>
        <p:nvSpPr>
          <p:cNvPr id="14" name="object 14"/>
          <p:cNvSpPr txBox="1"/>
          <p:nvPr/>
        </p:nvSpPr>
        <p:spPr>
          <a:xfrm>
            <a:off x="9844886" y="3250692"/>
            <a:ext cx="404495" cy="513080"/>
          </a:xfrm>
          <a:prstGeom prst="rect">
            <a:avLst/>
          </a:prstGeom>
        </p:spPr>
        <p:txBody>
          <a:bodyPr vert="horz" wrap="square" lIns="0" tIns="12700" rIns="0" bIns="0" rtlCol="0">
            <a:spAutoFit/>
          </a:bodyPr>
          <a:lstStyle/>
          <a:p>
            <a:pPr marL="25400">
              <a:lnSpc>
                <a:spcPct val="100000"/>
              </a:lnSpc>
              <a:spcBef>
                <a:spcPts val="100"/>
              </a:spcBef>
            </a:pPr>
            <a:r>
              <a:rPr sz="3200" spc="160" dirty="0">
                <a:latin typeface="Cambria Math"/>
                <a:cs typeface="Cambria Math"/>
              </a:rPr>
              <a:t>𝑥</a:t>
            </a:r>
            <a:r>
              <a:rPr lang="en-US" sz="3450" spc="240" baseline="-15700" dirty="0">
                <a:latin typeface="Cambria Math"/>
                <a:cs typeface="Cambria Math"/>
              </a:rPr>
              <a:t>t</a:t>
            </a:r>
            <a:endParaRPr sz="3450" baseline="-15700" dirty="0">
              <a:latin typeface="Cambria Math"/>
              <a:cs typeface="Cambria Math"/>
            </a:endParaRPr>
          </a:p>
        </p:txBody>
      </p:sp>
      <p:sp>
        <p:nvSpPr>
          <p:cNvPr id="16" name="object 16"/>
          <p:cNvSpPr/>
          <p:nvPr/>
        </p:nvSpPr>
        <p:spPr>
          <a:xfrm>
            <a:off x="8570854" y="4808985"/>
            <a:ext cx="598805" cy="376555"/>
          </a:xfrm>
          <a:custGeom>
            <a:avLst/>
            <a:gdLst/>
            <a:ahLst/>
            <a:cxnLst/>
            <a:rect l="l" t="t" r="r" b="b"/>
            <a:pathLst>
              <a:path w="598804" h="376554">
                <a:moveTo>
                  <a:pt x="478257" y="0"/>
                </a:moveTo>
                <a:lnTo>
                  <a:pt x="472899" y="15279"/>
                </a:lnTo>
                <a:lnTo>
                  <a:pt x="494690" y="24736"/>
                </a:lnTo>
                <a:lnTo>
                  <a:pt x="513430" y="37826"/>
                </a:lnTo>
                <a:lnTo>
                  <a:pt x="541757" y="74909"/>
                </a:lnTo>
                <a:lnTo>
                  <a:pt x="558426" y="124941"/>
                </a:lnTo>
                <a:lnTo>
                  <a:pt x="563982" y="186333"/>
                </a:lnTo>
                <a:lnTo>
                  <a:pt x="562587" y="219533"/>
                </a:lnTo>
                <a:lnTo>
                  <a:pt x="551425" y="276783"/>
                </a:lnTo>
                <a:lnTo>
                  <a:pt x="529026" y="321493"/>
                </a:lnTo>
                <a:lnTo>
                  <a:pt x="494944" y="351655"/>
                </a:lnTo>
                <a:lnTo>
                  <a:pt x="473495" y="361156"/>
                </a:lnTo>
                <a:lnTo>
                  <a:pt x="478257" y="376435"/>
                </a:lnTo>
                <a:lnTo>
                  <a:pt x="529603" y="352350"/>
                </a:lnTo>
                <a:lnTo>
                  <a:pt x="567355" y="310653"/>
                </a:lnTo>
                <a:lnTo>
                  <a:pt x="590573" y="254818"/>
                </a:lnTo>
                <a:lnTo>
                  <a:pt x="598312" y="188316"/>
                </a:lnTo>
                <a:lnTo>
                  <a:pt x="596371" y="153807"/>
                </a:lnTo>
                <a:lnTo>
                  <a:pt x="580843" y="92639"/>
                </a:lnTo>
                <a:lnTo>
                  <a:pt x="550048" y="42843"/>
                </a:lnTo>
                <a:lnTo>
                  <a:pt x="505549" y="9853"/>
                </a:lnTo>
                <a:lnTo>
                  <a:pt x="478257" y="0"/>
                </a:lnTo>
                <a:close/>
              </a:path>
              <a:path w="598804" h="376554">
                <a:moveTo>
                  <a:pt x="120054" y="0"/>
                </a:moveTo>
                <a:lnTo>
                  <a:pt x="68832" y="24134"/>
                </a:lnTo>
                <a:lnTo>
                  <a:pt x="31055" y="65980"/>
                </a:lnTo>
                <a:lnTo>
                  <a:pt x="7763" y="121915"/>
                </a:lnTo>
                <a:lnTo>
                  <a:pt x="0" y="188316"/>
                </a:lnTo>
                <a:lnTo>
                  <a:pt x="1934" y="222901"/>
                </a:lnTo>
                <a:lnTo>
                  <a:pt x="17412" y="284069"/>
                </a:lnTo>
                <a:lnTo>
                  <a:pt x="48133" y="333703"/>
                </a:lnTo>
                <a:lnTo>
                  <a:pt x="92682" y="366594"/>
                </a:lnTo>
                <a:lnTo>
                  <a:pt x="120054" y="376435"/>
                </a:lnTo>
                <a:lnTo>
                  <a:pt x="124816" y="361156"/>
                </a:lnTo>
                <a:lnTo>
                  <a:pt x="103366" y="351655"/>
                </a:lnTo>
                <a:lnTo>
                  <a:pt x="84856" y="338435"/>
                </a:lnTo>
                <a:lnTo>
                  <a:pt x="56653" y="300831"/>
                </a:lnTo>
                <a:lnTo>
                  <a:pt x="39910" y="249683"/>
                </a:lnTo>
                <a:lnTo>
                  <a:pt x="34329" y="186333"/>
                </a:lnTo>
                <a:lnTo>
                  <a:pt x="35724" y="154216"/>
                </a:lnTo>
                <a:lnTo>
                  <a:pt x="46886" y="98505"/>
                </a:lnTo>
                <a:lnTo>
                  <a:pt x="69322" y="54551"/>
                </a:lnTo>
                <a:lnTo>
                  <a:pt x="103702" y="24736"/>
                </a:lnTo>
                <a:lnTo>
                  <a:pt x="125412" y="15279"/>
                </a:lnTo>
                <a:lnTo>
                  <a:pt x="120054" y="0"/>
                </a:lnTo>
                <a:close/>
              </a:path>
            </a:pathLst>
          </a:custGeom>
          <a:solidFill>
            <a:srgbClr val="000000"/>
          </a:solidFill>
        </p:spPr>
        <p:txBody>
          <a:bodyPr wrap="square" lIns="0" tIns="0" rIns="0" bIns="0" rtlCol="0"/>
          <a:lstStyle/>
          <a:p>
            <a:endParaRPr/>
          </a:p>
        </p:txBody>
      </p:sp>
      <p:sp>
        <p:nvSpPr>
          <p:cNvPr id="17" name="object 17"/>
          <p:cNvSpPr txBox="1"/>
          <p:nvPr/>
        </p:nvSpPr>
        <p:spPr>
          <a:xfrm>
            <a:off x="5856768" y="3729228"/>
            <a:ext cx="4288155" cy="1479550"/>
          </a:xfrm>
          <a:prstGeom prst="rect">
            <a:avLst/>
          </a:prstGeom>
        </p:spPr>
        <p:txBody>
          <a:bodyPr vert="horz" wrap="square" lIns="0" tIns="12700" rIns="0" bIns="0" rtlCol="0">
            <a:spAutoFit/>
          </a:bodyPr>
          <a:lstStyle/>
          <a:p>
            <a:pPr marL="335915">
              <a:lnSpc>
                <a:spcPts val="3770"/>
              </a:lnSpc>
              <a:spcBef>
                <a:spcPts val="100"/>
              </a:spcBef>
              <a:tabLst>
                <a:tab pos="1809750" algn="l"/>
              </a:tabLst>
            </a:pPr>
            <a:r>
              <a:rPr sz="3200" spc="125" dirty="0">
                <a:latin typeface="Cambria Math"/>
                <a:cs typeface="Cambria Math"/>
              </a:rPr>
              <a:t>𝑔</a:t>
            </a:r>
            <a:r>
              <a:rPr sz="3450" spc="187" baseline="-15700" dirty="0">
                <a:latin typeface="Cambria Math"/>
                <a:cs typeface="Cambria Math"/>
              </a:rPr>
              <a:t>	</a:t>
            </a:r>
            <a:r>
              <a:rPr sz="3200" spc="-5" dirty="0">
                <a:latin typeface="Cambria Math"/>
                <a:cs typeface="Cambria Math"/>
              </a:rPr>
              <a:t>tanh</a:t>
            </a:r>
            <a:endParaRPr sz="3200" dirty="0">
              <a:latin typeface="Cambria Math"/>
              <a:cs typeface="Cambria Math"/>
            </a:endParaRPr>
          </a:p>
          <a:p>
            <a:pPr marL="38100" marR="43180">
              <a:lnSpc>
                <a:spcPts val="3910"/>
              </a:lnSpc>
              <a:tabLst>
                <a:tab pos="483234" algn="l"/>
                <a:tab pos="530860" algn="l"/>
                <a:tab pos="2846705" algn="l"/>
              </a:tabLst>
            </a:pPr>
            <a:r>
              <a:rPr sz="3200" spc="140" dirty="0">
                <a:latin typeface="Cambria Math"/>
                <a:cs typeface="Cambria Math"/>
              </a:rPr>
              <a:t>𝑐</a:t>
            </a:r>
            <a:r>
              <a:rPr lang="en-US" sz="3450" spc="209" baseline="-15700" dirty="0">
                <a:latin typeface="Cambria Math"/>
                <a:cs typeface="Cambria Math"/>
              </a:rPr>
              <a:t>t</a:t>
            </a:r>
            <a:r>
              <a:rPr sz="3450" spc="209" baseline="-15700" dirty="0">
                <a:latin typeface="Cambria Math"/>
                <a:cs typeface="Cambria Math"/>
              </a:rPr>
              <a:t>	</a:t>
            </a:r>
            <a:r>
              <a:rPr sz="3200" dirty="0">
                <a:latin typeface="Cambria Math"/>
                <a:cs typeface="Cambria Math"/>
              </a:rPr>
              <a:t>=</a:t>
            </a:r>
            <a:r>
              <a:rPr sz="3200" spc="165" dirty="0">
                <a:latin typeface="Cambria Math"/>
                <a:cs typeface="Cambria Math"/>
              </a:rPr>
              <a:t> </a:t>
            </a:r>
            <a:r>
              <a:rPr sz="3200" spc="-75" dirty="0">
                <a:latin typeface="Cambria Math"/>
                <a:cs typeface="Cambria Math"/>
              </a:rPr>
              <a:t>𝑓</a:t>
            </a:r>
            <a:r>
              <a:rPr sz="3200" dirty="0">
                <a:latin typeface="Cambria Math"/>
                <a:cs typeface="Cambria Math"/>
              </a:rPr>
              <a:t>⊙</a:t>
            </a:r>
            <a:r>
              <a:rPr sz="3200" spc="-5" dirty="0">
                <a:latin typeface="Cambria Math"/>
                <a:cs typeface="Cambria Math"/>
              </a:rPr>
              <a:t> </a:t>
            </a:r>
            <a:r>
              <a:rPr sz="3200" spc="260" dirty="0">
                <a:latin typeface="Cambria Math"/>
                <a:cs typeface="Cambria Math"/>
              </a:rPr>
              <a:t>𝑐</a:t>
            </a:r>
            <a:r>
              <a:rPr lang="en-US" sz="3450" spc="390" baseline="-15700" dirty="0">
                <a:latin typeface="Cambria Math"/>
                <a:cs typeface="Cambria Math"/>
              </a:rPr>
              <a:t>t-1</a:t>
            </a:r>
            <a:r>
              <a:rPr sz="3450" spc="517" baseline="-15700" dirty="0">
                <a:latin typeface="Cambria Math"/>
                <a:cs typeface="Cambria Math"/>
              </a:rPr>
              <a:t> </a:t>
            </a:r>
            <a:r>
              <a:rPr sz="3200" dirty="0">
                <a:latin typeface="Cambria Math"/>
                <a:cs typeface="Cambria Math"/>
              </a:rPr>
              <a:t>+</a:t>
            </a:r>
            <a:r>
              <a:rPr sz="3200" spc="-10" dirty="0">
                <a:latin typeface="Cambria Math"/>
                <a:cs typeface="Cambria Math"/>
              </a:rPr>
              <a:t> </a:t>
            </a:r>
            <a:r>
              <a:rPr sz="3200" spc="175" dirty="0">
                <a:latin typeface="Cambria Math"/>
                <a:cs typeface="Cambria Math"/>
              </a:rPr>
              <a:t>𝑖</a:t>
            </a:r>
            <a:r>
              <a:rPr sz="3450" spc="600" baseline="-15700" dirty="0">
                <a:latin typeface="Cambria Math"/>
                <a:cs typeface="Cambria Math"/>
              </a:rPr>
              <a:t> </a:t>
            </a:r>
            <a:r>
              <a:rPr sz="3200" dirty="0">
                <a:latin typeface="Cambria Math"/>
                <a:cs typeface="Cambria Math"/>
              </a:rPr>
              <a:t>⊙</a:t>
            </a:r>
            <a:r>
              <a:rPr sz="3200" spc="-5" dirty="0">
                <a:latin typeface="Cambria Math"/>
                <a:cs typeface="Cambria Math"/>
              </a:rPr>
              <a:t> </a:t>
            </a:r>
            <a:r>
              <a:rPr sz="3200" spc="125" dirty="0">
                <a:latin typeface="Cambria Math"/>
                <a:cs typeface="Cambria Math"/>
              </a:rPr>
              <a:t>𝑔</a:t>
            </a:r>
            <a:r>
              <a:rPr sz="3450" spc="187" baseline="-15700" dirty="0">
                <a:latin typeface="Cambria Math"/>
                <a:cs typeface="Cambria Math"/>
              </a:rPr>
              <a:t> </a:t>
            </a:r>
            <a:r>
              <a:rPr sz="3450" spc="-742" baseline="-15700" dirty="0">
                <a:latin typeface="Cambria Math"/>
                <a:cs typeface="Cambria Math"/>
              </a:rPr>
              <a:t> </a:t>
            </a:r>
            <a:r>
              <a:rPr sz="3200" spc="175" dirty="0" err="1">
                <a:latin typeface="Cambria Math"/>
                <a:cs typeface="Cambria Math"/>
              </a:rPr>
              <a:t>ℎ</a:t>
            </a:r>
            <a:r>
              <a:rPr lang="en-US" sz="3450" spc="262" baseline="-15700" dirty="0" err="1">
                <a:latin typeface="Cambria Math"/>
                <a:cs typeface="Cambria Math"/>
              </a:rPr>
              <a:t>t</a:t>
            </a:r>
            <a:r>
              <a:rPr sz="3450" spc="262" baseline="-15700" dirty="0">
                <a:latin typeface="Cambria Math"/>
                <a:cs typeface="Cambria Math"/>
              </a:rPr>
              <a:t>		</a:t>
            </a:r>
            <a:r>
              <a:rPr sz="3200" dirty="0">
                <a:latin typeface="Cambria Math"/>
                <a:cs typeface="Cambria Math"/>
              </a:rPr>
              <a:t>=</a:t>
            </a:r>
            <a:r>
              <a:rPr sz="3200" spc="180" dirty="0">
                <a:latin typeface="Cambria Math"/>
                <a:cs typeface="Cambria Math"/>
              </a:rPr>
              <a:t> </a:t>
            </a:r>
            <a:r>
              <a:rPr sz="3200" spc="120" dirty="0">
                <a:latin typeface="Cambria Math"/>
                <a:cs typeface="Cambria Math"/>
              </a:rPr>
              <a:t>𝑜</a:t>
            </a:r>
            <a:r>
              <a:rPr sz="3450" spc="630" baseline="-15700" dirty="0">
                <a:latin typeface="Cambria Math"/>
                <a:cs typeface="Cambria Math"/>
              </a:rPr>
              <a:t> </a:t>
            </a:r>
            <a:r>
              <a:rPr sz="3200" dirty="0">
                <a:latin typeface="Cambria Math"/>
                <a:cs typeface="Cambria Math"/>
              </a:rPr>
              <a:t>⊙</a:t>
            </a:r>
            <a:r>
              <a:rPr sz="3200" spc="10" dirty="0">
                <a:latin typeface="Cambria Math"/>
                <a:cs typeface="Cambria Math"/>
              </a:rPr>
              <a:t> </a:t>
            </a:r>
            <a:r>
              <a:rPr sz="3200" spc="-5" dirty="0">
                <a:latin typeface="Cambria Math"/>
                <a:cs typeface="Cambria Math"/>
              </a:rPr>
              <a:t>tanh	</a:t>
            </a:r>
            <a:r>
              <a:rPr sz="3200" spc="140" dirty="0">
                <a:latin typeface="Cambria Math"/>
                <a:cs typeface="Cambria Math"/>
              </a:rPr>
              <a:t>𝑐</a:t>
            </a:r>
            <a:r>
              <a:rPr lang="en-US" sz="3450" spc="209" baseline="-15700" dirty="0">
                <a:latin typeface="Cambria Math"/>
                <a:cs typeface="Cambria Math"/>
              </a:rPr>
              <a:t>t</a:t>
            </a:r>
            <a:endParaRPr sz="3450" baseline="-15700" dirty="0">
              <a:latin typeface="Cambria Math"/>
              <a:cs typeface="Cambria Math"/>
            </a:endParaRPr>
          </a:p>
        </p:txBody>
      </p:sp>
      <p:sp>
        <p:nvSpPr>
          <p:cNvPr id="24" name="object 24"/>
          <p:cNvSpPr txBox="1"/>
          <p:nvPr/>
        </p:nvSpPr>
        <p:spPr>
          <a:xfrm>
            <a:off x="109165" y="6093740"/>
            <a:ext cx="5801995" cy="227329"/>
          </a:xfrm>
          <a:prstGeom prst="rect">
            <a:avLst/>
          </a:prstGeom>
        </p:spPr>
        <p:txBody>
          <a:bodyPr vert="horz" wrap="square" lIns="0" tIns="4445" rIns="0" bIns="0" rtlCol="0">
            <a:spAutoFit/>
          </a:bodyPr>
          <a:lstStyle/>
          <a:p>
            <a:pPr marL="12700">
              <a:lnSpc>
                <a:spcPct val="100000"/>
              </a:lnSpc>
              <a:spcBef>
                <a:spcPts val="35"/>
              </a:spcBef>
            </a:pPr>
            <a:r>
              <a:rPr sz="1300" spc="5" dirty="0">
                <a:latin typeface="Calibri"/>
                <a:cs typeface="Calibri"/>
              </a:rPr>
              <a:t>Hochreiter</a:t>
            </a:r>
            <a:r>
              <a:rPr sz="1300" spc="20" dirty="0">
                <a:latin typeface="Calibri"/>
                <a:cs typeface="Calibri"/>
              </a:rPr>
              <a:t> </a:t>
            </a:r>
            <a:r>
              <a:rPr sz="1300" spc="5" dirty="0">
                <a:latin typeface="Calibri"/>
                <a:cs typeface="Calibri"/>
              </a:rPr>
              <a:t>and</a:t>
            </a:r>
            <a:r>
              <a:rPr sz="1300" spc="25" dirty="0">
                <a:latin typeface="Calibri"/>
                <a:cs typeface="Calibri"/>
              </a:rPr>
              <a:t> </a:t>
            </a:r>
            <a:r>
              <a:rPr sz="1300" dirty="0">
                <a:latin typeface="Calibri"/>
                <a:cs typeface="Calibri"/>
              </a:rPr>
              <a:t>Schmidhuber,</a:t>
            </a:r>
            <a:r>
              <a:rPr sz="1300" spc="20" dirty="0">
                <a:latin typeface="Calibri"/>
                <a:cs typeface="Calibri"/>
              </a:rPr>
              <a:t> </a:t>
            </a:r>
            <a:r>
              <a:rPr sz="1300" spc="10" dirty="0">
                <a:latin typeface="Calibri"/>
                <a:cs typeface="Calibri"/>
              </a:rPr>
              <a:t>“Long</a:t>
            </a:r>
            <a:r>
              <a:rPr sz="1300" spc="25" dirty="0">
                <a:latin typeface="Calibri"/>
                <a:cs typeface="Calibri"/>
              </a:rPr>
              <a:t> </a:t>
            </a:r>
            <a:r>
              <a:rPr sz="1300" spc="5" dirty="0">
                <a:latin typeface="Calibri"/>
                <a:cs typeface="Calibri"/>
              </a:rPr>
              <a:t>Short</a:t>
            </a:r>
            <a:r>
              <a:rPr sz="1300" spc="25" dirty="0">
                <a:latin typeface="Calibri"/>
                <a:cs typeface="Calibri"/>
              </a:rPr>
              <a:t> </a:t>
            </a:r>
            <a:r>
              <a:rPr sz="1300" spc="-25" dirty="0">
                <a:latin typeface="Calibri"/>
                <a:cs typeface="Calibri"/>
              </a:rPr>
              <a:t>Term</a:t>
            </a:r>
            <a:r>
              <a:rPr sz="1300" spc="35" dirty="0">
                <a:latin typeface="Calibri"/>
                <a:cs typeface="Calibri"/>
              </a:rPr>
              <a:t> </a:t>
            </a:r>
            <a:r>
              <a:rPr sz="1300" dirty="0">
                <a:latin typeface="Calibri"/>
                <a:cs typeface="Calibri"/>
              </a:rPr>
              <a:t>Memory”,</a:t>
            </a:r>
            <a:r>
              <a:rPr sz="1300" spc="25" dirty="0">
                <a:latin typeface="Calibri"/>
                <a:cs typeface="Calibri"/>
              </a:rPr>
              <a:t> </a:t>
            </a:r>
            <a:r>
              <a:rPr sz="1300" spc="5" dirty="0">
                <a:latin typeface="Calibri"/>
                <a:cs typeface="Calibri"/>
              </a:rPr>
              <a:t>Neural</a:t>
            </a:r>
            <a:r>
              <a:rPr sz="1300" spc="10" dirty="0">
                <a:latin typeface="Calibri"/>
                <a:cs typeface="Calibri"/>
              </a:rPr>
              <a:t> </a:t>
            </a:r>
            <a:r>
              <a:rPr sz="1300" spc="5" dirty="0">
                <a:latin typeface="Calibri"/>
                <a:cs typeface="Calibri"/>
              </a:rPr>
              <a:t>Computation</a:t>
            </a:r>
            <a:r>
              <a:rPr sz="1300" spc="25" dirty="0">
                <a:latin typeface="Calibri"/>
                <a:cs typeface="Calibri"/>
              </a:rPr>
              <a:t> </a:t>
            </a:r>
            <a:r>
              <a:rPr sz="1300" spc="10" dirty="0">
                <a:latin typeface="Calibri"/>
                <a:cs typeface="Calibri"/>
              </a:rPr>
              <a:t>1997</a:t>
            </a:r>
            <a:endParaRPr sz="1300">
              <a:latin typeface="Calibri"/>
              <a:cs typeface="Calibri"/>
            </a:endParaRPr>
          </a:p>
        </p:txBody>
      </p:sp>
      <p:grpSp>
        <p:nvGrpSpPr>
          <p:cNvPr id="25" name="object 4">
            <a:extLst>
              <a:ext uri="{FF2B5EF4-FFF2-40B4-BE49-F238E27FC236}">
                <a16:creationId xmlns:a16="http://schemas.microsoft.com/office/drawing/2014/main" id="{320D4D13-5972-4EC6-BD66-AD3CEE3B813B}"/>
              </a:ext>
            </a:extLst>
          </p:cNvPr>
          <p:cNvGrpSpPr/>
          <p:nvPr/>
        </p:nvGrpSpPr>
        <p:grpSpPr>
          <a:xfrm>
            <a:off x="304800" y="2286000"/>
            <a:ext cx="5027930" cy="1007110"/>
            <a:chOff x="303763" y="2320418"/>
            <a:chExt cx="5027930" cy="1007110"/>
          </a:xfrm>
        </p:grpSpPr>
        <p:sp>
          <p:nvSpPr>
            <p:cNvPr id="26" name="object 5">
              <a:extLst>
                <a:ext uri="{FF2B5EF4-FFF2-40B4-BE49-F238E27FC236}">
                  <a16:creationId xmlns:a16="http://schemas.microsoft.com/office/drawing/2014/main" id="{481CB9C5-684F-429D-8006-C0BFDD7C9382}"/>
                </a:ext>
              </a:extLst>
            </p:cNvPr>
            <p:cNvSpPr/>
            <p:nvPr/>
          </p:nvSpPr>
          <p:spPr>
            <a:xfrm>
              <a:off x="303763" y="2320418"/>
              <a:ext cx="5027930" cy="1007110"/>
            </a:xfrm>
            <a:custGeom>
              <a:avLst/>
              <a:gdLst/>
              <a:ahLst/>
              <a:cxnLst/>
              <a:rect l="l" t="t" r="r" b="b"/>
              <a:pathLst>
                <a:path w="5027930" h="1007110">
                  <a:moveTo>
                    <a:pt x="0" y="0"/>
                  </a:moveTo>
                  <a:lnTo>
                    <a:pt x="5027338" y="0"/>
                  </a:lnTo>
                  <a:lnTo>
                    <a:pt x="5027338" y="1006494"/>
                  </a:lnTo>
                  <a:lnTo>
                    <a:pt x="0" y="1006494"/>
                  </a:lnTo>
                  <a:lnTo>
                    <a:pt x="0" y="0"/>
                  </a:lnTo>
                  <a:close/>
                </a:path>
              </a:pathLst>
            </a:custGeom>
            <a:ln w="25400">
              <a:solidFill>
                <a:srgbClr val="000000"/>
              </a:solidFill>
            </a:ln>
          </p:spPr>
          <p:txBody>
            <a:bodyPr wrap="square" lIns="0" tIns="0" rIns="0" bIns="0" rtlCol="0"/>
            <a:lstStyle/>
            <a:p>
              <a:endParaRPr/>
            </a:p>
          </p:txBody>
        </p:sp>
        <p:sp>
          <p:nvSpPr>
            <p:cNvPr id="27" name="object 6">
              <a:extLst>
                <a:ext uri="{FF2B5EF4-FFF2-40B4-BE49-F238E27FC236}">
                  <a16:creationId xmlns:a16="http://schemas.microsoft.com/office/drawing/2014/main" id="{BA1F4683-FDB0-4136-A918-1FCE07F1BA4B}"/>
                </a:ext>
              </a:extLst>
            </p:cNvPr>
            <p:cNvSpPr/>
            <p:nvPr/>
          </p:nvSpPr>
          <p:spPr>
            <a:xfrm>
              <a:off x="2193545" y="2445524"/>
              <a:ext cx="2683256" cy="803275"/>
            </a:xfrm>
            <a:custGeom>
              <a:avLst/>
              <a:gdLst/>
              <a:ahLst/>
              <a:cxnLst/>
              <a:rect l="l" t="t" r="r" b="b"/>
              <a:pathLst>
                <a:path w="2872104" h="803275">
                  <a:moveTo>
                    <a:pt x="154178" y="13284"/>
                  </a:moveTo>
                  <a:lnTo>
                    <a:pt x="114909" y="25984"/>
                  </a:lnTo>
                  <a:lnTo>
                    <a:pt x="88988" y="59105"/>
                  </a:lnTo>
                  <a:lnTo>
                    <a:pt x="64897" y="99352"/>
                  </a:lnTo>
                  <a:lnTo>
                    <a:pt x="42659" y="146735"/>
                  </a:lnTo>
                  <a:lnTo>
                    <a:pt x="27292" y="189522"/>
                  </a:lnTo>
                  <a:lnTo>
                    <a:pt x="15354" y="236372"/>
                  </a:lnTo>
                  <a:lnTo>
                    <a:pt x="6819" y="287274"/>
                  </a:lnTo>
                  <a:lnTo>
                    <a:pt x="1701" y="342226"/>
                  </a:lnTo>
                  <a:lnTo>
                    <a:pt x="0" y="401434"/>
                  </a:lnTo>
                  <a:lnTo>
                    <a:pt x="1701" y="460387"/>
                  </a:lnTo>
                  <a:lnTo>
                    <a:pt x="6819" y="515454"/>
                  </a:lnTo>
                  <a:lnTo>
                    <a:pt x="15354" y="566432"/>
                  </a:lnTo>
                  <a:lnTo>
                    <a:pt x="27292" y="613321"/>
                  </a:lnTo>
                  <a:lnTo>
                    <a:pt x="42659" y="656132"/>
                  </a:lnTo>
                  <a:lnTo>
                    <a:pt x="64897" y="703516"/>
                  </a:lnTo>
                  <a:lnTo>
                    <a:pt x="88988" y="743762"/>
                  </a:lnTo>
                  <a:lnTo>
                    <a:pt x="114909" y="776884"/>
                  </a:lnTo>
                  <a:lnTo>
                    <a:pt x="142671" y="802868"/>
                  </a:lnTo>
                  <a:lnTo>
                    <a:pt x="154178" y="789571"/>
                  </a:lnTo>
                  <a:lnTo>
                    <a:pt x="130162" y="763130"/>
                  </a:lnTo>
                  <a:lnTo>
                    <a:pt x="108331" y="730250"/>
                  </a:lnTo>
                  <a:lnTo>
                    <a:pt x="88696" y="690905"/>
                  </a:lnTo>
                  <a:lnTo>
                    <a:pt x="71234" y="645109"/>
                  </a:lnTo>
                  <a:lnTo>
                    <a:pt x="59436" y="603999"/>
                  </a:lnTo>
                  <a:lnTo>
                    <a:pt x="50279" y="559066"/>
                  </a:lnTo>
                  <a:lnTo>
                    <a:pt x="43726" y="510336"/>
                  </a:lnTo>
                  <a:lnTo>
                    <a:pt x="39801" y="457784"/>
                  </a:lnTo>
                  <a:lnTo>
                    <a:pt x="38493" y="401231"/>
                  </a:lnTo>
                  <a:lnTo>
                    <a:pt x="39801" y="345071"/>
                  </a:lnTo>
                  <a:lnTo>
                    <a:pt x="43726" y="292531"/>
                  </a:lnTo>
                  <a:lnTo>
                    <a:pt x="50279" y="243789"/>
                  </a:lnTo>
                  <a:lnTo>
                    <a:pt x="59436" y="198869"/>
                  </a:lnTo>
                  <a:lnTo>
                    <a:pt x="71234" y="157746"/>
                  </a:lnTo>
                  <a:lnTo>
                    <a:pt x="88696" y="111963"/>
                  </a:lnTo>
                  <a:lnTo>
                    <a:pt x="108331" y="72618"/>
                  </a:lnTo>
                  <a:lnTo>
                    <a:pt x="130162" y="39725"/>
                  </a:lnTo>
                  <a:lnTo>
                    <a:pt x="154178" y="13284"/>
                  </a:lnTo>
                  <a:close/>
                </a:path>
                <a:path w="2872104" h="803275">
                  <a:moveTo>
                    <a:pt x="824420" y="13284"/>
                  </a:moveTo>
                  <a:lnTo>
                    <a:pt x="785152" y="25984"/>
                  </a:lnTo>
                  <a:lnTo>
                    <a:pt x="759231" y="59105"/>
                  </a:lnTo>
                  <a:lnTo>
                    <a:pt x="735139" y="99352"/>
                  </a:lnTo>
                  <a:lnTo>
                    <a:pt x="712901" y="146735"/>
                  </a:lnTo>
                  <a:lnTo>
                    <a:pt x="697534" y="189522"/>
                  </a:lnTo>
                  <a:lnTo>
                    <a:pt x="685596" y="236372"/>
                  </a:lnTo>
                  <a:lnTo>
                    <a:pt x="677062" y="287274"/>
                  </a:lnTo>
                  <a:lnTo>
                    <a:pt x="671944" y="342226"/>
                  </a:lnTo>
                  <a:lnTo>
                    <a:pt x="670242" y="401434"/>
                  </a:lnTo>
                  <a:lnTo>
                    <a:pt x="671944" y="460387"/>
                  </a:lnTo>
                  <a:lnTo>
                    <a:pt x="677062" y="515454"/>
                  </a:lnTo>
                  <a:lnTo>
                    <a:pt x="685596" y="566432"/>
                  </a:lnTo>
                  <a:lnTo>
                    <a:pt x="697534" y="613321"/>
                  </a:lnTo>
                  <a:lnTo>
                    <a:pt x="712901" y="656132"/>
                  </a:lnTo>
                  <a:lnTo>
                    <a:pt x="735139" y="703516"/>
                  </a:lnTo>
                  <a:lnTo>
                    <a:pt x="759231" y="743762"/>
                  </a:lnTo>
                  <a:lnTo>
                    <a:pt x="785152" y="776884"/>
                  </a:lnTo>
                  <a:lnTo>
                    <a:pt x="812914" y="802868"/>
                  </a:lnTo>
                  <a:lnTo>
                    <a:pt x="824420" y="789571"/>
                  </a:lnTo>
                  <a:lnTo>
                    <a:pt x="800404" y="763130"/>
                  </a:lnTo>
                  <a:lnTo>
                    <a:pt x="778573" y="730250"/>
                  </a:lnTo>
                  <a:lnTo>
                    <a:pt x="758939" y="690905"/>
                  </a:lnTo>
                  <a:lnTo>
                    <a:pt x="741476" y="645109"/>
                  </a:lnTo>
                  <a:lnTo>
                    <a:pt x="729678" y="603999"/>
                  </a:lnTo>
                  <a:lnTo>
                    <a:pt x="720521" y="559066"/>
                  </a:lnTo>
                  <a:lnTo>
                    <a:pt x="713968" y="510336"/>
                  </a:lnTo>
                  <a:lnTo>
                    <a:pt x="710044" y="457784"/>
                  </a:lnTo>
                  <a:lnTo>
                    <a:pt x="708736" y="401231"/>
                  </a:lnTo>
                  <a:lnTo>
                    <a:pt x="710044" y="345071"/>
                  </a:lnTo>
                  <a:lnTo>
                    <a:pt x="713968" y="292531"/>
                  </a:lnTo>
                  <a:lnTo>
                    <a:pt x="720521" y="243789"/>
                  </a:lnTo>
                  <a:lnTo>
                    <a:pt x="729678" y="198869"/>
                  </a:lnTo>
                  <a:lnTo>
                    <a:pt x="741476" y="157746"/>
                  </a:lnTo>
                  <a:lnTo>
                    <a:pt x="758939" y="111963"/>
                  </a:lnTo>
                  <a:lnTo>
                    <a:pt x="778573" y="72618"/>
                  </a:lnTo>
                  <a:lnTo>
                    <a:pt x="800404" y="39725"/>
                  </a:lnTo>
                  <a:lnTo>
                    <a:pt x="824420" y="13284"/>
                  </a:lnTo>
                  <a:close/>
                </a:path>
                <a:path w="2872104" h="803275">
                  <a:moveTo>
                    <a:pt x="1772208" y="401231"/>
                  </a:moveTo>
                  <a:lnTo>
                    <a:pt x="1770507" y="342226"/>
                  </a:lnTo>
                  <a:lnTo>
                    <a:pt x="1765388" y="287274"/>
                  </a:lnTo>
                  <a:lnTo>
                    <a:pt x="1756854" y="236372"/>
                  </a:lnTo>
                  <a:lnTo>
                    <a:pt x="1744903" y="189522"/>
                  </a:lnTo>
                  <a:lnTo>
                    <a:pt x="1729549" y="146735"/>
                  </a:lnTo>
                  <a:lnTo>
                    <a:pt x="1707299" y="99352"/>
                  </a:lnTo>
                  <a:lnTo>
                    <a:pt x="1683207" y="59105"/>
                  </a:lnTo>
                  <a:lnTo>
                    <a:pt x="1657286" y="25984"/>
                  </a:lnTo>
                  <a:lnTo>
                    <a:pt x="1629537" y="0"/>
                  </a:lnTo>
                  <a:lnTo>
                    <a:pt x="1618030" y="13284"/>
                  </a:lnTo>
                  <a:lnTo>
                    <a:pt x="1642033" y="39725"/>
                  </a:lnTo>
                  <a:lnTo>
                    <a:pt x="1663865" y="72618"/>
                  </a:lnTo>
                  <a:lnTo>
                    <a:pt x="1683512" y="111963"/>
                  </a:lnTo>
                  <a:lnTo>
                    <a:pt x="1700974" y="157746"/>
                  </a:lnTo>
                  <a:lnTo>
                    <a:pt x="1712760" y="198869"/>
                  </a:lnTo>
                  <a:lnTo>
                    <a:pt x="1721929" y="243789"/>
                  </a:lnTo>
                  <a:lnTo>
                    <a:pt x="1728470" y="292531"/>
                  </a:lnTo>
                  <a:lnTo>
                    <a:pt x="1732407" y="345071"/>
                  </a:lnTo>
                  <a:lnTo>
                    <a:pt x="1733715" y="401434"/>
                  </a:lnTo>
                  <a:lnTo>
                    <a:pt x="1732407" y="457784"/>
                  </a:lnTo>
                  <a:lnTo>
                    <a:pt x="1728470" y="510336"/>
                  </a:lnTo>
                  <a:lnTo>
                    <a:pt x="1721929" y="559066"/>
                  </a:lnTo>
                  <a:lnTo>
                    <a:pt x="1712760" y="603999"/>
                  </a:lnTo>
                  <a:lnTo>
                    <a:pt x="1700974" y="645109"/>
                  </a:lnTo>
                  <a:lnTo>
                    <a:pt x="1683512" y="690905"/>
                  </a:lnTo>
                  <a:lnTo>
                    <a:pt x="1663865" y="730250"/>
                  </a:lnTo>
                  <a:lnTo>
                    <a:pt x="1642033" y="763130"/>
                  </a:lnTo>
                  <a:lnTo>
                    <a:pt x="1618030" y="789571"/>
                  </a:lnTo>
                  <a:lnTo>
                    <a:pt x="1629537" y="802868"/>
                  </a:lnTo>
                  <a:lnTo>
                    <a:pt x="1683207" y="743762"/>
                  </a:lnTo>
                  <a:lnTo>
                    <a:pt x="1707299" y="703516"/>
                  </a:lnTo>
                  <a:lnTo>
                    <a:pt x="1729549" y="656132"/>
                  </a:lnTo>
                  <a:lnTo>
                    <a:pt x="1744903" y="613321"/>
                  </a:lnTo>
                  <a:lnTo>
                    <a:pt x="1756854" y="566432"/>
                  </a:lnTo>
                  <a:lnTo>
                    <a:pt x="1765388" y="515454"/>
                  </a:lnTo>
                  <a:lnTo>
                    <a:pt x="1770507" y="460387"/>
                  </a:lnTo>
                  <a:lnTo>
                    <a:pt x="1772208" y="401231"/>
                  </a:lnTo>
                  <a:close/>
                </a:path>
                <a:path w="2872104" h="803275">
                  <a:moveTo>
                    <a:pt x="2871647" y="401231"/>
                  </a:moveTo>
                  <a:lnTo>
                    <a:pt x="2869946" y="342226"/>
                  </a:lnTo>
                  <a:lnTo>
                    <a:pt x="2864828" y="287274"/>
                  </a:lnTo>
                  <a:lnTo>
                    <a:pt x="2856293" y="236372"/>
                  </a:lnTo>
                  <a:lnTo>
                    <a:pt x="2844342" y="189522"/>
                  </a:lnTo>
                  <a:lnTo>
                    <a:pt x="2828988" y="146735"/>
                  </a:lnTo>
                  <a:lnTo>
                    <a:pt x="2806738" y="99352"/>
                  </a:lnTo>
                  <a:lnTo>
                    <a:pt x="2782646" y="59105"/>
                  </a:lnTo>
                  <a:lnTo>
                    <a:pt x="2756725" y="25984"/>
                  </a:lnTo>
                  <a:lnTo>
                    <a:pt x="2728976" y="0"/>
                  </a:lnTo>
                  <a:lnTo>
                    <a:pt x="2717469" y="13284"/>
                  </a:lnTo>
                  <a:lnTo>
                    <a:pt x="2741472" y="39725"/>
                  </a:lnTo>
                  <a:lnTo>
                    <a:pt x="2763304" y="72618"/>
                  </a:lnTo>
                  <a:lnTo>
                    <a:pt x="2782951" y="111963"/>
                  </a:lnTo>
                  <a:lnTo>
                    <a:pt x="2800413" y="157746"/>
                  </a:lnTo>
                  <a:lnTo>
                    <a:pt x="2812199" y="198869"/>
                  </a:lnTo>
                  <a:lnTo>
                    <a:pt x="2821368" y="243789"/>
                  </a:lnTo>
                  <a:lnTo>
                    <a:pt x="2827909" y="292531"/>
                  </a:lnTo>
                  <a:lnTo>
                    <a:pt x="2831846" y="345071"/>
                  </a:lnTo>
                  <a:lnTo>
                    <a:pt x="2833154" y="401434"/>
                  </a:lnTo>
                  <a:lnTo>
                    <a:pt x="2831846" y="457784"/>
                  </a:lnTo>
                  <a:lnTo>
                    <a:pt x="2827909" y="510336"/>
                  </a:lnTo>
                  <a:lnTo>
                    <a:pt x="2821368" y="559066"/>
                  </a:lnTo>
                  <a:lnTo>
                    <a:pt x="2812199" y="603999"/>
                  </a:lnTo>
                  <a:lnTo>
                    <a:pt x="2800413" y="645109"/>
                  </a:lnTo>
                  <a:lnTo>
                    <a:pt x="2782951" y="690905"/>
                  </a:lnTo>
                  <a:lnTo>
                    <a:pt x="2763304" y="730250"/>
                  </a:lnTo>
                  <a:lnTo>
                    <a:pt x="2741472" y="763130"/>
                  </a:lnTo>
                  <a:lnTo>
                    <a:pt x="2717469" y="789571"/>
                  </a:lnTo>
                  <a:lnTo>
                    <a:pt x="2728976" y="802868"/>
                  </a:lnTo>
                  <a:lnTo>
                    <a:pt x="2782646" y="743762"/>
                  </a:lnTo>
                  <a:lnTo>
                    <a:pt x="2806738" y="703516"/>
                  </a:lnTo>
                  <a:lnTo>
                    <a:pt x="2828988" y="656132"/>
                  </a:lnTo>
                  <a:lnTo>
                    <a:pt x="2844342" y="613321"/>
                  </a:lnTo>
                  <a:lnTo>
                    <a:pt x="2856293" y="566432"/>
                  </a:lnTo>
                  <a:lnTo>
                    <a:pt x="2864828" y="515454"/>
                  </a:lnTo>
                  <a:lnTo>
                    <a:pt x="2869946" y="460387"/>
                  </a:lnTo>
                  <a:lnTo>
                    <a:pt x="2871647" y="401231"/>
                  </a:lnTo>
                  <a:close/>
                </a:path>
              </a:pathLst>
            </a:custGeom>
            <a:solidFill>
              <a:srgbClr val="000000"/>
            </a:solidFill>
          </p:spPr>
          <p:txBody>
            <a:bodyPr wrap="square" lIns="0" tIns="0" rIns="0" bIns="0" rtlCol="0"/>
            <a:lstStyle/>
            <a:p>
              <a:endParaRPr/>
            </a:p>
          </p:txBody>
        </p:sp>
      </p:grpSp>
      <p:sp>
        <p:nvSpPr>
          <p:cNvPr id="28" name="object 7">
            <a:extLst>
              <a:ext uri="{FF2B5EF4-FFF2-40B4-BE49-F238E27FC236}">
                <a16:creationId xmlns:a16="http://schemas.microsoft.com/office/drawing/2014/main" id="{9BE3BFDB-1A5F-40CB-811F-D07DD896460E}"/>
              </a:ext>
            </a:extLst>
          </p:cNvPr>
          <p:cNvSpPr txBox="1"/>
          <p:nvPr/>
        </p:nvSpPr>
        <p:spPr>
          <a:xfrm>
            <a:off x="369804" y="2543556"/>
            <a:ext cx="3448050" cy="513080"/>
          </a:xfrm>
          <a:prstGeom prst="rect">
            <a:avLst/>
          </a:prstGeom>
        </p:spPr>
        <p:txBody>
          <a:bodyPr vert="horz" wrap="square" lIns="0" tIns="12700" rIns="0" bIns="0" rtlCol="0">
            <a:spAutoFit/>
          </a:bodyPr>
          <a:lstStyle/>
          <a:p>
            <a:pPr marL="25400">
              <a:lnSpc>
                <a:spcPct val="100000"/>
              </a:lnSpc>
              <a:spcBef>
                <a:spcPts val="100"/>
              </a:spcBef>
              <a:tabLst>
                <a:tab pos="518159" algn="l"/>
                <a:tab pos="1990725" algn="l"/>
                <a:tab pos="2660650" algn="l"/>
              </a:tabLst>
            </a:pPr>
            <a:r>
              <a:rPr sz="3200" spc="175" dirty="0" err="1">
                <a:latin typeface="Cambria Math"/>
                <a:cs typeface="Cambria Math"/>
              </a:rPr>
              <a:t>ℎ</a:t>
            </a:r>
            <a:r>
              <a:rPr lang="en-US" sz="3450" spc="262" baseline="-15700" dirty="0" err="1">
                <a:latin typeface="Cambria Math"/>
                <a:cs typeface="Cambria Math"/>
              </a:rPr>
              <a:t>t</a:t>
            </a:r>
            <a:r>
              <a:rPr sz="3200" dirty="0">
                <a:latin typeface="Cambria Math"/>
                <a:cs typeface="Cambria Math"/>
              </a:rPr>
              <a:t>=</a:t>
            </a:r>
            <a:r>
              <a:rPr sz="3200" spc="180" dirty="0">
                <a:latin typeface="Cambria Math"/>
                <a:cs typeface="Cambria Math"/>
              </a:rPr>
              <a:t> </a:t>
            </a:r>
            <a:r>
              <a:rPr sz="3200" spc="-5" dirty="0">
                <a:latin typeface="Cambria Math"/>
                <a:cs typeface="Cambria Math"/>
              </a:rPr>
              <a:t>tanh	</a:t>
            </a:r>
            <a:r>
              <a:rPr sz="3200" dirty="0">
                <a:latin typeface="Cambria Math"/>
                <a:cs typeface="Cambria Math"/>
              </a:rPr>
              <a:t>𝑊	</a:t>
            </a:r>
            <a:r>
              <a:rPr sz="4800" spc="419" baseline="34722" dirty="0">
                <a:latin typeface="Cambria Math"/>
                <a:cs typeface="Cambria Math"/>
              </a:rPr>
              <a:t>ℎ</a:t>
            </a:r>
            <a:r>
              <a:rPr lang="en-US" sz="3450" spc="419" baseline="32608" dirty="0">
                <a:latin typeface="Cambria Math"/>
                <a:cs typeface="Cambria Math"/>
              </a:rPr>
              <a:t>t-1</a:t>
            </a:r>
            <a:endParaRPr sz="3450" baseline="32608" dirty="0">
              <a:latin typeface="Cambria Math"/>
              <a:cs typeface="Cambria Math"/>
            </a:endParaRPr>
          </a:p>
        </p:txBody>
      </p:sp>
      <p:sp>
        <p:nvSpPr>
          <p:cNvPr id="29" name="object 8">
            <a:extLst>
              <a:ext uri="{FF2B5EF4-FFF2-40B4-BE49-F238E27FC236}">
                <a16:creationId xmlns:a16="http://schemas.microsoft.com/office/drawing/2014/main" id="{4EC05EBD-8932-400E-953A-30358280183C}"/>
              </a:ext>
            </a:extLst>
          </p:cNvPr>
          <p:cNvSpPr txBox="1"/>
          <p:nvPr/>
        </p:nvSpPr>
        <p:spPr>
          <a:xfrm>
            <a:off x="3205904" y="2766060"/>
            <a:ext cx="404495" cy="513080"/>
          </a:xfrm>
          <a:prstGeom prst="rect">
            <a:avLst/>
          </a:prstGeom>
        </p:spPr>
        <p:txBody>
          <a:bodyPr vert="horz" wrap="square" lIns="0" tIns="12700" rIns="0" bIns="0" rtlCol="0">
            <a:spAutoFit/>
          </a:bodyPr>
          <a:lstStyle/>
          <a:p>
            <a:pPr marL="25400">
              <a:lnSpc>
                <a:spcPct val="100000"/>
              </a:lnSpc>
              <a:spcBef>
                <a:spcPts val="100"/>
              </a:spcBef>
            </a:pPr>
            <a:r>
              <a:rPr sz="3200" spc="160" dirty="0">
                <a:latin typeface="Cambria Math"/>
                <a:cs typeface="Cambria Math"/>
              </a:rPr>
              <a:t>𝑥</a:t>
            </a:r>
            <a:r>
              <a:rPr lang="en-US" sz="3450" spc="240" baseline="-15700" dirty="0">
                <a:latin typeface="Cambria Math"/>
                <a:cs typeface="Cambria Math"/>
              </a:rPr>
              <a:t>t</a:t>
            </a:r>
            <a:endParaRPr sz="3450" baseline="-15700" dirty="0">
              <a:latin typeface="Cambria Math"/>
              <a:cs typeface="Cambria Math"/>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6755765" cy="635000"/>
          </a:xfrm>
          <a:prstGeom prst="rect">
            <a:avLst/>
          </a:prstGeom>
        </p:spPr>
        <p:txBody>
          <a:bodyPr vert="horz" wrap="square" lIns="0" tIns="12700" rIns="0" bIns="0" rtlCol="0">
            <a:spAutoFit/>
          </a:bodyPr>
          <a:lstStyle/>
          <a:p>
            <a:pPr marL="12700">
              <a:lnSpc>
                <a:spcPct val="100000"/>
              </a:lnSpc>
              <a:spcBef>
                <a:spcPts val="100"/>
              </a:spcBef>
            </a:pPr>
            <a:r>
              <a:rPr sz="4000" spc="-5" dirty="0"/>
              <a:t>Long</a:t>
            </a:r>
            <a:r>
              <a:rPr sz="4000" spc="-25" dirty="0"/>
              <a:t> </a:t>
            </a:r>
            <a:r>
              <a:rPr sz="4000" spc="-5" dirty="0"/>
              <a:t>Short</a:t>
            </a:r>
            <a:r>
              <a:rPr sz="4000" spc="-25" dirty="0"/>
              <a:t> </a:t>
            </a:r>
            <a:r>
              <a:rPr sz="4000" spc="-95" dirty="0"/>
              <a:t>Term</a:t>
            </a:r>
            <a:r>
              <a:rPr sz="4000" spc="-30" dirty="0"/>
              <a:t> </a:t>
            </a:r>
            <a:r>
              <a:rPr sz="4000" dirty="0"/>
              <a:t>Memory</a:t>
            </a:r>
            <a:r>
              <a:rPr sz="4000" spc="-25" dirty="0"/>
              <a:t> </a:t>
            </a:r>
            <a:r>
              <a:rPr sz="4000" spc="-5" dirty="0"/>
              <a:t>(LSTM)</a:t>
            </a:r>
            <a:endParaRPr sz="4000"/>
          </a:p>
        </p:txBody>
      </p:sp>
      <p:sp>
        <p:nvSpPr>
          <p:cNvPr id="3" name="object 3"/>
          <p:cNvSpPr txBox="1"/>
          <p:nvPr/>
        </p:nvSpPr>
        <p:spPr>
          <a:xfrm>
            <a:off x="1808671" y="1665732"/>
            <a:ext cx="2017395" cy="513080"/>
          </a:xfrm>
          <a:prstGeom prst="rect">
            <a:avLst/>
          </a:prstGeom>
        </p:spPr>
        <p:txBody>
          <a:bodyPr vert="horz" wrap="square" lIns="0" tIns="12700" rIns="0" bIns="0" rtlCol="0">
            <a:spAutoFit/>
          </a:bodyPr>
          <a:lstStyle/>
          <a:p>
            <a:pPr marL="12700">
              <a:lnSpc>
                <a:spcPct val="100000"/>
              </a:lnSpc>
              <a:spcBef>
                <a:spcPts val="100"/>
              </a:spcBef>
            </a:pPr>
            <a:r>
              <a:rPr sz="3200" b="1" spc="-30" dirty="0">
                <a:latin typeface="Calibri"/>
                <a:cs typeface="Calibri"/>
              </a:rPr>
              <a:t>Vanilla</a:t>
            </a:r>
            <a:r>
              <a:rPr sz="3200" b="1" spc="-85" dirty="0">
                <a:latin typeface="Calibri"/>
                <a:cs typeface="Calibri"/>
              </a:rPr>
              <a:t> </a:t>
            </a:r>
            <a:r>
              <a:rPr sz="3200" b="1" dirty="0">
                <a:latin typeface="Calibri"/>
                <a:cs typeface="Calibri"/>
              </a:rPr>
              <a:t>RNN</a:t>
            </a:r>
            <a:endParaRPr sz="3200">
              <a:latin typeface="Calibri"/>
              <a:cs typeface="Calibri"/>
            </a:endParaRPr>
          </a:p>
        </p:txBody>
      </p:sp>
      <p:sp>
        <p:nvSpPr>
          <p:cNvPr id="4" name="object 4"/>
          <p:cNvSpPr txBox="1"/>
          <p:nvPr/>
        </p:nvSpPr>
        <p:spPr>
          <a:xfrm>
            <a:off x="8374725" y="1665732"/>
            <a:ext cx="941705" cy="513080"/>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Calibri"/>
                <a:cs typeface="Calibri"/>
              </a:rPr>
              <a:t>L</a:t>
            </a:r>
            <a:r>
              <a:rPr sz="3200" b="1" spc="-35" dirty="0">
                <a:latin typeface="Calibri"/>
                <a:cs typeface="Calibri"/>
              </a:rPr>
              <a:t>S</a:t>
            </a:r>
            <a:r>
              <a:rPr sz="3200" b="1" dirty="0">
                <a:latin typeface="Calibri"/>
                <a:cs typeface="Calibri"/>
              </a:rPr>
              <a:t>TM</a:t>
            </a:r>
            <a:endParaRPr sz="3200">
              <a:latin typeface="Calibri"/>
              <a:cs typeface="Calibri"/>
            </a:endParaRPr>
          </a:p>
        </p:txBody>
      </p:sp>
      <p:sp>
        <p:nvSpPr>
          <p:cNvPr id="25" name="object 25"/>
          <p:cNvSpPr txBox="1"/>
          <p:nvPr/>
        </p:nvSpPr>
        <p:spPr>
          <a:xfrm>
            <a:off x="509413" y="4040682"/>
            <a:ext cx="4380865" cy="1305486"/>
          </a:xfrm>
          <a:prstGeom prst="rect">
            <a:avLst/>
          </a:prstGeom>
        </p:spPr>
        <p:txBody>
          <a:bodyPr vert="horz" wrap="square" lIns="0" tIns="12700" rIns="0" bIns="0" rtlCol="0">
            <a:spAutoFit/>
          </a:bodyPr>
          <a:lstStyle/>
          <a:p>
            <a:pPr marR="30480" algn="r">
              <a:lnSpc>
                <a:spcPct val="100000"/>
              </a:lnSpc>
              <a:spcBef>
                <a:spcPts val="100"/>
              </a:spcBef>
            </a:pPr>
            <a:r>
              <a:rPr sz="2800" spc="-50" dirty="0">
                <a:latin typeface="Calibri"/>
                <a:cs typeface="Calibri"/>
              </a:rPr>
              <a:t>Two</a:t>
            </a:r>
            <a:r>
              <a:rPr sz="2800" spc="-10" dirty="0">
                <a:latin typeface="Calibri"/>
                <a:cs typeface="Calibri"/>
              </a:rPr>
              <a:t> </a:t>
            </a:r>
            <a:r>
              <a:rPr sz="2800" spc="-20" dirty="0">
                <a:latin typeface="Calibri"/>
                <a:cs typeface="Calibri"/>
              </a:rPr>
              <a:t>vectors</a:t>
            </a:r>
            <a:r>
              <a:rPr sz="2800" spc="-5" dirty="0">
                <a:latin typeface="Calibri"/>
                <a:cs typeface="Calibri"/>
              </a:rPr>
              <a:t> </a:t>
            </a:r>
            <a:r>
              <a:rPr sz="2800" spc="-15" dirty="0">
                <a:latin typeface="Calibri"/>
                <a:cs typeface="Calibri"/>
              </a:rPr>
              <a:t>at</a:t>
            </a:r>
            <a:r>
              <a:rPr sz="2800" spc="-10" dirty="0">
                <a:latin typeface="Calibri"/>
                <a:cs typeface="Calibri"/>
              </a:rPr>
              <a:t> </a:t>
            </a:r>
            <a:r>
              <a:rPr sz="2800" spc="-5" dirty="0">
                <a:latin typeface="Calibri"/>
                <a:cs typeface="Calibri"/>
              </a:rPr>
              <a:t>each </a:t>
            </a:r>
            <a:r>
              <a:rPr sz="2800" spc="-15" dirty="0">
                <a:latin typeface="Calibri"/>
                <a:cs typeface="Calibri"/>
              </a:rPr>
              <a:t>timestep:</a:t>
            </a:r>
            <a:endParaRPr sz="2800" dirty="0">
              <a:latin typeface="Calibri"/>
              <a:cs typeface="Calibri"/>
            </a:endParaRPr>
          </a:p>
          <a:p>
            <a:pPr marR="55880" algn="r">
              <a:lnSpc>
                <a:spcPct val="100000"/>
              </a:lnSpc>
              <a:spcBef>
                <a:spcPts val="45"/>
              </a:spcBef>
            </a:pPr>
            <a:r>
              <a:rPr sz="2800" spc="-10" dirty="0">
                <a:latin typeface="Calibri"/>
                <a:cs typeface="Calibri"/>
              </a:rPr>
              <a:t>Cell</a:t>
            </a:r>
            <a:r>
              <a:rPr sz="2800" spc="-15" dirty="0">
                <a:latin typeface="Calibri"/>
                <a:cs typeface="Calibri"/>
              </a:rPr>
              <a:t> </a:t>
            </a:r>
            <a:r>
              <a:rPr sz="2800" spc="-25" dirty="0">
                <a:latin typeface="Calibri"/>
                <a:cs typeface="Calibri"/>
              </a:rPr>
              <a:t>state</a:t>
            </a:r>
            <a:r>
              <a:rPr sz="2800" spc="-10" dirty="0">
                <a:latin typeface="Calibri"/>
                <a:cs typeface="Calibri"/>
              </a:rPr>
              <a:t> </a:t>
            </a:r>
            <a:endParaRPr lang="en-US" sz="2800" spc="-10" dirty="0">
              <a:latin typeface="Calibri"/>
              <a:cs typeface="Calibri"/>
            </a:endParaRPr>
          </a:p>
          <a:p>
            <a:pPr marR="55880" algn="r">
              <a:lnSpc>
                <a:spcPct val="100000"/>
              </a:lnSpc>
              <a:spcBef>
                <a:spcPts val="45"/>
              </a:spcBef>
            </a:pPr>
            <a:r>
              <a:rPr sz="2800" spc="-5" dirty="0">
                <a:latin typeface="Calibri"/>
                <a:cs typeface="Calibri"/>
              </a:rPr>
              <a:t>Hidden</a:t>
            </a:r>
            <a:r>
              <a:rPr sz="2800" spc="-10" dirty="0">
                <a:latin typeface="Calibri"/>
                <a:cs typeface="Calibri"/>
              </a:rPr>
              <a:t> </a:t>
            </a:r>
            <a:r>
              <a:rPr sz="2800" spc="-25" dirty="0">
                <a:latin typeface="Calibri"/>
                <a:cs typeface="Calibri"/>
              </a:rPr>
              <a:t>state</a:t>
            </a:r>
            <a:endParaRPr sz="3000" baseline="29166" dirty="0">
              <a:latin typeface="Cambria Math"/>
              <a:cs typeface="Cambria Math"/>
            </a:endParaRPr>
          </a:p>
        </p:txBody>
      </p:sp>
      <p:sp>
        <p:nvSpPr>
          <p:cNvPr id="26" name="object 26"/>
          <p:cNvSpPr/>
          <p:nvPr/>
        </p:nvSpPr>
        <p:spPr>
          <a:xfrm>
            <a:off x="4866227" y="4573957"/>
            <a:ext cx="838200" cy="185420"/>
          </a:xfrm>
          <a:custGeom>
            <a:avLst/>
            <a:gdLst/>
            <a:ahLst/>
            <a:cxnLst/>
            <a:rect l="l" t="t" r="r" b="b"/>
            <a:pathLst>
              <a:path w="838200" h="185420">
                <a:moveTo>
                  <a:pt x="761209" y="28115"/>
                </a:moveTo>
                <a:lnTo>
                  <a:pt x="0" y="166164"/>
                </a:lnTo>
                <a:lnTo>
                  <a:pt x="3399" y="184909"/>
                </a:lnTo>
                <a:lnTo>
                  <a:pt x="764608" y="46859"/>
                </a:lnTo>
                <a:lnTo>
                  <a:pt x="761209" y="28115"/>
                </a:lnTo>
                <a:close/>
              </a:path>
              <a:path w="838200" h="185420">
                <a:moveTo>
                  <a:pt x="835272" y="25849"/>
                </a:moveTo>
                <a:lnTo>
                  <a:pt x="773705" y="25849"/>
                </a:lnTo>
                <a:lnTo>
                  <a:pt x="777105" y="44593"/>
                </a:lnTo>
                <a:lnTo>
                  <a:pt x="764608" y="46859"/>
                </a:lnTo>
                <a:lnTo>
                  <a:pt x="769707" y="74976"/>
                </a:lnTo>
                <a:lnTo>
                  <a:pt x="835272" y="25849"/>
                </a:lnTo>
                <a:close/>
              </a:path>
              <a:path w="838200" h="185420">
                <a:moveTo>
                  <a:pt x="773705" y="25849"/>
                </a:moveTo>
                <a:lnTo>
                  <a:pt x="761209" y="28115"/>
                </a:lnTo>
                <a:lnTo>
                  <a:pt x="764608" y="46859"/>
                </a:lnTo>
                <a:lnTo>
                  <a:pt x="777105" y="44593"/>
                </a:lnTo>
                <a:lnTo>
                  <a:pt x="773705" y="25849"/>
                </a:lnTo>
                <a:close/>
              </a:path>
              <a:path w="838200" h="185420">
                <a:moveTo>
                  <a:pt x="756111" y="0"/>
                </a:moveTo>
                <a:lnTo>
                  <a:pt x="761209" y="28115"/>
                </a:lnTo>
                <a:lnTo>
                  <a:pt x="773705" y="25849"/>
                </a:lnTo>
                <a:lnTo>
                  <a:pt x="835272" y="25849"/>
                </a:lnTo>
                <a:lnTo>
                  <a:pt x="837886" y="23891"/>
                </a:lnTo>
                <a:lnTo>
                  <a:pt x="756111" y="0"/>
                </a:lnTo>
                <a:close/>
              </a:path>
            </a:pathLst>
          </a:custGeom>
          <a:solidFill>
            <a:srgbClr val="44546A"/>
          </a:solidFill>
        </p:spPr>
        <p:txBody>
          <a:bodyPr wrap="square" lIns="0" tIns="0" rIns="0" bIns="0" rtlCol="0"/>
          <a:lstStyle/>
          <a:p>
            <a:endParaRPr/>
          </a:p>
        </p:txBody>
      </p:sp>
      <p:sp>
        <p:nvSpPr>
          <p:cNvPr id="27" name="object 27"/>
          <p:cNvSpPr/>
          <p:nvPr/>
        </p:nvSpPr>
        <p:spPr>
          <a:xfrm>
            <a:off x="4890278" y="5016024"/>
            <a:ext cx="814069" cy="159385"/>
          </a:xfrm>
          <a:custGeom>
            <a:avLst/>
            <a:gdLst/>
            <a:ahLst/>
            <a:cxnLst/>
            <a:rect l="l" t="t" r="r" b="b"/>
            <a:pathLst>
              <a:path w="814070" h="159385">
                <a:moveTo>
                  <a:pt x="737068" y="28251"/>
                </a:moveTo>
                <a:lnTo>
                  <a:pt x="0" y="140083"/>
                </a:lnTo>
                <a:lnTo>
                  <a:pt x="2857" y="158917"/>
                </a:lnTo>
                <a:lnTo>
                  <a:pt x="739926" y="47085"/>
                </a:lnTo>
                <a:lnTo>
                  <a:pt x="737068" y="28251"/>
                </a:lnTo>
                <a:close/>
              </a:path>
              <a:path w="814070" h="159385">
                <a:moveTo>
                  <a:pt x="813681" y="26346"/>
                </a:moveTo>
                <a:lnTo>
                  <a:pt x="749625" y="26346"/>
                </a:lnTo>
                <a:lnTo>
                  <a:pt x="752482" y="45180"/>
                </a:lnTo>
                <a:lnTo>
                  <a:pt x="739926" y="47085"/>
                </a:lnTo>
                <a:lnTo>
                  <a:pt x="744212" y="75337"/>
                </a:lnTo>
                <a:lnTo>
                  <a:pt x="813681" y="26346"/>
                </a:lnTo>
                <a:close/>
              </a:path>
              <a:path w="814070" h="159385">
                <a:moveTo>
                  <a:pt x="749625" y="26346"/>
                </a:moveTo>
                <a:lnTo>
                  <a:pt x="737068" y="28251"/>
                </a:lnTo>
                <a:lnTo>
                  <a:pt x="739926" y="47085"/>
                </a:lnTo>
                <a:lnTo>
                  <a:pt x="752482" y="45180"/>
                </a:lnTo>
                <a:lnTo>
                  <a:pt x="749625" y="26346"/>
                </a:lnTo>
                <a:close/>
              </a:path>
              <a:path w="814070" h="159385">
                <a:moveTo>
                  <a:pt x="732782" y="0"/>
                </a:moveTo>
                <a:lnTo>
                  <a:pt x="737068" y="28251"/>
                </a:lnTo>
                <a:lnTo>
                  <a:pt x="749625" y="26346"/>
                </a:lnTo>
                <a:lnTo>
                  <a:pt x="813681" y="26346"/>
                </a:lnTo>
                <a:lnTo>
                  <a:pt x="813835" y="26238"/>
                </a:lnTo>
                <a:lnTo>
                  <a:pt x="732782" y="0"/>
                </a:lnTo>
                <a:close/>
              </a:path>
            </a:pathLst>
          </a:custGeom>
          <a:solidFill>
            <a:srgbClr val="44546A"/>
          </a:solidFill>
        </p:spPr>
        <p:txBody>
          <a:bodyPr wrap="square" lIns="0" tIns="0" rIns="0" bIns="0" rtlCol="0"/>
          <a:lstStyle/>
          <a:p>
            <a:endParaRPr/>
          </a:p>
        </p:txBody>
      </p:sp>
      <p:sp>
        <p:nvSpPr>
          <p:cNvPr id="28" name="object 28"/>
          <p:cNvSpPr txBox="1"/>
          <p:nvPr/>
        </p:nvSpPr>
        <p:spPr>
          <a:xfrm>
            <a:off x="109165" y="6093740"/>
            <a:ext cx="5801995" cy="227329"/>
          </a:xfrm>
          <a:prstGeom prst="rect">
            <a:avLst/>
          </a:prstGeom>
        </p:spPr>
        <p:txBody>
          <a:bodyPr vert="horz" wrap="square" lIns="0" tIns="4445" rIns="0" bIns="0" rtlCol="0">
            <a:spAutoFit/>
          </a:bodyPr>
          <a:lstStyle/>
          <a:p>
            <a:pPr marL="12700">
              <a:lnSpc>
                <a:spcPct val="100000"/>
              </a:lnSpc>
              <a:spcBef>
                <a:spcPts val="35"/>
              </a:spcBef>
            </a:pPr>
            <a:r>
              <a:rPr sz="1300" spc="5" dirty="0">
                <a:latin typeface="Calibri"/>
                <a:cs typeface="Calibri"/>
              </a:rPr>
              <a:t>Hochreiter</a:t>
            </a:r>
            <a:r>
              <a:rPr sz="1300" spc="20" dirty="0">
                <a:latin typeface="Calibri"/>
                <a:cs typeface="Calibri"/>
              </a:rPr>
              <a:t> </a:t>
            </a:r>
            <a:r>
              <a:rPr sz="1300" spc="5" dirty="0">
                <a:latin typeface="Calibri"/>
                <a:cs typeface="Calibri"/>
              </a:rPr>
              <a:t>and</a:t>
            </a:r>
            <a:r>
              <a:rPr sz="1300" spc="25" dirty="0">
                <a:latin typeface="Calibri"/>
                <a:cs typeface="Calibri"/>
              </a:rPr>
              <a:t> </a:t>
            </a:r>
            <a:r>
              <a:rPr sz="1300" dirty="0">
                <a:latin typeface="Calibri"/>
                <a:cs typeface="Calibri"/>
              </a:rPr>
              <a:t>Schmidhuber,</a:t>
            </a:r>
            <a:r>
              <a:rPr sz="1300" spc="20" dirty="0">
                <a:latin typeface="Calibri"/>
                <a:cs typeface="Calibri"/>
              </a:rPr>
              <a:t> </a:t>
            </a:r>
            <a:r>
              <a:rPr sz="1300" spc="10" dirty="0">
                <a:latin typeface="Calibri"/>
                <a:cs typeface="Calibri"/>
              </a:rPr>
              <a:t>“Long</a:t>
            </a:r>
            <a:r>
              <a:rPr sz="1300" spc="25" dirty="0">
                <a:latin typeface="Calibri"/>
                <a:cs typeface="Calibri"/>
              </a:rPr>
              <a:t> </a:t>
            </a:r>
            <a:r>
              <a:rPr sz="1300" spc="5" dirty="0">
                <a:latin typeface="Calibri"/>
                <a:cs typeface="Calibri"/>
              </a:rPr>
              <a:t>Short</a:t>
            </a:r>
            <a:r>
              <a:rPr sz="1300" spc="25" dirty="0">
                <a:latin typeface="Calibri"/>
                <a:cs typeface="Calibri"/>
              </a:rPr>
              <a:t> </a:t>
            </a:r>
            <a:r>
              <a:rPr sz="1300" spc="-25" dirty="0">
                <a:latin typeface="Calibri"/>
                <a:cs typeface="Calibri"/>
              </a:rPr>
              <a:t>Term</a:t>
            </a:r>
            <a:r>
              <a:rPr sz="1300" spc="35" dirty="0">
                <a:latin typeface="Calibri"/>
                <a:cs typeface="Calibri"/>
              </a:rPr>
              <a:t> </a:t>
            </a:r>
            <a:r>
              <a:rPr sz="1300" dirty="0">
                <a:latin typeface="Calibri"/>
                <a:cs typeface="Calibri"/>
              </a:rPr>
              <a:t>Memory”,</a:t>
            </a:r>
            <a:r>
              <a:rPr sz="1300" spc="25" dirty="0">
                <a:latin typeface="Calibri"/>
                <a:cs typeface="Calibri"/>
              </a:rPr>
              <a:t> </a:t>
            </a:r>
            <a:r>
              <a:rPr sz="1300" spc="5" dirty="0">
                <a:latin typeface="Calibri"/>
                <a:cs typeface="Calibri"/>
              </a:rPr>
              <a:t>Neural</a:t>
            </a:r>
            <a:r>
              <a:rPr sz="1300" spc="10" dirty="0">
                <a:latin typeface="Calibri"/>
                <a:cs typeface="Calibri"/>
              </a:rPr>
              <a:t> </a:t>
            </a:r>
            <a:r>
              <a:rPr sz="1300" spc="5" dirty="0">
                <a:latin typeface="Calibri"/>
                <a:cs typeface="Calibri"/>
              </a:rPr>
              <a:t>Computation</a:t>
            </a:r>
            <a:r>
              <a:rPr sz="1300" spc="25" dirty="0">
                <a:latin typeface="Calibri"/>
                <a:cs typeface="Calibri"/>
              </a:rPr>
              <a:t> </a:t>
            </a:r>
            <a:r>
              <a:rPr sz="1300" spc="10" dirty="0">
                <a:latin typeface="Calibri"/>
                <a:cs typeface="Calibri"/>
              </a:rPr>
              <a:t>1997</a:t>
            </a:r>
            <a:endParaRPr sz="1300">
              <a:latin typeface="Calibri"/>
              <a:cs typeface="Calibri"/>
            </a:endParaRPr>
          </a:p>
        </p:txBody>
      </p:sp>
      <p:grpSp>
        <p:nvGrpSpPr>
          <p:cNvPr id="29" name="object 5">
            <a:extLst>
              <a:ext uri="{FF2B5EF4-FFF2-40B4-BE49-F238E27FC236}">
                <a16:creationId xmlns:a16="http://schemas.microsoft.com/office/drawing/2014/main" id="{FA74CA53-D107-47DD-A068-958729C87C81}"/>
              </a:ext>
            </a:extLst>
          </p:cNvPr>
          <p:cNvGrpSpPr/>
          <p:nvPr/>
        </p:nvGrpSpPr>
        <p:grpSpPr>
          <a:xfrm>
            <a:off x="5790728" y="2311633"/>
            <a:ext cx="6110605" cy="2990215"/>
            <a:chOff x="5790728" y="2311633"/>
            <a:chExt cx="6110605" cy="2990215"/>
          </a:xfrm>
        </p:grpSpPr>
        <p:sp>
          <p:nvSpPr>
            <p:cNvPr id="30" name="object 6">
              <a:extLst>
                <a:ext uri="{FF2B5EF4-FFF2-40B4-BE49-F238E27FC236}">
                  <a16:creationId xmlns:a16="http://schemas.microsoft.com/office/drawing/2014/main" id="{36370AB8-EEB3-4B38-B36A-407F66F00493}"/>
                </a:ext>
              </a:extLst>
            </p:cNvPr>
            <p:cNvSpPr/>
            <p:nvPr/>
          </p:nvSpPr>
          <p:spPr>
            <a:xfrm>
              <a:off x="5803428" y="2324333"/>
              <a:ext cx="6085205" cy="2964815"/>
            </a:xfrm>
            <a:custGeom>
              <a:avLst/>
              <a:gdLst/>
              <a:ahLst/>
              <a:cxnLst/>
              <a:rect l="l" t="t" r="r" b="b"/>
              <a:pathLst>
                <a:path w="6085205" h="2964815">
                  <a:moveTo>
                    <a:pt x="0" y="0"/>
                  </a:moveTo>
                  <a:lnTo>
                    <a:pt x="6084807" y="0"/>
                  </a:lnTo>
                  <a:lnTo>
                    <a:pt x="6084807" y="2964273"/>
                  </a:lnTo>
                  <a:lnTo>
                    <a:pt x="0" y="2964273"/>
                  </a:lnTo>
                  <a:lnTo>
                    <a:pt x="0" y="0"/>
                  </a:lnTo>
                  <a:close/>
                </a:path>
              </a:pathLst>
            </a:custGeom>
            <a:ln w="25400">
              <a:solidFill>
                <a:srgbClr val="000000"/>
              </a:solidFill>
            </a:ln>
          </p:spPr>
          <p:txBody>
            <a:bodyPr wrap="square" lIns="0" tIns="0" rIns="0" bIns="0" rtlCol="0"/>
            <a:lstStyle/>
            <a:p>
              <a:endParaRPr/>
            </a:p>
          </p:txBody>
        </p:sp>
        <p:sp>
          <p:nvSpPr>
            <p:cNvPr id="31" name="object 7">
              <a:extLst>
                <a:ext uri="{FF2B5EF4-FFF2-40B4-BE49-F238E27FC236}">
                  <a16:creationId xmlns:a16="http://schemas.microsoft.com/office/drawing/2014/main" id="{E6024FC7-764F-4A18-84EA-211798DA9321}"/>
                </a:ext>
              </a:extLst>
            </p:cNvPr>
            <p:cNvSpPr/>
            <p:nvPr/>
          </p:nvSpPr>
          <p:spPr>
            <a:xfrm>
              <a:off x="5924633" y="2452405"/>
              <a:ext cx="927100" cy="1762125"/>
            </a:xfrm>
            <a:custGeom>
              <a:avLst/>
              <a:gdLst/>
              <a:ahLst/>
              <a:cxnLst/>
              <a:rect l="l" t="t" r="r" b="b"/>
              <a:pathLst>
                <a:path w="927100" h="1762125">
                  <a:moveTo>
                    <a:pt x="687015" y="0"/>
                  </a:moveTo>
                  <a:lnTo>
                    <a:pt x="671536" y="12898"/>
                  </a:lnTo>
                  <a:lnTo>
                    <a:pt x="696395" y="50486"/>
                  </a:lnTo>
                  <a:lnTo>
                    <a:pt x="719775" y="90822"/>
                  </a:lnTo>
                  <a:lnTo>
                    <a:pt x="741676" y="133905"/>
                  </a:lnTo>
                  <a:lnTo>
                    <a:pt x="762098" y="179735"/>
                  </a:lnTo>
                  <a:lnTo>
                    <a:pt x="781041" y="228311"/>
                  </a:lnTo>
                  <a:lnTo>
                    <a:pt x="798505" y="279635"/>
                  </a:lnTo>
                  <a:lnTo>
                    <a:pt x="814491" y="333706"/>
                  </a:lnTo>
                  <a:lnTo>
                    <a:pt x="828997" y="390525"/>
                  </a:lnTo>
                  <a:lnTo>
                    <a:pt x="839464" y="437312"/>
                  </a:lnTo>
                  <a:lnTo>
                    <a:pt x="848837" y="484568"/>
                  </a:lnTo>
                  <a:lnTo>
                    <a:pt x="857116" y="532292"/>
                  </a:lnTo>
                  <a:lnTo>
                    <a:pt x="864303" y="580485"/>
                  </a:lnTo>
                  <a:lnTo>
                    <a:pt x="870396" y="629145"/>
                  </a:lnTo>
                  <a:lnTo>
                    <a:pt x="875395" y="678275"/>
                  </a:lnTo>
                  <a:lnTo>
                    <a:pt x="879301" y="727872"/>
                  </a:lnTo>
                  <a:lnTo>
                    <a:pt x="882114" y="777938"/>
                  </a:lnTo>
                  <a:lnTo>
                    <a:pt x="883833" y="828472"/>
                  </a:lnTo>
                  <a:lnTo>
                    <a:pt x="884457" y="879673"/>
                  </a:lnTo>
                  <a:lnTo>
                    <a:pt x="883907" y="929134"/>
                  </a:lnTo>
                  <a:lnTo>
                    <a:pt x="882249" y="978578"/>
                  </a:lnTo>
                  <a:lnTo>
                    <a:pt x="879485" y="1027805"/>
                  </a:lnTo>
                  <a:lnTo>
                    <a:pt x="875617" y="1076816"/>
                  </a:lnTo>
                  <a:lnTo>
                    <a:pt x="870643" y="1125611"/>
                  </a:lnTo>
                  <a:lnTo>
                    <a:pt x="864564" y="1174190"/>
                  </a:lnTo>
                  <a:lnTo>
                    <a:pt x="857380" y="1222552"/>
                  </a:lnTo>
                  <a:lnTo>
                    <a:pt x="849090" y="1270698"/>
                  </a:lnTo>
                  <a:lnTo>
                    <a:pt x="839695" y="1318627"/>
                  </a:lnTo>
                  <a:lnTo>
                    <a:pt x="829195" y="1366340"/>
                  </a:lnTo>
                  <a:lnTo>
                    <a:pt x="814642" y="1424391"/>
                  </a:lnTo>
                  <a:lnTo>
                    <a:pt x="798617" y="1479531"/>
                  </a:lnTo>
                  <a:lnTo>
                    <a:pt x="781119" y="1531758"/>
                  </a:lnTo>
                  <a:lnTo>
                    <a:pt x="762148" y="1581075"/>
                  </a:lnTo>
                  <a:lnTo>
                    <a:pt x="741704" y="1627480"/>
                  </a:lnTo>
                  <a:lnTo>
                    <a:pt x="719787" y="1670974"/>
                  </a:lnTo>
                  <a:lnTo>
                    <a:pt x="696398" y="1711556"/>
                  </a:lnTo>
                  <a:lnTo>
                    <a:pt x="671536" y="1749226"/>
                  </a:lnTo>
                  <a:lnTo>
                    <a:pt x="687015" y="1762125"/>
                  </a:lnTo>
                  <a:lnTo>
                    <a:pt x="713570" y="1725183"/>
                  </a:lnTo>
                  <a:lnTo>
                    <a:pt x="738763" y="1685199"/>
                  </a:lnTo>
                  <a:lnTo>
                    <a:pt x="762596" y="1642174"/>
                  </a:lnTo>
                  <a:lnTo>
                    <a:pt x="785067" y="1596107"/>
                  </a:lnTo>
                  <a:lnTo>
                    <a:pt x="806177" y="1546998"/>
                  </a:lnTo>
                  <a:lnTo>
                    <a:pt x="825927" y="1494848"/>
                  </a:lnTo>
                  <a:lnTo>
                    <a:pt x="844315" y="1439655"/>
                  </a:lnTo>
                  <a:lnTo>
                    <a:pt x="861341" y="1381422"/>
                  </a:lnTo>
                  <a:lnTo>
                    <a:pt x="873767" y="1333381"/>
                  </a:lnTo>
                  <a:lnTo>
                    <a:pt x="884888" y="1284866"/>
                  </a:lnTo>
                  <a:lnTo>
                    <a:pt x="894706" y="1235877"/>
                  </a:lnTo>
                  <a:lnTo>
                    <a:pt x="903220" y="1186414"/>
                  </a:lnTo>
                  <a:lnTo>
                    <a:pt x="910430" y="1136476"/>
                  </a:lnTo>
                  <a:lnTo>
                    <a:pt x="916337" y="1086064"/>
                  </a:lnTo>
                  <a:lnTo>
                    <a:pt x="920940" y="1035178"/>
                  </a:lnTo>
                  <a:lnTo>
                    <a:pt x="924239" y="983817"/>
                  </a:lnTo>
                  <a:lnTo>
                    <a:pt x="926234" y="931982"/>
                  </a:lnTo>
                  <a:lnTo>
                    <a:pt x="926923" y="879475"/>
                  </a:lnTo>
                  <a:lnTo>
                    <a:pt x="926234" y="826166"/>
                  </a:lnTo>
                  <a:lnTo>
                    <a:pt x="924239" y="773358"/>
                  </a:lnTo>
                  <a:lnTo>
                    <a:pt x="920940" y="721248"/>
                  </a:lnTo>
                  <a:lnTo>
                    <a:pt x="916337" y="669837"/>
                  </a:lnTo>
                  <a:lnTo>
                    <a:pt x="910430" y="619125"/>
                  </a:lnTo>
                  <a:lnTo>
                    <a:pt x="903220" y="569111"/>
                  </a:lnTo>
                  <a:lnTo>
                    <a:pt x="894706" y="519795"/>
                  </a:lnTo>
                  <a:lnTo>
                    <a:pt x="884888" y="471178"/>
                  </a:lnTo>
                  <a:lnTo>
                    <a:pt x="873767" y="423259"/>
                  </a:lnTo>
                  <a:lnTo>
                    <a:pt x="861341" y="376039"/>
                  </a:lnTo>
                  <a:lnTo>
                    <a:pt x="844315" y="318898"/>
                  </a:lnTo>
                  <a:lnTo>
                    <a:pt x="825927" y="264653"/>
                  </a:lnTo>
                  <a:lnTo>
                    <a:pt x="806177" y="213304"/>
                  </a:lnTo>
                  <a:lnTo>
                    <a:pt x="785067" y="164852"/>
                  </a:lnTo>
                  <a:lnTo>
                    <a:pt x="762596" y="119295"/>
                  </a:lnTo>
                  <a:lnTo>
                    <a:pt x="738763" y="76634"/>
                  </a:lnTo>
                  <a:lnTo>
                    <a:pt x="713570" y="36869"/>
                  </a:lnTo>
                  <a:lnTo>
                    <a:pt x="687015" y="0"/>
                  </a:lnTo>
                  <a:close/>
                </a:path>
                <a:path w="927100" h="1762125">
                  <a:moveTo>
                    <a:pt x="239911" y="0"/>
                  </a:moveTo>
                  <a:lnTo>
                    <a:pt x="213356" y="36869"/>
                  </a:lnTo>
                  <a:lnTo>
                    <a:pt x="188162" y="76634"/>
                  </a:lnTo>
                  <a:lnTo>
                    <a:pt x="164330" y="119295"/>
                  </a:lnTo>
                  <a:lnTo>
                    <a:pt x="141858" y="164852"/>
                  </a:lnTo>
                  <a:lnTo>
                    <a:pt x="120748" y="213304"/>
                  </a:lnTo>
                  <a:lnTo>
                    <a:pt x="100998" y="264653"/>
                  </a:lnTo>
                  <a:lnTo>
                    <a:pt x="82610" y="318898"/>
                  </a:lnTo>
                  <a:lnTo>
                    <a:pt x="65584" y="376039"/>
                  </a:lnTo>
                  <a:lnTo>
                    <a:pt x="53158" y="423259"/>
                  </a:lnTo>
                  <a:lnTo>
                    <a:pt x="42037" y="471178"/>
                  </a:lnTo>
                  <a:lnTo>
                    <a:pt x="32219" y="519795"/>
                  </a:lnTo>
                  <a:lnTo>
                    <a:pt x="23705" y="569111"/>
                  </a:lnTo>
                  <a:lnTo>
                    <a:pt x="16495" y="619125"/>
                  </a:lnTo>
                  <a:lnTo>
                    <a:pt x="10589" y="669837"/>
                  </a:lnTo>
                  <a:lnTo>
                    <a:pt x="5986" y="721248"/>
                  </a:lnTo>
                  <a:lnTo>
                    <a:pt x="2687" y="773358"/>
                  </a:lnTo>
                  <a:lnTo>
                    <a:pt x="691" y="826166"/>
                  </a:lnTo>
                  <a:lnTo>
                    <a:pt x="0" y="879673"/>
                  </a:lnTo>
                  <a:lnTo>
                    <a:pt x="691" y="931982"/>
                  </a:lnTo>
                  <a:lnTo>
                    <a:pt x="2687" y="983817"/>
                  </a:lnTo>
                  <a:lnTo>
                    <a:pt x="5986" y="1035178"/>
                  </a:lnTo>
                  <a:lnTo>
                    <a:pt x="10589" y="1086064"/>
                  </a:lnTo>
                  <a:lnTo>
                    <a:pt x="16495" y="1136476"/>
                  </a:lnTo>
                  <a:lnTo>
                    <a:pt x="23705" y="1186414"/>
                  </a:lnTo>
                  <a:lnTo>
                    <a:pt x="32219" y="1235877"/>
                  </a:lnTo>
                  <a:lnTo>
                    <a:pt x="42037" y="1284866"/>
                  </a:lnTo>
                  <a:lnTo>
                    <a:pt x="53158" y="1333381"/>
                  </a:lnTo>
                  <a:lnTo>
                    <a:pt x="65584" y="1381422"/>
                  </a:lnTo>
                  <a:lnTo>
                    <a:pt x="82610" y="1439655"/>
                  </a:lnTo>
                  <a:lnTo>
                    <a:pt x="100998" y="1494848"/>
                  </a:lnTo>
                  <a:lnTo>
                    <a:pt x="120748" y="1546998"/>
                  </a:lnTo>
                  <a:lnTo>
                    <a:pt x="141858" y="1596107"/>
                  </a:lnTo>
                  <a:lnTo>
                    <a:pt x="164330" y="1642174"/>
                  </a:lnTo>
                  <a:lnTo>
                    <a:pt x="188162" y="1685199"/>
                  </a:lnTo>
                  <a:lnTo>
                    <a:pt x="213356" y="1725183"/>
                  </a:lnTo>
                  <a:lnTo>
                    <a:pt x="239911" y="1762125"/>
                  </a:lnTo>
                  <a:lnTo>
                    <a:pt x="255389" y="1749226"/>
                  </a:lnTo>
                  <a:lnTo>
                    <a:pt x="230527" y="1711556"/>
                  </a:lnTo>
                  <a:lnTo>
                    <a:pt x="207138" y="1670974"/>
                  </a:lnTo>
                  <a:lnTo>
                    <a:pt x="185221" y="1627480"/>
                  </a:lnTo>
                  <a:lnTo>
                    <a:pt x="164778" y="1581075"/>
                  </a:lnTo>
                  <a:lnTo>
                    <a:pt x="145807" y="1531758"/>
                  </a:lnTo>
                  <a:lnTo>
                    <a:pt x="128309" y="1479531"/>
                  </a:lnTo>
                  <a:lnTo>
                    <a:pt x="112283" y="1424391"/>
                  </a:lnTo>
                  <a:lnTo>
                    <a:pt x="97731" y="1366340"/>
                  </a:lnTo>
                  <a:lnTo>
                    <a:pt x="87231" y="1318627"/>
                  </a:lnTo>
                  <a:lnTo>
                    <a:pt x="77835" y="1270698"/>
                  </a:lnTo>
                  <a:lnTo>
                    <a:pt x="69546" y="1222552"/>
                  </a:lnTo>
                  <a:lnTo>
                    <a:pt x="62361" y="1174190"/>
                  </a:lnTo>
                  <a:lnTo>
                    <a:pt x="56282" y="1125611"/>
                  </a:lnTo>
                  <a:lnTo>
                    <a:pt x="51308" y="1076816"/>
                  </a:lnTo>
                  <a:lnTo>
                    <a:pt x="47440" y="1027805"/>
                  </a:lnTo>
                  <a:lnTo>
                    <a:pt x="44676" y="978578"/>
                  </a:lnTo>
                  <a:lnTo>
                    <a:pt x="43018" y="929134"/>
                  </a:lnTo>
                  <a:lnTo>
                    <a:pt x="42466" y="879475"/>
                  </a:lnTo>
                  <a:lnTo>
                    <a:pt x="43092" y="828472"/>
                  </a:lnTo>
                  <a:lnTo>
                    <a:pt x="44811" y="777938"/>
                  </a:lnTo>
                  <a:lnTo>
                    <a:pt x="47624" y="727872"/>
                  </a:lnTo>
                  <a:lnTo>
                    <a:pt x="51530" y="678275"/>
                  </a:lnTo>
                  <a:lnTo>
                    <a:pt x="56530" y="629145"/>
                  </a:lnTo>
                  <a:lnTo>
                    <a:pt x="62623" y="580485"/>
                  </a:lnTo>
                  <a:lnTo>
                    <a:pt x="69810" y="532292"/>
                  </a:lnTo>
                  <a:lnTo>
                    <a:pt x="78089" y="484568"/>
                  </a:lnTo>
                  <a:lnTo>
                    <a:pt x="87463" y="437312"/>
                  </a:lnTo>
                  <a:lnTo>
                    <a:pt x="97929" y="390525"/>
                  </a:lnTo>
                  <a:lnTo>
                    <a:pt x="112435" y="333706"/>
                  </a:lnTo>
                  <a:lnTo>
                    <a:pt x="128420" y="279635"/>
                  </a:lnTo>
                  <a:lnTo>
                    <a:pt x="145884" y="228311"/>
                  </a:lnTo>
                  <a:lnTo>
                    <a:pt x="164827" y="179735"/>
                  </a:lnTo>
                  <a:lnTo>
                    <a:pt x="185249" y="133905"/>
                  </a:lnTo>
                  <a:lnTo>
                    <a:pt x="207150" y="90822"/>
                  </a:lnTo>
                  <a:lnTo>
                    <a:pt x="230530" y="50486"/>
                  </a:lnTo>
                  <a:lnTo>
                    <a:pt x="255389" y="12898"/>
                  </a:lnTo>
                  <a:lnTo>
                    <a:pt x="239911" y="0"/>
                  </a:lnTo>
                  <a:close/>
                </a:path>
              </a:pathLst>
            </a:custGeom>
            <a:solidFill>
              <a:srgbClr val="000000"/>
            </a:solidFill>
          </p:spPr>
          <p:txBody>
            <a:bodyPr wrap="square" lIns="0" tIns="0" rIns="0" bIns="0" rtlCol="0"/>
            <a:lstStyle/>
            <a:p>
              <a:endParaRPr/>
            </a:p>
          </p:txBody>
        </p:sp>
      </p:grpSp>
      <p:sp>
        <p:nvSpPr>
          <p:cNvPr id="32" name="object 8">
            <a:extLst>
              <a:ext uri="{FF2B5EF4-FFF2-40B4-BE49-F238E27FC236}">
                <a16:creationId xmlns:a16="http://schemas.microsoft.com/office/drawing/2014/main" id="{EA879604-DD73-46AC-B668-A7B1C3221ECA}"/>
              </a:ext>
            </a:extLst>
          </p:cNvPr>
          <p:cNvSpPr txBox="1"/>
          <p:nvPr/>
        </p:nvSpPr>
        <p:spPr>
          <a:xfrm>
            <a:off x="6183666" y="2278380"/>
            <a:ext cx="395605" cy="1488440"/>
          </a:xfrm>
          <a:prstGeom prst="rect">
            <a:avLst/>
          </a:prstGeom>
        </p:spPr>
        <p:txBody>
          <a:bodyPr vert="horz" wrap="square" lIns="0" tIns="12700" rIns="0" bIns="0" rtlCol="0">
            <a:spAutoFit/>
          </a:bodyPr>
          <a:lstStyle/>
          <a:p>
            <a:pPr marL="62230">
              <a:lnSpc>
                <a:spcPct val="100000"/>
              </a:lnSpc>
              <a:spcBef>
                <a:spcPts val="100"/>
              </a:spcBef>
            </a:pPr>
            <a:r>
              <a:rPr sz="3200" spc="175" dirty="0">
                <a:latin typeface="Cambria Math"/>
                <a:cs typeface="Cambria Math"/>
              </a:rPr>
              <a:t>𝑖</a:t>
            </a:r>
            <a:endParaRPr sz="3450" baseline="-15700" dirty="0">
              <a:latin typeface="Cambria Math"/>
              <a:cs typeface="Cambria Math"/>
            </a:endParaRPr>
          </a:p>
          <a:p>
            <a:pPr marL="46355">
              <a:lnSpc>
                <a:spcPts val="3790"/>
              </a:lnSpc>
              <a:spcBef>
                <a:spcPts val="95"/>
              </a:spcBef>
            </a:pPr>
            <a:r>
              <a:rPr sz="3200" spc="-75" dirty="0">
                <a:latin typeface="Cambria Math"/>
                <a:cs typeface="Cambria Math"/>
              </a:rPr>
              <a:t>𝑓</a:t>
            </a:r>
            <a:endParaRPr sz="3450" baseline="-15700" dirty="0">
              <a:latin typeface="Cambria Math"/>
              <a:cs typeface="Cambria Math"/>
            </a:endParaRPr>
          </a:p>
          <a:p>
            <a:pPr marL="25400">
              <a:lnSpc>
                <a:spcPts val="3790"/>
              </a:lnSpc>
            </a:pPr>
            <a:r>
              <a:rPr sz="3200" spc="120" dirty="0">
                <a:latin typeface="Cambria Math"/>
                <a:cs typeface="Cambria Math"/>
              </a:rPr>
              <a:t>𝑜</a:t>
            </a:r>
            <a:endParaRPr sz="3450" baseline="-15700" dirty="0">
              <a:latin typeface="Cambria Math"/>
              <a:cs typeface="Cambria Math"/>
            </a:endParaRPr>
          </a:p>
        </p:txBody>
      </p:sp>
      <p:sp>
        <p:nvSpPr>
          <p:cNvPr id="33" name="object 9">
            <a:extLst>
              <a:ext uri="{FF2B5EF4-FFF2-40B4-BE49-F238E27FC236}">
                <a16:creationId xmlns:a16="http://schemas.microsoft.com/office/drawing/2014/main" id="{D4BFBA9B-DCCB-4BAF-A53F-E9AADD62D448}"/>
              </a:ext>
            </a:extLst>
          </p:cNvPr>
          <p:cNvSpPr txBox="1"/>
          <p:nvPr/>
        </p:nvSpPr>
        <p:spPr>
          <a:xfrm>
            <a:off x="6994244" y="3031236"/>
            <a:ext cx="316865" cy="513080"/>
          </a:xfrm>
          <a:prstGeom prst="rect">
            <a:avLst/>
          </a:prstGeom>
        </p:spPr>
        <p:txBody>
          <a:bodyPr vert="horz" wrap="square" lIns="0" tIns="12700" rIns="0" bIns="0" rtlCol="0">
            <a:spAutoFit/>
          </a:bodyPr>
          <a:lstStyle/>
          <a:p>
            <a:pPr>
              <a:lnSpc>
                <a:spcPct val="100000"/>
              </a:lnSpc>
              <a:spcBef>
                <a:spcPts val="100"/>
              </a:spcBef>
            </a:pPr>
            <a:r>
              <a:rPr sz="3200" dirty="0">
                <a:latin typeface="Cambria Math"/>
                <a:cs typeface="Cambria Math"/>
              </a:rPr>
              <a:t>=</a:t>
            </a:r>
            <a:endParaRPr sz="3200">
              <a:latin typeface="Cambria Math"/>
              <a:cs typeface="Cambria Math"/>
            </a:endParaRPr>
          </a:p>
        </p:txBody>
      </p:sp>
      <p:sp>
        <p:nvSpPr>
          <p:cNvPr id="34" name="object 10">
            <a:extLst>
              <a:ext uri="{FF2B5EF4-FFF2-40B4-BE49-F238E27FC236}">
                <a16:creationId xmlns:a16="http://schemas.microsoft.com/office/drawing/2014/main" id="{0BFD718B-5121-48E0-ABEB-EE78B7236094}"/>
              </a:ext>
            </a:extLst>
          </p:cNvPr>
          <p:cNvSpPr/>
          <p:nvPr/>
        </p:nvSpPr>
        <p:spPr>
          <a:xfrm>
            <a:off x="7420686" y="2578206"/>
            <a:ext cx="1279525" cy="1510665"/>
          </a:xfrm>
          <a:custGeom>
            <a:avLst/>
            <a:gdLst/>
            <a:ahLst/>
            <a:cxnLst/>
            <a:rect l="l" t="t" r="r" b="b"/>
            <a:pathLst>
              <a:path w="1279525" h="1510664">
                <a:moveTo>
                  <a:pt x="1059687" y="0"/>
                </a:moveTo>
                <a:lnTo>
                  <a:pt x="1046194" y="13691"/>
                </a:lnTo>
                <a:lnTo>
                  <a:pt x="1071825" y="49433"/>
                </a:lnTo>
                <a:lnTo>
                  <a:pt x="1095649" y="88393"/>
                </a:lnTo>
                <a:lnTo>
                  <a:pt x="1117668" y="130574"/>
                </a:lnTo>
                <a:lnTo>
                  <a:pt x="1137880" y="175973"/>
                </a:lnTo>
                <a:lnTo>
                  <a:pt x="1156286" y="224593"/>
                </a:lnTo>
                <a:lnTo>
                  <a:pt x="1172886" y="276431"/>
                </a:lnTo>
                <a:lnTo>
                  <a:pt x="1187679" y="331490"/>
                </a:lnTo>
                <a:lnTo>
                  <a:pt x="1199074" y="381479"/>
                </a:lnTo>
                <a:lnTo>
                  <a:pt x="1208949" y="432278"/>
                </a:lnTo>
                <a:lnTo>
                  <a:pt x="1217305" y="483885"/>
                </a:lnTo>
                <a:lnTo>
                  <a:pt x="1224142" y="536302"/>
                </a:lnTo>
                <a:lnTo>
                  <a:pt x="1229460" y="589528"/>
                </a:lnTo>
                <a:lnTo>
                  <a:pt x="1233258" y="643564"/>
                </a:lnTo>
                <a:lnTo>
                  <a:pt x="1235537" y="698408"/>
                </a:lnTo>
                <a:lnTo>
                  <a:pt x="1236293" y="754260"/>
                </a:lnTo>
                <a:lnTo>
                  <a:pt x="1235537" y="808432"/>
                </a:lnTo>
                <a:lnTo>
                  <a:pt x="1233258" y="862304"/>
                </a:lnTo>
                <a:lnTo>
                  <a:pt x="1229460" y="915676"/>
                </a:lnTo>
                <a:lnTo>
                  <a:pt x="1224142" y="968548"/>
                </a:lnTo>
                <a:lnTo>
                  <a:pt x="1217305" y="1020922"/>
                </a:lnTo>
                <a:lnTo>
                  <a:pt x="1208949" y="1072796"/>
                </a:lnTo>
                <a:lnTo>
                  <a:pt x="1199074" y="1124172"/>
                </a:lnTo>
                <a:lnTo>
                  <a:pt x="1187679" y="1175048"/>
                </a:lnTo>
                <a:lnTo>
                  <a:pt x="1172886" y="1231216"/>
                </a:lnTo>
                <a:lnTo>
                  <a:pt x="1156286" y="1284002"/>
                </a:lnTo>
                <a:lnTo>
                  <a:pt x="1137880" y="1333407"/>
                </a:lnTo>
                <a:lnTo>
                  <a:pt x="1117668" y="1379430"/>
                </a:lnTo>
                <a:lnTo>
                  <a:pt x="1095649" y="1422072"/>
                </a:lnTo>
                <a:lnTo>
                  <a:pt x="1071825" y="1461332"/>
                </a:lnTo>
                <a:lnTo>
                  <a:pt x="1046194" y="1497210"/>
                </a:lnTo>
                <a:lnTo>
                  <a:pt x="1059687" y="1510506"/>
                </a:lnTo>
                <a:lnTo>
                  <a:pt x="1087645" y="1475421"/>
                </a:lnTo>
                <a:lnTo>
                  <a:pt x="1113914" y="1436727"/>
                </a:lnTo>
                <a:lnTo>
                  <a:pt x="1138494" y="1394426"/>
                </a:lnTo>
                <a:lnTo>
                  <a:pt x="1161385" y="1348516"/>
                </a:lnTo>
                <a:lnTo>
                  <a:pt x="1182587" y="1298997"/>
                </a:lnTo>
                <a:lnTo>
                  <a:pt x="1202101" y="1245871"/>
                </a:lnTo>
                <a:lnTo>
                  <a:pt x="1219926" y="1189136"/>
                </a:lnTo>
                <a:lnTo>
                  <a:pt x="1232399" y="1143296"/>
                </a:lnTo>
                <a:lnTo>
                  <a:pt x="1243405" y="1096836"/>
                </a:lnTo>
                <a:lnTo>
                  <a:pt x="1252944" y="1049756"/>
                </a:lnTo>
                <a:lnTo>
                  <a:pt x="1261015" y="1002056"/>
                </a:lnTo>
                <a:lnTo>
                  <a:pt x="1267618" y="953737"/>
                </a:lnTo>
                <a:lnTo>
                  <a:pt x="1272755" y="904798"/>
                </a:lnTo>
                <a:lnTo>
                  <a:pt x="1276423" y="855238"/>
                </a:lnTo>
                <a:lnTo>
                  <a:pt x="1278624" y="805059"/>
                </a:lnTo>
                <a:lnTo>
                  <a:pt x="1279355" y="754062"/>
                </a:lnTo>
                <a:lnTo>
                  <a:pt x="1278624" y="702425"/>
                </a:lnTo>
                <a:lnTo>
                  <a:pt x="1276423" y="651431"/>
                </a:lnTo>
                <a:lnTo>
                  <a:pt x="1272755" y="601276"/>
                </a:lnTo>
                <a:lnTo>
                  <a:pt x="1267618" y="551962"/>
                </a:lnTo>
                <a:lnTo>
                  <a:pt x="1261015" y="503489"/>
                </a:lnTo>
                <a:lnTo>
                  <a:pt x="1252944" y="455855"/>
                </a:lnTo>
                <a:lnTo>
                  <a:pt x="1243405" y="409062"/>
                </a:lnTo>
                <a:lnTo>
                  <a:pt x="1232399" y="363109"/>
                </a:lnTo>
                <a:lnTo>
                  <a:pt x="1219926" y="317996"/>
                </a:lnTo>
                <a:lnTo>
                  <a:pt x="1202101" y="262253"/>
                </a:lnTo>
                <a:lnTo>
                  <a:pt x="1182587" y="209949"/>
                </a:lnTo>
                <a:lnTo>
                  <a:pt x="1161385" y="161082"/>
                </a:lnTo>
                <a:lnTo>
                  <a:pt x="1138494" y="115654"/>
                </a:lnTo>
                <a:lnTo>
                  <a:pt x="1113914" y="73664"/>
                </a:lnTo>
                <a:lnTo>
                  <a:pt x="1087645" y="35113"/>
                </a:lnTo>
                <a:lnTo>
                  <a:pt x="1059687" y="0"/>
                </a:lnTo>
                <a:close/>
              </a:path>
              <a:path w="1279525" h="1510664">
                <a:moveTo>
                  <a:pt x="219670" y="0"/>
                </a:moveTo>
                <a:lnTo>
                  <a:pt x="191662" y="35113"/>
                </a:lnTo>
                <a:lnTo>
                  <a:pt x="165355" y="73664"/>
                </a:lnTo>
                <a:lnTo>
                  <a:pt x="140749" y="115654"/>
                </a:lnTo>
                <a:lnTo>
                  <a:pt x="117843" y="161082"/>
                </a:lnTo>
                <a:lnTo>
                  <a:pt x="96639" y="209949"/>
                </a:lnTo>
                <a:lnTo>
                  <a:pt x="77135" y="262253"/>
                </a:lnTo>
                <a:lnTo>
                  <a:pt x="59333" y="317996"/>
                </a:lnTo>
                <a:lnTo>
                  <a:pt x="46880" y="363109"/>
                </a:lnTo>
                <a:lnTo>
                  <a:pt x="35892" y="409062"/>
                </a:lnTo>
                <a:lnTo>
                  <a:pt x="26370" y="455855"/>
                </a:lnTo>
                <a:lnTo>
                  <a:pt x="18312" y="503489"/>
                </a:lnTo>
                <a:lnTo>
                  <a:pt x="11720" y="551962"/>
                </a:lnTo>
                <a:lnTo>
                  <a:pt x="6592" y="601276"/>
                </a:lnTo>
                <a:lnTo>
                  <a:pt x="2930" y="651431"/>
                </a:lnTo>
                <a:lnTo>
                  <a:pt x="732" y="702425"/>
                </a:lnTo>
                <a:lnTo>
                  <a:pt x="0" y="754260"/>
                </a:lnTo>
                <a:lnTo>
                  <a:pt x="732" y="805059"/>
                </a:lnTo>
                <a:lnTo>
                  <a:pt x="2930" y="855238"/>
                </a:lnTo>
                <a:lnTo>
                  <a:pt x="6592" y="904798"/>
                </a:lnTo>
                <a:lnTo>
                  <a:pt x="11720" y="953737"/>
                </a:lnTo>
                <a:lnTo>
                  <a:pt x="18312" y="1002056"/>
                </a:lnTo>
                <a:lnTo>
                  <a:pt x="26370" y="1049756"/>
                </a:lnTo>
                <a:lnTo>
                  <a:pt x="35892" y="1096836"/>
                </a:lnTo>
                <a:lnTo>
                  <a:pt x="46880" y="1143296"/>
                </a:lnTo>
                <a:lnTo>
                  <a:pt x="59333" y="1189136"/>
                </a:lnTo>
                <a:lnTo>
                  <a:pt x="77135" y="1245871"/>
                </a:lnTo>
                <a:lnTo>
                  <a:pt x="96639" y="1298997"/>
                </a:lnTo>
                <a:lnTo>
                  <a:pt x="117843" y="1348516"/>
                </a:lnTo>
                <a:lnTo>
                  <a:pt x="140749" y="1394426"/>
                </a:lnTo>
                <a:lnTo>
                  <a:pt x="165355" y="1436727"/>
                </a:lnTo>
                <a:lnTo>
                  <a:pt x="191662" y="1475421"/>
                </a:lnTo>
                <a:lnTo>
                  <a:pt x="219670" y="1510506"/>
                </a:lnTo>
                <a:lnTo>
                  <a:pt x="232966" y="1497210"/>
                </a:lnTo>
                <a:lnTo>
                  <a:pt x="207337" y="1461332"/>
                </a:lnTo>
                <a:lnTo>
                  <a:pt x="183518" y="1422072"/>
                </a:lnTo>
                <a:lnTo>
                  <a:pt x="161510" y="1379430"/>
                </a:lnTo>
                <a:lnTo>
                  <a:pt x="141311" y="1333407"/>
                </a:lnTo>
                <a:lnTo>
                  <a:pt x="122923" y="1284002"/>
                </a:lnTo>
                <a:lnTo>
                  <a:pt x="106345" y="1231216"/>
                </a:lnTo>
                <a:lnTo>
                  <a:pt x="91578" y="1175048"/>
                </a:lnTo>
                <a:lnTo>
                  <a:pt x="80207" y="1124172"/>
                </a:lnTo>
                <a:lnTo>
                  <a:pt x="70352" y="1072796"/>
                </a:lnTo>
                <a:lnTo>
                  <a:pt x="62013" y="1020922"/>
                </a:lnTo>
                <a:lnTo>
                  <a:pt x="55190" y="968548"/>
                </a:lnTo>
                <a:lnTo>
                  <a:pt x="49883" y="915676"/>
                </a:lnTo>
                <a:lnTo>
                  <a:pt x="46093" y="862304"/>
                </a:lnTo>
                <a:lnTo>
                  <a:pt x="43818" y="808432"/>
                </a:lnTo>
                <a:lnTo>
                  <a:pt x="43060" y="754062"/>
                </a:lnTo>
                <a:lnTo>
                  <a:pt x="43820" y="698408"/>
                </a:lnTo>
                <a:lnTo>
                  <a:pt x="46099" y="643564"/>
                </a:lnTo>
                <a:lnTo>
                  <a:pt x="49897" y="589528"/>
                </a:lnTo>
                <a:lnTo>
                  <a:pt x="55215" y="536302"/>
                </a:lnTo>
                <a:lnTo>
                  <a:pt x="62052" y="483885"/>
                </a:lnTo>
                <a:lnTo>
                  <a:pt x="70408" y="432278"/>
                </a:lnTo>
                <a:lnTo>
                  <a:pt x="80284" y="381479"/>
                </a:lnTo>
                <a:lnTo>
                  <a:pt x="91678" y="331490"/>
                </a:lnTo>
                <a:lnTo>
                  <a:pt x="106468" y="276431"/>
                </a:lnTo>
                <a:lnTo>
                  <a:pt x="123055" y="224593"/>
                </a:lnTo>
                <a:lnTo>
                  <a:pt x="141441" y="175973"/>
                </a:lnTo>
                <a:lnTo>
                  <a:pt x="161625" y="130574"/>
                </a:lnTo>
                <a:lnTo>
                  <a:pt x="183607" y="88393"/>
                </a:lnTo>
                <a:lnTo>
                  <a:pt x="207387" y="49433"/>
                </a:lnTo>
                <a:lnTo>
                  <a:pt x="232966" y="13691"/>
                </a:lnTo>
                <a:lnTo>
                  <a:pt x="219670" y="0"/>
                </a:lnTo>
                <a:close/>
              </a:path>
            </a:pathLst>
          </a:custGeom>
          <a:solidFill>
            <a:srgbClr val="000000"/>
          </a:solidFill>
        </p:spPr>
        <p:txBody>
          <a:bodyPr wrap="square" lIns="0" tIns="0" rIns="0" bIns="0" rtlCol="0"/>
          <a:lstStyle/>
          <a:p>
            <a:endParaRPr/>
          </a:p>
        </p:txBody>
      </p:sp>
      <p:sp>
        <p:nvSpPr>
          <p:cNvPr id="35" name="object 11">
            <a:extLst>
              <a:ext uri="{FF2B5EF4-FFF2-40B4-BE49-F238E27FC236}">
                <a16:creationId xmlns:a16="http://schemas.microsoft.com/office/drawing/2014/main" id="{3063826E-3B07-4C43-90E7-845397380A0B}"/>
              </a:ext>
            </a:extLst>
          </p:cNvPr>
          <p:cNvSpPr txBox="1"/>
          <p:nvPr/>
        </p:nvSpPr>
        <p:spPr>
          <a:xfrm>
            <a:off x="7936266" y="2293620"/>
            <a:ext cx="250825" cy="1464310"/>
          </a:xfrm>
          <a:prstGeom prst="rect">
            <a:avLst/>
          </a:prstGeom>
        </p:spPr>
        <p:txBody>
          <a:bodyPr vert="horz" wrap="square" lIns="0" tIns="12700" rIns="0" bIns="0" rtlCol="0">
            <a:spAutoFit/>
          </a:bodyPr>
          <a:lstStyle/>
          <a:p>
            <a:pPr>
              <a:lnSpc>
                <a:spcPts val="3790"/>
              </a:lnSpc>
              <a:spcBef>
                <a:spcPts val="100"/>
              </a:spcBef>
            </a:pPr>
            <a:r>
              <a:rPr sz="3200" dirty="0">
                <a:latin typeface="Cambria Math"/>
                <a:cs typeface="Cambria Math"/>
              </a:rPr>
              <a:t>𝜎</a:t>
            </a:r>
            <a:endParaRPr sz="3200">
              <a:latin typeface="Cambria Math"/>
              <a:cs typeface="Cambria Math"/>
            </a:endParaRPr>
          </a:p>
          <a:p>
            <a:pPr>
              <a:lnSpc>
                <a:spcPts val="3745"/>
              </a:lnSpc>
            </a:pPr>
            <a:r>
              <a:rPr sz="3200" dirty="0">
                <a:latin typeface="Cambria Math"/>
                <a:cs typeface="Cambria Math"/>
              </a:rPr>
              <a:t>𝜎</a:t>
            </a:r>
            <a:endParaRPr sz="3200">
              <a:latin typeface="Cambria Math"/>
              <a:cs typeface="Cambria Math"/>
            </a:endParaRPr>
          </a:p>
          <a:p>
            <a:pPr>
              <a:lnSpc>
                <a:spcPts val="3790"/>
              </a:lnSpc>
            </a:pPr>
            <a:r>
              <a:rPr sz="3200" dirty="0">
                <a:latin typeface="Cambria Math"/>
                <a:cs typeface="Cambria Math"/>
              </a:rPr>
              <a:t>𝜎</a:t>
            </a:r>
            <a:endParaRPr sz="3200">
              <a:latin typeface="Cambria Math"/>
              <a:cs typeface="Cambria Math"/>
            </a:endParaRPr>
          </a:p>
        </p:txBody>
      </p:sp>
      <p:sp>
        <p:nvSpPr>
          <p:cNvPr id="36" name="object 12">
            <a:extLst>
              <a:ext uri="{FF2B5EF4-FFF2-40B4-BE49-F238E27FC236}">
                <a16:creationId xmlns:a16="http://schemas.microsoft.com/office/drawing/2014/main" id="{A1E64BFF-C812-4AAE-A0C5-FE9D183631FF}"/>
              </a:ext>
            </a:extLst>
          </p:cNvPr>
          <p:cNvSpPr/>
          <p:nvPr/>
        </p:nvSpPr>
        <p:spPr>
          <a:xfrm>
            <a:off x="8832520" y="2932036"/>
            <a:ext cx="2872105" cy="803275"/>
          </a:xfrm>
          <a:custGeom>
            <a:avLst/>
            <a:gdLst/>
            <a:ahLst/>
            <a:cxnLst/>
            <a:rect l="l" t="t" r="r" b="b"/>
            <a:pathLst>
              <a:path w="2872104" h="803275">
                <a:moveTo>
                  <a:pt x="154178" y="13296"/>
                </a:moveTo>
                <a:lnTo>
                  <a:pt x="114909" y="25984"/>
                </a:lnTo>
                <a:lnTo>
                  <a:pt x="88988" y="59105"/>
                </a:lnTo>
                <a:lnTo>
                  <a:pt x="64909" y="99364"/>
                </a:lnTo>
                <a:lnTo>
                  <a:pt x="42659" y="146748"/>
                </a:lnTo>
                <a:lnTo>
                  <a:pt x="27305" y="189534"/>
                </a:lnTo>
                <a:lnTo>
                  <a:pt x="15354" y="236372"/>
                </a:lnTo>
                <a:lnTo>
                  <a:pt x="6819" y="287274"/>
                </a:lnTo>
                <a:lnTo>
                  <a:pt x="1701" y="342226"/>
                </a:lnTo>
                <a:lnTo>
                  <a:pt x="0" y="401434"/>
                </a:lnTo>
                <a:lnTo>
                  <a:pt x="1701" y="460387"/>
                </a:lnTo>
                <a:lnTo>
                  <a:pt x="6819" y="515454"/>
                </a:lnTo>
                <a:lnTo>
                  <a:pt x="15354" y="566432"/>
                </a:lnTo>
                <a:lnTo>
                  <a:pt x="27305" y="613333"/>
                </a:lnTo>
                <a:lnTo>
                  <a:pt x="42659" y="656132"/>
                </a:lnTo>
                <a:lnTo>
                  <a:pt x="64909" y="703516"/>
                </a:lnTo>
                <a:lnTo>
                  <a:pt x="88988" y="743762"/>
                </a:lnTo>
                <a:lnTo>
                  <a:pt x="114909" y="776884"/>
                </a:lnTo>
                <a:lnTo>
                  <a:pt x="142671" y="802881"/>
                </a:lnTo>
                <a:lnTo>
                  <a:pt x="154178" y="789584"/>
                </a:lnTo>
                <a:lnTo>
                  <a:pt x="130175" y="763143"/>
                </a:lnTo>
                <a:lnTo>
                  <a:pt x="108343" y="730250"/>
                </a:lnTo>
                <a:lnTo>
                  <a:pt x="88696" y="690905"/>
                </a:lnTo>
                <a:lnTo>
                  <a:pt x="71234" y="645121"/>
                </a:lnTo>
                <a:lnTo>
                  <a:pt x="59448" y="603999"/>
                </a:lnTo>
                <a:lnTo>
                  <a:pt x="50279" y="559079"/>
                </a:lnTo>
                <a:lnTo>
                  <a:pt x="43726" y="510336"/>
                </a:lnTo>
                <a:lnTo>
                  <a:pt x="39801" y="457796"/>
                </a:lnTo>
                <a:lnTo>
                  <a:pt x="38493" y="401243"/>
                </a:lnTo>
                <a:lnTo>
                  <a:pt x="39801" y="345084"/>
                </a:lnTo>
                <a:lnTo>
                  <a:pt x="43726" y="292531"/>
                </a:lnTo>
                <a:lnTo>
                  <a:pt x="50279" y="243801"/>
                </a:lnTo>
                <a:lnTo>
                  <a:pt x="59448" y="198869"/>
                </a:lnTo>
                <a:lnTo>
                  <a:pt x="71234" y="157759"/>
                </a:lnTo>
                <a:lnTo>
                  <a:pt x="88696" y="111963"/>
                </a:lnTo>
                <a:lnTo>
                  <a:pt x="108343" y="72631"/>
                </a:lnTo>
                <a:lnTo>
                  <a:pt x="130175" y="39738"/>
                </a:lnTo>
                <a:lnTo>
                  <a:pt x="154178" y="13296"/>
                </a:lnTo>
                <a:close/>
              </a:path>
              <a:path w="2872104" h="803275">
                <a:moveTo>
                  <a:pt x="824420" y="13296"/>
                </a:moveTo>
                <a:lnTo>
                  <a:pt x="785152" y="25984"/>
                </a:lnTo>
                <a:lnTo>
                  <a:pt x="759231" y="59105"/>
                </a:lnTo>
                <a:lnTo>
                  <a:pt x="735152" y="99364"/>
                </a:lnTo>
                <a:lnTo>
                  <a:pt x="712901" y="146748"/>
                </a:lnTo>
                <a:lnTo>
                  <a:pt x="697547" y="189534"/>
                </a:lnTo>
                <a:lnTo>
                  <a:pt x="685596" y="236372"/>
                </a:lnTo>
                <a:lnTo>
                  <a:pt x="677062" y="287274"/>
                </a:lnTo>
                <a:lnTo>
                  <a:pt x="671944" y="342226"/>
                </a:lnTo>
                <a:lnTo>
                  <a:pt x="670242" y="401434"/>
                </a:lnTo>
                <a:lnTo>
                  <a:pt x="671944" y="460387"/>
                </a:lnTo>
                <a:lnTo>
                  <a:pt x="677062" y="515454"/>
                </a:lnTo>
                <a:lnTo>
                  <a:pt x="685596" y="566432"/>
                </a:lnTo>
                <a:lnTo>
                  <a:pt x="697547" y="613333"/>
                </a:lnTo>
                <a:lnTo>
                  <a:pt x="712901" y="656132"/>
                </a:lnTo>
                <a:lnTo>
                  <a:pt x="735152" y="703516"/>
                </a:lnTo>
                <a:lnTo>
                  <a:pt x="759231" y="743762"/>
                </a:lnTo>
                <a:lnTo>
                  <a:pt x="785152" y="776884"/>
                </a:lnTo>
                <a:lnTo>
                  <a:pt x="812914" y="802881"/>
                </a:lnTo>
                <a:lnTo>
                  <a:pt x="824420" y="789584"/>
                </a:lnTo>
                <a:lnTo>
                  <a:pt x="800417" y="763143"/>
                </a:lnTo>
                <a:lnTo>
                  <a:pt x="778586" y="730250"/>
                </a:lnTo>
                <a:lnTo>
                  <a:pt x="758939" y="690905"/>
                </a:lnTo>
                <a:lnTo>
                  <a:pt x="741476" y="645121"/>
                </a:lnTo>
                <a:lnTo>
                  <a:pt x="729691" y="603999"/>
                </a:lnTo>
                <a:lnTo>
                  <a:pt x="720521" y="559079"/>
                </a:lnTo>
                <a:lnTo>
                  <a:pt x="713968" y="510336"/>
                </a:lnTo>
                <a:lnTo>
                  <a:pt x="710044" y="457796"/>
                </a:lnTo>
                <a:lnTo>
                  <a:pt x="708736" y="401243"/>
                </a:lnTo>
                <a:lnTo>
                  <a:pt x="710044" y="345084"/>
                </a:lnTo>
                <a:lnTo>
                  <a:pt x="713968" y="292531"/>
                </a:lnTo>
                <a:lnTo>
                  <a:pt x="720521" y="243801"/>
                </a:lnTo>
                <a:lnTo>
                  <a:pt x="729691" y="198869"/>
                </a:lnTo>
                <a:lnTo>
                  <a:pt x="741476" y="157759"/>
                </a:lnTo>
                <a:lnTo>
                  <a:pt x="758939" y="111963"/>
                </a:lnTo>
                <a:lnTo>
                  <a:pt x="778586" y="72631"/>
                </a:lnTo>
                <a:lnTo>
                  <a:pt x="800417" y="39738"/>
                </a:lnTo>
                <a:lnTo>
                  <a:pt x="824420" y="13296"/>
                </a:lnTo>
                <a:close/>
              </a:path>
              <a:path w="2872104" h="803275">
                <a:moveTo>
                  <a:pt x="1772221" y="401243"/>
                </a:moveTo>
                <a:lnTo>
                  <a:pt x="1770507" y="342226"/>
                </a:lnTo>
                <a:lnTo>
                  <a:pt x="1765388" y="287274"/>
                </a:lnTo>
                <a:lnTo>
                  <a:pt x="1756854" y="236372"/>
                </a:lnTo>
                <a:lnTo>
                  <a:pt x="1744916" y="189534"/>
                </a:lnTo>
                <a:lnTo>
                  <a:pt x="1729549" y="146748"/>
                </a:lnTo>
                <a:lnTo>
                  <a:pt x="1707299" y="99364"/>
                </a:lnTo>
                <a:lnTo>
                  <a:pt x="1683219" y="59105"/>
                </a:lnTo>
                <a:lnTo>
                  <a:pt x="1657299" y="25984"/>
                </a:lnTo>
                <a:lnTo>
                  <a:pt x="1629537" y="0"/>
                </a:lnTo>
                <a:lnTo>
                  <a:pt x="1618030" y="13296"/>
                </a:lnTo>
                <a:lnTo>
                  <a:pt x="1642046" y="39738"/>
                </a:lnTo>
                <a:lnTo>
                  <a:pt x="1663865" y="72631"/>
                </a:lnTo>
                <a:lnTo>
                  <a:pt x="1683512" y="111963"/>
                </a:lnTo>
                <a:lnTo>
                  <a:pt x="1700974" y="157759"/>
                </a:lnTo>
                <a:lnTo>
                  <a:pt x="1712760" y="198869"/>
                </a:lnTo>
                <a:lnTo>
                  <a:pt x="1721929" y="243801"/>
                </a:lnTo>
                <a:lnTo>
                  <a:pt x="1728482" y="292531"/>
                </a:lnTo>
                <a:lnTo>
                  <a:pt x="1732407" y="345084"/>
                </a:lnTo>
                <a:lnTo>
                  <a:pt x="1733715" y="401434"/>
                </a:lnTo>
                <a:lnTo>
                  <a:pt x="1732407" y="457796"/>
                </a:lnTo>
                <a:lnTo>
                  <a:pt x="1728482" y="510336"/>
                </a:lnTo>
                <a:lnTo>
                  <a:pt x="1721929" y="559079"/>
                </a:lnTo>
                <a:lnTo>
                  <a:pt x="1712760" y="603999"/>
                </a:lnTo>
                <a:lnTo>
                  <a:pt x="1700974" y="645121"/>
                </a:lnTo>
                <a:lnTo>
                  <a:pt x="1683512" y="690905"/>
                </a:lnTo>
                <a:lnTo>
                  <a:pt x="1663865" y="730250"/>
                </a:lnTo>
                <a:lnTo>
                  <a:pt x="1642046" y="763143"/>
                </a:lnTo>
                <a:lnTo>
                  <a:pt x="1618030" y="789584"/>
                </a:lnTo>
                <a:lnTo>
                  <a:pt x="1629537" y="802881"/>
                </a:lnTo>
                <a:lnTo>
                  <a:pt x="1683219" y="743762"/>
                </a:lnTo>
                <a:lnTo>
                  <a:pt x="1707299" y="703516"/>
                </a:lnTo>
                <a:lnTo>
                  <a:pt x="1729549" y="656132"/>
                </a:lnTo>
                <a:lnTo>
                  <a:pt x="1744916" y="613333"/>
                </a:lnTo>
                <a:lnTo>
                  <a:pt x="1756854" y="566432"/>
                </a:lnTo>
                <a:lnTo>
                  <a:pt x="1765388" y="515454"/>
                </a:lnTo>
                <a:lnTo>
                  <a:pt x="1770507" y="460387"/>
                </a:lnTo>
                <a:lnTo>
                  <a:pt x="1772221" y="401243"/>
                </a:lnTo>
                <a:close/>
              </a:path>
              <a:path w="2872104" h="803275">
                <a:moveTo>
                  <a:pt x="2871660" y="401243"/>
                </a:moveTo>
                <a:lnTo>
                  <a:pt x="2869946" y="342226"/>
                </a:lnTo>
                <a:lnTo>
                  <a:pt x="2864828" y="287274"/>
                </a:lnTo>
                <a:lnTo>
                  <a:pt x="2856293" y="236372"/>
                </a:lnTo>
                <a:lnTo>
                  <a:pt x="2844355" y="189534"/>
                </a:lnTo>
                <a:lnTo>
                  <a:pt x="2828988" y="146748"/>
                </a:lnTo>
                <a:lnTo>
                  <a:pt x="2806738" y="99364"/>
                </a:lnTo>
                <a:lnTo>
                  <a:pt x="2782659" y="59105"/>
                </a:lnTo>
                <a:lnTo>
                  <a:pt x="2756738" y="25984"/>
                </a:lnTo>
                <a:lnTo>
                  <a:pt x="2728976" y="0"/>
                </a:lnTo>
                <a:lnTo>
                  <a:pt x="2717469" y="13296"/>
                </a:lnTo>
                <a:lnTo>
                  <a:pt x="2741485" y="39738"/>
                </a:lnTo>
                <a:lnTo>
                  <a:pt x="2763304" y="72631"/>
                </a:lnTo>
                <a:lnTo>
                  <a:pt x="2782951" y="111963"/>
                </a:lnTo>
                <a:lnTo>
                  <a:pt x="2800413" y="157759"/>
                </a:lnTo>
                <a:lnTo>
                  <a:pt x="2812199" y="198869"/>
                </a:lnTo>
                <a:lnTo>
                  <a:pt x="2821368" y="243801"/>
                </a:lnTo>
                <a:lnTo>
                  <a:pt x="2827921" y="292531"/>
                </a:lnTo>
                <a:lnTo>
                  <a:pt x="2831846" y="345084"/>
                </a:lnTo>
                <a:lnTo>
                  <a:pt x="2833154" y="401434"/>
                </a:lnTo>
                <a:lnTo>
                  <a:pt x="2831846" y="457796"/>
                </a:lnTo>
                <a:lnTo>
                  <a:pt x="2827921" y="510336"/>
                </a:lnTo>
                <a:lnTo>
                  <a:pt x="2821368" y="559079"/>
                </a:lnTo>
                <a:lnTo>
                  <a:pt x="2812199" y="603999"/>
                </a:lnTo>
                <a:lnTo>
                  <a:pt x="2800413" y="645121"/>
                </a:lnTo>
                <a:lnTo>
                  <a:pt x="2782951" y="690905"/>
                </a:lnTo>
                <a:lnTo>
                  <a:pt x="2763304" y="730250"/>
                </a:lnTo>
                <a:lnTo>
                  <a:pt x="2741485" y="763143"/>
                </a:lnTo>
                <a:lnTo>
                  <a:pt x="2717469" y="789584"/>
                </a:lnTo>
                <a:lnTo>
                  <a:pt x="2728976" y="802881"/>
                </a:lnTo>
                <a:lnTo>
                  <a:pt x="2782659" y="743762"/>
                </a:lnTo>
                <a:lnTo>
                  <a:pt x="2806738" y="703516"/>
                </a:lnTo>
                <a:lnTo>
                  <a:pt x="2828988" y="656132"/>
                </a:lnTo>
                <a:lnTo>
                  <a:pt x="2844355" y="613333"/>
                </a:lnTo>
                <a:lnTo>
                  <a:pt x="2856293" y="566432"/>
                </a:lnTo>
                <a:lnTo>
                  <a:pt x="2864828" y="515454"/>
                </a:lnTo>
                <a:lnTo>
                  <a:pt x="2869946" y="460387"/>
                </a:lnTo>
                <a:lnTo>
                  <a:pt x="2871660" y="401243"/>
                </a:lnTo>
                <a:close/>
              </a:path>
            </a:pathLst>
          </a:custGeom>
          <a:solidFill>
            <a:srgbClr val="000000"/>
          </a:solidFill>
        </p:spPr>
        <p:txBody>
          <a:bodyPr wrap="square" lIns="0" tIns="0" rIns="0" bIns="0" rtlCol="0"/>
          <a:lstStyle/>
          <a:p>
            <a:endParaRPr/>
          </a:p>
        </p:txBody>
      </p:sp>
      <p:sp>
        <p:nvSpPr>
          <p:cNvPr id="37" name="object 13">
            <a:extLst>
              <a:ext uri="{FF2B5EF4-FFF2-40B4-BE49-F238E27FC236}">
                <a16:creationId xmlns:a16="http://schemas.microsoft.com/office/drawing/2014/main" id="{46975141-07E0-487D-A3EC-D5A62BE1C174}"/>
              </a:ext>
            </a:extLst>
          </p:cNvPr>
          <p:cNvSpPr txBox="1"/>
          <p:nvPr/>
        </p:nvSpPr>
        <p:spPr>
          <a:xfrm>
            <a:off x="8974237" y="2857500"/>
            <a:ext cx="1482725" cy="513080"/>
          </a:xfrm>
          <a:prstGeom prst="rect">
            <a:avLst/>
          </a:prstGeom>
        </p:spPr>
        <p:txBody>
          <a:bodyPr vert="horz" wrap="square" lIns="0" tIns="12700" rIns="0" bIns="0" rtlCol="0">
            <a:spAutoFit/>
          </a:bodyPr>
          <a:lstStyle/>
          <a:p>
            <a:pPr marL="25400">
              <a:lnSpc>
                <a:spcPct val="100000"/>
              </a:lnSpc>
              <a:spcBef>
                <a:spcPts val="100"/>
              </a:spcBef>
              <a:tabLst>
                <a:tab pos="695325" algn="l"/>
              </a:tabLst>
            </a:pPr>
            <a:r>
              <a:rPr sz="4800" baseline="-23437" dirty="0">
                <a:latin typeface="Cambria Math"/>
                <a:cs typeface="Cambria Math"/>
              </a:rPr>
              <a:t>𝑊	</a:t>
            </a:r>
            <a:r>
              <a:rPr sz="4800" spc="419" baseline="11284" dirty="0">
                <a:latin typeface="Cambria Math"/>
                <a:cs typeface="Cambria Math"/>
              </a:rPr>
              <a:t>ℎ</a:t>
            </a:r>
            <a:r>
              <a:rPr lang="en-US" sz="2300" spc="280" dirty="0">
                <a:latin typeface="Cambria Math"/>
                <a:cs typeface="Cambria Math"/>
              </a:rPr>
              <a:t>t-1</a:t>
            </a:r>
            <a:endParaRPr sz="2300" dirty="0">
              <a:latin typeface="Cambria Math"/>
              <a:cs typeface="Cambria Math"/>
            </a:endParaRPr>
          </a:p>
        </p:txBody>
      </p:sp>
      <p:sp>
        <p:nvSpPr>
          <p:cNvPr id="38" name="object 14">
            <a:extLst>
              <a:ext uri="{FF2B5EF4-FFF2-40B4-BE49-F238E27FC236}">
                <a16:creationId xmlns:a16="http://schemas.microsoft.com/office/drawing/2014/main" id="{EC501114-0AF8-460C-A619-FD678D8463CA}"/>
              </a:ext>
            </a:extLst>
          </p:cNvPr>
          <p:cNvSpPr txBox="1"/>
          <p:nvPr/>
        </p:nvSpPr>
        <p:spPr>
          <a:xfrm>
            <a:off x="9844886" y="3250692"/>
            <a:ext cx="404495" cy="513080"/>
          </a:xfrm>
          <a:prstGeom prst="rect">
            <a:avLst/>
          </a:prstGeom>
        </p:spPr>
        <p:txBody>
          <a:bodyPr vert="horz" wrap="square" lIns="0" tIns="12700" rIns="0" bIns="0" rtlCol="0">
            <a:spAutoFit/>
          </a:bodyPr>
          <a:lstStyle/>
          <a:p>
            <a:pPr marL="25400">
              <a:lnSpc>
                <a:spcPct val="100000"/>
              </a:lnSpc>
              <a:spcBef>
                <a:spcPts val="100"/>
              </a:spcBef>
            </a:pPr>
            <a:r>
              <a:rPr sz="3200" spc="160" dirty="0">
                <a:latin typeface="Cambria Math"/>
                <a:cs typeface="Cambria Math"/>
              </a:rPr>
              <a:t>𝑥</a:t>
            </a:r>
            <a:r>
              <a:rPr lang="en-US" sz="3450" spc="240" baseline="-15700" dirty="0">
                <a:latin typeface="Cambria Math"/>
                <a:cs typeface="Cambria Math"/>
              </a:rPr>
              <a:t>t</a:t>
            </a:r>
            <a:endParaRPr sz="3450" baseline="-15700" dirty="0">
              <a:latin typeface="Cambria Math"/>
              <a:cs typeface="Cambria Math"/>
            </a:endParaRPr>
          </a:p>
        </p:txBody>
      </p:sp>
      <p:sp>
        <p:nvSpPr>
          <p:cNvPr id="39" name="object 16">
            <a:extLst>
              <a:ext uri="{FF2B5EF4-FFF2-40B4-BE49-F238E27FC236}">
                <a16:creationId xmlns:a16="http://schemas.microsoft.com/office/drawing/2014/main" id="{47A35FEE-653F-4B2A-9B08-863D4B4B7DD3}"/>
              </a:ext>
            </a:extLst>
          </p:cNvPr>
          <p:cNvSpPr/>
          <p:nvPr/>
        </p:nvSpPr>
        <p:spPr>
          <a:xfrm>
            <a:off x="8570854" y="4808985"/>
            <a:ext cx="598805" cy="376555"/>
          </a:xfrm>
          <a:custGeom>
            <a:avLst/>
            <a:gdLst/>
            <a:ahLst/>
            <a:cxnLst/>
            <a:rect l="l" t="t" r="r" b="b"/>
            <a:pathLst>
              <a:path w="598804" h="376554">
                <a:moveTo>
                  <a:pt x="478257" y="0"/>
                </a:moveTo>
                <a:lnTo>
                  <a:pt x="472899" y="15279"/>
                </a:lnTo>
                <a:lnTo>
                  <a:pt x="494690" y="24736"/>
                </a:lnTo>
                <a:lnTo>
                  <a:pt x="513430" y="37826"/>
                </a:lnTo>
                <a:lnTo>
                  <a:pt x="541757" y="74909"/>
                </a:lnTo>
                <a:lnTo>
                  <a:pt x="558426" y="124941"/>
                </a:lnTo>
                <a:lnTo>
                  <a:pt x="563982" y="186333"/>
                </a:lnTo>
                <a:lnTo>
                  <a:pt x="562587" y="219533"/>
                </a:lnTo>
                <a:lnTo>
                  <a:pt x="551425" y="276783"/>
                </a:lnTo>
                <a:lnTo>
                  <a:pt x="529026" y="321493"/>
                </a:lnTo>
                <a:lnTo>
                  <a:pt x="494944" y="351655"/>
                </a:lnTo>
                <a:lnTo>
                  <a:pt x="473495" y="361156"/>
                </a:lnTo>
                <a:lnTo>
                  <a:pt x="478257" y="376435"/>
                </a:lnTo>
                <a:lnTo>
                  <a:pt x="529603" y="352350"/>
                </a:lnTo>
                <a:lnTo>
                  <a:pt x="567355" y="310653"/>
                </a:lnTo>
                <a:lnTo>
                  <a:pt x="590573" y="254818"/>
                </a:lnTo>
                <a:lnTo>
                  <a:pt x="598312" y="188316"/>
                </a:lnTo>
                <a:lnTo>
                  <a:pt x="596371" y="153807"/>
                </a:lnTo>
                <a:lnTo>
                  <a:pt x="580843" y="92639"/>
                </a:lnTo>
                <a:lnTo>
                  <a:pt x="550048" y="42843"/>
                </a:lnTo>
                <a:lnTo>
                  <a:pt x="505549" y="9853"/>
                </a:lnTo>
                <a:lnTo>
                  <a:pt x="478257" y="0"/>
                </a:lnTo>
                <a:close/>
              </a:path>
              <a:path w="598804" h="376554">
                <a:moveTo>
                  <a:pt x="120054" y="0"/>
                </a:moveTo>
                <a:lnTo>
                  <a:pt x="68832" y="24134"/>
                </a:lnTo>
                <a:lnTo>
                  <a:pt x="31055" y="65980"/>
                </a:lnTo>
                <a:lnTo>
                  <a:pt x="7763" y="121915"/>
                </a:lnTo>
                <a:lnTo>
                  <a:pt x="0" y="188316"/>
                </a:lnTo>
                <a:lnTo>
                  <a:pt x="1934" y="222901"/>
                </a:lnTo>
                <a:lnTo>
                  <a:pt x="17412" y="284069"/>
                </a:lnTo>
                <a:lnTo>
                  <a:pt x="48133" y="333703"/>
                </a:lnTo>
                <a:lnTo>
                  <a:pt x="92682" y="366594"/>
                </a:lnTo>
                <a:lnTo>
                  <a:pt x="120054" y="376435"/>
                </a:lnTo>
                <a:lnTo>
                  <a:pt x="124816" y="361156"/>
                </a:lnTo>
                <a:lnTo>
                  <a:pt x="103366" y="351655"/>
                </a:lnTo>
                <a:lnTo>
                  <a:pt x="84856" y="338435"/>
                </a:lnTo>
                <a:lnTo>
                  <a:pt x="56653" y="300831"/>
                </a:lnTo>
                <a:lnTo>
                  <a:pt x="39910" y="249683"/>
                </a:lnTo>
                <a:lnTo>
                  <a:pt x="34329" y="186333"/>
                </a:lnTo>
                <a:lnTo>
                  <a:pt x="35724" y="154216"/>
                </a:lnTo>
                <a:lnTo>
                  <a:pt x="46886" y="98505"/>
                </a:lnTo>
                <a:lnTo>
                  <a:pt x="69322" y="54551"/>
                </a:lnTo>
                <a:lnTo>
                  <a:pt x="103702" y="24736"/>
                </a:lnTo>
                <a:lnTo>
                  <a:pt x="125412" y="15279"/>
                </a:lnTo>
                <a:lnTo>
                  <a:pt x="120054" y="0"/>
                </a:lnTo>
                <a:close/>
              </a:path>
            </a:pathLst>
          </a:custGeom>
          <a:solidFill>
            <a:srgbClr val="000000"/>
          </a:solidFill>
        </p:spPr>
        <p:txBody>
          <a:bodyPr wrap="square" lIns="0" tIns="0" rIns="0" bIns="0" rtlCol="0"/>
          <a:lstStyle/>
          <a:p>
            <a:endParaRPr/>
          </a:p>
        </p:txBody>
      </p:sp>
      <p:sp>
        <p:nvSpPr>
          <p:cNvPr id="40" name="object 17">
            <a:extLst>
              <a:ext uri="{FF2B5EF4-FFF2-40B4-BE49-F238E27FC236}">
                <a16:creationId xmlns:a16="http://schemas.microsoft.com/office/drawing/2014/main" id="{595C7971-B221-4F87-9886-ABC58B4ED6CA}"/>
              </a:ext>
            </a:extLst>
          </p:cNvPr>
          <p:cNvSpPr txBox="1"/>
          <p:nvPr/>
        </p:nvSpPr>
        <p:spPr>
          <a:xfrm>
            <a:off x="5856768" y="3729228"/>
            <a:ext cx="4288155" cy="1479550"/>
          </a:xfrm>
          <a:prstGeom prst="rect">
            <a:avLst/>
          </a:prstGeom>
        </p:spPr>
        <p:txBody>
          <a:bodyPr vert="horz" wrap="square" lIns="0" tIns="12700" rIns="0" bIns="0" rtlCol="0">
            <a:spAutoFit/>
          </a:bodyPr>
          <a:lstStyle/>
          <a:p>
            <a:pPr marL="335915">
              <a:lnSpc>
                <a:spcPts val="3770"/>
              </a:lnSpc>
              <a:spcBef>
                <a:spcPts val="100"/>
              </a:spcBef>
              <a:tabLst>
                <a:tab pos="1809750" algn="l"/>
              </a:tabLst>
            </a:pPr>
            <a:r>
              <a:rPr sz="3200" spc="125" dirty="0">
                <a:latin typeface="Cambria Math"/>
                <a:cs typeface="Cambria Math"/>
              </a:rPr>
              <a:t>𝑔</a:t>
            </a:r>
            <a:r>
              <a:rPr sz="3450" spc="187" baseline="-15700" dirty="0">
                <a:latin typeface="Cambria Math"/>
                <a:cs typeface="Cambria Math"/>
              </a:rPr>
              <a:t>	</a:t>
            </a:r>
            <a:r>
              <a:rPr sz="3200" spc="-5" dirty="0">
                <a:latin typeface="Cambria Math"/>
                <a:cs typeface="Cambria Math"/>
              </a:rPr>
              <a:t>tanh</a:t>
            </a:r>
            <a:endParaRPr sz="3200" dirty="0">
              <a:latin typeface="Cambria Math"/>
              <a:cs typeface="Cambria Math"/>
            </a:endParaRPr>
          </a:p>
          <a:p>
            <a:pPr marL="38100" marR="43180">
              <a:lnSpc>
                <a:spcPts val="3910"/>
              </a:lnSpc>
              <a:tabLst>
                <a:tab pos="483234" algn="l"/>
                <a:tab pos="530860" algn="l"/>
                <a:tab pos="2846705" algn="l"/>
              </a:tabLst>
            </a:pPr>
            <a:r>
              <a:rPr sz="3200" spc="140" dirty="0">
                <a:latin typeface="Cambria Math"/>
                <a:cs typeface="Cambria Math"/>
              </a:rPr>
              <a:t>𝑐</a:t>
            </a:r>
            <a:r>
              <a:rPr lang="en-US" sz="3450" spc="209" baseline="-15700" dirty="0">
                <a:latin typeface="Cambria Math"/>
                <a:cs typeface="Cambria Math"/>
              </a:rPr>
              <a:t>t</a:t>
            </a:r>
            <a:r>
              <a:rPr sz="3450" spc="209" baseline="-15700" dirty="0">
                <a:latin typeface="Cambria Math"/>
                <a:cs typeface="Cambria Math"/>
              </a:rPr>
              <a:t>	</a:t>
            </a:r>
            <a:r>
              <a:rPr sz="3200" dirty="0">
                <a:latin typeface="Cambria Math"/>
                <a:cs typeface="Cambria Math"/>
              </a:rPr>
              <a:t>=</a:t>
            </a:r>
            <a:r>
              <a:rPr sz="3200" spc="165" dirty="0">
                <a:latin typeface="Cambria Math"/>
                <a:cs typeface="Cambria Math"/>
              </a:rPr>
              <a:t> </a:t>
            </a:r>
            <a:r>
              <a:rPr sz="3200" spc="-75" dirty="0">
                <a:latin typeface="Cambria Math"/>
                <a:cs typeface="Cambria Math"/>
              </a:rPr>
              <a:t>𝑓</a:t>
            </a:r>
            <a:r>
              <a:rPr sz="3200" dirty="0">
                <a:latin typeface="Cambria Math"/>
                <a:cs typeface="Cambria Math"/>
              </a:rPr>
              <a:t>⊙</a:t>
            </a:r>
            <a:r>
              <a:rPr sz="3200" spc="-5" dirty="0">
                <a:latin typeface="Cambria Math"/>
                <a:cs typeface="Cambria Math"/>
              </a:rPr>
              <a:t> </a:t>
            </a:r>
            <a:r>
              <a:rPr sz="3200" spc="260" dirty="0">
                <a:latin typeface="Cambria Math"/>
                <a:cs typeface="Cambria Math"/>
              </a:rPr>
              <a:t>𝑐</a:t>
            </a:r>
            <a:r>
              <a:rPr lang="en-US" sz="3450" spc="390" baseline="-15700" dirty="0">
                <a:latin typeface="Cambria Math"/>
                <a:cs typeface="Cambria Math"/>
              </a:rPr>
              <a:t>t-1</a:t>
            </a:r>
            <a:r>
              <a:rPr sz="3450" spc="517" baseline="-15700" dirty="0">
                <a:latin typeface="Cambria Math"/>
                <a:cs typeface="Cambria Math"/>
              </a:rPr>
              <a:t> </a:t>
            </a:r>
            <a:r>
              <a:rPr sz="3200" dirty="0">
                <a:latin typeface="Cambria Math"/>
                <a:cs typeface="Cambria Math"/>
              </a:rPr>
              <a:t>+</a:t>
            </a:r>
            <a:r>
              <a:rPr sz="3200" spc="-10" dirty="0">
                <a:latin typeface="Cambria Math"/>
                <a:cs typeface="Cambria Math"/>
              </a:rPr>
              <a:t> </a:t>
            </a:r>
            <a:r>
              <a:rPr sz="3200" spc="175" dirty="0">
                <a:latin typeface="Cambria Math"/>
                <a:cs typeface="Cambria Math"/>
              </a:rPr>
              <a:t>𝑖</a:t>
            </a:r>
            <a:r>
              <a:rPr sz="3450" spc="600" baseline="-15700" dirty="0">
                <a:latin typeface="Cambria Math"/>
                <a:cs typeface="Cambria Math"/>
              </a:rPr>
              <a:t> </a:t>
            </a:r>
            <a:r>
              <a:rPr sz="3200" dirty="0">
                <a:latin typeface="Cambria Math"/>
                <a:cs typeface="Cambria Math"/>
              </a:rPr>
              <a:t>⊙</a:t>
            </a:r>
            <a:r>
              <a:rPr sz="3200" spc="-5" dirty="0">
                <a:latin typeface="Cambria Math"/>
                <a:cs typeface="Cambria Math"/>
              </a:rPr>
              <a:t> </a:t>
            </a:r>
            <a:r>
              <a:rPr sz="3200" spc="125" dirty="0">
                <a:latin typeface="Cambria Math"/>
                <a:cs typeface="Cambria Math"/>
              </a:rPr>
              <a:t>𝑔</a:t>
            </a:r>
            <a:r>
              <a:rPr sz="3450" spc="187" baseline="-15700" dirty="0">
                <a:latin typeface="Cambria Math"/>
                <a:cs typeface="Cambria Math"/>
              </a:rPr>
              <a:t> </a:t>
            </a:r>
            <a:r>
              <a:rPr sz="3450" spc="-742" baseline="-15700" dirty="0">
                <a:latin typeface="Cambria Math"/>
                <a:cs typeface="Cambria Math"/>
              </a:rPr>
              <a:t> </a:t>
            </a:r>
            <a:r>
              <a:rPr sz="3200" spc="175" dirty="0" err="1">
                <a:latin typeface="Cambria Math"/>
                <a:cs typeface="Cambria Math"/>
              </a:rPr>
              <a:t>ℎ</a:t>
            </a:r>
            <a:r>
              <a:rPr lang="en-US" sz="3450" spc="262" baseline="-15700" dirty="0" err="1">
                <a:latin typeface="Cambria Math"/>
                <a:cs typeface="Cambria Math"/>
              </a:rPr>
              <a:t>t</a:t>
            </a:r>
            <a:r>
              <a:rPr sz="3450" spc="262" baseline="-15700" dirty="0">
                <a:latin typeface="Cambria Math"/>
                <a:cs typeface="Cambria Math"/>
              </a:rPr>
              <a:t>		</a:t>
            </a:r>
            <a:r>
              <a:rPr sz="3200" dirty="0">
                <a:latin typeface="Cambria Math"/>
                <a:cs typeface="Cambria Math"/>
              </a:rPr>
              <a:t>=</a:t>
            </a:r>
            <a:r>
              <a:rPr sz="3200" spc="180" dirty="0">
                <a:latin typeface="Cambria Math"/>
                <a:cs typeface="Cambria Math"/>
              </a:rPr>
              <a:t> </a:t>
            </a:r>
            <a:r>
              <a:rPr sz="3200" spc="120" dirty="0">
                <a:latin typeface="Cambria Math"/>
                <a:cs typeface="Cambria Math"/>
              </a:rPr>
              <a:t>𝑜</a:t>
            </a:r>
            <a:r>
              <a:rPr sz="3200" dirty="0">
                <a:latin typeface="Cambria Math"/>
                <a:cs typeface="Cambria Math"/>
              </a:rPr>
              <a:t>⊙</a:t>
            </a:r>
            <a:r>
              <a:rPr sz="3200" spc="10" dirty="0">
                <a:latin typeface="Cambria Math"/>
                <a:cs typeface="Cambria Math"/>
              </a:rPr>
              <a:t> </a:t>
            </a:r>
            <a:r>
              <a:rPr sz="3200" spc="-5" dirty="0">
                <a:latin typeface="Cambria Math"/>
                <a:cs typeface="Cambria Math"/>
              </a:rPr>
              <a:t>tanh	</a:t>
            </a:r>
            <a:r>
              <a:rPr sz="3200" spc="140" dirty="0">
                <a:latin typeface="Cambria Math"/>
                <a:cs typeface="Cambria Math"/>
              </a:rPr>
              <a:t>𝑐</a:t>
            </a:r>
            <a:r>
              <a:rPr lang="en-US" sz="3450" spc="209" baseline="-15700" dirty="0">
                <a:latin typeface="Cambria Math"/>
                <a:cs typeface="Cambria Math"/>
              </a:rPr>
              <a:t>t</a:t>
            </a:r>
            <a:endParaRPr sz="3450" baseline="-15700" dirty="0">
              <a:latin typeface="Cambria Math"/>
              <a:cs typeface="Cambria Math"/>
            </a:endParaRPr>
          </a:p>
        </p:txBody>
      </p:sp>
      <p:grpSp>
        <p:nvGrpSpPr>
          <p:cNvPr id="41" name="object 4">
            <a:extLst>
              <a:ext uri="{FF2B5EF4-FFF2-40B4-BE49-F238E27FC236}">
                <a16:creationId xmlns:a16="http://schemas.microsoft.com/office/drawing/2014/main" id="{36DB8775-C42F-4882-A3ED-2521D2F15A96}"/>
              </a:ext>
            </a:extLst>
          </p:cNvPr>
          <p:cNvGrpSpPr/>
          <p:nvPr/>
        </p:nvGrpSpPr>
        <p:grpSpPr>
          <a:xfrm>
            <a:off x="304800" y="2286000"/>
            <a:ext cx="5027930" cy="1007110"/>
            <a:chOff x="303763" y="2320418"/>
            <a:chExt cx="5027930" cy="1007110"/>
          </a:xfrm>
        </p:grpSpPr>
        <p:sp>
          <p:nvSpPr>
            <p:cNvPr id="42" name="object 5">
              <a:extLst>
                <a:ext uri="{FF2B5EF4-FFF2-40B4-BE49-F238E27FC236}">
                  <a16:creationId xmlns:a16="http://schemas.microsoft.com/office/drawing/2014/main" id="{C7188139-75A4-4A20-98FA-ADE90B6E0B32}"/>
                </a:ext>
              </a:extLst>
            </p:cNvPr>
            <p:cNvSpPr/>
            <p:nvPr/>
          </p:nvSpPr>
          <p:spPr>
            <a:xfrm>
              <a:off x="303763" y="2320418"/>
              <a:ext cx="5027930" cy="1007110"/>
            </a:xfrm>
            <a:custGeom>
              <a:avLst/>
              <a:gdLst/>
              <a:ahLst/>
              <a:cxnLst/>
              <a:rect l="l" t="t" r="r" b="b"/>
              <a:pathLst>
                <a:path w="5027930" h="1007110">
                  <a:moveTo>
                    <a:pt x="0" y="0"/>
                  </a:moveTo>
                  <a:lnTo>
                    <a:pt x="5027338" y="0"/>
                  </a:lnTo>
                  <a:lnTo>
                    <a:pt x="5027338" y="1006494"/>
                  </a:lnTo>
                  <a:lnTo>
                    <a:pt x="0" y="1006494"/>
                  </a:lnTo>
                  <a:lnTo>
                    <a:pt x="0" y="0"/>
                  </a:lnTo>
                  <a:close/>
                </a:path>
              </a:pathLst>
            </a:custGeom>
            <a:ln w="25400">
              <a:solidFill>
                <a:srgbClr val="000000"/>
              </a:solidFill>
            </a:ln>
          </p:spPr>
          <p:txBody>
            <a:bodyPr wrap="square" lIns="0" tIns="0" rIns="0" bIns="0" rtlCol="0"/>
            <a:lstStyle/>
            <a:p>
              <a:endParaRPr/>
            </a:p>
          </p:txBody>
        </p:sp>
        <p:sp>
          <p:nvSpPr>
            <p:cNvPr id="43" name="object 6">
              <a:extLst>
                <a:ext uri="{FF2B5EF4-FFF2-40B4-BE49-F238E27FC236}">
                  <a16:creationId xmlns:a16="http://schemas.microsoft.com/office/drawing/2014/main" id="{BC8D75CA-126C-42AB-9BB2-9EF08CA6BCAE}"/>
                </a:ext>
              </a:extLst>
            </p:cNvPr>
            <p:cNvSpPr/>
            <p:nvPr/>
          </p:nvSpPr>
          <p:spPr>
            <a:xfrm>
              <a:off x="2193545" y="2445524"/>
              <a:ext cx="2683256" cy="803275"/>
            </a:xfrm>
            <a:custGeom>
              <a:avLst/>
              <a:gdLst/>
              <a:ahLst/>
              <a:cxnLst/>
              <a:rect l="l" t="t" r="r" b="b"/>
              <a:pathLst>
                <a:path w="2872104" h="803275">
                  <a:moveTo>
                    <a:pt x="154178" y="13284"/>
                  </a:moveTo>
                  <a:lnTo>
                    <a:pt x="114909" y="25984"/>
                  </a:lnTo>
                  <a:lnTo>
                    <a:pt x="88988" y="59105"/>
                  </a:lnTo>
                  <a:lnTo>
                    <a:pt x="64897" y="99352"/>
                  </a:lnTo>
                  <a:lnTo>
                    <a:pt x="42659" y="146735"/>
                  </a:lnTo>
                  <a:lnTo>
                    <a:pt x="27292" y="189522"/>
                  </a:lnTo>
                  <a:lnTo>
                    <a:pt x="15354" y="236372"/>
                  </a:lnTo>
                  <a:lnTo>
                    <a:pt x="6819" y="287274"/>
                  </a:lnTo>
                  <a:lnTo>
                    <a:pt x="1701" y="342226"/>
                  </a:lnTo>
                  <a:lnTo>
                    <a:pt x="0" y="401434"/>
                  </a:lnTo>
                  <a:lnTo>
                    <a:pt x="1701" y="460387"/>
                  </a:lnTo>
                  <a:lnTo>
                    <a:pt x="6819" y="515454"/>
                  </a:lnTo>
                  <a:lnTo>
                    <a:pt x="15354" y="566432"/>
                  </a:lnTo>
                  <a:lnTo>
                    <a:pt x="27292" y="613321"/>
                  </a:lnTo>
                  <a:lnTo>
                    <a:pt x="42659" y="656132"/>
                  </a:lnTo>
                  <a:lnTo>
                    <a:pt x="64897" y="703516"/>
                  </a:lnTo>
                  <a:lnTo>
                    <a:pt x="88988" y="743762"/>
                  </a:lnTo>
                  <a:lnTo>
                    <a:pt x="114909" y="776884"/>
                  </a:lnTo>
                  <a:lnTo>
                    <a:pt x="142671" y="802868"/>
                  </a:lnTo>
                  <a:lnTo>
                    <a:pt x="154178" y="789571"/>
                  </a:lnTo>
                  <a:lnTo>
                    <a:pt x="130162" y="763130"/>
                  </a:lnTo>
                  <a:lnTo>
                    <a:pt x="108331" y="730250"/>
                  </a:lnTo>
                  <a:lnTo>
                    <a:pt x="88696" y="690905"/>
                  </a:lnTo>
                  <a:lnTo>
                    <a:pt x="71234" y="645109"/>
                  </a:lnTo>
                  <a:lnTo>
                    <a:pt x="59436" y="603999"/>
                  </a:lnTo>
                  <a:lnTo>
                    <a:pt x="50279" y="559066"/>
                  </a:lnTo>
                  <a:lnTo>
                    <a:pt x="43726" y="510336"/>
                  </a:lnTo>
                  <a:lnTo>
                    <a:pt x="39801" y="457784"/>
                  </a:lnTo>
                  <a:lnTo>
                    <a:pt x="38493" y="401231"/>
                  </a:lnTo>
                  <a:lnTo>
                    <a:pt x="39801" y="345071"/>
                  </a:lnTo>
                  <a:lnTo>
                    <a:pt x="43726" y="292531"/>
                  </a:lnTo>
                  <a:lnTo>
                    <a:pt x="50279" y="243789"/>
                  </a:lnTo>
                  <a:lnTo>
                    <a:pt x="59436" y="198869"/>
                  </a:lnTo>
                  <a:lnTo>
                    <a:pt x="71234" y="157746"/>
                  </a:lnTo>
                  <a:lnTo>
                    <a:pt x="88696" y="111963"/>
                  </a:lnTo>
                  <a:lnTo>
                    <a:pt x="108331" y="72618"/>
                  </a:lnTo>
                  <a:lnTo>
                    <a:pt x="130162" y="39725"/>
                  </a:lnTo>
                  <a:lnTo>
                    <a:pt x="154178" y="13284"/>
                  </a:lnTo>
                  <a:close/>
                </a:path>
                <a:path w="2872104" h="803275">
                  <a:moveTo>
                    <a:pt x="824420" y="13284"/>
                  </a:moveTo>
                  <a:lnTo>
                    <a:pt x="785152" y="25984"/>
                  </a:lnTo>
                  <a:lnTo>
                    <a:pt x="759231" y="59105"/>
                  </a:lnTo>
                  <a:lnTo>
                    <a:pt x="735139" y="99352"/>
                  </a:lnTo>
                  <a:lnTo>
                    <a:pt x="712901" y="146735"/>
                  </a:lnTo>
                  <a:lnTo>
                    <a:pt x="697534" y="189522"/>
                  </a:lnTo>
                  <a:lnTo>
                    <a:pt x="685596" y="236372"/>
                  </a:lnTo>
                  <a:lnTo>
                    <a:pt x="677062" y="287274"/>
                  </a:lnTo>
                  <a:lnTo>
                    <a:pt x="671944" y="342226"/>
                  </a:lnTo>
                  <a:lnTo>
                    <a:pt x="670242" y="401434"/>
                  </a:lnTo>
                  <a:lnTo>
                    <a:pt x="671944" y="460387"/>
                  </a:lnTo>
                  <a:lnTo>
                    <a:pt x="677062" y="515454"/>
                  </a:lnTo>
                  <a:lnTo>
                    <a:pt x="685596" y="566432"/>
                  </a:lnTo>
                  <a:lnTo>
                    <a:pt x="697534" y="613321"/>
                  </a:lnTo>
                  <a:lnTo>
                    <a:pt x="712901" y="656132"/>
                  </a:lnTo>
                  <a:lnTo>
                    <a:pt x="735139" y="703516"/>
                  </a:lnTo>
                  <a:lnTo>
                    <a:pt x="759231" y="743762"/>
                  </a:lnTo>
                  <a:lnTo>
                    <a:pt x="785152" y="776884"/>
                  </a:lnTo>
                  <a:lnTo>
                    <a:pt x="812914" y="802868"/>
                  </a:lnTo>
                  <a:lnTo>
                    <a:pt x="824420" y="789571"/>
                  </a:lnTo>
                  <a:lnTo>
                    <a:pt x="800404" y="763130"/>
                  </a:lnTo>
                  <a:lnTo>
                    <a:pt x="778573" y="730250"/>
                  </a:lnTo>
                  <a:lnTo>
                    <a:pt x="758939" y="690905"/>
                  </a:lnTo>
                  <a:lnTo>
                    <a:pt x="741476" y="645109"/>
                  </a:lnTo>
                  <a:lnTo>
                    <a:pt x="729678" y="603999"/>
                  </a:lnTo>
                  <a:lnTo>
                    <a:pt x="720521" y="559066"/>
                  </a:lnTo>
                  <a:lnTo>
                    <a:pt x="713968" y="510336"/>
                  </a:lnTo>
                  <a:lnTo>
                    <a:pt x="710044" y="457784"/>
                  </a:lnTo>
                  <a:lnTo>
                    <a:pt x="708736" y="401231"/>
                  </a:lnTo>
                  <a:lnTo>
                    <a:pt x="710044" y="345071"/>
                  </a:lnTo>
                  <a:lnTo>
                    <a:pt x="713968" y="292531"/>
                  </a:lnTo>
                  <a:lnTo>
                    <a:pt x="720521" y="243789"/>
                  </a:lnTo>
                  <a:lnTo>
                    <a:pt x="729678" y="198869"/>
                  </a:lnTo>
                  <a:lnTo>
                    <a:pt x="741476" y="157746"/>
                  </a:lnTo>
                  <a:lnTo>
                    <a:pt x="758939" y="111963"/>
                  </a:lnTo>
                  <a:lnTo>
                    <a:pt x="778573" y="72618"/>
                  </a:lnTo>
                  <a:lnTo>
                    <a:pt x="800404" y="39725"/>
                  </a:lnTo>
                  <a:lnTo>
                    <a:pt x="824420" y="13284"/>
                  </a:lnTo>
                  <a:close/>
                </a:path>
                <a:path w="2872104" h="803275">
                  <a:moveTo>
                    <a:pt x="1772208" y="401231"/>
                  </a:moveTo>
                  <a:lnTo>
                    <a:pt x="1770507" y="342226"/>
                  </a:lnTo>
                  <a:lnTo>
                    <a:pt x="1765388" y="287274"/>
                  </a:lnTo>
                  <a:lnTo>
                    <a:pt x="1756854" y="236372"/>
                  </a:lnTo>
                  <a:lnTo>
                    <a:pt x="1744903" y="189522"/>
                  </a:lnTo>
                  <a:lnTo>
                    <a:pt x="1729549" y="146735"/>
                  </a:lnTo>
                  <a:lnTo>
                    <a:pt x="1707299" y="99352"/>
                  </a:lnTo>
                  <a:lnTo>
                    <a:pt x="1683207" y="59105"/>
                  </a:lnTo>
                  <a:lnTo>
                    <a:pt x="1657286" y="25984"/>
                  </a:lnTo>
                  <a:lnTo>
                    <a:pt x="1629537" y="0"/>
                  </a:lnTo>
                  <a:lnTo>
                    <a:pt x="1618030" y="13284"/>
                  </a:lnTo>
                  <a:lnTo>
                    <a:pt x="1642033" y="39725"/>
                  </a:lnTo>
                  <a:lnTo>
                    <a:pt x="1663865" y="72618"/>
                  </a:lnTo>
                  <a:lnTo>
                    <a:pt x="1683512" y="111963"/>
                  </a:lnTo>
                  <a:lnTo>
                    <a:pt x="1700974" y="157746"/>
                  </a:lnTo>
                  <a:lnTo>
                    <a:pt x="1712760" y="198869"/>
                  </a:lnTo>
                  <a:lnTo>
                    <a:pt x="1721929" y="243789"/>
                  </a:lnTo>
                  <a:lnTo>
                    <a:pt x="1728470" y="292531"/>
                  </a:lnTo>
                  <a:lnTo>
                    <a:pt x="1732407" y="345071"/>
                  </a:lnTo>
                  <a:lnTo>
                    <a:pt x="1733715" y="401434"/>
                  </a:lnTo>
                  <a:lnTo>
                    <a:pt x="1732407" y="457784"/>
                  </a:lnTo>
                  <a:lnTo>
                    <a:pt x="1728470" y="510336"/>
                  </a:lnTo>
                  <a:lnTo>
                    <a:pt x="1721929" y="559066"/>
                  </a:lnTo>
                  <a:lnTo>
                    <a:pt x="1712760" y="603999"/>
                  </a:lnTo>
                  <a:lnTo>
                    <a:pt x="1700974" y="645109"/>
                  </a:lnTo>
                  <a:lnTo>
                    <a:pt x="1683512" y="690905"/>
                  </a:lnTo>
                  <a:lnTo>
                    <a:pt x="1663865" y="730250"/>
                  </a:lnTo>
                  <a:lnTo>
                    <a:pt x="1642033" y="763130"/>
                  </a:lnTo>
                  <a:lnTo>
                    <a:pt x="1618030" y="789571"/>
                  </a:lnTo>
                  <a:lnTo>
                    <a:pt x="1629537" y="802868"/>
                  </a:lnTo>
                  <a:lnTo>
                    <a:pt x="1683207" y="743762"/>
                  </a:lnTo>
                  <a:lnTo>
                    <a:pt x="1707299" y="703516"/>
                  </a:lnTo>
                  <a:lnTo>
                    <a:pt x="1729549" y="656132"/>
                  </a:lnTo>
                  <a:lnTo>
                    <a:pt x="1744903" y="613321"/>
                  </a:lnTo>
                  <a:lnTo>
                    <a:pt x="1756854" y="566432"/>
                  </a:lnTo>
                  <a:lnTo>
                    <a:pt x="1765388" y="515454"/>
                  </a:lnTo>
                  <a:lnTo>
                    <a:pt x="1770507" y="460387"/>
                  </a:lnTo>
                  <a:lnTo>
                    <a:pt x="1772208" y="401231"/>
                  </a:lnTo>
                  <a:close/>
                </a:path>
                <a:path w="2872104" h="803275">
                  <a:moveTo>
                    <a:pt x="2871647" y="401231"/>
                  </a:moveTo>
                  <a:lnTo>
                    <a:pt x="2869946" y="342226"/>
                  </a:lnTo>
                  <a:lnTo>
                    <a:pt x="2864828" y="287274"/>
                  </a:lnTo>
                  <a:lnTo>
                    <a:pt x="2856293" y="236372"/>
                  </a:lnTo>
                  <a:lnTo>
                    <a:pt x="2844342" y="189522"/>
                  </a:lnTo>
                  <a:lnTo>
                    <a:pt x="2828988" y="146735"/>
                  </a:lnTo>
                  <a:lnTo>
                    <a:pt x="2806738" y="99352"/>
                  </a:lnTo>
                  <a:lnTo>
                    <a:pt x="2782646" y="59105"/>
                  </a:lnTo>
                  <a:lnTo>
                    <a:pt x="2756725" y="25984"/>
                  </a:lnTo>
                  <a:lnTo>
                    <a:pt x="2728976" y="0"/>
                  </a:lnTo>
                  <a:lnTo>
                    <a:pt x="2717469" y="13284"/>
                  </a:lnTo>
                  <a:lnTo>
                    <a:pt x="2741472" y="39725"/>
                  </a:lnTo>
                  <a:lnTo>
                    <a:pt x="2763304" y="72618"/>
                  </a:lnTo>
                  <a:lnTo>
                    <a:pt x="2782951" y="111963"/>
                  </a:lnTo>
                  <a:lnTo>
                    <a:pt x="2800413" y="157746"/>
                  </a:lnTo>
                  <a:lnTo>
                    <a:pt x="2812199" y="198869"/>
                  </a:lnTo>
                  <a:lnTo>
                    <a:pt x="2821368" y="243789"/>
                  </a:lnTo>
                  <a:lnTo>
                    <a:pt x="2827909" y="292531"/>
                  </a:lnTo>
                  <a:lnTo>
                    <a:pt x="2831846" y="345071"/>
                  </a:lnTo>
                  <a:lnTo>
                    <a:pt x="2833154" y="401434"/>
                  </a:lnTo>
                  <a:lnTo>
                    <a:pt x="2831846" y="457784"/>
                  </a:lnTo>
                  <a:lnTo>
                    <a:pt x="2827909" y="510336"/>
                  </a:lnTo>
                  <a:lnTo>
                    <a:pt x="2821368" y="559066"/>
                  </a:lnTo>
                  <a:lnTo>
                    <a:pt x="2812199" y="603999"/>
                  </a:lnTo>
                  <a:lnTo>
                    <a:pt x="2800413" y="645109"/>
                  </a:lnTo>
                  <a:lnTo>
                    <a:pt x="2782951" y="690905"/>
                  </a:lnTo>
                  <a:lnTo>
                    <a:pt x="2763304" y="730250"/>
                  </a:lnTo>
                  <a:lnTo>
                    <a:pt x="2741472" y="763130"/>
                  </a:lnTo>
                  <a:lnTo>
                    <a:pt x="2717469" y="789571"/>
                  </a:lnTo>
                  <a:lnTo>
                    <a:pt x="2728976" y="802868"/>
                  </a:lnTo>
                  <a:lnTo>
                    <a:pt x="2782646" y="743762"/>
                  </a:lnTo>
                  <a:lnTo>
                    <a:pt x="2806738" y="703516"/>
                  </a:lnTo>
                  <a:lnTo>
                    <a:pt x="2828988" y="656132"/>
                  </a:lnTo>
                  <a:lnTo>
                    <a:pt x="2844342" y="613321"/>
                  </a:lnTo>
                  <a:lnTo>
                    <a:pt x="2856293" y="566432"/>
                  </a:lnTo>
                  <a:lnTo>
                    <a:pt x="2864828" y="515454"/>
                  </a:lnTo>
                  <a:lnTo>
                    <a:pt x="2869946" y="460387"/>
                  </a:lnTo>
                  <a:lnTo>
                    <a:pt x="2871647" y="401231"/>
                  </a:lnTo>
                  <a:close/>
                </a:path>
              </a:pathLst>
            </a:custGeom>
            <a:solidFill>
              <a:srgbClr val="000000"/>
            </a:solidFill>
          </p:spPr>
          <p:txBody>
            <a:bodyPr wrap="square" lIns="0" tIns="0" rIns="0" bIns="0" rtlCol="0"/>
            <a:lstStyle/>
            <a:p>
              <a:endParaRPr/>
            </a:p>
          </p:txBody>
        </p:sp>
      </p:grpSp>
      <p:sp>
        <p:nvSpPr>
          <p:cNvPr id="44" name="object 7">
            <a:extLst>
              <a:ext uri="{FF2B5EF4-FFF2-40B4-BE49-F238E27FC236}">
                <a16:creationId xmlns:a16="http://schemas.microsoft.com/office/drawing/2014/main" id="{6FA2B39C-D086-4294-A614-A3A53F5159D4}"/>
              </a:ext>
            </a:extLst>
          </p:cNvPr>
          <p:cNvSpPr txBox="1"/>
          <p:nvPr/>
        </p:nvSpPr>
        <p:spPr>
          <a:xfrm>
            <a:off x="369804" y="2543556"/>
            <a:ext cx="3448050" cy="513080"/>
          </a:xfrm>
          <a:prstGeom prst="rect">
            <a:avLst/>
          </a:prstGeom>
        </p:spPr>
        <p:txBody>
          <a:bodyPr vert="horz" wrap="square" lIns="0" tIns="12700" rIns="0" bIns="0" rtlCol="0">
            <a:spAutoFit/>
          </a:bodyPr>
          <a:lstStyle/>
          <a:p>
            <a:pPr marL="25400">
              <a:lnSpc>
                <a:spcPct val="100000"/>
              </a:lnSpc>
              <a:spcBef>
                <a:spcPts val="100"/>
              </a:spcBef>
              <a:tabLst>
                <a:tab pos="518159" algn="l"/>
                <a:tab pos="1990725" algn="l"/>
                <a:tab pos="2660650" algn="l"/>
              </a:tabLst>
            </a:pPr>
            <a:r>
              <a:rPr sz="3200" spc="175" dirty="0" err="1">
                <a:latin typeface="Cambria Math"/>
                <a:cs typeface="Cambria Math"/>
              </a:rPr>
              <a:t>ℎ</a:t>
            </a:r>
            <a:r>
              <a:rPr lang="en-US" sz="3450" spc="262" baseline="-15700" dirty="0" err="1">
                <a:latin typeface="Cambria Math"/>
                <a:cs typeface="Cambria Math"/>
              </a:rPr>
              <a:t>t</a:t>
            </a:r>
            <a:r>
              <a:rPr sz="3200" dirty="0">
                <a:latin typeface="Cambria Math"/>
                <a:cs typeface="Cambria Math"/>
              </a:rPr>
              <a:t>=</a:t>
            </a:r>
            <a:r>
              <a:rPr sz="3200" spc="180" dirty="0">
                <a:latin typeface="Cambria Math"/>
                <a:cs typeface="Cambria Math"/>
              </a:rPr>
              <a:t> </a:t>
            </a:r>
            <a:r>
              <a:rPr sz="3200" spc="-5" dirty="0">
                <a:latin typeface="Cambria Math"/>
                <a:cs typeface="Cambria Math"/>
              </a:rPr>
              <a:t>tanh	</a:t>
            </a:r>
            <a:r>
              <a:rPr sz="3200" dirty="0">
                <a:latin typeface="Cambria Math"/>
                <a:cs typeface="Cambria Math"/>
              </a:rPr>
              <a:t>𝑊	</a:t>
            </a:r>
            <a:r>
              <a:rPr sz="4800" spc="419" baseline="34722" dirty="0">
                <a:latin typeface="Cambria Math"/>
                <a:cs typeface="Cambria Math"/>
              </a:rPr>
              <a:t>ℎ</a:t>
            </a:r>
            <a:r>
              <a:rPr lang="en-US" sz="3450" spc="419" baseline="32608" dirty="0">
                <a:latin typeface="Cambria Math"/>
                <a:cs typeface="Cambria Math"/>
              </a:rPr>
              <a:t>t-1</a:t>
            </a:r>
            <a:endParaRPr sz="3450" baseline="32608" dirty="0">
              <a:latin typeface="Cambria Math"/>
              <a:cs typeface="Cambria Math"/>
            </a:endParaRPr>
          </a:p>
        </p:txBody>
      </p:sp>
      <p:sp>
        <p:nvSpPr>
          <p:cNvPr id="45" name="object 8">
            <a:extLst>
              <a:ext uri="{FF2B5EF4-FFF2-40B4-BE49-F238E27FC236}">
                <a16:creationId xmlns:a16="http://schemas.microsoft.com/office/drawing/2014/main" id="{A598DF7E-B2D1-40BA-9468-2A8009DA2CD7}"/>
              </a:ext>
            </a:extLst>
          </p:cNvPr>
          <p:cNvSpPr txBox="1"/>
          <p:nvPr/>
        </p:nvSpPr>
        <p:spPr>
          <a:xfrm>
            <a:off x="3205904" y="2766060"/>
            <a:ext cx="404495" cy="513080"/>
          </a:xfrm>
          <a:prstGeom prst="rect">
            <a:avLst/>
          </a:prstGeom>
        </p:spPr>
        <p:txBody>
          <a:bodyPr vert="horz" wrap="square" lIns="0" tIns="12700" rIns="0" bIns="0" rtlCol="0">
            <a:spAutoFit/>
          </a:bodyPr>
          <a:lstStyle/>
          <a:p>
            <a:pPr marL="25400">
              <a:lnSpc>
                <a:spcPct val="100000"/>
              </a:lnSpc>
              <a:spcBef>
                <a:spcPts val="100"/>
              </a:spcBef>
            </a:pPr>
            <a:r>
              <a:rPr sz="3200" spc="160" dirty="0">
                <a:latin typeface="Cambria Math"/>
                <a:cs typeface="Cambria Math"/>
              </a:rPr>
              <a:t>𝑥</a:t>
            </a:r>
            <a:r>
              <a:rPr lang="en-US" sz="3450" spc="240" baseline="-15700" dirty="0">
                <a:latin typeface="Cambria Math"/>
                <a:cs typeface="Cambria Math"/>
              </a:rPr>
              <a:t>t</a:t>
            </a:r>
            <a:endParaRPr sz="3450" baseline="-15700" dirty="0">
              <a:latin typeface="Cambria Math"/>
              <a:cs typeface="Cambria Math"/>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6755765" cy="635000"/>
          </a:xfrm>
          <a:prstGeom prst="rect">
            <a:avLst/>
          </a:prstGeom>
        </p:spPr>
        <p:txBody>
          <a:bodyPr vert="horz" wrap="square" lIns="0" tIns="12700" rIns="0" bIns="0" rtlCol="0">
            <a:spAutoFit/>
          </a:bodyPr>
          <a:lstStyle/>
          <a:p>
            <a:pPr marL="12700">
              <a:lnSpc>
                <a:spcPct val="100000"/>
              </a:lnSpc>
              <a:spcBef>
                <a:spcPts val="100"/>
              </a:spcBef>
            </a:pPr>
            <a:r>
              <a:rPr sz="4000" spc="-5" dirty="0"/>
              <a:t>Long</a:t>
            </a:r>
            <a:r>
              <a:rPr sz="4000" spc="-25" dirty="0"/>
              <a:t> </a:t>
            </a:r>
            <a:r>
              <a:rPr sz="4000" spc="-5" dirty="0"/>
              <a:t>Short</a:t>
            </a:r>
            <a:r>
              <a:rPr sz="4000" spc="-25" dirty="0"/>
              <a:t> </a:t>
            </a:r>
            <a:r>
              <a:rPr sz="4000" spc="-95" dirty="0"/>
              <a:t>Term</a:t>
            </a:r>
            <a:r>
              <a:rPr sz="4000" spc="-30" dirty="0"/>
              <a:t> </a:t>
            </a:r>
            <a:r>
              <a:rPr sz="4000" dirty="0"/>
              <a:t>Memory</a:t>
            </a:r>
            <a:r>
              <a:rPr sz="4000" spc="-25" dirty="0"/>
              <a:t> </a:t>
            </a:r>
            <a:r>
              <a:rPr sz="4000" spc="-5" dirty="0"/>
              <a:t>(LSTM)</a:t>
            </a:r>
            <a:endParaRPr sz="4000"/>
          </a:p>
        </p:txBody>
      </p:sp>
      <p:sp>
        <p:nvSpPr>
          <p:cNvPr id="3" name="object 3"/>
          <p:cNvSpPr/>
          <p:nvPr/>
        </p:nvSpPr>
        <p:spPr>
          <a:xfrm>
            <a:off x="4288513" y="3394859"/>
            <a:ext cx="1268095" cy="499745"/>
          </a:xfrm>
          <a:custGeom>
            <a:avLst/>
            <a:gdLst/>
            <a:ahLst/>
            <a:cxnLst/>
            <a:rect l="l" t="t" r="r" b="b"/>
            <a:pathLst>
              <a:path w="1268095" h="499745">
                <a:moveTo>
                  <a:pt x="1192959" y="26701"/>
                </a:moveTo>
                <a:lnTo>
                  <a:pt x="0" y="481350"/>
                </a:lnTo>
                <a:lnTo>
                  <a:pt x="6784" y="499151"/>
                </a:lnTo>
                <a:lnTo>
                  <a:pt x="1199743" y="44503"/>
                </a:lnTo>
                <a:lnTo>
                  <a:pt x="1192959" y="26701"/>
                </a:lnTo>
                <a:close/>
              </a:path>
              <a:path w="1268095" h="499745">
                <a:moveTo>
                  <a:pt x="1254957" y="22179"/>
                </a:moveTo>
                <a:lnTo>
                  <a:pt x="1204826" y="22179"/>
                </a:lnTo>
                <a:lnTo>
                  <a:pt x="1211610" y="39980"/>
                </a:lnTo>
                <a:lnTo>
                  <a:pt x="1199743" y="44503"/>
                </a:lnTo>
                <a:lnTo>
                  <a:pt x="1209920" y="71205"/>
                </a:lnTo>
                <a:lnTo>
                  <a:pt x="1254957" y="22179"/>
                </a:lnTo>
                <a:close/>
              </a:path>
              <a:path w="1268095" h="499745">
                <a:moveTo>
                  <a:pt x="1204826" y="22179"/>
                </a:moveTo>
                <a:lnTo>
                  <a:pt x="1192959" y="26701"/>
                </a:lnTo>
                <a:lnTo>
                  <a:pt x="1199743" y="44503"/>
                </a:lnTo>
                <a:lnTo>
                  <a:pt x="1211610" y="39980"/>
                </a:lnTo>
                <a:lnTo>
                  <a:pt x="1204826" y="22179"/>
                </a:lnTo>
                <a:close/>
              </a:path>
              <a:path w="1268095" h="499745">
                <a:moveTo>
                  <a:pt x="1182782" y="0"/>
                </a:moveTo>
                <a:lnTo>
                  <a:pt x="1192959" y="26701"/>
                </a:lnTo>
                <a:lnTo>
                  <a:pt x="1204826" y="22179"/>
                </a:lnTo>
                <a:lnTo>
                  <a:pt x="1254957" y="22179"/>
                </a:lnTo>
                <a:lnTo>
                  <a:pt x="1267555" y="8465"/>
                </a:lnTo>
                <a:lnTo>
                  <a:pt x="1182782" y="0"/>
                </a:lnTo>
                <a:close/>
              </a:path>
            </a:pathLst>
          </a:custGeom>
          <a:solidFill>
            <a:srgbClr val="44546A"/>
          </a:solidFill>
        </p:spPr>
        <p:txBody>
          <a:bodyPr wrap="square" lIns="0" tIns="0" rIns="0" bIns="0" rtlCol="0"/>
          <a:lstStyle/>
          <a:p>
            <a:endParaRPr/>
          </a:p>
        </p:txBody>
      </p:sp>
      <p:sp>
        <p:nvSpPr>
          <p:cNvPr id="4" name="object 4"/>
          <p:cNvSpPr txBox="1"/>
          <p:nvPr/>
        </p:nvSpPr>
        <p:spPr>
          <a:xfrm>
            <a:off x="195724" y="3783076"/>
            <a:ext cx="5226685" cy="2167260"/>
          </a:xfrm>
          <a:prstGeom prst="rect">
            <a:avLst/>
          </a:prstGeom>
        </p:spPr>
        <p:txBody>
          <a:bodyPr vert="horz" wrap="square" lIns="0" tIns="12700" rIns="0" bIns="0" rtlCol="0">
            <a:spAutoFit/>
          </a:bodyPr>
          <a:lstStyle/>
          <a:p>
            <a:pPr marR="30480" algn="r">
              <a:lnSpc>
                <a:spcPct val="100000"/>
              </a:lnSpc>
              <a:spcBef>
                <a:spcPts val="100"/>
              </a:spcBef>
            </a:pPr>
            <a:r>
              <a:rPr sz="2800" spc="-5" dirty="0">
                <a:latin typeface="Calibri"/>
                <a:cs typeface="Calibri"/>
              </a:rPr>
              <a:t>Compute</a:t>
            </a:r>
            <a:r>
              <a:rPr sz="2800" spc="-25" dirty="0">
                <a:latin typeface="Calibri"/>
                <a:cs typeface="Calibri"/>
              </a:rPr>
              <a:t> </a:t>
            </a:r>
            <a:r>
              <a:rPr sz="2800" spc="-20" dirty="0">
                <a:latin typeface="Calibri"/>
                <a:cs typeface="Calibri"/>
              </a:rPr>
              <a:t>four</a:t>
            </a:r>
            <a:r>
              <a:rPr sz="2800" spc="-15" dirty="0">
                <a:latin typeface="Calibri"/>
                <a:cs typeface="Calibri"/>
              </a:rPr>
              <a:t> </a:t>
            </a:r>
            <a:r>
              <a:rPr sz="2800" spc="-35" dirty="0">
                <a:latin typeface="Calibri"/>
                <a:cs typeface="Calibri"/>
              </a:rPr>
              <a:t>“gates”</a:t>
            </a:r>
            <a:r>
              <a:rPr sz="2800" spc="-10" dirty="0">
                <a:latin typeface="Calibri"/>
                <a:cs typeface="Calibri"/>
              </a:rPr>
              <a:t> </a:t>
            </a:r>
            <a:r>
              <a:rPr sz="2800" spc="-5" dirty="0">
                <a:latin typeface="Calibri"/>
                <a:cs typeface="Calibri"/>
              </a:rPr>
              <a:t>per</a:t>
            </a:r>
            <a:r>
              <a:rPr sz="2800" spc="-15" dirty="0">
                <a:latin typeface="Calibri"/>
                <a:cs typeface="Calibri"/>
              </a:rPr>
              <a:t> </a:t>
            </a:r>
            <a:r>
              <a:rPr sz="2800" spc="-10" dirty="0">
                <a:latin typeface="Calibri"/>
                <a:cs typeface="Calibri"/>
              </a:rPr>
              <a:t>timestep:</a:t>
            </a:r>
            <a:endParaRPr sz="2800" dirty="0">
              <a:latin typeface="Calibri"/>
              <a:cs typeface="Calibri"/>
            </a:endParaRPr>
          </a:p>
          <a:p>
            <a:pPr marL="1957705" marR="57150" indent="466725" algn="r">
              <a:lnSpc>
                <a:spcPct val="100000"/>
              </a:lnSpc>
              <a:spcBef>
                <a:spcPts val="45"/>
              </a:spcBef>
            </a:pPr>
            <a:r>
              <a:rPr sz="2800" spc="-5" dirty="0">
                <a:latin typeface="Calibri"/>
                <a:cs typeface="Calibri"/>
              </a:rPr>
              <a:t>Input</a:t>
            </a:r>
            <a:r>
              <a:rPr sz="2800" spc="-10" dirty="0">
                <a:latin typeface="Calibri"/>
                <a:cs typeface="Calibri"/>
              </a:rPr>
              <a:t> </a:t>
            </a:r>
            <a:r>
              <a:rPr sz="2800" spc="-30" dirty="0">
                <a:latin typeface="Calibri"/>
                <a:cs typeface="Calibri"/>
              </a:rPr>
              <a:t>gate:</a:t>
            </a:r>
            <a:r>
              <a:rPr sz="2800" spc="-10" dirty="0">
                <a:latin typeface="Calibri"/>
                <a:cs typeface="Calibri"/>
              </a:rPr>
              <a:t> </a:t>
            </a:r>
            <a:r>
              <a:rPr lang="en-US" sz="2800" spc="-360" dirty="0" err="1">
                <a:latin typeface="Cambria Math"/>
                <a:cs typeface="Cambria Math"/>
              </a:rPr>
              <a:t>i</a:t>
            </a:r>
            <a:endParaRPr lang="en-US" sz="2800" spc="-360" dirty="0">
              <a:latin typeface="Cambria Math"/>
              <a:cs typeface="Cambria Math"/>
            </a:endParaRPr>
          </a:p>
          <a:p>
            <a:pPr marL="1957705" marR="57150" indent="466725" algn="r">
              <a:lnSpc>
                <a:spcPct val="100000"/>
              </a:lnSpc>
              <a:spcBef>
                <a:spcPts val="45"/>
              </a:spcBef>
            </a:pPr>
            <a:r>
              <a:rPr sz="2800" spc="-25" dirty="0">
                <a:latin typeface="Calibri"/>
                <a:cs typeface="Calibri"/>
              </a:rPr>
              <a:t>Forget</a:t>
            </a:r>
            <a:r>
              <a:rPr sz="2800" spc="-5" dirty="0">
                <a:latin typeface="Calibri"/>
                <a:cs typeface="Calibri"/>
              </a:rPr>
              <a:t> </a:t>
            </a:r>
            <a:r>
              <a:rPr sz="2800" spc="-30" dirty="0">
                <a:latin typeface="Calibri"/>
                <a:cs typeface="Calibri"/>
              </a:rPr>
              <a:t>gate:</a:t>
            </a:r>
            <a:r>
              <a:rPr sz="2800" spc="-5" dirty="0">
                <a:latin typeface="Calibri"/>
                <a:cs typeface="Calibri"/>
              </a:rPr>
              <a:t> </a:t>
            </a:r>
            <a:r>
              <a:rPr sz="2800" spc="-360" dirty="0">
                <a:latin typeface="Cambria Math"/>
                <a:cs typeface="Cambria Math"/>
              </a:rPr>
              <a:t>f</a:t>
            </a:r>
            <a:r>
              <a:rPr sz="2800" spc="155" dirty="0">
                <a:latin typeface="Cambria Math"/>
                <a:cs typeface="Cambria Math"/>
              </a:rPr>
              <a:t> </a:t>
            </a:r>
            <a:r>
              <a:rPr sz="2800" spc="-5" dirty="0">
                <a:latin typeface="Calibri"/>
                <a:cs typeface="Calibri"/>
              </a:rPr>
              <a:t>Output</a:t>
            </a:r>
            <a:r>
              <a:rPr sz="2800" spc="-10" dirty="0">
                <a:latin typeface="Calibri"/>
                <a:cs typeface="Calibri"/>
              </a:rPr>
              <a:t> </a:t>
            </a:r>
            <a:r>
              <a:rPr sz="2800" spc="-30" dirty="0">
                <a:latin typeface="Calibri"/>
                <a:cs typeface="Calibri"/>
              </a:rPr>
              <a:t>gate:</a:t>
            </a:r>
            <a:r>
              <a:rPr sz="2800" spc="-5" dirty="0">
                <a:latin typeface="Calibri"/>
                <a:cs typeface="Calibri"/>
              </a:rPr>
              <a:t> </a:t>
            </a:r>
            <a:r>
              <a:rPr sz="2800" spc="-360" dirty="0">
                <a:latin typeface="Cambria Math"/>
                <a:cs typeface="Cambria Math"/>
              </a:rPr>
              <a:t>o</a:t>
            </a:r>
            <a:r>
              <a:rPr sz="3000" spc="-540" baseline="-16666" dirty="0">
                <a:latin typeface="Cambria Math"/>
                <a:cs typeface="Cambria Math"/>
              </a:rPr>
              <a:t> </a:t>
            </a:r>
            <a:endParaRPr lang="en-US" sz="3000" spc="-540" baseline="-16666" dirty="0">
              <a:latin typeface="Cambria Math"/>
              <a:cs typeface="Cambria Math"/>
            </a:endParaRPr>
          </a:p>
          <a:p>
            <a:pPr marL="1957705" marR="57150" indent="466725" algn="r">
              <a:lnSpc>
                <a:spcPct val="100000"/>
              </a:lnSpc>
              <a:spcBef>
                <a:spcPts val="45"/>
              </a:spcBef>
            </a:pPr>
            <a:r>
              <a:rPr sz="2800" spc="-15" dirty="0">
                <a:latin typeface="Calibri"/>
                <a:cs typeface="Calibri"/>
              </a:rPr>
              <a:t>“Gate?</a:t>
            </a:r>
            <a:r>
              <a:rPr lang="en-US" sz="2800" spc="-15" dirty="0">
                <a:latin typeface="Calibri"/>
                <a:cs typeface="Calibri"/>
              </a:rPr>
              <a:t>”</a:t>
            </a:r>
            <a:r>
              <a:rPr sz="2800" spc="-5" dirty="0">
                <a:latin typeface="Calibri"/>
                <a:cs typeface="Calibri"/>
              </a:rPr>
              <a:t> </a:t>
            </a:r>
            <a:r>
              <a:rPr sz="2800" spc="-30" dirty="0">
                <a:latin typeface="Calibri"/>
                <a:cs typeface="Calibri"/>
              </a:rPr>
              <a:t>gate:</a:t>
            </a:r>
            <a:r>
              <a:rPr lang="en-US" sz="2800" spc="-30" dirty="0">
                <a:latin typeface="Calibri"/>
                <a:cs typeface="Calibri"/>
              </a:rPr>
              <a:t> g</a:t>
            </a:r>
            <a:endParaRPr sz="3000" baseline="27777" dirty="0">
              <a:latin typeface="Cambria Math"/>
              <a:cs typeface="Cambria Math"/>
            </a:endParaRPr>
          </a:p>
        </p:txBody>
      </p:sp>
      <p:sp>
        <p:nvSpPr>
          <p:cNvPr id="5" name="object 5"/>
          <p:cNvSpPr txBox="1"/>
          <p:nvPr/>
        </p:nvSpPr>
        <p:spPr>
          <a:xfrm>
            <a:off x="1808671" y="1665732"/>
            <a:ext cx="2017395" cy="513080"/>
          </a:xfrm>
          <a:prstGeom prst="rect">
            <a:avLst/>
          </a:prstGeom>
        </p:spPr>
        <p:txBody>
          <a:bodyPr vert="horz" wrap="square" lIns="0" tIns="12700" rIns="0" bIns="0" rtlCol="0">
            <a:spAutoFit/>
          </a:bodyPr>
          <a:lstStyle/>
          <a:p>
            <a:pPr marL="12700">
              <a:lnSpc>
                <a:spcPct val="100000"/>
              </a:lnSpc>
              <a:spcBef>
                <a:spcPts val="100"/>
              </a:spcBef>
            </a:pPr>
            <a:r>
              <a:rPr sz="3200" b="1" spc="-30" dirty="0">
                <a:latin typeface="Calibri"/>
                <a:cs typeface="Calibri"/>
              </a:rPr>
              <a:t>Vanilla</a:t>
            </a:r>
            <a:r>
              <a:rPr sz="3200" b="1" spc="-85" dirty="0">
                <a:latin typeface="Calibri"/>
                <a:cs typeface="Calibri"/>
              </a:rPr>
              <a:t> </a:t>
            </a:r>
            <a:r>
              <a:rPr sz="3200" b="1" dirty="0">
                <a:latin typeface="Calibri"/>
                <a:cs typeface="Calibri"/>
              </a:rPr>
              <a:t>RNN</a:t>
            </a:r>
            <a:endParaRPr sz="3200">
              <a:latin typeface="Calibri"/>
              <a:cs typeface="Calibri"/>
            </a:endParaRPr>
          </a:p>
        </p:txBody>
      </p:sp>
      <p:sp>
        <p:nvSpPr>
          <p:cNvPr id="6" name="object 6"/>
          <p:cNvSpPr txBox="1"/>
          <p:nvPr/>
        </p:nvSpPr>
        <p:spPr>
          <a:xfrm>
            <a:off x="8374725" y="1665732"/>
            <a:ext cx="941705" cy="513080"/>
          </a:xfrm>
          <a:prstGeom prst="rect">
            <a:avLst/>
          </a:prstGeom>
        </p:spPr>
        <p:txBody>
          <a:bodyPr vert="horz" wrap="square" lIns="0" tIns="12700" rIns="0" bIns="0" rtlCol="0">
            <a:spAutoFit/>
          </a:bodyPr>
          <a:lstStyle/>
          <a:p>
            <a:pPr marL="12700">
              <a:lnSpc>
                <a:spcPct val="100000"/>
              </a:lnSpc>
              <a:spcBef>
                <a:spcPts val="100"/>
              </a:spcBef>
            </a:pPr>
            <a:r>
              <a:rPr sz="3200" b="1" spc="-5" dirty="0">
                <a:latin typeface="Calibri"/>
                <a:cs typeface="Calibri"/>
              </a:rPr>
              <a:t>L</a:t>
            </a:r>
            <a:r>
              <a:rPr sz="3200" b="1" spc="-35" dirty="0">
                <a:latin typeface="Calibri"/>
                <a:cs typeface="Calibri"/>
              </a:rPr>
              <a:t>S</a:t>
            </a:r>
            <a:r>
              <a:rPr sz="3200" b="1" dirty="0">
                <a:latin typeface="Calibri"/>
                <a:cs typeface="Calibri"/>
              </a:rPr>
              <a:t>TM</a:t>
            </a:r>
            <a:endParaRPr sz="3200">
              <a:latin typeface="Calibri"/>
              <a:cs typeface="Calibri"/>
            </a:endParaRPr>
          </a:p>
        </p:txBody>
      </p:sp>
      <p:sp>
        <p:nvSpPr>
          <p:cNvPr id="27" name="object 27"/>
          <p:cNvSpPr txBox="1"/>
          <p:nvPr/>
        </p:nvSpPr>
        <p:spPr>
          <a:xfrm>
            <a:off x="109165" y="6093740"/>
            <a:ext cx="5801995" cy="227329"/>
          </a:xfrm>
          <a:prstGeom prst="rect">
            <a:avLst/>
          </a:prstGeom>
        </p:spPr>
        <p:txBody>
          <a:bodyPr vert="horz" wrap="square" lIns="0" tIns="4445" rIns="0" bIns="0" rtlCol="0">
            <a:spAutoFit/>
          </a:bodyPr>
          <a:lstStyle/>
          <a:p>
            <a:pPr marL="12700">
              <a:lnSpc>
                <a:spcPct val="100000"/>
              </a:lnSpc>
              <a:spcBef>
                <a:spcPts val="35"/>
              </a:spcBef>
            </a:pPr>
            <a:r>
              <a:rPr sz="1300" spc="5" dirty="0">
                <a:latin typeface="Calibri"/>
                <a:cs typeface="Calibri"/>
              </a:rPr>
              <a:t>Hochreiter</a:t>
            </a:r>
            <a:r>
              <a:rPr sz="1300" spc="20" dirty="0">
                <a:latin typeface="Calibri"/>
                <a:cs typeface="Calibri"/>
              </a:rPr>
              <a:t> </a:t>
            </a:r>
            <a:r>
              <a:rPr sz="1300" spc="5" dirty="0">
                <a:latin typeface="Calibri"/>
                <a:cs typeface="Calibri"/>
              </a:rPr>
              <a:t>and</a:t>
            </a:r>
            <a:r>
              <a:rPr sz="1300" spc="25" dirty="0">
                <a:latin typeface="Calibri"/>
                <a:cs typeface="Calibri"/>
              </a:rPr>
              <a:t> </a:t>
            </a:r>
            <a:r>
              <a:rPr sz="1300" dirty="0">
                <a:latin typeface="Calibri"/>
                <a:cs typeface="Calibri"/>
              </a:rPr>
              <a:t>Schmidhuber,</a:t>
            </a:r>
            <a:r>
              <a:rPr sz="1300" spc="20" dirty="0">
                <a:latin typeface="Calibri"/>
                <a:cs typeface="Calibri"/>
              </a:rPr>
              <a:t> </a:t>
            </a:r>
            <a:r>
              <a:rPr sz="1300" spc="10" dirty="0">
                <a:latin typeface="Calibri"/>
                <a:cs typeface="Calibri"/>
              </a:rPr>
              <a:t>“Long</a:t>
            </a:r>
            <a:r>
              <a:rPr sz="1300" spc="25" dirty="0">
                <a:latin typeface="Calibri"/>
                <a:cs typeface="Calibri"/>
              </a:rPr>
              <a:t> </a:t>
            </a:r>
            <a:r>
              <a:rPr sz="1300" spc="5" dirty="0">
                <a:latin typeface="Calibri"/>
                <a:cs typeface="Calibri"/>
              </a:rPr>
              <a:t>Short</a:t>
            </a:r>
            <a:r>
              <a:rPr sz="1300" spc="25" dirty="0">
                <a:latin typeface="Calibri"/>
                <a:cs typeface="Calibri"/>
              </a:rPr>
              <a:t> </a:t>
            </a:r>
            <a:r>
              <a:rPr sz="1300" spc="-25" dirty="0">
                <a:latin typeface="Calibri"/>
                <a:cs typeface="Calibri"/>
              </a:rPr>
              <a:t>Term</a:t>
            </a:r>
            <a:r>
              <a:rPr sz="1300" spc="35" dirty="0">
                <a:latin typeface="Calibri"/>
                <a:cs typeface="Calibri"/>
              </a:rPr>
              <a:t> </a:t>
            </a:r>
            <a:r>
              <a:rPr sz="1300" dirty="0">
                <a:latin typeface="Calibri"/>
                <a:cs typeface="Calibri"/>
              </a:rPr>
              <a:t>Memory”,</a:t>
            </a:r>
            <a:r>
              <a:rPr sz="1300" spc="25" dirty="0">
                <a:latin typeface="Calibri"/>
                <a:cs typeface="Calibri"/>
              </a:rPr>
              <a:t> </a:t>
            </a:r>
            <a:r>
              <a:rPr sz="1300" spc="5" dirty="0">
                <a:latin typeface="Calibri"/>
                <a:cs typeface="Calibri"/>
              </a:rPr>
              <a:t>Neural</a:t>
            </a:r>
            <a:r>
              <a:rPr sz="1300" spc="10" dirty="0">
                <a:latin typeface="Calibri"/>
                <a:cs typeface="Calibri"/>
              </a:rPr>
              <a:t> </a:t>
            </a:r>
            <a:r>
              <a:rPr sz="1300" spc="5" dirty="0">
                <a:latin typeface="Calibri"/>
                <a:cs typeface="Calibri"/>
              </a:rPr>
              <a:t>Computation</a:t>
            </a:r>
            <a:r>
              <a:rPr sz="1300" spc="25" dirty="0">
                <a:latin typeface="Calibri"/>
                <a:cs typeface="Calibri"/>
              </a:rPr>
              <a:t> </a:t>
            </a:r>
            <a:r>
              <a:rPr sz="1300" spc="10" dirty="0">
                <a:latin typeface="Calibri"/>
                <a:cs typeface="Calibri"/>
              </a:rPr>
              <a:t>1997</a:t>
            </a:r>
            <a:endParaRPr sz="1300">
              <a:latin typeface="Calibri"/>
              <a:cs typeface="Calibri"/>
            </a:endParaRPr>
          </a:p>
        </p:txBody>
      </p:sp>
      <p:grpSp>
        <p:nvGrpSpPr>
          <p:cNvPr id="28" name="object 5">
            <a:extLst>
              <a:ext uri="{FF2B5EF4-FFF2-40B4-BE49-F238E27FC236}">
                <a16:creationId xmlns:a16="http://schemas.microsoft.com/office/drawing/2014/main" id="{7668B69C-0613-400B-8FDB-F1910C5D17CE}"/>
              </a:ext>
            </a:extLst>
          </p:cNvPr>
          <p:cNvGrpSpPr/>
          <p:nvPr/>
        </p:nvGrpSpPr>
        <p:grpSpPr>
          <a:xfrm>
            <a:off x="5790728" y="2311633"/>
            <a:ext cx="6110605" cy="2990215"/>
            <a:chOff x="5790728" y="2311633"/>
            <a:chExt cx="6110605" cy="2990215"/>
          </a:xfrm>
        </p:grpSpPr>
        <p:sp>
          <p:nvSpPr>
            <p:cNvPr id="29" name="object 6">
              <a:extLst>
                <a:ext uri="{FF2B5EF4-FFF2-40B4-BE49-F238E27FC236}">
                  <a16:creationId xmlns:a16="http://schemas.microsoft.com/office/drawing/2014/main" id="{D5A4E426-8F9D-4D41-BC96-C52BAF8BB267}"/>
                </a:ext>
              </a:extLst>
            </p:cNvPr>
            <p:cNvSpPr/>
            <p:nvPr/>
          </p:nvSpPr>
          <p:spPr>
            <a:xfrm>
              <a:off x="5803428" y="2324333"/>
              <a:ext cx="6085205" cy="2964815"/>
            </a:xfrm>
            <a:custGeom>
              <a:avLst/>
              <a:gdLst/>
              <a:ahLst/>
              <a:cxnLst/>
              <a:rect l="l" t="t" r="r" b="b"/>
              <a:pathLst>
                <a:path w="6085205" h="2964815">
                  <a:moveTo>
                    <a:pt x="0" y="0"/>
                  </a:moveTo>
                  <a:lnTo>
                    <a:pt x="6084807" y="0"/>
                  </a:lnTo>
                  <a:lnTo>
                    <a:pt x="6084807" y="2964273"/>
                  </a:lnTo>
                  <a:lnTo>
                    <a:pt x="0" y="2964273"/>
                  </a:lnTo>
                  <a:lnTo>
                    <a:pt x="0" y="0"/>
                  </a:lnTo>
                  <a:close/>
                </a:path>
              </a:pathLst>
            </a:custGeom>
            <a:ln w="25400">
              <a:solidFill>
                <a:srgbClr val="000000"/>
              </a:solidFill>
            </a:ln>
          </p:spPr>
          <p:txBody>
            <a:bodyPr wrap="square" lIns="0" tIns="0" rIns="0" bIns="0" rtlCol="0"/>
            <a:lstStyle/>
            <a:p>
              <a:endParaRPr/>
            </a:p>
          </p:txBody>
        </p:sp>
        <p:sp>
          <p:nvSpPr>
            <p:cNvPr id="30" name="object 7">
              <a:extLst>
                <a:ext uri="{FF2B5EF4-FFF2-40B4-BE49-F238E27FC236}">
                  <a16:creationId xmlns:a16="http://schemas.microsoft.com/office/drawing/2014/main" id="{6356ACEA-33AA-4D3F-AC10-02D7319E4DD8}"/>
                </a:ext>
              </a:extLst>
            </p:cNvPr>
            <p:cNvSpPr/>
            <p:nvPr/>
          </p:nvSpPr>
          <p:spPr>
            <a:xfrm>
              <a:off x="5924633" y="2452405"/>
              <a:ext cx="927100" cy="1762125"/>
            </a:xfrm>
            <a:custGeom>
              <a:avLst/>
              <a:gdLst/>
              <a:ahLst/>
              <a:cxnLst/>
              <a:rect l="l" t="t" r="r" b="b"/>
              <a:pathLst>
                <a:path w="927100" h="1762125">
                  <a:moveTo>
                    <a:pt x="687015" y="0"/>
                  </a:moveTo>
                  <a:lnTo>
                    <a:pt x="671536" y="12898"/>
                  </a:lnTo>
                  <a:lnTo>
                    <a:pt x="696395" y="50486"/>
                  </a:lnTo>
                  <a:lnTo>
                    <a:pt x="719775" y="90822"/>
                  </a:lnTo>
                  <a:lnTo>
                    <a:pt x="741676" y="133905"/>
                  </a:lnTo>
                  <a:lnTo>
                    <a:pt x="762098" y="179735"/>
                  </a:lnTo>
                  <a:lnTo>
                    <a:pt x="781041" y="228311"/>
                  </a:lnTo>
                  <a:lnTo>
                    <a:pt x="798505" y="279635"/>
                  </a:lnTo>
                  <a:lnTo>
                    <a:pt x="814491" y="333706"/>
                  </a:lnTo>
                  <a:lnTo>
                    <a:pt x="828997" y="390525"/>
                  </a:lnTo>
                  <a:lnTo>
                    <a:pt x="839464" y="437312"/>
                  </a:lnTo>
                  <a:lnTo>
                    <a:pt x="848837" y="484568"/>
                  </a:lnTo>
                  <a:lnTo>
                    <a:pt x="857116" y="532292"/>
                  </a:lnTo>
                  <a:lnTo>
                    <a:pt x="864303" y="580485"/>
                  </a:lnTo>
                  <a:lnTo>
                    <a:pt x="870396" y="629145"/>
                  </a:lnTo>
                  <a:lnTo>
                    <a:pt x="875395" y="678275"/>
                  </a:lnTo>
                  <a:lnTo>
                    <a:pt x="879301" y="727872"/>
                  </a:lnTo>
                  <a:lnTo>
                    <a:pt x="882114" y="777938"/>
                  </a:lnTo>
                  <a:lnTo>
                    <a:pt x="883833" y="828472"/>
                  </a:lnTo>
                  <a:lnTo>
                    <a:pt x="884457" y="879673"/>
                  </a:lnTo>
                  <a:lnTo>
                    <a:pt x="883907" y="929134"/>
                  </a:lnTo>
                  <a:lnTo>
                    <a:pt x="882249" y="978578"/>
                  </a:lnTo>
                  <a:lnTo>
                    <a:pt x="879485" y="1027805"/>
                  </a:lnTo>
                  <a:lnTo>
                    <a:pt x="875617" y="1076816"/>
                  </a:lnTo>
                  <a:lnTo>
                    <a:pt x="870643" y="1125611"/>
                  </a:lnTo>
                  <a:lnTo>
                    <a:pt x="864564" y="1174190"/>
                  </a:lnTo>
                  <a:lnTo>
                    <a:pt x="857380" y="1222552"/>
                  </a:lnTo>
                  <a:lnTo>
                    <a:pt x="849090" y="1270698"/>
                  </a:lnTo>
                  <a:lnTo>
                    <a:pt x="839695" y="1318627"/>
                  </a:lnTo>
                  <a:lnTo>
                    <a:pt x="829195" y="1366340"/>
                  </a:lnTo>
                  <a:lnTo>
                    <a:pt x="814642" y="1424391"/>
                  </a:lnTo>
                  <a:lnTo>
                    <a:pt x="798617" y="1479531"/>
                  </a:lnTo>
                  <a:lnTo>
                    <a:pt x="781119" y="1531758"/>
                  </a:lnTo>
                  <a:lnTo>
                    <a:pt x="762148" y="1581075"/>
                  </a:lnTo>
                  <a:lnTo>
                    <a:pt x="741704" y="1627480"/>
                  </a:lnTo>
                  <a:lnTo>
                    <a:pt x="719787" y="1670974"/>
                  </a:lnTo>
                  <a:lnTo>
                    <a:pt x="696398" y="1711556"/>
                  </a:lnTo>
                  <a:lnTo>
                    <a:pt x="671536" y="1749226"/>
                  </a:lnTo>
                  <a:lnTo>
                    <a:pt x="687015" y="1762125"/>
                  </a:lnTo>
                  <a:lnTo>
                    <a:pt x="713570" y="1725183"/>
                  </a:lnTo>
                  <a:lnTo>
                    <a:pt x="738763" y="1685199"/>
                  </a:lnTo>
                  <a:lnTo>
                    <a:pt x="762596" y="1642174"/>
                  </a:lnTo>
                  <a:lnTo>
                    <a:pt x="785067" y="1596107"/>
                  </a:lnTo>
                  <a:lnTo>
                    <a:pt x="806177" y="1546998"/>
                  </a:lnTo>
                  <a:lnTo>
                    <a:pt x="825927" y="1494848"/>
                  </a:lnTo>
                  <a:lnTo>
                    <a:pt x="844315" y="1439655"/>
                  </a:lnTo>
                  <a:lnTo>
                    <a:pt x="861341" y="1381422"/>
                  </a:lnTo>
                  <a:lnTo>
                    <a:pt x="873767" y="1333381"/>
                  </a:lnTo>
                  <a:lnTo>
                    <a:pt x="884888" y="1284866"/>
                  </a:lnTo>
                  <a:lnTo>
                    <a:pt x="894706" y="1235877"/>
                  </a:lnTo>
                  <a:lnTo>
                    <a:pt x="903220" y="1186414"/>
                  </a:lnTo>
                  <a:lnTo>
                    <a:pt x="910430" y="1136476"/>
                  </a:lnTo>
                  <a:lnTo>
                    <a:pt x="916337" y="1086064"/>
                  </a:lnTo>
                  <a:lnTo>
                    <a:pt x="920940" y="1035178"/>
                  </a:lnTo>
                  <a:lnTo>
                    <a:pt x="924239" y="983817"/>
                  </a:lnTo>
                  <a:lnTo>
                    <a:pt x="926234" y="931982"/>
                  </a:lnTo>
                  <a:lnTo>
                    <a:pt x="926923" y="879475"/>
                  </a:lnTo>
                  <a:lnTo>
                    <a:pt x="926234" y="826166"/>
                  </a:lnTo>
                  <a:lnTo>
                    <a:pt x="924239" y="773358"/>
                  </a:lnTo>
                  <a:lnTo>
                    <a:pt x="920940" y="721248"/>
                  </a:lnTo>
                  <a:lnTo>
                    <a:pt x="916337" y="669837"/>
                  </a:lnTo>
                  <a:lnTo>
                    <a:pt x="910430" y="619125"/>
                  </a:lnTo>
                  <a:lnTo>
                    <a:pt x="903220" y="569111"/>
                  </a:lnTo>
                  <a:lnTo>
                    <a:pt x="894706" y="519795"/>
                  </a:lnTo>
                  <a:lnTo>
                    <a:pt x="884888" y="471178"/>
                  </a:lnTo>
                  <a:lnTo>
                    <a:pt x="873767" y="423259"/>
                  </a:lnTo>
                  <a:lnTo>
                    <a:pt x="861341" y="376039"/>
                  </a:lnTo>
                  <a:lnTo>
                    <a:pt x="844315" y="318898"/>
                  </a:lnTo>
                  <a:lnTo>
                    <a:pt x="825927" y="264653"/>
                  </a:lnTo>
                  <a:lnTo>
                    <a:pt x="806177" y="213304"/>
                  </a:lnTo>
                  <a:lnTo>
                    <a:pt x="785067" y="164852"/>
                  </a:lnTo>
                  <a:lnTo>
                    <a:pt x="762596" y="119295"/>
                  </a:lnTo>
                  <a:lnTo>
                    <a:pt x="738763" y="76634"/>
                  </a:lnTo>
                  <a:lnTo>
                    <a:pt x="713570" y="36869"/>
                  </a:lnTo>
                  <a:lnTo>
                    <a:pt x="687015" y="0"/>
                  </a:lnTo>
                  <a:close/>
                </a:path>
                <a:path w="927100" h="1762125">
                  <a:moveTo>
                    <a:pt x="239911" y="0"/>
                  </a:moveTo>
                  <a:lnTo>
                    <a:pt x="213356" y="36869"/>
                  </a:lnTo>
                  <a:lnTo>
                    <a:pt x="188162" y="76634"/>
                  </a:lnTo>
                  <a:lnTo>
                    <a:pt x="164330" y="119295"/>
                  </a:lnTo>
                  <a:lnTo>
                    <a:pt x="141858" y="164852"/>
                  </a:lnTo>
                  <a:lnTo>
                    <a:pt x="120748" y="213304"/>
                  </a:lnTo>
                  <a:lnTo>
                    <a:pt x="100998" y="264653"/>
                  </a:lnTo>
                  <a:lnTo>
                    <a:pt x="82610" y="318898"/>
                  </a:lnTo>
                  <a:lnTo>
                    <a:pt x="65584" y="376039"/>
                  </a:lnTo>
                  <a:lnTo>
                    <a:pt x="53158" y="423259"/>
                  </a:lnTo>
                  <a:lnTo>
                    <a:pt x="42037" y="471178"/>
                  </a:lnTo>
                  <a:lnTo>
                    <a:pt x="32219" y="519795"/>
                  </a:lnTo>
                  <a:lnTo>
                    <a:pt x="23705" y="569111"/>
                  </a:lnTo>
                  <a:lnTo>
                    <a:pt x="16495" y="619125"/>
                  </a:lnTo>
                  <a:lnTo>
                    <a:pt x="10589" y="669837"/>
                  </a:lnTo>
                  <a:lnTo>
                    <a:pt x="5986" y="721248"/>
                  </a:lnTo>
                  <a:lnTo>
                    <a:pt x="2687" y="773358"/>
                  </a:lnTo>
                  <a:lnTo>
                    <a:pt x="691" y="826166"/>
                  </a:lnTo>
                  <a:lnTo>
                    <a:pt x="0" y="879673"/>
                  </a:lnTo>
                  <a:lnTo>
                    <a:pt x="691" y="931982"/>
                  </a:lnTo>
                  <a:lnTo>
                    <a:pt x="2687" y="983817"/>
                  </a:lnTo>
                  <a:lnTo>
                    <a:pt x="5986" y="1035178"/>
                  </a:lnTo>
                  <a:lnTo>
                    <a:pt x="10589" y="1086064"/>
                  </a:lnTo>
                  <a:lnTo>
                    <a:pt x="16495" y="1136476"/>
                  </a:lnTo>
                  <a:lnTo>
                    <a:pt x="23705" y="1186414"/>
                  </a:lnTo>
                  <a:lnTo>
                    <a:pt x="32219" y="1235877"/>
                  </a:lnTo>
                  <a:lnTo>
                    <a:pt x="42037" y="1284866"/>
                  </a:lnTo>
                  <a:lnTo>
                    <a:pt x="53158" y="1333381"/>
                  </a:lnTo>
                  <a:lnTo>
                    <a:pt x="65584" y="1381422"/>
                  </a:lnTo>
                  <a:lnTo>
                    <a:pt x="82610" y="1439655"/>
                  </a:lnTo>
                  <a:lnTo>
                    <a:pt x="100998" y="1494848"/>
                  </a:lnTo>
                  <a:lnTo>
                    <a:pt x="120748" y="1546998"/>
                  </a:lnTo>
                  <a:lnTo>
                    <a:pt x="141858" y="1596107"/>
                  </a:lnTo>
                  <a:lnTo>
                    <a:pt x="164330" y="1642174"/>
                  </a:lnTo>
                  <a:lnTo>
                    <a:pt x="188162" y="1685199"/>
                  </a:lnTo>
                  <a:lnTo>
                    <a:pt x="213356" y="1725183"/>
                  </a:lnTo>
                  <a:lnTo>
                    <a:pt x="239911" y="1762125"/>
                  </a:lnTo>
                  <a:lnTo>
                    <a:pt x="255389" y="1749226"/>
                  </a:lnTo>
                  <a:lnTo>
                    <a:pt x="230527" y="1711556"/>
                  </a:lnTo>
                  <a:lnTo>
                    <a:pt x="207138" y="1670974"/>
                  </a:lnTo>
                  <a:lnTo>
                    <a:pt x="185221" y="1627480"/>
                  </a:lnTo>
                  <a:lnTo>
                    <a:pt x="164778" y="1581075"/>
                  </a:lnTo>
                  <a:lnTo>
                    <a:pt x="145807" y="1531758"/>
                  </a:lnTo>
                  <a:lnTo>
                    <a:pt x="128309" y="1479531"/>
                  </a:lnTo>
                  <a:lnTo>
                    <a:pt x="112283" y="1424391"/>
                  </a:lnTo>
                  <a:lnTo>
                    <a:pt x="97731" y="1366340"/>
                  </a:lnTo>
                  <a:lnTo>
                    <a:pt x="87231" y="1318627"/>
                  </a:lnTo>
                  <a:lnTo>
                    <a:pt x="77835" y="1270698"/>
                  </a:lnTo>
                  <a:lnTo>
                    <a:pt x="69546" y="1222552"/>
                  </a:lnTo>
                  <a:lnTo>
                    <a:pt x="62361" y="1174190"/>
                  </a:lnTo>
                  <a:lnTo>
                    <a:pt x="56282" y="1125611"/>
                  </a:lnTo>
                  <a:lnTo>
                    <a:pt x="51308" y="1076816"/>
                  </a:lnTo>
                  <a:lnTo>
                    <a:pt x="47440" y="1027805"/>
                  </a:lnTo>
                  <a:lnTo>
                    <a:pt x="44676" y="978578"/>
                  </a:lnTo>
                  <a:lnTo>
                    <a:pt x="43018" y="929134"/>
                  </a:lnTo>
                  <a:lnTo>
                    <a:pt x="42466" y="879475"/>
                  </a:lnTo>
                  <a:lnTo>
                    <a:pt x="43092" y="828472"/>
                  </a:lnTo>
                  <a:lnTo>
                    <a:pt x="44811" y="777938"/>
                  </a:lnTo>
                  <a:lnTo>
                    <a:pt x="47624" y="727872"/>
                  </a:lnTo>
                  <a:lnTo>
                    <a:pt x="51530" y="678275"/>
                  </a:lnTo>
                  <a:lnTo>
                    <a:pt x="56530" y="629145"/>
                  </a:lnTo>
                  <a:lnTo>
                    <a:pt x="62623" y="580485"/>
                  </a:lnTo>
                  <a:lnTo>
                    <a:pt x="69810" y="532292"/>
                  </a:lnTo>
                  <a:lnTo>
                    <a:pt x="78089" y="484568"/>
                  </a:lnTo>
                  <a:lnTo>
                    <a:pt x="87463" y="437312"/>
                  </a:lnTo>
                  <a:lnTo>
                    <a:pt x="97929" y="390525"/>
                  </a:lnTo>
                  <a:lnTo>
                    <a:pt x="112435" y="333706"/>
                  </a:lnTo>
                  <a:lnTo>
                    <a:pt x="128420" y="279635"/>
                  </a:lnTo>
                  <a:lnTo>
                    <a:pt x="145884" y="228311"/>
                  </a:lnTo>
                  <a:lnTo>
                    <a:pt x="164827" y="179735"/>
                  </a:lnTo>
                  <a:lnTo>
                    <a:pt x="185249" y="133905"/>
                  </a:lnTo>
                  <a:lnTo>
                    <a:pt x="207150" y="90822"/>
                  </a:lnTo>
                  <a:lnTo>
                    <a:pt x="230530" y="50486"/>
                  </a:lnTo>
                  <a:lnTo>
                    <a:pt x="255389" y="12898"/>
                  </a:lnTo>
                  <a:lnTo>
                    <a:pt x="239911" y="0"/>
                  </a:lnTo>
                  <a:close/>
                </a:path>
              </a:pathLst>
            </a:custGeom>
            <a:solidFill>
              <a:srgbClr val="000000"/>
            </a:solidFill>
          </p:spPr>
          <p:txBody>
            <a:bodyPr wrap="square" lIns="0" tIns="0" rIns="0" bIns="0" rtlCol="0"/>
            <a:lstStyle/>
            <a:p>
              <a:endParaRPr/>
            </a:p>
          </p:txBody>
        </p:sp>
      </p:grpSp>
      <p:sp>
        <p:nvSpPr>
          <p:cNvPr id="31" name="object 8">
            <a:extLst>
              <a:ext uri="{FF2B5EF4-FFF2-40B4-BE49-F238E27FC236}">
                <a16:creationId xmlns:a16="http://schemas.microsoft.com/office/drawing/2014/main" id="{C5A9043C-8A33-4F60-8B04-52A784D8745A}"/>
              </a:ext>
            </a:extLst>
          </p:cNvPr>
          <p:cNvSpPr txBox="1"/>
          <p:nvPr/>
        </p:nvSpPr>
        <p:spPr>
          <a:xfrm>
            <a:off x="6183666" y="2278380"/>
            <a:ext cx="395605" cy="1488440"/>
          </a:xfrm>
          <a:prstGeom prst="rect">
            <a:avLst/>
          </a:prstGeom>
        </p:spPr>
        <p:txBody>
          <a:bodyPr vert="horz" wrap="square" lIns="0" tIns="12700" rIns="0" bIns="0" rtlCol="0">
            <a:spAutoFit/>
          </a:bodyPr>
          <a:lstStyle/>
          <a:p>
            <a:pPr marL="62230">
              <a:lnSpc>
                <a:spcPct val="100000"/>
              </a:lnSpc>
              <a:spcBef>
                <a:spcPts val="100"/>
              </a:spcBef>
            </a:pPr>
            <a:r>
              <a:rPr sz="3200" spc="175" dirty="0">
                <a:latin typeface="Cambria Math"/>
                <a:cs typeface="Cambria Math"/>
              </a:rPr>
              <a:t>𝑖</a:t>
            </a:r>
            <a:endParaRPr sz="3450" baseline="-15700" dirty="0">
              <a:latin typeface="Cambria Math"/>
              <a:cs typeface="Cambria Math"/>
            </a:endParaRPr>
          </a:p>
          <a:p>
            <a:pPr marL="46355">
              <a:lnSpc>
                <a:spcPts val="3790"/>
              </a:lnSpc>
              <a:spcBef>
                <a:spcPts val="95"/>
              </a:spcBef>
            </a:pPr>
            <a:r>
              <a:rPr sz="3200" spc="-75" dirty="0">
                <a:latin typeface="Cambria Math"/>
                <a:cs typeface="Cambria Math"/>
              </a:rPr>
              <a:t>𝑓</a:t>
            </a:r>
            <a:endParaRPr sz="3450" baseline="-15700" dirty="0">
              <a:latin typeface="Cambria Math"/>
              <a:cs typeface="Cambria Math"/>
            </a:endParaRPr>
          </a:p>
          <a:p>
            <a:pPr marL="25400">
              <a:lnSpc>
                <a:spcPts val="3790"/>
              </a:lnSpc>
            </a:pPr>
            <a:r>
              <a:rPr sz="3200" spc="120" dirty="0">
                <a:latin typeface="Cambria Math"/>
                <a:cs typeface="Cambria Math"/>
              </a:rPr>
              <a:t>𝑜</a:t>
            </a:r>
            <a:endParaRPr sz="3450" baseline="-15700" dirty="0">
              <a:latin typeface="Cambria Math"/>
              <a:cs typeface="Cambria Math"/>
            </a:endParaRPr>
          </a:p>
        </p:txBody>
      </p:sp>
      <p:sp>
        <p:nvSpPr>
          <p:cNvPr id="32" name="object 9">
            <a:extLst>
              <a:ext uri="{FF2B5EF4-FFF2-40B4-BE49-F238E27FC236}">
                <a16:creationId xmlns:a16="http://schemas.microsoft.com/office/drawing/2014/main" id="{7629A099-0678-4787-B824-48B676102881}"/>
              </a:ext>
            </a:extLst>
          </p:cNvPr>
          <p:cNvSpPr txBox="1"/>
          <p:nvPr/>
        </p:nvSpPr>
        <p:spPr>
          <a:xfrm>
            <a:off x="6994244" y="3031236"/>
            <a:ext cx="316865" cy="513080"/>
          </a:xfrm>
          <a:prstGeom prst="rect">
            <a:avLst/>
          </a:prstGeom>
        </p:spPr>
        <p:txBody>
          <a:bodyPr vert="horz" wrap="square" lIns="0" tIns="12700" rIns="0" bIns="0" rtlCol="0">
            <a:spAutoFit/>
          </a:bodyPr>
          <a:lstStyle/>
          <a:p>
            <a:pPr>
              <a:lnSpc>
                <a:spcPct val="100000"/>
              </a:lnSpc>
              <a:spcBef>
                <a:spcPts val="100"/>
              </a:spcBef>
            </a:pPr>
            <a:r>
              <a:rPr sz="3200" dirty="0">
                <a:latin typeface="Cambria Math"/>
                <a:cs typeface="Cambria Math"/>
              </a:rPr>
              <a:t>=</a:t>
            </a:r>
            <a:endParaRPr sz="3200">
              <a:latin typeface="Cambria Math"/>
              <a:cs typeface="Cambria Math"/>
            </a:endParaRPr>
          </a:p>
        </p:txBody>
      </p:sp>
      <p:sp>
        <p:nvSpPr>
          <p:cNvPr id="33" name="object 10">
            <a:extLst>
              <a:ext uri="{FF2B5EF4-FFF2-40B4-BE49-F238E27FC236}">
                <a16:creationId xmlns:a16="http://schemas.microsoft.com/office/drawing/2014/main" id="{B5D015F4-49F4-448E-888F-A8CA6AAA57C7}"/>
              </a:ext>
            </a:extLst>
          </p:cNvPr>
          <p:cNvSpPr/>
          <p:nvPr/>
        </p:nvSpPr>
        <p:spPr>
          <a:xfrm>
            <a:off x="7420686" y="2578206"/>
            <a:ext cx="1279525" cy="1510665"/>
          </a:xfrm>
          <a:custGeom>
            <a:avLst/>
            <a:gdLst/>
            <a:ahLst/>
            <a:cxnLst/>
            <a:rect l="l" t="t" r="r" b="b"/>
            <a:pathLst>
              <a:path w="1279525" h="1510664">
                <a:moveTo>
                  <a:pt x="1059687" y="0"/>
                </a:moveTo>
                <a:lnTo>
                  <a:pt x="1046194" y="13691"/>
                </a:lnTo>
                <a:lnTo>
                  <a:pt x="1071825" y="49433"/>
                </a:lnTo>
                <a:lnTo>
                  <a:pt x="1095649" y="88393"/>
                </a:lnTo>
                <a:lnTo>
                  <a:pt x="1117668" y="130574"/>
                </a:lnTo>
                <a:lnTo>
                  <a:pt x="1137880" y="175973"/>
                </a:lnTo>
                <a:lnTo>
                  <a:pt x="1156286" y="224593"/>
                </a:lnTo>
                <a:lnTo>
                  <a:pt x="1172886" y="276431"/>
                </a:lnTo>
                <a:lnTo>
                  <a:pt x="1187679" y="331490"/>
                </a:lnTo>
                <a:lnTo>
                  <a:pt x="1199074" y="381479"/>
                </a:lnTo>
                <a:lnTo>
                  <a:pt x="1208949" y="432278"/>
                </a:lnTo>
                <a:lnTo>
                  <a:pt x="1217305" y="483885"/>
                </a:lnTo>
                <a:lnTo>
                  <a:pt x="1224142" y="536302"/>
                </a:lnTo>
                <a:lnTo>
                  <a:pt x="1229460" y="589528"/>
                </a:lnTo>
                <a:lnTo>
                  <a:pt x="1233258" y="643564"/>
                </a:lnTo>
                <a:lnTo>
                  <a:pt x="1235537" y="698408"/>
                </a:lnTo>
                <a:lnTo>
                  <a:pt x="1236293" y="754260"/>
                </a:lnTo>
                <a:lnTo>
                  <a:pt x="1235537" y="808432"/>
                </a:lnTo>
                <a:lnTo>
                  <a:pt x="1233258" y="862304"/>
                </a:lnTo>
                <a:lnTo>
                  <a:pt x="1229460" y="915676"/>
                </a:lnTo>
                <a:lnTo>
                  <a:pt x="1224142" y="968548"/>
                </a:lnTo>
                <a:lnTo>
                  <a:pt x="1217305" y="1020922"/>
                </a:lnTo>
                <a:lnTo>
                  <a:pt x="1208949" y="1072796"/>
                </a:lnTo>
                <a:lnTo>
                  <a:pt x="1199074" y="1124172"/>
                </a:lnTo>
                <a:lnTo>
                  <a:pt x="1187679" y="1175048"/>
                </a:lnTo>
                <a:lnTo>
                  <a:pt x="1172886" y="1231216"/>
                </a:lnTo>
                <a:lnTo>
                  <a:pt x="1156286" y="1284002"/>
                </a:lnTo>
                <a:lnTo>
                  <a:pt x="1137880" y="1333407"/>
                </a:lnTo>
                <a:lnTo>
                  <a:pt x="1117668" y="1379430"/>
                </a:lnTo>
                <a:lnTo>
                  <a:pt x="1095649" y="1422072"/>
                </a:lnTo>
                <a:lnTo>
                  <a:pt x="1071825" y="1461332"/>
                </a:lnTo>
                <a:lnTo>
                  <a:pt x="1046194" y="1497210"/>
                </a:lnTo>
                <a:lnTo>
                  <a:pt x="1059687" y="1510506"/>
                </a:lnTo>
                <a:lnTo>
                  <a:pt x="1087645" y="1475421"/>
                </a:lnTo>
                <a:lnTo>
                  <a:pt x="1113914" y="1436727"/>
                </a:lnTo>
                <a:lnTo>
                  <a:pt x="1138494" y="1394426"/>
                </a:lnTo>
                <a:lnTo>
                  <a:pt x="1161385" y="1348516"/>
                </a:lnTo>
                <a:lnTo>
                  <a:pt x="1182587" y="1298997"/>
                </a:lnTo>
                <a:lnTo>
                  <a:pt x="1202101" y="1245871"/>
                </a:lnTo>
                <a:lnTo>
                  <a:pt x="1219926" y="1189136"/>
                </a:lnTo>
                <a:lnTo>
                  <a:pt x="1232399" y="1143296"/>
                </a:lnTo>
                <a:lnTo>
                  <a:pt x="1243405" y="1096836"/>
                </a:lnTo>
                <a:lnTo>
                  <a:pt x="1252944" y="1049756"/>
                </a:lnTo>
                <a:lnTo>
                  <a:pt x="1261015" y="1002056"/>
                </a:lnTo>
                <a:lnTo>
                  <a:pt x="1267618" y="953737"/>
                </a:lnTo>
                <a:lnTo>
                  <a:pt x="1272755" y="904798"/>
                </a:lnTo>
                <a:lnTo>
                  <a:pt x="1276423" y="855238"/>
                </a:lnTo>
                <a:lnTo>
                  <a:pt x="1278624" y="805059"/>
                </a:lnTo>
                <a:lnTo>
                  <a:pt x="1279355" y="754062"/>
                </a:lnTo>
                <a:lnTo>
                  <a:pt x="1278624" y="702425"/>
                </a:lnTo>
                <a:lnTo>
                  <a:pt x="1276423" y="651431"/>
                </a:lnTo>
                <a:lnTo>
                  <a:pt x="1272755" y="601276"/>
                </a:lnTo>
                <a:lnTo>
                  <a:pt x="1267618" y="551962"/>
                </a:lnTo>
                <a:lnTo>
                  <a:pt x="1261015" y="503489"/>
                </a:lnTo>
                <a:lnTo>
                  <a:pt x="1252944" y="455855"/>
                </a:lnTo>
                <a:lnTo>
                  <a:pt x="1243405" y="409062"/>
                </a:lnTo>
                <a:lnTo>
                  <a:pt x="1232399" y="363109"/>
                </a:lnTo>
                <a:lnTo>
                  <a:pt x="1219926" y="317996"/>
                </a:lnTo>
                <a:lnTo>
                  <a:pt x="1202101" y="262253"/>
                </a:lnTo>
                <a:lnTo>
                  <a:pt x="1182587" y="209949"/>
                </a:lnTo>
                <a:lnTo>
                  <a:pt x="1161385" y="161082"/>
                </a:lnTo>
                <a:lnTo>
                  <a:pt x="1138494" y="115654"/>
                </a:lnTo>
                <a:lnTo>
                  <a:pt x="1113914" y="73664"/>
                </a:lnTo>
                <a:lnTo>
                  <a:pt x="1087645" y="35113"/>
                </a:lnTo>
                <a:lnTo>
                  <a:pt x="1059687" y="0"/>
                </a:lnTo>
                <a:close/>
              </a:path>
              <a:path w="1279525" h="1510664">
                <a:moveTo>
                  <a:pt x="219670" y="0"/>
                </a:moveTo>
                <a:lnTo>
                  <a:pt x="191662" y="35113"/>
                </a:lnTo>
                <a:lnTo>
                  <a:pt x="165355" y="73664"/>
                </a:lnTo>
                <a:lnTo>
                  <a:pt x="140749" y="115654"/>
                </a:lnTo>
                <a:lnTo>
                  <a:pt x="117843" y="161082"/>
                </a:lnTo>
                <a:lnTo>
                  <a:pt x="96639" y="209949"/>
                </a:lnTo>
                <a:lnTo>
                  <a:pt x="77135" y="262253"/>
                </a:lnTo>
                <a:lnTo>
                  <a:pt x="59333" y="317996"/>
                </a:lnTo>
                <a:lnTo>
                  <a:pt x="46880" y="363109"/>
                </a:lnTo>
                <a:lnTo>
                  <a:pt x="35892" y="409062"/>
                </a:lnTo>
                <a:lnTo>
                  <a:pt x="26370" y="455855"/>
                </a:lnTo>
                <a:lnTo>
                  <a:pt x="18312" y="503489"/>
                </a:lnTo>
                <a:lnTo>
                  <a:pt x="11720" y="551962"/>
                </a:lnTo>
                <a:lnTo>
                  <a:pt x="6592" y="601276"/>
                </a:lnTo>
                <a:lnTo>
                  <a:pt x="2930" y="651431"/>
                </a:lnTo>
                <a:lnTo>
                  <a:pt x="732" y="702425"/>
                </a:lnTo>
                <a:lnTo>
                  <a:pt x="0" y="754260"/>
                </a:lnTo>
                <a:lnTo>
                  <a:pt x="732" y="805059"/>
                </a:lnTo>
                <a:lnTo>
                  <a:pt x="2930" y="855238"/>
                </a:lnTo>
                <a:lnTo>
                  <a:pt x="6592" y="904798"/>
                </a:lnTo>
                <a:lnTo>
                  <a:pt x="11720" y="953737"/>
                </a:lnTo>
                <a:lnTo>
                  <a:pt x="18312" y="1002056"/>
                </a:lnTo>
                <a:lnTo>
                  <a:pt x="26370" y="1049756"/>
                </a:lnTo>
                <a:lnTo>
                  <a:pt x="35892" y="1096836"/>
                </a:lnTo>
                <a:lnTo>
                  <a:pt x="46880" y="1143296"/>
                </a:lnTo>
                <a:lnTo>
                  <a:pt x="59333" y="1189136"/>
                </a:lnTo>
                <a:lnTo>
                  <a:pt x="77135" y="1245871"/>
                </a:lnTo>
                <a:lnTo>
                  <a:pt x="96639" y="1298997"/>
                </a:lnTo>
                <a:lnTo>
                  <a:pt x="117843" y="1348516"/>
                </a:lnTo>
                <a:lnTo>
                  <a:pt x="140749" y="1394426"/>
                </a:lnTo>
                <a:lnTo>
                  <a:pt x="165355" y="1436727"/>
                </a:lnTo>
                <a:lnTo>
                  <a:pt x="191662" y="1475421"/>
                </a:lnTo>
                <a:lnTo>
                  <a:pt x="219670" y="1510506"/>
                </a:lnTo>
                <a:lnTo>
                  <a:pt x="232966" y="1497210"/>
                </a:lnTo>
                <a:lnTo>
                  <a:pt x="207337" y="1461332"/>
                </a:lnTo>
                <a:lnTo>
                  <a:pt x="183518" y="1422072"/>
                </a:lnTo>
                <a:lnTo>
                  <a:pt x="161510" y="1379430"/>
                </a:lnTo>
                <a:lnTo>
                  <a:pt x="141311" y="1333407"/>
                </a:lnTo>
                <a:lnTo>
                  <a:pt x="122923" y="1284002"/>
                </a:lnTo>
                <a:lnTo>
                  <a:pt x="106345" y="1231216"/>
                </a:lnTo>
                <a:lnTo>
                  <a:pt x="91578" y="1175048"/>
                </a:lnTo>
                <a:lnTo>
                  <a:pt x="80207" y="1124172"/>
                </a:lnTo>
                <a:lnTo>
                  <a:pt x="70352" y="1072796"/>
                </a:lnTo>
                <a:lnTo>
                  <a:pt x="62013" y="1020922"/>
                </a:lnTo>
                <a:lnTo>
                  <a:pt x="55190" y="968548"/>
                </a:lnTo>
                <a:lnTo>
                  <a:pt x="49883" y="915676"/>
                </a:lnTo>
                <a:lnTo>
                  <a:pt x="46093" y="862304"/>
                </a:lnTo>
                <a:lnTo>
                  <a:pt x="43818" y="808432"/>
                </a:lnTo>
                <a:lnTo>
                  <a:pt x="43060" y="754062"/>
                </a:lnTo>
                <a:lnTo>
                  <a:pt x="43820" y="698408"/>
                </a:lnTo>
                <a:lnTo>
                  <a:pt x="46099" y="643564"/>
                </a:lnTo>
                <a:lnTo>
                  <a:pt x="49897" y="589528"/>
                </a:lnTo>
                <a:lnTo>
                  <a:pt x="55215" y="536302"/>
                </a:lnTo>
                <a:lnTo>
                  <a:pt x="62052" y="483885"/>
                </a:lnTo>
                <a:lnTo>
                  <a:pt x="70408" y="432278"/>
                </a:lnTo>
                <a:lnTo>
                  <a:pt x="80284" y="381479"/>
                </a:lnTo>
                <a:lnTo>
                  <a:pt x="91678" y="331490"/>
                </a:lnTo>
                <a:lnTo>
                  <a:pt x="106468" y="276431"/>
                </a:lnTo>
                <a:lnTo>
                  <a:pt x="123055" y="224593"/>
                </a:lnTo>
                <a:lnTo>
                  <a:pt x="141441" y="175973"/>
                </a:lnTo>
                <a:lnTo>
                  <a:pt x="161625" y="130574"/>
                </a:lnTo>
                <a:lnTo>
                  <a:pt x="183607" y="88393"/>
                </a:lnTo>
                <a:lnTo>
                  <a:pt x="207387" y="49433"/>
                </a:lnTo>
                <a:lnTo>
                  <a:pt x="232966" y="13691"/>
                </a:lnTo>
                <a:lnTo>
                  <a:pt x="219670" y="0"/>
                </a:lnTo>
                <a:close/>
              </a:path>
            </a:pathLst>
          </a:custGeom>
          <a:solidFill>
            <a:srgbClr val="000000"/>
          </a:solidFill>
        </p:spPr>
        <p:txBody>
          <a:bodyPr wrap="square" lIns="0" tIns="0" rIns="0" bIns="0" rtlCol="0"/>
          <a:lstStyle/>
          <a:p>
            <a:endParaRPr/>
          </a:p>
        </p:txBody>
      </p:sp>
      <p:sp>
        <p:nvSpPr>
          <p:cNvPr id="34" name="object 11">
            <a:extLst>
              <a:ext uri="{FF2B5EF4-FFF2-40B4-BE49-F238E27FC236}">
                <a16:creationId xmlns:a16="http://schemas.microsoft.com/office/drawing/2014/main" id="{3C7DF402-E396-491A-AD54-7C6E2525ABE7}"/>
              </a:ext>
            </a:extLst>
          </p:cNvPr>
          <p:cNvSpPr txBox="1"/>
          <p:nvPr/>
        </p:nvSpPr>
        <p:spPr>
          <a:xfrm>
            <a:off x="7936266" y="2293620"/>
            <a:ext cx="250825" cy="1464310"/>
          </a:xfrm>
          <a:prstGeom prst="rect">
            <a:avLst/>
          </a:prstGeom>
        </p:spPr>
        <p:txBody>
          <a:bodyPr vert="horz" wrap="square" lIns="0" tIns="12700" rIns="0" bIns="0" rtlCol="0">
            <a:spAutoFit/>
          </a:bodyPr>
          <a:lstStyle/>
          <a:p>
            <a:pPr>
              <a:lnSpc>
                <a:spcPts val="3790"/>
              </a:lnSpc>
              <a:spcBef>
                <a:spcPts val="100"/>
              </a:spcBef>
            </a:pPr>
            <a:r>
              <a:rPr sz="3200" dirty="0">
                <a:latin typeface="Cambria Math"/>
                <a:cs typeface="Cambria Math"/>
              </a:rPr>
              <a:t>𝜎</a:t>
            </a:r>
            <a:endParaRPr sz="3200">
              <a:latin typeface="Cambria Math"/>
              <a:cs typeface="Cambria Math"/>
            </a:endParaRPr>
          </a:p>
          <a:p>
            <a:pPr>
              <a:lnSpc>
                <a:spcPts val="3745"/>
              </a:lnSpc>
            </a:pPr>
            <a:r>
              <a:rPr sz="3200" dirty="0">
                <a:latin typeface="Cambria Math"/>
                <a:cs typeface="Cambria Math"/>
              </a:rPr>
              <a:t>𝜎</a:t>
            </a:r>
            <a:endParaRPr sz="3200">
              <a:latin typeface="Cambria Math"/>
              <a:cs typeface="Cambria Math"/>
            </a:endParaRPr>
          </a:p>
          <a:p>
            <a:pPr>
              <a:lnSpc>
                <a:spcPts val="3790"/>
              </a:lnSpc>
            </a:pPr>
            <a:r>
              <a:rPr sz="3200" dirty="0">
                <a:latin typeface="Cambria Math"/>
                <a:cs typeface="Cambria Math"/>
              </a:rPr>
              <a:t>𝜎</a:t>
            </a:r>
            <a:endParaRPr sz="3200">
              <a:latin typeface="Cambria Math"/>
              <a:cs typeface="Cambria Math"/>
            </a:endParaRPr>
          </a:p>
        </p:txBody>
      </p:sp>
      <p:sp>
        <p:nvSpPr>
          <p:cNvPr id="35" name="object 12">
            <a:extLst>
              <a:ext uri="{FF2B5EF4-FFF2-40B4-BE49-F238E27FC236}">
                <a16:creationId xmlns:a16="http://schemas.microsoft.com/office/drawing/2014/main" id="{AB25F14F-D1DC-416A-9F22-C2A311E7F9C0}"/>
              </a:ext>
            </a:extLst>
          </p:cNvPr>
          <p:cNvSpPr/>
          <p:nvPr/>
        </p:nvSpPr>
        <p:spPr>
          <a:xfrm>
            <a:off x="8832520" y="2932036"/>
            <a:ext cx="2872105" cy="803275"/>
          </a:xfrm>
          <a:custGeom>
            <a:avLst/>
            <a:gdLst/>
            <a:ahLst/>
            <a:cxnLst/>
            <a:rect l="l" t="t" r="r" b="b"/>
            <a:pathLst>
              <a:path w="2872104" h="803275">
                <a:moveTo>
                  <a:pt x="154178" y="13296"/>
                </a:moveTo>
                <a:lnTo>
                  <a:pt x="114909" y="25984"/>
                </a:lnTo>
                <a:lnTo>
                  <a:pt x="88988" y="59105"/>
                </a:lnTo>
                <a:lnTo>
                  <a:pt x="64909" y="99364"/>
                </a:lnTo>
                <a:lnTo>
                  <a:pt x="42659" y="146748"/>
                </a:lnTo>
                <a:lnTo>
                  <a:pt x="27305" y="189534"/>
                </a:lnTo>
                <a:lnTo>
                  <a:pt x="15354" y="236372"/>
                </a:lnTo>
                <a:lnTo>
                  <a:pt x="6819" y="287274"/>
                </a:lnTo>
                <a:lnTo>
                  <a:pt x="1701" y="342226"/>
                </a:lnTo>
                <a:lnTo>
                  <a:pt x="0" y="401434"/>
                </a:lnTo>
                <a:lnTo>
                  <a:pt x="1701" y="460387"/>
                </a:lnTo>
                <a:lnTo>
                  <a:pt x="6819" y="515454"/>
                </a:lnTo>
                <a:lnTo>
                  <a:pt x="15354" y="566432"/>
                </a:lnTo>
                <a:lnTo>
                  <a:pt x="27305" y="613333"/>
                </a:lnTo>
                <a:lnTo>
                  <a:pt x="42659" y="656132"/>
                </a:lnTo>
                <a:lnTo>
                  <a:pt x="64909" y="703516"/>
                </a:lnTo>
                <a:lnTo>
                  <a:pt x="88988" y="743762"/>
                </a:lnTo>
                <a:lnTo>
                  <a:pt x="114909" y="776884"/>
                </a:lnTo>
                <a:lnTo>
                  <a:pt x="142671" y="802881"/>
                </a:lnTo>
                <a:lnTo>
                  <a:pt x="154178" y="789584"/>
                </a:lnTo>
                <a:lnTo>
                  <a:pt x="130175" y="763143"/>
                </a:lnTo>
                <a:lnTo>
                  <a:pt x="108343" y="730250"/>
                </a:lnTo>
                <a:lnTo>
                  <a:pt x="88696" y="690905"/>
                </a:lnTo>
                <a:lnTo>
                  <a:pt x="71234" y="645121"/>
                </a:lnTo>
                <a:lnTo>
                  <a:pt x="59448" y="603999"/>
                </a:lnTo>
                <a:lnTo>
                  <a:pt x="50279" y="559079"/>
                </a:lnTo>
                <a:lnTo>
                  <a:pt x="43726" y="510336"/>
                </a:lnTo>
                <a:lnTo>
                  <a:pt x="39801" y="457796"/>
                </a:lnTo>
                <a:lnTo>
                  <a:pt x="38493" y="401243"/>
                </a:lnTo>
                <a:lnTo>
                  <a:pt x="39801" y="345084"/>
                </a:lnTo>
                <a:lnTo>
                  <a:pt x="43726" y="292531"/>
                </a:lnTo>
                <a:lnTo>
                  <a:pt x="50279" y="243801"/>
                </a:lnTo>
                <a:lnTo>
                  <a:pt x="59448" y="198869"/>
                </a:lnTo>
                <a:lnTo>
                  <a:pt x="71234" y="157759"/>
                </a:lnTo>
                <a:lnTo>
                  <a:pt x="88696" y="111963"/>
                </a:lnTo>
                <a:lnTo>
                  <a:pt x="108343" y="72631"/>
                </a:lnTo>
                <a:lnTo>
                  <a:pt x="130175" y="39738"/>
                </a:lnTo>
                <a:lnTo>
                  <a:pt x="154178" y="13296"/>
                </a:lnTo>
                <a:close/>
              </a:path>
              <a:path w="2872104" h="803275">
                <a:moveTo>
                  <a:pt x="824420" y="13296"/>
                </a:moveTo>
                <a:lnTo>
                  <a:pt x="785152" y="25984"/>
                </a:lnTo>
                <a:lnTo>
                  <a:pt x="759231" y="59105"/>
                </a:lnTo>
                <a:lnTo>
                  <a:pt x="735152" y="99364"/>
                </a:lnTo>
                <a:lnTo>
                  <a:pt x="712901" y="146748"/>
                </a:lnTo>
                <a:lnTo>
                  <a:pt x="697547" y="189534"/>
                </a:lnTo>
                <a:lnTo>
                  <a:pt x="685596" y="236372"/>
                </a:lnTo>
                <a:lnTo>
                  <a:pt x="677062" y="287274"/>
                </a:lnTo>
                <a:lnTo>
                  <a:pt x="671944" y="342226"/>
                </a:lnTo>
                <a:lnTo>
                  <a:pt x="670242" y="401434"/>
                </a:lnTo>
                <a:lnTo>
                  <a:pt x="671944" y="460387"/>
                </a:lnTo>
                <a:lnTo>
                  <a:pt x="677062" y="515454"/>
                </a:lnTo>
                <a:lnTo>
                  <a:pt x="685596" y="566432"/>
                </a:lnTo>
                <a:lnTo>
                  <a:pt x="697547" y="613333"/>
                </a:lnTo>
                <a:lnTo>
                  <a:pt x="712901" y="656132"/>
                </a:lnTo>
                <a:lnTo>
                  <a:pt x="735152" y="703516"/>
                </a:lnTo>
                <a:lnTo>
                  <a:pt x="759231" y="743762"/>
                </a:lnTo>
                <a:lnTo>
                  <a:pt x="785152" y="776884"/>
                </a:lnTo>
                <a:lnTo>
                  <a:pt x="812914" y="802881"/>
                </a:lnTo>
                <a:lnTo>
                  <a:pt x="824420" y="789584"/>
                </a:lnTo>
                <a:lnTo>
                  <a:pt x="800417" y="763143"/>
                </a:lnTo>
                <a:lnTo>
                  <a:pt x="778586" y="730250"/>
                </a:lnTo>
                <a:lnTo>
                  <a:pt x="758939" y="690905"/>
                </a:lnTo>
                <a:lnTo>
                  <a:pt x="741476" y="645121"/>
                </a:lnTo>
                <a:lnTo>
                  <a:pt x="729691" y="603999"/>
                </a:lnTo>
                <a:lnTo>
                  <a:pt x="720521" y="559079"/>
                </a:lnTo>
                <a:lnTo>
                  <a:pt x="713968" y="510336"/>
                </a:lnTo>
                <a:lnTo>
                  <a:pt x="710044" y="457796"/>
                </a:lnTo>
                <a:lnTo>
                  <a:pt x="708736" y="401243"/>
                </a:lnTo>
                <a:lnTo>
                  <a:pt x="710044" y="345084"/>
                </a:lnTo>
                <a:lnTo>
                  <a:pt x="713968" y="292531"/>
                </a:lnTo>
                <a:lnTo>
                  <a:pt x="720521" y="243801"/>
                </a:lnTo>
                <a:lnTo>
                  <a:pt x="729691" y="198869"/>
                </a:lnTo>
                <a:lnTo>
                  <a:pt x="741476" y="157759"/>
                </a:lnTo>
                <a:lnTo>
                  <a:pt x="758939" y="111963"/>
                </a:lnTo>
                <a:lnTo>
                  <a:pt x="778586" y="72631"/>
                </a:lnTo>
                <a:lnTo>
                  <a:pt x="800417" y="39738"/>
                </a:lnTo>
                <a:lnTo>
                  <a:pt x="824420" y="13296"/>
                </a:lnTo>
                <a:close/>
              </a:path>
              <a:path w="2872104" h="803275">
                <a:moveTo>
                  <a:pt x="1772221" y="401243"/>
                </a:moveTo>
                <a:lnTo>
                  <a:pt x="1770507" y="342226"/>
                </a:lnTo>
                <a:lnTo>
                  <a:pt x="1765388" y="287274"/>
                </a:lnTo>
                <a:lnTo>
                  <a:pt x="1756854" y="236372"/>
                </a:lnTo>
                <a:lnTo>
                  <a:pt x="1744916" y="189534"/>
                </a:lnTo>
                <a:lnTo>
                  <a:pt x="1729549" y="146748"/>
                </a:lnTo>
                <a:lnTo>
                  <a:pt x="1707299" y="99364"/>
                </a:lnTo>
                <a:lnTo>
                  <a:pt x="1683219" y="59105"/>
                </a:lnTo>
                <a:lnTo>
                  <a:pt x="1657299" y="25984"/>
                </a:lnTo>
                <a:lnTo>
                  <a:pt x="1629537" y="0"/>
                </a:lnTo>
                <a:lnTo>
                  <a:pt x="1618030" y="13296"/>
                </a:lnTo>
                <a:lnTo>
                  <a:pt x="1642046" y="39738"/>
                </a:lnTo>
                <a:lnTo>
                  <a:pt x="1663865" y="72631"/>
                </a:lnTo>
                <a:lnTo>
                  <a:pt x="1683512" y="111963"/>
                </a:lnTo>
                <a:lnTo>
                  <a:pt x="1700974" y="157759"/>
                </a:lnTo>
                <a:lnTo>
                  <a:pt x="1712760" y="198869"/>
                </a:lnTo>
                <a:lnTo>
                  <a:pt x="1721929" y="243801"/>
                </a:lnTo>
                <a:lnTo>
                  <a:pt x="1728482" y="292531"/>
                </a:lnTo>
                <a:lnTo>
                  <a:pt x="1732407" y="345084"/>
                </a:lnTo>
                <a:lnTo>
                  <a:pt x="1733715" y="401434"/>
                </a:lnTo>
                <a:lnTo>
                  <a:pt x="1732407" y="457796"/>
                </a:lnTo>
                <a:lnTo>
                  <a:pt x="1728482" y="510336"/>
                </a:lnTo>
                <a:lnTo>
                  <a:pt x="1721929" y="559079"/>
                </a:lnTo>
                <a:lnTo>
                  <a:pt x="1712760" y="603999"/>
                </a:lnTo>
                <a:lnTo>
                  <a:pt x="1700974" y="645121"/>
                </a:lnTo>
                <a:lnTo>
                  <a:pt x="1683512" y="690905"/>
                </a:lnTo>
                <a:lnTo>
                  <a:pt x="1663865" y="730250"/>
                </a:lnTo>
                <a:lnTo>
                  <a:pt x="1642046" y="763143"/>
                </a:lnTo>
                <a:lnTo>
                  <a:pt x="1618030" y="789584"/>
                </a:lnTo>
                <a:lnTo>
                  <a:pt x="1629537" y="802881"/>
                </a:lnTo>
                <a:lnTo>
                  <a:pt x="1683219" y="743762"/>
                </a:lnTo>
                <a:lnTo>
                  <a:pt x="1707299" y="703516"/>
                </a:lnTo>
                <a:lnTo>
                  <a:pt x="1729549" y="656132"/>
                </a:lnTo>
                <a:lnTo>
                  <a:pt x="1744916" y="613333"/>
                </a:lnTo>
                <a:lnTo>
                  <a:pt x="1756854" y="566432"/>
                </a:lnTo>
                <a:lnTo>
                  <a:pt x="1765388" y="515454"/>
                </a:lnTo>
                <a:lnTo>
                  <a:pt x="1770507" y="460387"/>
                </a:lnTo>
                <a:lnTo>
                  <a:pt x="1772221" y="401243"/>
                </a:lnTo>
                <a:close/>
              </a:path>
              <a:path w="2872104" h="803275">
                <a:moveTo>
                  <a:pt x="2871660" y="401243"/>
                </a:moveTo>
                <a:lnTo>
                  <a:pt x="2869946" y="342226"/>
                </a:lnTo>
                <a:lnTo>
                  <a:pt x="2864828" y="287274"/>
                </a:lnTo>
                <a:lnTo>
                  <a:pt x="2856293" y="236372"/>
                </a:lnTo>
                <a:lnTo>
                  <a:pt x="2844355" y="189534"/>
                </a:lnTo>
                <a:lnTo>
                  <a:pt x="2828988" y="146748"/>
                </a:lnTo>
                <a:lnTo>
                  <a:pt x="2806738" y="99364"/>
                </a:lnTo>
                <a:lnTo>
                  <a:pt x="2782659" y="59105"/>
                </a:lnTo>
                <a:lnTo>
                  <a:pt x="2756738" y="25984"/>
                </a:lnTo>
                <a:lnTo>
                  <a:pt x="2728976" y="0"/>
                </a:lnTo>
                <a:lnTo>
                  <a:pt x="2717469" y="13296"/>
                </a:lnTo>
                <a:lnTo>
                  <a:pt x="2741485" y="39738"/>
                </a:lnTo>
                <a:lnTo>
                  <a:pt x="2763304" y="72631"/>
                </a:lnTo>
                <a:lnTo>
                  <a:pt x="2782951" y="111963"/>
                </a:lnTo>
                <a:lnTo>
                  <a:pt x="2800413" y="157759"/>
                </a:lnTo>
                <a:lnTo>
                  <a:pt x="2812199" y="198869"/>
                </a:lnTo>
                <a:lnTo>
                  <a:pt x="2821368" y="243801"/>
                </a:lnTo>
                <a:lnTo>
                  <a:pt x="2827921" y="292531"/>
                </a:lnTo>
                <a:lnTo>
                  <a:pt x="2831846" y="345084"/>
                </a:lnTo>
                <a:lnTo>
                  <a:pt x="2833154" y="401434"/>
                </a:lnTo>
                <a:lnTo>
                  <a:pt x="2831846" y="457796"/>
                </a:lnTo>
                <a:lnTo>
                  <a:pt x="2827921" y="510336"/>
                </a:lnTo>
                <a:lnTo>
                  <a:pt x="2821368" y="559079"/>
                </a:lnTo>
                <a:lnTo>
                  <a:pt x="2812199" y="603999"/>
                </a:lnTo>
                <a:lnTo>
                  <a:pt x="2800413" y="645121"/>
                </a:lnTo>
                <a:lnTo>
                  <a:pt x="2782951" y="690905"/>
                </a:lnTo>
                <a:lnTo>
                  <a:pt x="2763304" y="730250"/>
                </a:lnTo>
                <a:lnTo>
                  <a:pt x="2741485" y="763143"/>
                </a:lnTo>
                <a:lnTo>
                  <a:pt x="2717469" y="789584"/>
                </a:lnTo>
                <a:lnTo>
                  <a:pt x="2728976" y="802881"/>
                </a:lnTo>
                <a:lnTo>
                  <a:pt x="2782659" y="743762"/>
                </a:lnTo>
                <a:lnTo>
                  <a:pt x="2806738" y="703516"/>
                </a:lnTo>
                <a:lnTo>
                  <a:pt x="2828988" y="656132"/>
                </a:lnTo>
                <a:lnTo>
                  <a:pt x="2844355" y="613333"/>
                </a:lnTo>
                <a:lnTo>
                  <a:pt x="2856293" y="566432"/>
                </a:lnTo>
                <a:lnTo>
                  <a:pt x="2864828" y="515454"/>
                </a:lnTo>
                <a:lnTo>
                  <a:pt x="2869946" y="460387"/>
                </a:lnTo>
                <a:lnTo>
                  <a:pt x="2871660" y="401243"/>
                </a:lnTo>
                <a:close/>
              </a:path>
            </a:pathLst>
          </a:custGeom>
          <a:solidFill>
            <a:srgbClr val="000000"/>
          </a:solidFill>
        </p:spPr>
        <p:txBody>
          <a:bodyPr wrap="square" lIns="0" tIns="0" rIns="0" bIns="0" rtlCol="0"/>
          <a:lstStyle/>
          <a:p>
            <a:endParaRPr/>
          </a:p>
        </p:txBody>
      </p:sp>
      <p:sp>
        <p:nvSpPr>
          <p:cNvPr id="36" name="object 13">
            <a:extLst>
              <a:ext uri="{FF2B5EF4-FFF2-40B4-BE49-F238E27FC236}">
                <a16:creationId xmlns:a16="http://schemas.microsoft.com/office/drawing/2014/main" id="{B9C83D5E-1647-4515-AD0A-C79A84BB6EB2}"/>
              </a:ext>
            </a:extLst>
          </p:cNvPr>
          <p:cNvSpPr txBox="1"/>
          <p:nvPr/>
        </p:nvSpPr>
        <p:spPr>
          <a:xfrm>
            <a:off x="8974237" y="2857500"/>
            <a:ext cx="1482725" cy="513080"/>
          </a:xfrm>
          <a:prstGeom prst="rect">
            <a:avLst/>
          </a:prstGeom>
        </p:spPr>
        <p:txBody>
          <a:bodyPr vert="horz" wrap="square" lIns="0" tIns="12700" rIns="0" bIns="0" rtlCol="0">
            <a:spAutoFit/>
          </a:bodyPr>
          <a:lstStyle/>
          <a:p>
            <a:pPr marL="25400">
              <a:lnSpc>
                <a:spcPct val="100000"/>
              </a:lnSpc>
              <a:spcBef>
                <a:spcPts val="100"/>
              </a:spcBef>
              <a:tabLst>
                <a:tab pos="695325" algn="l"/>
              </a:tabLst>
            </a:pPr>
            <a:r>
              <a:rPr sz="4800" baseline="-23437" dirty="0">
                <a:latin typeface="Cambria Math"/>
                <a:cs typeface="Cambria Math"/>
              </a:rPr>
              <a:t>𝑊	</a:t>
            </a:r>
            <a:r>
              <a:rPr sz="4800" spc="419" baseline="11284" dirty="0">
                <a:latin typeface="Cambria Math"/>
                <a:cs typeface="Cambria Math"/>
              </a:rPr>
              <a:t>ℎ</a:t>
            </a:r>
            <a:r>
              <a:rPr lang="en-US" sz="2300" spc="280" dirty="0">
                <a:latin typeface="Cambria Math"/>
                <a:cs typeface="Cambria Math"/>
              </a:rPr>
              <a:t>t-1</a:t>
            </a:r>
            <a:endParaRPr sz="2300" dirty="0">
              <a:latin typeface="Cambria Math"/>
              <a:cs typeface="Cambria Math"/>
            </a:endParaRPr>
          </a:p>
        </p:txBody>
      </p:sp>
      <p:sp>
        <p:nvSpPr>
          <p:cNvPr id="37" name="object 14">
            <a:extLst>
              <a:ext uri="{FF2B5EF4-FFF2-40B4-BE49-F238E27FC236}">
                <a16:creationId xmlns:a16="http://schemas.microsoft.com/office/drawing/2014/main" id="{5993A36E-D339-4CEE-A161-FD5C82D6E636}"/>
              </a:ext>
            </a:extLst>
          </p:cNvPr>
          <p:cNvSpPr txBox="1"/>
          <p:nvPr/>
        </p:nvSpPr>
        <p:spPr>
          <a:xfrm>
            <a:off x="9844886" y="3250692"/>
            <a:ext cx="404495" cy="513080"/>
          </a:xfrm>
          <a:prstGeom prst="rect">
            <a:avLst/>
          </a:prstGeom>
        </p:spPr>
        <p:txBody>
          <a:bodyPr vert="horz" wrap="square" lIns="0" tIns="12700" rIns="0" bIns="0" rtlCol="0">
            <a:spAutoFit/>
          </a:bodyPr>
          <a:lstStyle/>
          <a:p>
            <a:pPr marL="25400">
              <a:lnSpc>
                <a:spcPct val="100000"/>
              </a:lnSpc>
              <a:spcBef>
                <a:spcPts val="100"/>
              </a:spcBef>
            </a:pPr>
            <a:r>
              <a:rPr sz="3200" spc="160" dirty="0">
                <a:latin typeface="Cambria Math"/>
                <a:cs typeface="Cambria Math"/>
              </a:rPr>
              <a:t>𝑥</a:t>
            </a:r>
            <a:r>
              <a:rPr lang="en-US" sz="3450" spc="240" baseline="-15700" dirty="0">
                <a:latin typeface="Cambria Math"/>
                <a:cs typeface="Cambria Math"/>
              </a:rPr>
              <a:t>t</a:t>
            </a:r>
            <a:endParaRPr sz="3450" baseline="-15700" dirty="0">
              <a:latin typeface="Cambria Math"/>
              <a:cs typeface="Cambria Math"/>
            </a:endParaRPr>
          </a:p>
        </p:txBody>
      </p:sp>
      <p:sp>
        <p:nvSpPr>
          <p:cNvPr id="38" name="object 16">
            <a:extLst>
              <a:ext uri="{FF2B5EF4-FFF2-40B4-BE49-F238E27FC236}">
                <a16:creationId xmlns:a16="http://schemas.microsoft.com/office/drawing/2014/main" id="{EB6DCA42-3B23-4A47-BC29-7C43210E6C36}"/>
              </a:ext>
            </a:extLst>
          </p:cNvPr>
          <p:cNvSpPr/>
          <p:nvPr/>
        </p:nvSpPr>
        <p:spPr>
          <a:xfrm>
            <a:off x="8570854" y="4808985"/>
            <a:ext cx="598805" cy="376555"/>
          </a:xfrm>
          <a:custGeom>
            <a:avLst/>
            <a:gdLst/>
            <a:ahLst/>
            <a:cxnLst/>
            <a:rect l="l" t="t" r="r" b="b"/>
            <a:pathLst>
              <a:path w="598804" h="376554">
                <a:moveTo>
                  <a:pt x="478257" y="0"/>
                </a:moveTo>
                <a:lnTo>
                  <a:pt x="472899" y="15279"/>
                </a:lnTo>
                <a:lnTo>
                  <a:pt x="494690" y="24736"/>
                </a:lnTo>
                <a:lnTo>
                  <a:pt x="513430" y="37826"/>
                </a:lnTo>
                <a:lnTo>
                  <a:pt x="541757" y="74909"/>
                </a:lnTo>
                <a:lnTo>
                  <a:pt x="558426" y="124941"/>
                </a:lnTo>
                <a:lnTo>
                  <a:pt x="563982" y="186333"/>
                </a:lnTo>
                <a:lnTo>
                  <a:pt x="562587" y="219533"/>
                </a:lnTo>
                <a:lnTo>
                  <a:pt x="551425" y="276783"/>
                </a:lnTo>
                <a:lnTo>
                  <a:pt x="529026" y="321493"/>
                </a:lnTo>
                <a:lnTo>
                  <a:pt x="494944" y="351655"/>
                </a:lnTo>
                <a:lnTo>
                  <a:pt x="473495" y="361156"/>
                </a:lnTo>
                <a:lnTo>
                  <a:pt x="478257" y="376435"/>
                </a:lnTo>
                <a:lnTo>
                  <a:pt x="529603" y="352350"/>
                </a:lnTo>
                <a:lnTo>
                  <a:pt x="567355" y="310653"/>
                </a:lnTo>
                <a:lnTo>
                  <a:pt x="590573" y="254818"/>
                </a:lnTo>
                <a:lnTo>
                  <a:pt x="598312" y="188316"/>
                </a:lnTo>
                <a:lnTo>
                  <a:pt x="596371" y="153807"/>
                </a:lnTo>
                <a:lnTo>
                  <a:pt x="580843" y="92639"/>
                </a:lnTo>
                <a:lnTo>
                  <a:pt x="550048" y="42843"/>
                </a:lnTo>
                <a:lnTo>
                  <a:pt x="505549" y="9853"/>
                </a:lnTo>
                <a:lnTo>
                  <a:pt x="478257" y="0"/>
                </a:lnTo>
                <a:close/>
              </a:path>
              <a:path w="598804" h="376554">
                <a:moveTo>
                  <a:pt x="120054" y="0"/>
                </a:moveTo>
                <a:lnTo>
                  <a:pt x="68832" y="24134"/>
                </a:lnTo>
                <a:lnTo>
                  <a:pt x="31055" y="65980"/>
                </a:lnTo>
                <a:lnTo>
                  <a:pt x="7763" y="121915"/>
                </a:lnTo>
                <a:lnTo>
                  <a:pt x="0" y="188316"/>
                </a:lnTo>
                <a:lnTo>
                  <a:pt x="1934" y="222901"/>
                </a:lnTo>
                <a:lnTo>
                  <a:pt x="17412" y="284069"/>
                </a:lnTo>
                <a:lnTo>
                  <a:pt x="48133" y="333703"/>
                </a:lnTo>
                <a:lnTo>
                  <a:pt x="92682" y="366594"/>
                </a:lnTo>
                <a:lnTo>
                  <a:pt x="120054" y="376435"/>
                </a:lnTo>
                <a:lnTo>
                  <a:pt x="124816" y="361156"/>
                </a:lnTo>
                <a:lnTo>
                  <a:pt x="103366" y="351655"/>
                </a:lnTo>
                <a:lnTo>
                  <a:pt x="84856" y="338435"/>
                </a:lnTo>
                <a:lnTo>
                  <a:pt x="56653" y="300831"/>
                </a:lnTo>
                <a:lnTo>
                  <a:pt x="39910" y="249683"/>
                </a:lnTo>
                <a:lnTo>
                  <a:pt x="34329" y="186333"/>
                </a:lnTo>
                <a:lnTo>
                  <a:pt x="35724" y="154216"/>
                </a:lnTo>
                <a:lnTo>
                  <a:pt x="46886" y="98505"/>
                </a:lnTo>
                <a:lnTo>
                  <a:pt x="69322" y="54551"/>
                </a:lnTo>
                <a:lnTo>
                  <a:pt x="103702" y="24736"/>
                </a:lnTo>
                <a:lnTo>
                  <a:pt x="125412" y="15279"/>
                </a:lnTo>
                <a:lnTo>
                  <a:pt x="120054" y="0"/>
                </a:lnTo>
                <a:close/>
              </a:path>
            </a:pathLst>
          </a:custGeom>
          <a:solidFill>
            <a:srgbClr val="000000"/>
          </a:solidFill>
        </p:spPr>
        <p:txBody>
          <a:bodyPr wrap="square" lIns="0" tIns="0" rIns="0" bIns="0" rtlCol="0"/>
          <a:lstStyle/>
          <a:p>
            <a:endParaRPr/>
          </a:p>
        </p:txBody>
      </p:sp>
      <p:sp>
        <p:nvSpPr>
          <p:cNvPr id="39" name="object 17">
            <a:extLst>
              <a:ext uri="{FF2B5EF4-FFF2-40B4-BE49-F238E27FC236}">
                <a16:creationId xmlns:a16="http://schemas.microsoft.com/office/drawing/2014/main" id="{FC916B58-BB2D-4FBA-89A0-EBDCCCB81027}"/>
              </a:ext>
            </a:extLst>
          </p:cNvPr>
          <p:cNvSpPr txBox="1"/>
          <p:nvPr/>
        </p:nvSpPr>
        <p:spPr>
          <a:xfrm>
            <a:off x="5856768" y="3729228"/>
            <a:ext cx="4288155" cy="1479550"/>
          </a:xfrm>
          <a:prstGeom prst="rect">
            <a:avLst/>
          </a:prstGeom>
        </p:spPr>
        <p:txBody>
          <a:bodyPr vert="horz" wrap="square" lIns="0" tIns="12700" rIns="0" bIns="0" rtlCol="0">
            <a:spAutoFit/>
          </a:bodyPr>
          <a:lstStyle/>
          <a:p>
            <a:pPr marL="335915">
              <a:lnSpc>
                <a:spcPts val="3770"/>
              </a:lnSpc>
              <a:spcBef>
                <a:spcPts val="100"/>
              </a:spcBef>
              <a:tabLst>
                <a:tab pos="1809750" algn="l"/>
              </a:tabLst>
            </a:pPr>
            <a:r>
              <a:rPr sz="3200" spc="125" dirty="0">
                <a:latin typeface="Cambria Math"/>
                <a:cs typeface="Cambria Math"/>
              </a:rPr>
              <a:t>𝑔</a:t>
            </a:r>
            <a:r>
              <a:rPr sz="3450" spc="187" baseline="-15700" dirty="0">
                <a:latin typeface="Cambria Math"/>
                <a:cs typeface="Cambria Math"/>
              </a:rPr>
              <a:t>	</a:t>
            </a:r>
            <a:r>
              <a:rPr sz="3200" spc="-5" dirty="0">
                <a:latin typeface="Cambria Math"/>
                <a:cs typeface="Cambria Math"/>
              </a:rPr>
              <a:t>tanh</a:t>
            </a:r>
            <a:endParaRPr sz="3200" dirty="0">
              <a:latin typeface="Cambria Math"/>
              <a:cs typeface="Cambria Math"/>
            </a:endParaRPr>
          </a:p>
          <a:p>
            <a:pPr marL="38100" marR="43180">
              <a:lnSpc>
                <a:spcPts val="3910"/>
              </a:lnSpc>
              <a:tabLst>
                <a:tab pos="483234" algn="l"/>
                <a:tab pos="530860" algn="l"/>
                <a:tab pos="2846705" algn="l"/>
              </a:tabLst>
            </a:pPr>
            <a:r>
              <a:rPr sz="3200" spc="140" dirty="0">
                <a:latin typeface="Cambria Math"/>
                <a:cs typeface="Cambria Math"/>
              </a:rPr>
              <a:t>𝑐</a:t>
            </a:r>
            <a:r>
              <a:rPr lang="en-US" sz="3450" spc="209" baseline="-15700" dirty="0">
                <a:latin typeface="Cambria Math"/>
                <a:cs typeface="Cambria Math"/>
              </a:rPr>
              <a:t>t</a:t>
            </a:r>
            <a:r>
              <a:rPr sz="3450" spc="209" baseline="-15700" dirty="0">
                <a:latin typeface="Cambria Math"/>
                <a:cs typeface="Cambria Math"/>
              </a:rPr>
              <a:t>	</a:t>
            </a:r>
            <a:r>
              <a:rPr sz="3200" dirty="0">
                <a:latin typeface="Cambria Math"/>
                <a:cs typeface="Cambria Math"/>
              </a:rPr>
              <a:t>=</a:t>
            </a:r>
            <a:r>
              <a:rPr sz="3200" spc="165" dirty="0">
                <a:latin typeface="Cambria Math"/>
                <a:cs typeface="Cambria Math"/>
              </a:rPr>
              <a:t> </a:t>
            </a:r>
            <a:r>
              <a:rPr sz="3200" spc="-75" dirty="0">
                <a:latin typeface="Cambria Math"/>
                <a:cs typeface="Cambria Math"/>
              </a:rPr>
              <a:t>𝑓</a:t>
            </a:r>
            <a:r>
              <a:rPr sz="3200" dirty="0">
                <a:latin typeface="Cambria Math"/>
                <a:cs typeface="Cambria Math"/>
              </a:rPr>
              <a:t>⊙</a:t>
            </a:r>
            <a:r>
              <a:rPr sz="3200" spc="-5" dirty="0">
                <a:latin typeface="Cambria Math"/>
                <a:cs typeface="Cambria Math"/>
              </a:rPr>
              <a:t> </a:t>
            </a:r>
            <a:r>
              <a:rPr sz="3200" spc="260" dirty="0">
                <a:latin typeface="Cambria Math"/>
                <a:cs typeface="Cambria Math"/>
              </a:rPr>
              <a:t>𝑐</a:t>
            </a:r>
            <a:r>
              <a:rPr lang="en-US" sz="3450" spc="390" baseline="-15700" dirty="0">
                <a:latin typeface="Cambria Math"/>
                <a:cs typeface="Cambria Math"/>
              </a:rPr>
              <a:t>t-1</a:t>
            </a:r>
            <a:r>
              <a:rPr sz="3450" spc="517" baseline="-15700" dirty="0">
                <a:latin typeface="Cambria Math"/>
                <a:cs typeface="Cambria Math"/>
              </a:rPr>
              <a:t> </a:t>
            </a:r>
            <a:r>
              <a:rPr sz="3200" dirty="0">
                <a:latin typeface="Cambria Math"/>
                <a:cs typeface="Cambria Math"/>
              </a:rPr>
              <a:t>+</a:t>
            </a:r>
            <a:r>
              <a:rPr sz="3200" spc="-10" dirty="0">
                <a:latin typeface="Cambria Math"/>
                <a:cs typeface="Cambria Math"/>
              </a:rPr>
              <a:t> </a:t>
            </a:r>
            <a:r>
              <a:rPr sz="3200" spc="175" dirty="0">
                <a:latin typeface="Cambria Math"/>
                <a:cs typeface="Cambria Math"/>
              </a:rPr>
              <a:t>𝑖</a:t>
            </a:r>
            <a:r>
              <a:rPr sz="3450" spc="600" baseline="-15700" dirty="0">
                <a:latin typeface="Cambria Math"/>
                <a:cs typeface="Cambria Math"/>
              </a:rPr>
              <a:t> </a:t>
            </a:r>
            <a:r>
              <a:rPr sz="3200" dirty="0">
                <a:latin typeface="Cambria Math"/>
                <a:cs typeface="Cambria Math"/>
              </a:rPr>
              <a:t>⊙</a:t>
            </a:r>
            <a:r>
              <a:rPr sz="3200" spc="-5" dirty="0">
                <a:latin typeface="Cambria Math"/>
                <a:cs typeface="Cambria Math"/>
              </a:rPr>
              <a:t> </a:t>
            </a:r>
            <a:r>
              <a:rPr sz="3200" spc="125" dirty="0">
                <a:latin typeface="Cambria Math"/>
                <a:cs typeface="Cambria Math"/>
              </a:rPr>
              <a:t>𝑔</a:t>
            </a:r>
            <a:r>
              <a:rPr sz="3450" spc="187" baseline="-15700" dirty="0">
                <a:latin typeface="Cambria Math"/>
                <a:cs typeface="Cambria Math"/>
              </a:rPr>
              <a:t> </a:t>
            </a:r>
            <a:r>
              <a:rPr sz="3450" spc="-742" baseline="-15700" dirty="0">
                <a:latin typeface="Cambria Math"/>
                <a:cs typeface="Cambria Math"/>
              </a:rPr>
              <a:t> </a:t>
            </a:r>
            <a:r>
              <a:rPr sz="3200" spc="175" dirty="0" err="1">
                <a:latin typeface="Cambria Math"/>
                <a:cs typeface="Cambria Math"/>
              </a:rPr>
              <a:t>ℎ</a:t>
            </a:r>
            <a:r>
              <a:rPr lang="en-US" sz="3450" spc="262" baseline="-15700" dirty="0" err="1">
                <a:latin typeface="Cambria Math"/>
                <a:cs typeface="Cambria Math"/>
              </a:rPr>
              <a:t>t</a:t>
            </a:r>
            <a:r>
              <a:rPr sz="3450" spc="262" baseline="-15700" dirty="0">
                <a:latin typeface="Cambria Math"/>
                <a:cs typeface="Cambria Math"/>
              </a:rPr>
              <a:t>		</a:t>
            </a:r>
            <a:r>
              <a:rPr sz="3200" dirty="0">
                <a:latin typeface="Cambria Math"/>
                <a:cs typeface="Cambria Math"/>
              </a:rPr>
              <a:t>=</a:t>
            </a:r>
            <a:r>
              <a:rPr sz="3200" spc="180" dirty="0">
                <a:latin typeface="Cambria Math"/>
                <a:cs typeface="Cambria Math"/>
              </a:rPr>
              <a:t> </a:t>
            </a:r>
            <a:r>
              <a:rPr sz="3200" spc="120" dirty="0">
                <a:latin typeface="Cambria Math"/>
                <a:cs typeface="Cambria Math"/>
              </a:rPr>
              <a:t>𝑜</a:t>
            </a:r>
            <a:r>
              <a:rPr sz="3450" spc="630" baseline="-15700" dirty="0">
                <a:latin typeface="Cambria Math"/>
                <a:cs typeface="Cambria Math"/>
              </a:rPr>
              <a:t> </a:t>
            </a:r>
            <a:r>
              <a:rPr sz="3200" dirty="0">
                <a:latin typeface="Cambria Math"/>
                <a:cs typeface="Cambria Math"/>
              </a:rPr>
              <a:t>⊙</a:t>
            </a:r>
            <a:r>
              <a:rPr sz="3200" spc="10" dirty="0">
                <a:latin typeface="Cambria Math"/>
                <a:cs typeface="Cambria Math"/>
              </a:rPr>
              <a:t> </a:t>
            </a:r>
            <a:r>
              <a:rPr sz="3200" spc="-5" dirty="0">
                <a:latin typeface="Cambria Math"/>
                <a:cs typeface="Cambria Math"/>
              </a:rPr>
              <a:t>tanh	</a:t>
            </a:r>
            <a:r>
              <a:rPr sz="3200" spc="140" dirty="0">
                <a:latin typeface="Cambria Math"/>
                <a:cs typeface="Cambria Math"/>
              </a:rPr>
              <a:t>𝑐</a:t>
            </a:r>
            <a:r>
              <a:rPr lang="en-US" sz="3450" spc="209" baseline="-15700" dirty="0">
                <a:latin typeface="Cambria Math"/>
                <a:cs typeface="Cambria Math"/>
              </a:rPr>
              <a:t>t</a:t>
            </a:r>
            <a:endParaRPr sz="3450" baseline="-15700" dirty="0">
              <a:latin typeface="Cambria Math"/>
              <a:cs typeface="Cambria Math"/>
            </a:endParaRPr>
          </a:p>
        </p:txBody>
      </p:sp>
      <p:grpSp>
        <p:nvGrpSpPr>
          <p:cNvPr id="40" name="object 4">
            <a:extLst>
              <a:ext uri="{FF2B5EF4-FFF2-40B4-BE49-F238E27FC236}">
                <a16:creationId xmlns:a16="http://schemas.microsoft.com/office/drawing/2014/main" id="{3029319E-596B-4CF9-AEFB-7983FB7D46EC}"/>
              </a:ext>
            </a:extLst>
          </p:cNvPr>
          <p:cNvGrpSpPr/>
          <p:nvPr/>
        </p:nvGrpSpPr>
        <p:grpSpPr>
          <a:xfrm>
            <a:off x="304800" y="2286000"/>
            <a:ext cx="5027930" cy="1007110"/>
            <a:chOff x="303763" y="2320418"/>
            <a:chExt cx="5027930" cy="1007110"/>
          </a:xfrm>
        </p:grpSpPr>
        <p:sp>
          <p:nvSpPr>
            <p:cNvPr id="41" name="object 5">
              <a:extLst>
                <a:ext uri="{FF2B5EF4-FFF2-40B4-BE49-F238E27FC236}">
                  <a16:creationId xmlns:a16="http://schemas.microsoft.com/office/drawing/2014/main" id="{09321274-233E-45F5-A319-347B6DB7CC5D}"/>
                </a:ext>
              </a:extLst>
            </p:cNvPr>
            <p:cNvSpPr/>
            <p:nvPr/>
          </p:nvSpPr>
          <p:spPr>
            <a:xfrm>
              <a:off x="303763" y="2320418"/>
              <a:ext cx="5027930" cy="1007110"/>
            </a:xfrm>
            <a:custGeom>
              <a:avLst/>
              <a:gdLst/>
              <a:ahLst/>
              <a:cxnLst/>
              <a:rect l="l" t="t" r="r" b="b"/>
              <a:pathLst>
                <a:path w="5027930" h="1007110">
                  <a:moveTo>
                    <a:pt x="0" y="0"/>
                  </a:moveTo>
                  <a:lnTo>
                    <a:pt x="5027338" y="0"/>
                  </a:lnTo>
                  <a:lnTo>
                    <a:pt x="5027338" y="1006494"/>
                  </a:lnTo>
                  <a:lnTo>
                    <a:pt x="0" y="1006494"/>
                  </a:lnTo>
                  <a:lnTo>
                    <a:pt x="0" y="0"/>
                  </a:lnTo>
                  <a:close/>
                </a:path>
              </a:pathLst>
            </a:custGeom>
            <a:ln w="25400">
              <a:solidFill>
                <a:srgbClr val="000000"/>
              </a:solidFill>
            </a:ln>
          </p:spPr>
          <p:txBody>
            <a:bodyPr wrap="square" lIns="0" tIns="0" rIns="0" bIns="0" rtlCol="0"/>
            <a:lstStyle/>
            <a:p>
              <a:endParaRPr/>
            </a:p>
          </p:txBody>
        </p:sp>
        <p:sp>
          <p:nvSpPr>
            <p:cNvPr id="42" name="object 6">
              <a:extLst>
                <a:ext uri="{FF2B5EF4-FFF2-40B4-BE49-F238E27FC236}">
                  <a16:creationId xmlns:a16="http://schemas.microsoft.com/office/drawing/2014/main" id="{0AFFA39B-A521-44D3-9E7E-F879639DC439}"/>
                </a:ext>
              </a:extLst>
            </p:cNvPr>
            <p:cNvSpPr/>
            <p:nvPr/>
          </p:nvSpPr>
          <p:spPr>
            <a:xfrm>
              <a:off x="2193545" y="2445524"/>
              <a:ext cx="2683256" cy="803275"/>
            </a:xfrm>
            <a:custGeom>
              <a:avLst/>
              <a:gdLst/>
              <a:ahLst/>
              <a:cxnLst/>
              <a:rect l="l" t="t" r="r" b="b"/>
              <a:pathLst>
                <a:path w="2872104" h="803275">
                  <a:moveTo>
                    <a:pt x="154178" y="13284"/>
                  </a:moveTo>
                  <a:lnTo>
                    <a:pt x="114909" y="25984"/>
                  </a:lnTo>
                  <a:lnTo>
                    <a:pt x="88988" y="59105"/>
                  </a:lnTo>
                  <a:lnTo>
                    <a:pt x="64897" y="99352"/>
                  </a:lnTo>
                  <a:lnTo>
                    <a:pt x="42659" y="146735"/>
                  </a:lnTo>
                  <a:lnTo>
                    <a:pt x="27292" y="189522"/>
                  </a:lnTo>
                  <a:lnTo>
                    <a:pt x="15354" y="236372"/>
                  </a:lnTo>
                  <a:lnTo>
                    <a:pt x="6819" y="287274"/>
                  </a:lnTo>
                  <a:lnTo>
                    <a:pt x="1701" y="342226"/>
                  </a:lnTo>
                  <a:lnTo>
                    <a:pt x="0" y="401434"/>
                  </a:lnTo>
                  <a:lnTo>
                    <a:pt x="1701" y="460387"/>
                  </a:lnTo>
                  <a:lnTo>
                    <a:pt x="6819" y="515454"/>
                  </a:lnTo>
                  <a:lnTo>
                    <a:pt x="15354" y="566432"/>
                  </a:lnTo>
                  <a:lnTo>
                    <a:pt x="27292" y="613321"/>
                  </a:lnTo>
                  <a:lnTo>
                    <a:pt x="42659" y="656132"/>
                  </a:lnTo>
                  <a:lnTo>
                    <a:pt x="64897" y="703516"/>
                  </a:lnTo>
                  <a:lnTo>
                    <a:pt x="88988" y="743762"/>
                  </a:lnTo>
                  <a:lnTo>
                    <a:pt x="114909" y="776884"/>
                  </a:lnTo>
                  <a:lnTo>
                    <a:pt x="142671" y="802868"/>
                  </a:lnTo>
                  <a:lnTo>
                    <a:pt x="154178" y="789571"/>
                  </a:lnTo>
                  <a:lnTo>
                    <a:pt x="130162" y="763130"/>
                  </a:lnTo>
                  <a:lnTo>
                    <a:pt x="108331" y="730250"/>
                  </a:lnTo>
                  <a:lnTo>
                    <a:pt x="88696" y="690905"/>
                  </a:lnTo>
                  <a:lnTo>
                    <a:pt x="71234" y="645109"/>
                  </a:lnTo>
                  <a:lnTo>
                    <a:pt x="59436" y="603999"/>
                  </a:lnTo>
                  <a:lnTo>
                    <a:pt x="50279" y="559066"/>
                  </a:lnTo>
                  <a:lnTo>
                    <a:pt x="43726" y="510336"/>
                  </a:lnTo>
                  <a:lnTo>
                    <a:pt x="39801" y="457784"/>
                  </a:lnTo>
                  <a:lnTo>
                    <a:pt x="38493" y="401231"/>
                  </a:lnTo>
                  <a:lnTo>
                    <a:pt x="39801" y="345071"/>
                  </a:lnTo>
                  <a:lnTo>
                    <a:pt x="43726" y="292531"/>
                  </a:lnTo>
                  <a:lnTo>
                    <a:pt x="50279" y="243789"/>
                  </a:lnTo>
                  <a:lnTo>
                    <a:pt x="59436" y="198869"/>
                  </a:lnTo>
                  <a:lnTo>
                    <a:pt x="71234" y="157746"/>
                  </a:lnTo>
                  <a:lnTo>
                    <a:pt x="88696" y="111963"/>
                  </a:lnTo>
                  <a:lnTo>
                    <a:pt x="108331" y="72618"/>
                  </a:lnTo>
                  <a:lnTo>
                    <a:pt x="130162" y="39725"/>
                  </a:lnTo>
                  <a:lnTo>
                    <a:pt x="154178" y="13284"/>
                  </a:lnTo>
                  <a:close/>
                </a:path>
                <a:path w="2872104" h="803275">
                  <a:moveTo>
                    <a:pt x="824420" y="13284"/>
                  </a:moveTo>
                  <a:lnTo>
                    <a:pt x="785152" y="25984"/>
                  </a:lnTo>
                  <a:lnTo>
                    <a:pt x="759231" y="59105"/>
                  </a:lnTo>
                  <a:lnTo>
                    <a:pt x="735139" y="99352"/>
                  </a:lnTo>
                  <a:lnTo>
                    <a:pt x="712901" y="146735"/>
                  </a:lnTo>
                  <a:lnTo>
                    <a:pt x="697534" y="189522"/>
                  </a:lnTo>
                  <a:lnTo>
                    <a:pt x="685596" y="236372"/>
                  </a:lnTo>
                  <a:lnTo>
                    <a:pt x="677062" y="287274"/>
                  </a:lnTo>
                  <a:lnTo>
                    <a:pt x="671944" y="342226"/>
                  </a:lnTo>
                  <a:lnTo>
                    <a:pt x="670242" y="401434"/>
                  </a:lnTo>
                  <a:lnTo>
                    <a:pt x="671944" y="460387"/>
                  </a:lnTo>
                  <a:lnTo>
                    <a:pt x="677062" y="515454"/>
                  </a:lnTo>
                  <a:lnTo>
                    <a:pt x="685596" y="566432"/>
                  </a:lnTo>
                  <a:lnTo>
                    <a:pt x="697534" y="613321"/>
                  </a:lnTo>
                  <a:lnTo>
                    <a:pt x="712901" y="656132"/>
                  </a:lnTo>
                  <a:lnTo>
                    <a:pt x="735139" y="703516"/>
                  </a:lnTo>
                  <a:lnTo>
                    <a:pt x="759231" y="743762"/>
                  </a:lnTo>
                  <a:lnTo>
                    <a:pt x="785152" y="776884"/>
                  </a:lnTo>
                  <a:lnTo>
                    <a:pt x="812914" y="802868"/>
                  </a:lnTo>
                  <a:lnTo>
                    <a:pt x="824420" y="789571"/>
                  </a:lnTo>
                  <a:lnTo>
                    <a:pt x="800404" y="763130"/>
                  </a:lnTo>
                  <a:lnTo>
                    <a:pt x="778573" y="730250"/>
                  </a:lnTo>
                  <a:lnTo>
                    <a:pt x="758939" y="690905"/>
                  </a:lnTo>
                  <a:lnTo>
                    <a:pt x="741476" y="645109"/>
                  </a:lnTo>
                  <a:lnTo>
                    <a:pt x="729678" y="603999"/>
                  </a:lnTo>
                  <a:lnTo>
                    <a:pt x="720521" y="559066"/>
                  </a:lnTo>
                  <a:lnTo>
                    <a:pt x="713968" y="510336"/>
                  </a:lnTo>
                  <a:lnTo>
                    <a:pt x="710044" y="457784"/>
                  </a:lnTo>
                  <a:lnTo>
                    <a:pt x="708736" y="401231"/>
                  </a:lnTo>
                  <a:lnTo>
                    <a:pt x="710044" y="345071"/>
                  </a:lnTo>
                  <a:lnTo>
                    <a:pt x="713968" y="292531"/>
                  </a:lnTo>
                  <a:lnTo>
                    <a:pt x="720521" y="243789"/>
                  </a:lnTo>
                  <a:lnTo>
                    <a:pt x="729678" y="198869"/>
                  </a:lnTo>
                  <a:lnTo>
                    <a:pt x="741476" y="157746"/>
                  </a:lnTo>
                  <a:lnTo>
                    <a:pt x="758939" y="111963"/>
                  </a:lnTo>
                  <a:lnTo>
                    <a:pt x="778573" y="72618"/>
                  </a:lnTo>
                  <a:lnTo>
                    <a:pt x="800404" y="39725"/>
                  </a:lnTo>
                  <a:lnTo>
                    <a:pt x="824420" y="13284"/>
                  </a:lnTo>
                  <a:close/>
                </a:path>
                <a:path w="2872104" h="803275">
                  <a:moveTo>
                    <a:pt x="1772208" y="401231"/>
                  </a:moveTo>
                  <a:lnTo>
                    <a:pt x="1770507" y="342226"/>
                  </a:lnTo>
                  <a:lnTo>
                    <a:pt x="1765388" y="287274"/>
                  </a:lnTo>
                  <a:lnTo>
                    <a:pt x="1756854" y="236372"/>
                  </a:lnTo>
                  <a:lnTo>
                    <a:pt x="1744903" y="189522"/>
                  </a:lnTo>
                  <a:lnTo>
                    <a:pt x="1729549" y="146735"/>
                  </a:lnTo>
                  <a:lnTo>
                    <a:pt x="1707299" y="99352"/>
                  </a:lnTo>
                  <a:lnTo>
                    <a:pt x="1683207" y="59105"/>
                  </a:lnTo>
                  <a:lnTo>
                    <a:pt x="1657286" y="25984"/>
                  </a:lnTo>
                  <a:lnTo>
                    <a:pt x="1629537" y="0"/>
                  </a:lnTo>
                  <a:lnTo>
                    <a:pt x="1618030" y="13284"/>
                  </a:lnTo>
                  <a:lnTo>
                    <a:pt x="1642033" y="39725"/>
                  </a:lnTo>
                  <a:lnTo>
                    <a:pt x="1663865" y="72618"/>
                  </a:lnTo>
                  <a:lnTo>
                    <a:pt x="1683512" y="111963"/>
                  </a:lnTo>
                  <a:lnTo>
                    <a:pt x="1700974" y="157746"/>
                  </a:lnTo>
                  <a:lnTo>
                    <a:pt x="1712760" y="198869"/>
                  </a:lnTo>
                  <a:lnTo>
                    <a:pt x="1721929" y="243789"/>
                  </a:lnTo>
                  <a:lnTo>
                    <a:pt x="1728470" y="292531"/>
                  </a:lnTo>
                  <a:lnTo>
                    <a:pt x="1732407" y="345071"/>
                  </a:lnTo>
                  <a:lnTo>
                    <a:pt x="1733715" y="401434"/>
                  </a:lnTo>
                  <a:lnTo>
                    <a:pt x="1732407" y="457784"/>
                  </a:lnTo>
                  <a:lnTo>
                    <a:pt x="1728470" y="510336"/>
                  </a:lnTo>
                  <a:lnTo>
                    <a:pt x="1721929" y="559066"/>
                  </a:lnTo>
                  <a:lnTo>
                    <a:pt x="1712760" y="603999"/>
                  </a:lnTo>
                  <a:lnTo>
                    <a:pt x="1700974" y="645109"/>
                  </a:lnTo>
                  <a:lnTo>
                    <a:pt x="1683512" y="690905"/>
                  </a:lnTo>
                  <a:lnTo>
                    <a:pt x="1663865" y="730250"/>
                  </a:lnTo>
                  <a:lnTo>
                    <a:pt x="1642033" y="763130"/>
                  </a:lnTo>
                  <a:lnTo>
                    <a:pt x="1618030" y="789571"/>
                  </a:lnTo>
                  <a:lnTo>
                    <a:pt x="1629537" y="802868"/>
                  </a:lnTo>
                  <a:lnTo>
                    <a:pt x="1683207" y="743762"/>
                  </a:lnTo>
                  <a:lnTo>
                    <a:pt x="1707299" y="703516"/>
                  </a:lnTo>
                  <a:lnTo>
                    <a:pt x="1729549" y="656132"/>
                  </a:lnTo>
                  <a:lnTo>
                    <a:pt x="1744903" y="613321"/>
                  </a:lnTo>
                  <a:lnTo>
                    <a:pt x="1756854" y="566432"/>
                  </a:lnTo>
                  <a:lnTo>
                    <a:pt x="1765388" y="515454"/>
                  </a:lnTo>
                  <a:lnTo>
                    <a:pt x="1770507" y="460387"/>
                  </a:lnTo>
                  <a:lnTo>
                    <a:pt x="1772208" y="401231"/>
                  </a:lnTo>
                  <a:close/>
                </a:path>
                <a:path w="2872104" h="803275">
                  <a:moveTo>
                    <a:pt x="2871647" y="401231"/>
                  </a:moveTo>
                  <a:lnTo>
                    <a:pt x="2869946" y="342226"/>
                  </a:lnTo>
                  <a:lnTo>
                    <a:pt x="2864828" y="287274"/>
                  </a:lnTo>
                  <a:lnTo>
                    <a:pt x="2856293" y="236372"/>
                  </a:lnTo>
                  <a:lnTo>
                    <a:pt x="2844342" y="189522"/>
                  </a:lnTo>
                  <a:lnTo>
                    <a:pt x="2828988" y="146735"/>
                  </a:lnTo>
                  <a:lnTo>
                    <a:pt x="2806738" y="99352"/>
                  </a:lnTo>
                  <a:lnTo>
                    <a:pt x="2782646" y="59105"/>
                  </a:lnTo>
                  <a:lnTo>
                    <a:pt x="2756725" y="25984"/>
                  </a:lnTo>
                  <a:lnTo>
                    <a:pt x="2728976" y="0"/>
                  </a:lnTo>
                  <a:lnTo>
                    <a:pt x="2717469" y="13284"/>
                  </a:lnTo>
                  <a:lnTo>
                    <a:pt x="2741472" y="39725"/>
                  </a:lnTo>
                  <a:lnTo>
                    <a:pt x="2763304" y="72618"/>
                  </a:lnTo>
                  <a:lnTo>
                    <a:pt x="2782951" y="111963"/>
                  </a:lnTo>
                  <a:lnTo>
                    <a:pt x="2800413" y="157746"/>
                  </a:lnTo>
                  <a:lnTo>
                    <a:pt x="2812199" y="198869"/>
                  </a:lnTo>
                  <a:lnTo>
                    <a:pt x="2821368" y="243789"/>
                  </a:lnTo>
                  <a:lnTo>
                    <a:pt x="2827909" y="292531"/>
                  </a:lnTo>
                  <a:lnTo>
                    <a:pt x="2831846" y="345071"/>
                  </a:lnTo>
                  <a:lnTo>
                    <a:pt x="2833154" y="401434"/>
                  </a:lnTo>
                  <a:lnTo>
                    <a:pt x="2831846" y="457784"/>
                  </a:lnTo>
                  <a:lnTo>
                    <a:pt x="2827909" y="510336"/>
                  </a:lnTo>
                  <a:lnTo>
                    <a:pt x="2821368" y="559066"/>
                  </a:lnTo>
                  <a:lnTo>
                    <a:pt x="2812199" y="603999"/>
                  </a:lnTo>
                  <a:lnTo>
                    <a:pt x="2800413" y="645109"/>
                  </a:lnTo>
                  <a:lnTo>
                    <a:pt x="2782951" y="690905"/>
                  </a:lnTo>
                  <a:lnTo>
                    <a:pt x="2763304" y="730250"/>
                  </a:lnTo>
                  <a:lnTo>
                    <a:pt x="2741472" y="763130"/>
                  </a:lnTo>
                  <a:lnTo>
                    <a:pt x="2717469" y="789571"/>
                  </a:lnTo>
                  <a:lnTo>
                    <a:pt x="2728976" y="802868"/>
                  </a:lnTo>
                  <a:lnTo>
                    <a:pt x="2782646" y="743762"/>
                  </a:lnTo>
                  <a:lnTo>
                    <a:pt x="2806738" y="703516"/>
                  </a:lnTo>
                  <a:lnTo>
                    <a:pt x="2828988" y="656132"/>
                  </a:lnTo>
                  <a:lnTo>
                    <a:pt x="2844342" y="613321"/>
                  </a:lnTo>
                  <a:lnTo>
                    <a:pt x="2856293" y="566432"/>
                  </a:lnTo>
                  <a:lnTo>
                    <a:pt x="2864828" y="515454"/>
                  </a:lnTo>
                  <a:lnTo>
                    <a:pt x="2869946" y="460387"/>
                  </a:lnTo>
                  <a:lnTo>
                    <a:pt x="2871647" y="401231"/>
                  </a:lnTo>
                  <a:close/>
                </a:path>
              </a:pathLst>
            </a:custGeom>
            <a:solidFill>
              <a:srgbClr val="000000"/>
            </a:solidFill>
          </p:spPr>
          <p:txBody>
            <a:bodyPr wrap="square" lIns="0" tIns="0" rIns="0" bIns="0" rtlCol="0"/>
            <a:lstStyle/>
            <a:p>
              <a:endParaRPr/>
            </a:p>
          </p:txBody>
        </p:sp>
      </p:grpSp>
      <p:sp>
        <p:nvSpPr>
          <p:cNvPr id="43" name="object 7">
            <a:extLst>
              <a:ext uri="{FF2B5EF4-FFF2-40B4-BE49-F238E27FC236}">
                <a16:creationId xmlns:a16="http://schemas.microsoft.com/office/drawing/2014/main" id="{0C613264-4FD7-4447-8331-5AF9538A7C9D}"/>
              </a:ext>
            </a:extLst>
          </p:cNvPr>
          <p:cNvSpPr txBox="1"/>
          <p:nvPr/>
        </p:nvSpPr>
        <p:spPr>
          <a:xfrm>
            <a:off x="369804" y="2543556"/>
            <a:ext cx="3448050" cy="513080"/>
          </a:xfrm>
          <a:prstGeom prst="rect">
            <a:avLst/>
          </a:prstGeom>
        </p:spPr>
        <p:txBody>
          <a:bodyPr vert="horz" wrap="square" lIns="0" tIns="12700" rIns="0" bIns="0" rtlCol="0">
            <a:spAutoFit/>
          </a:bodyPr>
          <a:lstStyle/>
          <a:p>
            <a:pPr marL="25400">
              <a:lnSpc>
                <a:spcPct val="100000"/>
              </a:lnSpc>
              <a:spcBef>
                <a:spcPts val="100"/>
              </a:spcBef>
              <a:tabLst>
                <a:tab pos="518159" algn="l"/>
                <a:tab pos="1990725" algn="l"/>
                <a:tab pos="2660650" algn="l"/>
              </a:tabLst>
            </a:pPr>
            <a:r>
              <a:rPr sz="3200" spc="175" dirty="0" err="1">
                <a:latin typeface="Cambria Math"/>
                <a:cs typeface="Cambria Math"/>
              </a:rPr>
              <a:t>ℎ</a:t>
            </a:r>
            <a:r>
              <a:rPr lang="en-US" sz="3450" spc="262" baseline="-15700" dirty="0" err="1">
                <a:latin typeface="Cambria Math"/>
                <a:cs typeface="Cambria Math"/>
              </a:rPr>
              <a:t>t</a:t>
            </a:r>
            <a:r>
              <a:rPr sz="3200" dirty="0">
                <a:latin typeface="Cambria Math"/>
                <a:cs typeface="Cambria Math"/>
              </a:rPr>
              <a:t>=</a:t>
            </a:r>
            <a:r>
              <a:rPr sz="3200" spc="180" dirty="0">
                <a:latin typeface="Cambria Math"/>
                <a:cs typeface="Cambria Math"/>
              </a:rPr>
              <a:t> </a:t>
            </a:r>
            <a:r>
              <a:rPr sz="3200" spc="-5" dirty="0">
                <a:latin typeface="Cambria Math"/>
                <a:cs typeface="Cambria Math"/>
              </a:rPr>
              <a:t>tanh	</a:t>
            </a:r>
            <a:r>
              <a:rPr sz="3200" dirty="0">
                <a:latin typeface="Cambria Math"/>
                <a:cs typeface="Cambria Math"/>
              </a:rPr>
              <a:t>𝑊	</a:t>
            </a:r>
            <a:r>
              <a:rPr sz="4800" spc="419" baseline="34722" dirty="0">
                <a:latin typeface="Cambria Math"/>
                <a:cs typeface="Cambria Math"/>
              </a:rPr>
              <a:t>ℎ</a:t>
            </a:r>
            <a:r>
              <a:rPr lang="en-US" sz="3450" spc="419" baseline="32608" dirty="0">
                <a:latin typeface="Cambria Math"/>
                <a:cs typeface="Cambria Math"/>
              </a:rPr>
              <a:t>t-1</a:t>
            </a:r>
            <a:endParaRPr sz="3450" baseline="32608" dirty="0">
              <a:latin typeface="Cambria Math"/>
              <a:cs typeface="Cambria Math"/>
            </a:endParaRPr>
          </a:p>
        </p:txBody>
      </p:sp>
      <p:sp>
        <p:nvSpPr>
          <p:cNvPr id="44" name="object 8">
            <a:extLst>
              <a:ext uri="{FF2B5EF4-FFF2-40B4-BE49-F238E27FC236}">
                <a16:creationId xmlns:a16="http://schemas.microsoft.com/office/drawing/2014/main" id="{9C1AF94B-1AD2-47F4-B3A0-F9ECA89B674F}"/>
              </a:ext>
            </a:extLst>
          </p:cNvPr>
          <p:cNvSpPr txBox="1"/>
          <p:nvPr/>
        </p:nvSpPr>
        <p:spPr>
          <a:xfrm>
            <a:off x="3205904" y="2766060"/>
            <a:ext cx="404495" cy="513080"/>
          </a:xfrm>
          <a:prstGeom prst="rect">
            <a:avLst/>
          </a:prstGeom>
        </p:spPr>
        <p:txBody>
          <a:bodyPr vert="horz" wrap="square" lIns="0" tIns="12700" rIns="0" bIns="0" rtlCol="0">
            <a:spAutoFit/>
          </a:bodyPr>
          <a:lstStyle/>
          <a:p>
            <a:pPr marL="25400">
              <a:lnSpc>
                <a:spcPct val="100000"/>
              </a:lnSpc>
              <a:spcBef>
                <a:spcPts val="100"/>
              </a:spcBef>
            </a:pPr>
            <a:r>
              <a:rPr sz="3200" spc="160" dirty="0">
                <a:latin typeface="Cambria Math"/>
                <a:cs typeface="Cambria Math"/>
              </a:rPr>
              <a:t>𝑥</a:t>
            </a:r>
            <a:r>
              <a:rPr lang="en-US" sz="3450" spc="240" baseline="-15700" dirty="0">
                <a:latin typeface="Cambria Math"/>
                <a:cs typeface="Cambria Math"/>
              </a:rPr>
              <a:t>t</a:t>
            </a:r>
            <a:endParaRPr sz="3450" baseline="-15700" dirty="0">
              <a:latin typeface="Cambria Math"/>
              <a:cs typeface="Cambria Math"/>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6755765" cy="635000"/>
          </a:xfrm>
          <a:prstGeom prst="rect">
            <a:avLst/>
          </a:prstGeom>
        </p:spPr>
        <p:txBody>
          <a:bodyPr vert="horz" wrap="square" lIns="0" tIns="12700" rIns="0" bIns="0" rtlCol="0">
            <a:spAutoFit/>
          </a:bodyPr>
          <a:lstStyle/>
          <a:p>
            <a:pPr marL="12700">
              <a:lnSpc>
                <a:spcPct val="100000"/>
              </a:lnSpc>
              <a:spcBef>
                <a:spcPts val="100"/>
              </a:spcBef>
            </a:pPr>
            <a:r>
              <a:rPr sz="4000" spc="-5" dirty="0"/>
              <a:t>Long</a:t>
            </a:r>
            <a:r>
              <a:rPr sz="4000" spc="-25" dirty="0"/>
              <a:t> </a:t>
            </a:r>
            <a:r>
              <a:rPr sz="4000" spc="-5" dirty="0"/>
              <a:t>Short</a:t>
            </a:r>
            <a:r>
              <a:rPr sz="4000" spc="-25" dirty="0"/>
              <a:t> </a:t>
            </a:r>
            <a:r>
              <a:rPr sz="4000" spc="-95" dirty="0"/>
              <a:t>Term</a:t>
            </a:r>
            <a:r>
              <a:rPr sz="4000" spc="-30" dirty="0"/>
              <a:t> </a:t>
            </a:r>
            <a:r>
              <a:rPr sz="4000" dirty="0"/>
              <a:t>Memory</a:t>
            </a:r>
            <a:r>
              <a:rPr sz="4000" spc="-25" dirty="0"/>
              <a:t> </a:t>
            </a:r>
            <a:r>
              <a:rPr sz="4000" spc="-5" dirty="0"/>
              <a:t>(LSTM)</a:t>
            </a:r>
            <a:endParaRPr sz="4000"/>
          </a:p>
        </p:txBody>
      </p:sp>
      <p:sp>
        <p:nvSpPr>
          <p:cNvPr id="3" name="object 3"/>
          <p:cNvSpPr txBox="1"/>
          <p:nvPr/>
        </p:nvSpPr>
        <p:spPr>
          <a:xfrm>
            <a:off x="2032675" y="2840087"/>
            <a:ext cx="391160" cy="635635"/>
          </a:xfrm>
          <a:prstGeom prst="rect">
            <a:avLst/>
          </a:prstGeom>
          <a:solidFill>
            <a:srgbClr val="F4CCCC"/>
          </a:solidFill>
          <a:ln w="9525">
            <a:solidFill>
              <a:srgbClr val="000000"/>
            </a:solidFill>
          </a:ln>
        </p:spPr>
        <p:txBody>
          <a:bodyPr vert="horz" wrap="square" lIns="0" tIns="103505" rIns="0" bIns="0" rtlCol="0">
            <a:spAutoFit/>
          </a:bodyPr>
          <a:lstStyle/>
          <a:p>
            <a:pPr marL="121285">
              <a:lnSpc>
                <a:spcPct val="100000"/>
              </a:lnSpc>
              <a:spcBef>
                <a:spcPts val="815"/>
              </a:spcBef>
            </a:pPr>
            <a:r>
              <a:rPr sz="2500" dirty="0">
                <a:latin typeface="Calibri"/>
                <a:cs typeface="Calibri"/>
              </a:rPr>
              <a:t>x</a:t>
            </a:r>
            <a:endParaRPr sz="2500">
              <a:latin typeface="Calibri"/>
              <a:cs typeface="Calibri"/>
            </a:endParaRPr>
          </a:p>
        </p:txBody>
      </p:sp>
      <p:sp>
        <p:nvSpPr>
          <p:cNvPr id="4" name="object 4"/>
          <p:cNvSpPr txBox="1"/>
          <p:nvPr/>
        </p:nvSpPr>
        <p:spPr>
          <a:xfrm>
            <a:off x="2032675" y="3556566"/>
            <a:ext cx="391160" cy="635635"/>
          </a:xfrm>
          <a:prstGeom prst="rect">
            <a:avLst/>
          </a:prstGeom>
          <a:solidFill>
            <a:srgbClr val="D9EAD3"/>
          </a:solidFill>
          <a:ln w="9525">
            <a:solidFill>
              <a:srgbClr val="000000"/>
            </a:solidFill>
          </a:ln>
        </p:spPr>
        <p:txBody>
          <a:bodyPr vert="horz" wrap="square" lIns="0" tIns="103505" rIns="0" bIns="0" rtlCol="0">
            <a:spAutoFit/>
          </a:bodyPr>
          <a:lstStyle/>
          <a:p>
            <a:pPr marL="121285">
              <a:lnSpc>
                <a:spcPct val="100000"/>
              </a:lnSpc>
              <a:spcBef>
                <a:spcPts val="815"/>
              </a:spcBef>
            </a:pPr>
            <a:r>
              <a:rPr sz="2500" dirty="0">
                <a:latin typeface="Calibri"/>
                <a:cs typeface="Calibri"/>
              </a:rPr>
              <a:t>h</a:t>
            </a:r>
            <a:endParaRPr sz="2500">
              <a:latin typeface="Calibri"/>
              <a:cs typeface="Calibri"/>
            </a:endParaRPr>
          </a:p>
        </p:txBody>
      </p:sp>
      <p:sp>
        <p:nvSpPr>
          <p:cNvPr id="5" name="object 5"/>
          <p:cNvSpPr txBox="1"/>
          <p:nvPr/>
        </p:nvSpPr>
        <p:spPr>
          <a:xfrm>
            <a:off x="2083380" y="4400804"/>
            <a:ext cx="1082040" cy="1129030"/>
          </a:xfrm>
          <a:prstGeom prst="rect">
            <a:avLst/>
          </a:prstGeom>
        </p:spPr>
        <p:txBody>
          <a:bodyPr vert="horz" wrap="square" lIns="0" tIns="9525" rIns="0" bIns="0" rtlCol="0">
            <a:spAutoFit/>
          </a:bodyPr>
          <a:lstStyle/>
          <a:p>
            <a:pPr marL="12700" marR="5080">
              <a:lnSpc>
                <a:spcPct val="100800"/>
              </a:lnSpc>
              <a:spcBef>
                <a:spcPts val="75"/>
              </a:spcBef>
            </a:pPr>
            <a:r>
              <a:rPr sz="2400" spc="-5" dirty="0">
                <a:solidFill>
                  <a:srgbClr val="38761D"/>
                </a:solidFill>
                <a:latin typeface="Calibri"/>
                <a:cs typeface="Calibri"/>
              </a:rPr>
              <a:t>P</a:t>
            </a:r>
            <a:r>
              <a:rPr sz="2400" spc="-35" dirty="0">
                <a:solidFill>
                  <a:srgbClr val="38761D"/>
                </a:solidFill>
                <a:latin typeface="Calibri"/>
                <a:cs typeface="Calibri"/>
              </a:rPr>
              <a:t>r</a:t>
            </a:r>
            <a:r>
              <a:rPr sz="2400" spc="-20" dirty="0">
                <a:solidFill>
                  <a:srgbClr val="38761D"/>
                </a:solidFill>
                <a:latin typeface="Calibri"/>
                <a:cs typeface="Calibri"/>
              </a:rPr>
              <a:t>e</a:t>
            </a:r>
            <a:r>
              <a:rPr sz="2400" dirty="0">
                <a:solidFill>
                  <a:srgbClr val="38761D"/>
                </a:solidFill>
                <a:latin typeface="Calibri"/>
                <a:cs typeface="Calibri"/>
              </a:rPr>
              <a:t>vi</a:t>
            </a:r>
            <a:r>
              <a:rPr sz="2400" spc="-5" dirty="0">
                <a:solidFill>
                  <a:srgbClr val="38761D"/>
                </a:solidFill>
                <a:latin typeface="Calibri"/>
                <a:cs typeface="Calibri"/>
              </a:rPr>
              <a:t>o</a:t>
            </a:r>
            <a:r>
              <a:rPr sz="2400" dirty="0">
                <a:solidFill>
                  <a:srgbClr val="38761D"/>
                </a:solidFill>
                <a:latin typeface="Calibri"/>
                <a:cs typeface="Calibri"/>
              </a:rPr>
              <a:t>us  </a:t>
            </a:r>
            <a:r>
              <a:rPr sz="2400" spc="-5" dirty="0">
                <a:solidFill>
                  <a:srgbClr val="38761D"/>
                </a:solidFill>
                <a:latin typeface="Calibri"/>
                <a:cs typeface="Calibri"/>
              </a:rPr>
              <a:t>hidden </a:t>
            </a:r>
            <a:r>
              <a:rPr sz="2400" dirty="0">
                <a:solidFill>
                  <a:srgbClr val="38761D"/>
                </a:solidFill>
                <a:latin typeface="Calibri"/>
                <a:cs typeface="Calibri"/>
              </a:rPr>
              <a:t> </a:t>
            </a:r>
            <a:r>
              <a:rPr sz="2400" spc="-25" dirty="0">
                <a:solidFill>
                  <a:srgbClr val="38761D"/>
                </a:solidFill>
                <a:latin typeface="Calibri"/>
                <a:cs typeface="Calibri"/>
              </a:rPr>
              <a:t>state</a:t>
            </a:r>
            <a:r>
              <a:rPr sz="2400" spc="-75" dirty="0">
                <a:solidFill>
                  <a:srgbClr val="38761D"/>
                </a:solidFill>
                <a:latin typeface="Calibri"/>
                <a:cs typeface="Calibri"/>
              </a:rPr>
              <a:t> </a:t>
            </a:r>
            <a:r>
              <a:rPr sz="2400" spc="-5" dirty="0">
                <a:solidFill>
                  <a:srgbClr val="38761D"/>
                </a:solidFill>
                <a:latin typeface="Calibri"/>
                <a:cs typeface="Calibri"/>
              </a:rPr>
              <a:t>(h)</a:t>
            </a:r>
            <a:endParaRPr sz="2400">
              <a:latin typeface="Calibri"/>
              <a:cs typeface="Calibri"/>
            </a:endParaRPr>
          </a:p>
        </p:txBody>
      </p:sp>
      <p:sp>
        <p:nvSpPr>
          <p:cNvPr id="6" name="object 6"/>
          <p:cNvSpPr txBox="1"/>
          <p:nvPr/>
        </p:nvSpPr>
        <p:spPr>
          <a:xfrm>
            <a:off x="748144" y="2818472"/>
            <a:ext cx="1205865" cy="2768600"/>
          </a:xfrm>
          <a:prstGeom prst="rect">
            <a:avLst/>
          </a:prstGeom>
          <a:solidFill>
            <a:srgbClr val="F3F3F3"/>
          </a:solidFill>
          <a:ln w="9525">
            <a:solidFill>
              <a:srgbClr val="000000"/>
            </a:solidFill>
          </a:ln>
        </p:spPr>
        <p:txBody>
          <a:bodyPr vert="horz" wrap="square" lIns="0" tIns="0" rIns="0" bIns="0" rtlCol="0">
            <a:spAutoFit/>
          </a:bodyPr>
          <a:lstStyle/>
          <a:p>
            <a:pPr>
              <a:lnSpc>
                <a:spcPct val="100000"/>
              </a:lnSpc>
            </a:pPr>
            <a:endParaRPr sz="3000">
              <a:latin typeface="Times New Roman"/>
              <a:cs typeface="Times New Roman"/>
            </a:endParaRPr>
          </a:p>
          <a:p>
            <a:pPr>
              <a:lnSpc>
                <a:spcPct val="100000"/>
              </a:lnSpc>
            </a:pPr>
            <a:endParaRPr sz="3000">
              <a:latin typeface="Times New Roman"/>
              <a:cs typeface="Times New Roman"/>
            </a:endParaRPr>
          </a:p>
          <a:p>
            <a:pPr marL="1270" algn="ctr">
              <a:lnSpc>
                <a:spcPct val="100000"/>
              </a:lnSpc>
              <a:spcBef>
                <a:spcPts val="2295"/>
              </a:spcBef>
            </a:pPr>
            <a:r>
              <a:rPr sz="2500" dirty="0">
                <a:latin typeface="Calibri"/>
                <a:cs typeface="Calibri"/>
              </a:rPr>
              <a:t>W</a:t>
            </a:r>
            <a:endParaRPr sz="2500">
              <a:latin typeface="Calibri"/>
              <a:cs typeface="Calibri"/>
            </a:endParaRPr>
          </a:p>
        </p:txBody>
      </p:sp>
      <p:sp>
        <p:nvSpPr>
          <p:cNvPr id="7" name="object 7"/>
          <p:cNvSpPr/>
          <p:nvPr/>
        </p:nvSpPr>
        <p:spPr>
          <a:xfrm>
            <a:off x="2772716" y="3518485"/>
            <a:ext cx="815340" cy="76200"/>
          </a:xfrm>
          <a:custGeom>
            <a:avLst/>
            <a:gdLst/>
            <a:ahLst/>
            <a:cxnLst/>
            <a:rect l="l" t="t" r="r" b="b"/>
            <a:pathLst>
              <a:path w="815339" h="76200">
                <a:moveTo>
                  <a:pt x="738788" y="0"/>
                </a:moveTo>
                <a:lnTo>
                  <a:pt x="738788" y="76200"/>
                </a:lnTo>
                <a:lnTo>
                  <a:pt x="805463" y="42862"/>
                </a:lnTo>
                <a:lnTo>
                  <a:pt x="751488" y="42862"/>
                </a:lnTo>
                <a:lnTo>
                  <a:pt x="751488" y="33337"/>
                </a:lnTo>
                <a:lnTo>
                  <a:pt x="805463" y="33337"/>
                </a:lnTo>
                <a:lnTo>
                  <a:pt x="738788" y="0"/>
                </a:lnTo>
                <a:close/>
              </a:path>
              <a:path w="815339" h="76200">
                <a:moveTo>
                  <a:pt x="738788" y="33337"/>
                </a:moveTo>
                <a:lnTo>
                  <a:pt x="0" y="33337"/>
                </a:lnTo>
                <a:lnTo>
                  <a:pt x="0" y="42862"/>
                </a:lnTo>
                <a:lnTo>
                  <a:pt x="738788" y="42862"/>
                </a:lnTo>
                <a:lnTo>
                  <a:pt x="738788" y="33337"/>
                </a:lnTo>
                <a:close/>
              </a:path>
              <a:path w="815339" h="76200">
                <a:moveTo>
                  <a:pt x="805463" y="33337"/>
                </a:moveTo>
                <a:lnTo>
                  <a:pt x="751488" y="33337"/>
                </a:lnTo>
                <a:lnTo>
                  <a:pt x="751488" y="42862"/>
                </a:lnTo>
                <a:lnTo>
                  <a:pt x="805463" y="42862"/>
                </a:lnTo>
                <a:lnTo>
                  <a:pt x="814988" y="38100"/>
                </a:lnTo>
                <a:lnTo>
                  <a:pt x="805463" y="33337"/>
                </a:lnTo>
                <a:close/>
              </a:path>
            </a:pathLst>
          </a:custGeom>
          <a:solidFill>
            <a:srgbClr val="666666"/>
          </a:solidFill>
        </p:spPr>
        <p:txBody>
          <a:bodyPr wrap="square" lIns="0" tIns="0" rIns="0" bIns="0" rtlCol="0"/>
          <a:lstStyle/>
          <a:p>
            <a:endParaRPr/>
          </a:p>
        </p:txBody>
      </p:sp>
      <p:sp>
        <p:nvSpPr>
          <p:cNvPr id="8" name="object 8"/>
          <p:cNvSpPr txBox="1"/>
          <p:nvPr/>
        </p:nvSpPr>
        <p:spPr>
          <a:xfrm>
            <a:off x="6357915" y="2818457"/>
            <a:ext cx="391160" cy="635635"/>
          </a:xfrm>
          <a:prstGeom prst="rect">
            <a:avLst/>
          </a:prstGeom>
          <a:solidFill>
            <a:srgbClr val="D0E0E3"/>
          </a:solidFill>
          <a:ln w="9525">
            <a:solidFill>
              <a:srgbClr val="000000"/>
            </a:solidFill>
          </a:ln>
        </p:spPr>
        <p:txBody>
          <a:bodyPr vert="horz" wrap="square" lIns="0" tIns="104140" rIns="0" bIns="0" rtlCol="0">
            <a:spAutoFit/>
          </a:bodyPr>
          <a:lstStyle/>
          <a:p>
            <a:pPr algn="ctr">
              <a:lnSpc>
                <a:spcPct val="100000"/>
              </a:lnSpc>
              <a:spcBef>
                <a:spcPts val="820"/>
              </a:spcBef>
            </a:pPr>
            <a:r>
              <a:rPr sz="2500" dirty="0">
                <a:latin typeface="Calibri"/>
                <a:cs typeface="Calibri"/>
              </a:rPr>
              <a:t>i</a:t>
            </a:r>
            <a:endParaRPr sz="2500">
              <a:latin typeface="Calibri"/>
              <a:cs typeface="Calibri"/>
            </a:endParaRPr>
          </a:p>
        </p:txBody>
      </p:sp>
      <p:sp>
        <p:nvSpPr>
          <p:cNvPr id="9" name="object 9"/>
          <p:cNvSpPr txBox="1"/>
          <p:nvPr/>
        </p:nvSpPr>
        <p:spPr>
          <a:xfrm>
            <a:off x="6357915" y="3529473"/>
            <a:ext cx="391160" cy="635635"/>
          </a:xfrm>
          <a:prstGeom prst="rect">
            <a:avLst/>
          </a:prstGeom>
          <a:solidFill>
            <a:srgbClr val="FFF2CC"/>
          </a:solidFill>
          <a:ln w="9525">
            <a:solidFill>
              <a:srgbClr val="000000"/>
            </a:solidFill>
          </a:ln>
        </p:spPr>
        <p:txBody>
          <a:bodyPr vert="horz" wrap="square" lIns="0" tIns="102870" rIns="0" bIns="0" rtlCol="0">
            <a:spAutoFit/>
          </a:bodyPr>
          <a:lstStyle/>
          <a:p>
            <a:pPr algn="ctr">
              <a:lnSpc>
                <a:spcPct val="100000"/>
              </a:lnSpc>
              <a:spcBef>
                <a:spcPts val="810"/>
              </a:spcBef>
            </a:pPr>
            <a:r>
              <a:rPr sz="2500" dirty="0">
                <a:latin typeface="Calibri"/>
                <a:cs typeface="Calibri"/>
              </a:rPr>
              <a:t>f</a:t>
            </a:r>
            <a:endParaRPr sz="2500">
              <a:latin typeface="Calibri"/>
              <a:cs typeface="Calibri"/>
            </a:endParaRPr>
          </a:p>
        </p:txBody>
      </p:sp>
      <p:sp>
        <p:nvSpPr>
          <p:cNvPr id="10" name="object 10"/>
          <p:cNvSpPr txBox="1"/>
          <p:nvPr/>
        </p:nvSpPr>
        <p:spPr>
          <a:xfrm>
            <a:off x="6356780" y="4240488"/>
            <a:ext cx="391160" cy="635635"/>
          </a:xfrm>
          <a:prstGeom prst="rect">
            <a:avLst/>
          </a:prstGeom>
          <a:solidFill>
            <a:srgbClr val="FCE5CD"/>
          </a:solidFill>
          <a:ln w="9525">
            <a:solidFill>
              <a:srgbClr val="000000"/>
            </a:solidFill>
          </a:ln>
        </p:spPr>
        <p:txBody>
          <a:bodyPr vert="horz" wrap="square" lIns="0" tIns="102235" rIns="0" bIns="0" rtlCol="0">
            <a:spAutoFit/>
          </a:bodyPr>
          <a:lstStyle/>
          <a:p>
            <a:pPr marL="111760">
              <a:lnSpc>
                <a:spcPct val="100000"/>
              </a:lnSpc>
              <a:spcBef>
                <a:spcPts val="805"/>
              </a:spcBef>
            </a:pPr>
            <a:r>
              <a:rPr sz="2500" dirty="0">
                <a:latin typeface="Calibri"/>
                <a:cs typeface="Calibri"/>
              </a:rPr>
              <a:t>o</a:t>
            </a:r>
            <a:endParaRPr sz="2500">
              <a:latin typeface="Calibri"/>
              <a:cs typeface="Calibri"/>
            </a:endParaRPr>
          </a:p>
        </p:txBody>
      </p:sp>
      <p:sp>
        <p:nvSpPr>
          <p:cNvPr id="11" name="object 11"/>
          <p:cNvSpPr txBox="1"/>
          <p:nvPr/>
        </p:nvSpPr>
        <p:spPr>
          <a:xfrm>
            <a:off x="6357913" y="4951502"/>
            <a:ext cx="391160" cy="635635"/>
          </a:xfrm>
          <a:prstGeom prst="rect">
            <a:avLst/>
          </a:prstGeom>
          <a:solidFill>
            <a:srgbClr val="EAD1DC"/>
          </a:solidFill>
          <a:ln w="9525">
            <a:solidFill>
              <a:srgbClr val="000000"/>
            </a:solidFill>
          </a:ln>
        </p:spPr>
        <p:txBody>
          <a:bodyPr vert="horz" wrap="square" lIns="0" tIns="101600" rIns="0" bIns="0" rtlCol="0">
            <a:spAutoFit/>
          </a:bodyPr>
          <a:lstStyle/>
          <a:p>
            <a:pPr marL="120650">
              <a:lnSpc>
                <a:spcPct val="100000"/>
              </a:lnSpc>
              <a:spcBef>
                <a:spcPts val="800"/>
              </a:spcBef>
            </a:pPr>
            <a:r>
              <a:rPr sz="2500" dirty="0">
                <a:latin typeface="Calibri"/>
                <a:cs typeface="Calibri"/>
              </a:rPr>
              <a:t>g</a:t>
            </a:r>
            <a:endParaRPr sz="2500">
              <a:latin typeface="Calibri"/>
              <a:cs typeface="Calibri"/>
            </a:endParaRPr>
          </a:p>
        </p:txBody>
      </p:sp>
      <p:sp>
        <p:nvSpPr>
          <p:cNvPr id="12" name="object 12"/>
          <p:cNvSpPr txBox="1"/>
          <p:nvPr/>
        </p:nvSpPr>
        <p:spPr>
          <a:xfrm>
            <a:off x="1256596" y="2270252"/>
            <a:ext cx="1917064" cy="391160"/>
          </a:xfrm>
          <a:prstGeom prst="rect">
            <a:avLst/>
          </a:prstGeom>
        </p:spPr>
        <p:txBody>
          <a:bodyPr vert="horz" wrap="square" lIns="0" tIns="12700" rIns="0" bIns="0" rtlCol="0">
            <a:spAutoFit/>
          </a:bodyPr>
          <a:lstStyle/>
          <a:p>
            <a:pPr marL="12700">
              <a:lnSpc>
                <a:spcPct val="100000"/>
              </a:lnSpc>
              <a:spcBef>
                <a:spcPts val="100"/>
              </a:spcBef>
            </a:pPr>
            <a:r>
              <a:rPr sz="2400" spc="-5" dirty="0">
                <a:solidFill>
                  <a:srgbClr val="FF0000"/>
                </a:solidFill>
                <a:latin typeface="Calibri"/>
                <a:cs typeface="Calibri"/>
              </a:rPr>
              <a:t>Input</a:t>
            </a:r>
            <a:r>
              <a:rPr sz="2400" spc="-40" dirty="0">
                <a:solidFill>
                  <a:srgbClr val="FF0000"/>
                </a:solidFill>
                <a:latin typeface="Calibri"/>
                <a:cs typeface="Calibri"/>
              </a:rPr>
              <a:t> </a:t>
            </a:r>
            <a:r>
              <a:rPr sz="2400" spc="-15" dirty="0">
                <a:solidFill>
                  <a:srgbClr val="FF0000"/>
                </a:solidFill>
                <a:latin typeface="Calibri"/>
                <a:cs typeface="Calibri"/>
              </a:rPr>
              <a:t>vector</a:t>
            </a:r>
            <a:r>
              <a:rPr sz="2400" spc="-30" dirty="0">
                <a:solidFill>
                  <a:srgbClr val="FF0000"/>
                </a:solidFill>
                <a:latin typeface="Calibri"/>
                <a:cs typeface="Calibri"/>
              </a:rPr>
              <a:t> </a:t>
            </a:r>
            <a:r>
              <a:rPr sz="2400" spc="-5" dirty="0">
                <a:solidFill>
                  <a:srgbClr val="FF0000"/>
                </a:solidFill>
                <a:latin typeface="Calibri"/>
                <a:cs typeface="Calibri"/>
              </a:rPr>
              <a:t>(x)</a:t>
            </a:r>
            <a:endParaRPr sz="2400">
              <a:latin typeface="Calibri"/>
              <a:cs typeface="Calibri"/>
            </a:endParaRPr>
          </a:p>
        </p:txBody>
      </p:sp>
      <p:sp>
        <p:nvSpPr>
          <p:cNvPr id="13" name="object 13"/>
          <p:cNvSpPr txBox="1"/>
          <p:nvPr/>
        </p:nvSpPr>
        <p:spPr>
          <a:xfrm>
            <a:off x="4402558" y="2818472"/>
            <a:ext cx="1286510" cy="635635"/>
          </a:xfrm>
          <a:prstGeom prst="rect">
            <a:avLst/>
          </a:prstGeom>
          <a:ln w="9525">
            <a:solidFill>
              <a:srgbClr val="000000"/>
            </a:solidFill>
          </a:ln>
        </p:spPr>
        <p:txBody>
          <a:bodyPr vert="horz" wrap="square" lIns="0" tIns="104140" rIns="0" bIns="0" rtlCol="0">
            <a:spAutoFit/>
          </a:bodyPr>
          <a:lstStyle/>
          <a:p>
            <a:pPr marL="140335">
              <a:lnSpc>
                <a:spcPct val="100000"/>
              </a:lnSpc>
              <a:spcBef>
                <a:spcPts val="820"/>
              </a:spcBef>
            </a:pPr>
            <a:r>
              <a:rPr sz="2500" spc="-5" dirty="0">
                <a:latin typeface="Calibri"/>
                <a:cs typeface="Calibri"/>
              </a:rPr>
              <a:t>sigmoid</a:t>
            </a:r>
            <a:endParaRPr sz="2500">
              <a:latin typeface="Calibri"/>
              <a:cs typeface="Calibri"/>
            </a:endParaRPr>
          </a:p>
        </p:txBody>
      </p:sp>
      <p:sp>
        <p:nvSpPr>
          <p:cNvPr id="14" name="object 14"/>
          <p:cNvSpPr txBox="1"/>
          <p:nvPr/>
        </p:nvSpPr>
        <p:spPr>
          <a:xfrm>
            <a:off x="4402558" y="3529487"/>
            <a:ext cx="1286510" cy="635635"/>
          </a:xfrm>
          <a:prstGeom prst="rect">
            <a:avLst/>
          </a:prstGeom>
          <a:ln w="9525">
            <a:solidFill>
              <a:srgbClr val="000000"/>
            </a:solidFill>
          </a:ln>
        </p:spPr>
        <p:txBody>
          <a:bodyPr vert="horz" wrap="square" lIns="0" tIns="102870" rIns="0" bIns="0" rtlCol="0">
            <a:spAutoFit/>
          </a:bodyPr>
          <a:lstStyle/>
          <a:p>
            <a:pPr marL="140335">
              <a:lnSpc>
                <a:spcPct val="100000"/>
              </a:lnSpc>
              <a:spcBef>
                <a:spcPts val="810"/>
              </a:spcBef>
            </a:pPr>
            <a:r>
              <a:rPr sz="2500" spc="-5" dirty="0">
                <a:latin typeface="Calibri"/>
                <a:cs typeface="Calibri"/>
              </a:rPr>
              <a:t>sigmoid</a:t>
            </a:r>
            <a:endParaRPr sz="2500">
              <a:latin typeface="Calibri"/>
              <a:cs typeface="Calibri"/>
            </a:endParaRPr>
          </a:p>
        </p:txBody>
      </p:sp>
      <p:sp>
        <p:nvSpPr>
          <p:cNvPr id="15" name="object 15"/>
          <p:cNvSpPr txBox="1"/>
          <p:nvPr/>
        </p:nvSpPr>
        <p:spPr>
          <a:xfrm>
            <a:off x="4402558" y="4951516"/>
            <a:ext cx="1286510" cy="635635"/>
          </a:xfrm>
          <a:prstGeom prst="rect">
            <a:avLst/>
          </a:prstGeom>
          <a:ln w="9525">
            <a:solidFill>
              <a:srgbClr val="000000"/>
            </a:solidFill>
          </a:ln>
        </p:spPr>
        <p:txBody>
          <a:bodyPr vert="horz" wrap="square" lIns="0" tIns="101600" rIns="0" bIns="0" rtlCol="0">
            <a:spAutoFit/>
          </a:bodyPr>
          <a:lstStyle/>
          <a:p>
            <a:pPr marL="349250">
              <a:lnSpc>
                <a:spcPct val="100000"/>
              </a:lnSpc>
              <a:spcBef>
                <a:spcPts val="800"/>
              </a:spcBef>
            </a:pPr>
            <a:r>
              <a:rPr sz="2500" spc="-15" dirty="0">
                <a:latin typeface="Calibri"/>
                <a:cs typeface="Calibri"/>
              </a:rPr>
              <a:t>tanh</a:t>
            </a:r>
            <a:endParaRPr sz="2500">
              <a:latin typeface="Calibri"/>
              <a:cs typeface="Calibri"/>
            </a:endParaRPr>
          </a:p>
        </p:txBody>
      </p:sp>
      <p:sp>
        <p:nvSpPr>
          <p:cNvPr id="16" name="object 16"/>
          <p:cNvSpPr txBox="1"/>
          <p:nvPr/>
        </p:nvSpPr>
        <p:spPr>
          <a:xfrm>
            <a:off x="4402558" y="4240503"/>
            <a:ext cx="1286510" cy="635635"/>
          </a:xfrm>
          <a:prstGeom prst="rect">
            <a:avLst/>
          </a:prstGeom>
          <a:ln w="9525">
            <a:solidFill>
              <a:srgbClr val="000000"/>
            </a:solidFill>
          </a:ln>
        </p:spPr>
        <p:txBody>
          <a:bodyPr vert="horz" wrap="square" lIns="0" tIns="102235" rIns="0" bIns="0" rtlCol="0">
            <a:spAutoFit/>
          </a:bodyPr>
          <a:lstStyle/>
          <a:p>
            <a:pPr marL="140335">
              <a:lnSpc>
                <a:spcPct val="100000"/>
              </a:lnSpc>
              <a:spcBef>
                <a:spcPts val="805"/>
              </a:spcBef>
            </a:pPr>
            <a:r>
              <a:rPr sz="2500" spc="-5" dirty="0">
                <a:latin typeface="Calibri"/>
                <a:cs typeface="Calibri"/>
              </a:rPr>
              <a:t>sigmoid</a:t>
            </a:r>
            <a:endParaRPr sz="2500">
              <a:latin typeface="Calibri"/>
              <a:cs typeface="Calibri"/>
            </a:endParaRPr>
          </a:p>
        </p:txBody>
      </p:sp>
      <p:sp>
        <p:nvSpPr>
          <p:cNvPr id="17" name="object 17"/>
          <p:cNvSpPr/>
          <p:nvPr/>
        </p:nvSpPr>
        <p:spPr>
          <a:xfrm>
            <a:off x="5743342" y="3097895"/>
            <a:ext cx="479425" cy="76200"/>
          </a:xfrm>
          <a:custGeom>
            <a:avLst/>
            <a:gdLst/>
            <a:ahLst/>
            <a:cxnLst/>
            <a:rect l="l" t="t" r="r" b="b"/>
            <a:pathLst>
              <a:path w="479425" h="76200">
                <a:moveTo>
                  <a:pt x="402875" y="42862"/>
                </a:moveTo>
                <a:lnTo>
                  <a:pt x="402874" y="76200"/>
                </a:lnTo>
                <a:lnTo>
                  <a:pt x="469549" y="42862"/>
                </a:lnTo>
                <a:lnTo>
                  <a:pt x="402875" y="42862"/>
                </a:lnTo>
                <a:close/>
              </a:path>
              <a:path w="479425" h="76200">
                <a:moveTo>
                  <a:pt x="402875" y="33337"/>
                </a:moveTo>
                <a:lnTo>
                  <a:pt x="402875" y="42862"/>
                </a:lnTo>
                <a:lnTo>
                  <a:pt x="415574" y="42862"/>
                </a:lnTo>
                <a:lnTo>
                  <a:pt x="415574" y="33337"/>
                </a:lnTo>
                <a:lnTo>
                  <a:pt x="402875" y="33337"/>
                </a:lnTo>
                <a:close/>
              </a:path>
              <a:path w="479425" h="76200">
                <a:moveTo>
                  <a:pt x="402875" y="0"/>
                </a:moveTo>
                <a:lnTo>
                  <a:pt x="402875" y="33337"/>
                </a:lnTo>
                <a:lnTo>
                  <a:pt x="415574" y="33337"/>
                </a:lnTo>
                <a:lnTo>
                  <a:pt x="415574" y="42862"/>
                </a:lnTo>
                <a:lnTo>
                  <a:pt x="469552" y="42861"/>
                </a:lnTo>
                <a:lnTo>
                  <a:pt x="479074" y="38100"/>
                </a:lnTo>
                <a:lnTo>
                  <a:pt x="402875" y="0"/>
                </a:lnTo>
                <a:close/>
              </a:path>
              <a:path w="479425" h="76200">
                <a:moveTo>
                  <a:pt x="0" y="33336"/>
                </a:moveTo>
                <a:lnTo>
                  <a:pt x="0" y="42861"/>
                </a:lnTo>
                <a:lnTo>
                  <a:pt x="402875" y="42862"/>
                </a:lnTo>
                <a:lnTo>
                  <a:pt x="402875" y="33337"/>
                </a:lnTo>
                <a:lnTo>
                  <a:pt x="0" y="33336"/>
                </a:lnTo>
                <a:close/>
              </a:path>
            </a:pathLst>
          </a:custGeom>
          <a:solidFill>
            <a:srgbClr val="666666"/>
          </a:solidFill>
        </p:spPr>
        <p:txBody>
          <a:bodyPr wrap="square" lIns="0" tIns="0" rIns="0" bIns="0" rtlCol="0"/>
          <a:lstStyle/>
          <a:p>
            <a:endParaRPr/>
          </a:p>
        </p:txBody>
      </p:sp>
      <p:sp>
        <p:nvSpPr>
          <p:cNvPr id="18" name="object 18"/>
          <p:cNvSpPr/>
          <p:nvPr/>
        </p:nvSpPr>
        <p:spPr>
          <a:xfrm>
            <a:off x="5743342" y="3808910"/>
            <a:ext cx="479425" cy="76200"/>
          </a:xfrm>
          <a:custGeom>
            <a:avLst/>
            <a:gdLst/>
            <a:ahLst/>
            <a:cxnLst/>
            <a:rect l="l" t="t" r="r" b="b"/>
            <a:pathLst>
              <a:path w="479425" h="76200">
                <a:moveTo>
                  <a:pt x="402875" y="42862"/>
                </a:moveTo>
                <a:lnTo>
                  <a:pt x="402874" y="76200"/>
                </a:lnTo>
                <a:lnTo>
                  <a:pt x="469549" y="42862"/>
                </a:lnTo>
                <a:lnTo>
                  <a:pt x="402875" y="42862"/>
                </a:lnTo>
                <a:close/>
              </a:path>
              <a:path w="479425" h="76200">
                <a:moveTo>
                  <a:pt x="402875" y="33337"/>
                </a:moveTo>
                <a:lnTo>
                  <a:pt x="402875" y="42862"/>
                </a:lnTo>
                <a:lnTo>
                  <a:pt x="415574" y="42862"/>
                </a:lnTo>
                <a:lnTo>
                  <a:pt x="415574" y="33337"/>
                </a:lnTo>
                <a:lnTo>
                  <a:pt x="402875" y="33337"/>
                </a:lnTo>
                <a:close/>
              </a:path>
              <a:path w="479425" h="76200">
                <a:moveTo>
                  <a:pt x="402875" y="0"/>
                </a:moveTo>
                <a:lnTo>
                  <a:pt x="402875" y="33337"/>
                </a:lnTo>
                <a:lnTo>
                  <a:pt x="415574" y="33337"/>
                </a:lnTo>
                <a:lnTo>
                  <a:pt x="415574" y="42862"/>
                </a:lnTo>
                <a:lnTo>
                  <a:pt x="469552" y="42861"/>
                </a:lnTo>
                <a:lnTo>
                  <a:pt x="479074" y="38100"/>
                </a:lnTo>
                <a:lnTo>
                  <a:pt x="402875" y="0"/>
                </a:lnTo>
                <a:close/>
              </a:path>
              <a:path w="479425" h="76200">
                <a:moveTo>
                  <a:pt x="0" y="33336"/>
                </a:moveTo>
                <a:lnTo>
                  <a:pt x="0" y="42861"/>
                </a:lnTo>
                <a:lnTo>
                  <a:pt x="402875" y="42862"/>
                </a:lnTo>
                <a:lnTo>
                  <a:pt x="402875" y="33337"/>
                </a:lnTo>
                <a:lnTo>
                  <a:pt x="0" y="33336"/>
                </a:lnTo>
                <a:close/>
              </a:path>
            </a:pathLst>
          </a:custGeom>
          <a:solidFill>
            <a:srgbClr val="666666"/>
          </a:solidFill>
        </p:spPr>
        <p:txBody>
          <a:bodyPr wrap="square" lIns="0" tIns="0" rIns="0" bIns="0" rtlCol="0"/>
          <a:lstStyle/>
          <a:p>
            <a:endParaRPr/>
          </a:p>
        </p:txBody>
      </p:sp>
      <p:sp>
        <p:nvSpPr>
          <p:cNvPr id="19" name="object 19"/>
          <p:cNvSpPr/>
          <p:nvPr/>
        </p:nvSpPr>
        <p:spPr>
          <a:xfrm>
            <a:off x="5743342" y="4519924"/>
            <a:ext cx="479425" cy="76200"/>
          </a:xfrm>
          <a:custGeom>
            <a:avLst/>
            <a:gdLst/>
            <a:ahLst/>
            <a:cxnLst/>
            <a:rect l="l" t="t" r="r" b="b"/>
            <a:pathLst>
              <a:path w="479425" h="76200">
                <a:moveTo>
                  <a:pt x="402875" y="42862"/>
                </a:moveTo>
                <a:lnTo>
                  <a:pt x="402874" y="76200"/>
                </a:lnTo>
                <a:lnTo>
                  <a:pt x="469549" y="42862"/>
                </a:lnTo>
                <a:lnTo>
                  <a:pt x="402875" y="42862"/>
                </a:lnTo>
                <a:close/>
              </a:path>
              <a:path w="479425" h="76200">
                <a:moveTo>
                  <a:pt x="402875" y="33337"/>
                </a:moveTo>
                <a:lnTo>
                  <a:pt x="402875" y="42862"/>
                </a:lnTo>
                <a:lnTo>
                  <a:pt x="415574" y="42862"/>
                </a:lnTo>
                <a:lnTo>
                  <a:pt x="415574" y="33337"/>
                </a:lnTo>
                <a:lnTo>
                  <a:pt x="402875" y="33337"/>
                </a:lnTo>
                <a:close/>
              </a:path>
              <a:path w="479425" h="76200">
                <a:moveTo>
                  <a:pt x="402875" y="0"/>
                </a:moveTo>
                <a:lnTo>
                  <a:pt x="402875" y="33337"/>
                </a:lnTo>
                <a:lnTo>
                  <a:pt x="415574" y="33337"/>
                </a:lnTo>
                <a:lnTo>
                  <a:pt x="415574" y="42862"/>
                </a:lnTo>
                <a:lnTo>
                  <a:pt x="469552" y="42861"/>
                </a:lnTo>
                <a:lnTo>
                  <a:pt x="479074" y="38100"/>
                </a:lnTo>
                <a:lnTo>
                  <a:pt x="402875" y="0"/>
                </a:lnTo>
                <a:close/>
              </a:path>
              <a:path w="479425" h="76200">
                <a:moveTo>
                  <a:pt x="0" y="33336"/>
                </a:moveTo>
                <a:lnTo>
                  <a:pt x="0" y="42861"/>
                </a:lnTo>
                <a:lnTo>
                  <a:pt x="402875" y="42862"/>
                </a:lnTo>
                <a:lnTo>
                  <a:pt x="402875" y="33337"/>
                </a:lnTo>
                <a:lnTo>
                  <a:pt x="0" y="33336"/>
                </a:lnTo>
                <a:close/>
              </a:path>
            </a:pathLst>
          </a:custGeom>
          <a:solidFill>
            <a:srgbClr val="666666"/>
          </a:solidFill>
        </p:spPr>
        <p:txBody>
          <a:bodyPr wrap="square" lIns="0" tIns="0" rIns="0" bIns="0" rtlCol="0"/>
          <a:lstStyle/>
          <a:p>
            <a:endParaRPr/>
          </a:p>
        </p:txBody>
      </p:sp>
      <p:sp>
        <p:nvSpPr>
          <p:cNvPr id="20" name="object 20"/>
          <p:cNvSpPr/>
          <p:nvPr/>
        </p:nvSpPr>
        <p:spPr>
          <a:xfrm>
            <a:off x="5743342" y="5230939"/>
            <a:ext cx="479425" cy="76200"/>
          </a:xfrm>
          <a:custGeom>
            <a:avLst/>
            <a:gdLst/>
            <a:ahLst/>
            <a:cxnLst/>
            <a:rect l="l" t="t" r="r" b="b"/>
            <a:pathLst>
              <a:path w="479425" h="76200">
                <a:moveTo>
                  <a:pt x="402875" y="0"/>
                </a:moveTo>
                <a:lnTo>
                  <a:pt x="402874" y="76200"/>
                </a:lnTo>
                <a:lnTo>
                  <a:pt x="469549" y="42862"/>
                </a:lnTo>
                <a:lnTo>
                  <a:pt x="415574" y="42862"/>
                </a:lnTo>
                <a:lnTo>
                  <a:pt x="415574" y="33337"/>
                </a:lnTo>
                <a:lnTo>
                  <a:pt x="469549" y="33337"/>
                </a:lnTo>
                <a:lnTo>
                  <a:pt x="402875" y="0"/>
                </a:lnTo>
                <a:close/>
              </a:path>
              <a:path w="479425" h="76200">
                <a:moveTo>
                  <a:pt x="402875" y="33337"/>
                </a:moveTo>
                <a:lnTo>
                  <a:pt x="0" y="33337"/>
                </a:lnTo>
                <a:lnTo>
                  <a:pt x="0" y="42862"/>
                </a:lnTo>
                <a:lnTo>
                  <a:pt x="402875" y="42862"/>
                </a:lnTo>
                <a:lnTo>
                  <a:pt x="402875" y="33337"/>
                </a:lnTo>
                <a:close/>
              </a:path>
              <a:path w="479425" h="76200">
                <a:moveTo>
                  <a:pt x="469549" y="33337"/>
                </a:moveTo>
                <a:lnTo>
                  <a:pt x="415574" y="33337"/>
                </a:lnTo>
                <a:lnTo>
                  <a:pt x="415574" y="42862"/>
                </a:lnTo>
                <a:lnTo>
                  <a:pt x="469549" y="42862"/>
                </a:lnTo>
                <a:lnTo>
                  <a:pt x="479074" y="38100"/>
                </a:lnTo>
                <a:lnTo>
                  <a:pt x="469549" y="33337"/>
                </a:lnTo>
                <a:close/>
              </a:path>
            </a:pathLst>
          </a:custGeom>
          <a:solidFill>
            <a:srgbClr val="666666"/>
          </a:solidFill>
        </p:spPr>
        <p:txBody>
          <a:bodyPr wrap="square" lIns="0" tIns="0" rIns="0" bIns="0" rtlCol="0"/>
          <a:lstStyle/>
          <a:p>
            <a:endParaRPr/>
          </a:p>
        </p:txBody>
      </p:sp>
      <p:grpSp>
        <p:nvGrpSpPr>
          <p:cNvPr id="21" name="object 21"/>
          <p:cNvGrpSpPr/>
          <p:nvPr/>
        </p:nvGrpSpPr>
        <p:grpSpPr>
          <a:xfrm>
            <a:off x="3894160" y="2813710"/>
            <a:ext cx="400685" cy="2778125"/>
            <a:chOff x="3894160" y="2813710"/>
            <a:chExt cx="400685" cy="2778125"/>
          </a:xfrm>
        </p:grpSpPr>
        <p:sp>
          <p:nvSpPr>
            <p:cNvPr id="22" name="object 22"/>
            <p:cNvSpPr/>
            <p:nvPr/>
          </p:nvSpPr>
          <p:spPr>
            <a:xfrm>
              <a:off x="3898922" y="2818472"/>
              <a:ext cx="391160" cy="2768600"/>
            </a:xfrm>
            <a:custGeom>
              <a:avLst/>
              <a:gdLst/>
              <a:ahLst/>
              <a:cxnLst/>
              <a:rect l="l" t="t" r="r" b="b"/>
              <a:pathLst>
                <a:path w="391160" h="2768600">
                  <a:moveTo>
                    <a:pt x="390697" y="0"/>
                  </a:moveTo>
                  <a:lnTo>
                    <a:pt x="0" y="0"/>
                  </a:lnTo>
                  <a:lnTo>
                    <a:pt x="0" y="2768479"/>
                  </a:lnTo>
                  <a:lnTo>
                    <a:pt x="390697" y="2768479"/>
                  </a:lnTo>
                  <a:lnTo>
                    <a:pt x="390697" y="0"/>
                  </a:lnTo>
                  <a:close/>
                </a:path>
              </a:pathLst>
            </a:custGeom>
            <a:solidFill>
              <a:srgbClr val="F3F3F3"/>
            </a:solidFill>
          </p:spPr>
          <p:txBody>
            <a:bodyPr wrap="square" lIns="0" tIns="0" rIns="0" bIns="0" rtlCol="0"/>
            <a:lstStyle/>
            <a:p>
              <a:endParaRPr/>
            </a:p>
          </p:txBody>
        </p:sp>
        <p:sp>
          <p:nvSpPr>
            <p:cNvPr id="23" name="object 23"/>
            <p:cNvSpPr/>
            <p:nvPr/>
          </p:nvSpPr>
          <p:spPr>
            <a:xfrm>
              <a:off x="3898922" y="2818472"/>
              <a:ext cx="391160" cy="2768600"/>
            </a:xfrm>
            <a:custGeom>
              <a:avLst/>
              <a:gdLst/>
              <a:ahLst/>
              <a:cxnLst/>
              <a:rect l="l" t="t" r="r" b="b"/>
              <a:pathLst>
                <a:path w="391160" h="2768600">
                  <a:moveTo>
                    <a:pt x="0" y="0"/>
                  </a:moveTo>
                  <a:lnTo>
                    <a:pt x="390698" y="0"/>
                  </a:lnTo>
                  <a:lnTo>
                    <a:pt x="390698" y="2768479"/>
                  </a:lnTo>
                  <a:lnTo>
                    <a:pt x="0" y="2768479"/>
                  </a:lnTo>
                  <a:lnTo>
                    <a:pt x="0" y="0"/>
                  </a:lnTo>
                  <a:close/>
                </a:path>
              </a:pathLst>
            </a:custGeom>
            <a:ln w="9525">
              <a:solidFill>
                <a:srgbClr val="000000"/>
              </a:solidFill>
            </a:ln>
          </p:spPr>
          <p:txBody>
            <a:bodyPr wrap="square" lIns="0" tIns="0" rIns="0" bIns="0" rtlCol="0"/>
            <a:lstStyle/>
            <a:p>
              <a:endParaRPr/>
            </a:p>
          </p:txBody>
        </p:sp>
      </p:grpSp>
      <p:sp>
        <p:nvSpPr>
          <p:cNvPr id="24" name="object 24"/>
          <p:cNvSpPr txBox="1"/>
          <p:nvPr/>
        </p:nvSpPr>
        <p:spPr>
          <a:xfrm>
            <a:off x="684123" y="5631180"/>
            <a:ext cx="1226185"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4h</a:t>
            </a:r>
            <a:r>
              <a:rPr sz="3200" spc="-55" dirty="0">
                <a:latin typeface="Calibri"/>
                <a:cs typeface="Calibri"/>
              </a:rPr>
              <a:t> </a:t>
            </a:r>
            <a:r>
              <a:rPr sz="3200" dirty="0">
                <a:latin typeface="Calibri"/>
                <a:cs typeface="Calibri"/>
              </a:rPr>
              <a:t>x</a:t>
            </a:r>
            <a:r>
              <a:rPr sz="3200" spc="-45" dirty="0">
                <a:latin typeface="Calibri"/>
                <a:cs typeface="Calibri"/>
              </a:rPr>
              <a:t> </a:t>
            </a:r>
            <a:r>
              <a:rPr sz="3200" dirty="0">
                <a:latin typeface="Calibri"/>
                <a:cs typeface="Calibri"/>
              </a:rPr>
              <a:t>2h</a:t>
            </a:r>
            <a:endParaRPr sz="3200">
              <a:latin typeface="Calibri"/>
              <a:cs typeface="Calibri"/>
            </a:endParaRPr>
          </a:p>
        </p:txBody>
      </p:sp>
      <p:sp>
        <p:nvSpPr>
          <p:cNvPr id="25" name="object 25"/>
          <p:cNvSpPr txBox="1"/>
          <p:nvPr/>
        </p:nvSpPr>
        <p:spPr>
          <a:xfrm>
            <a:off x="3804977" y="5597652"/>
            <a:ext cx="44577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4h</a:t>
            </a:r>
            <a:endParaRPr sz="3200">
              <a:latin typeface="Calibri"/>
              <a:cs typeface="Calibri"/>
            </a:endParaRPr>
          </a:p>
        </p:txBody>
      </p:sp>
      <p:sp>
        <p:nvSpPr>
          <p:cNvPr id="26" name="object 26"/>
          <p:cNvSpPr txBox="1"/>
          <p:nvPr/>
        </p:nvSpPr>
        <p:spPr>
          <a:xfrm>
            <a:off x="6231578" y="5597652"/>
            <a:ext cx="647065"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4</a:t>
            </a:r>
            <a:r>
              <a:rPr sz="3200" spc="-10" dirty="0">
                <a:latin typeface="Calibri"/>
                <a:cs typeface="Calibri"/>
              </a:rPr>
              <a:t>*</a:t>
            </a:r>
            <a:r>
              <a:rPr sz="3200" dirty="0">
                <a:latin typeface="Calibri"/>
                <a:cs typeface="Calibri"/>
              </a:rPr>
              <a:t>h</a:t>
            </a:r>
            <a:endParaRPr sz="3200">
              <a:latin typeface="Calibri"/>
              <a:cs typeface="Calibri"/>
            </a:endParaRPr>
          </a:p>
        </p:txBody>
      </p:sp>
      <p:sp>
        <p:nvSpPr>
          <p:cNvPr id="27" name="object 27"/>
          <p:cNvSpPr txBox="1"/>
          <p:nvPr/>
        </p:nvSpPr>
        <p:spPr>
          <a:xfrm>
            <a:off x="6554067" y="1118108"/>
            <a:ext cx="4937125" cy="112903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i</a:t>
            </a:r>
            <a:r>
              <a:rPr sz="2400" spc="-5" dirty="0">
                <a:latin typeface="Calibri"/>
                <a:cs typeface="Calibri"/>
              </a:rPr>
              <a:t>:</a:t>
            </a:r>
            <a:r>
              <a:rPr sz="2400" spc="-15" dirty="0">
                <a:latin typeface="Calibri"/>
                <a:cs typeface="Calibri"/>
              </a:rPr>
              <a:t> </a:t>
            </a:r>
            <a:r>
              <a:rPr sz="2400" u="heavy" spc="-5" dirty="0">
                <a:uFill>
                  <a:solidFill>
                    <a:srgbClr val="000000"/>
                  </a:solidFill>
                </a:uFill>
                <a:latin typeface="Calibri"/>
                <a:cs typeface="Calibri"/>
              </a:rPr>
              <a:t>Input</a:t>
            </a:r>
            <a:r>
              <a:rPr sz="2400" u="heavy" spc="-10" dirty="0">
                <a:uFill>
                  <a:solidFill>
                    <a:srgbClr val="000000"/>
                  </a:solidFill>
                </a:uFill>
                <a:latin typeface="Calibri"/>
                <a:cs typeface="Calibri"/>
              </a:rPr>
              <a:t> </a:t>
            </a:r>
            <a:r>
              <a:rPr sz="2400" u="heavy" spc="-25" dirty="0">
                <a:uFill>
                  <a:solidFill>
                    <a:srgbClr val="000000"/>
                  </a:solidFill>
                </a:uFill>
                <a:latin typeface="Calibri"/>
                <a:cs typeface="Calibri"/>
              </a:rPr>
              <a:t>gate</a:t>
            </a:r>
            <a:r>
              <a:rPr sz="2400" spc="-25" dirty="0">
                <a:latin typeface="Calibri"/>
                <a:cs typeface="Calibri"/>
              </a:rPr>
              <a:t>,</a:t>
            </a:r>
            <a:r>
              <a:rPr sz="2400" spc="-5" dirty="0">
                <a:latin typeface="Calibri"/>
                <a:cs typeface="Calibri"/>
              </a:rPr>
              <a:t> whether </a:t>
            </a:r>
            <a:r>
              <a:rPr sz="2400" spc="-15" dirty="0">
                <a:latin typeface="Calibri"/>
                <a:cs typeface="Calibri"/>
              </a:rPr>
              <a:t>to</a:t>
            </a:r>
            <a:r>
              <a:rPr sz="2400" spc="-10" dirty="0">
                <a:latin typeface="Calibri"/>
                <a:cs typeface="Calibri"/>
              </a:rPr>
              <a:t> write</a:t>
            </a:r>
            <a:r>
              <a:rPr sz="2400" dirty="0">
                <a:latin typeface="Calibri"/>
                <a:cs typeface="Calibri"/>
              </a:rPr>
              <a:t> </a:t>
            </a:r>
            <a:r>
              <a:rPr sz="2400" spc="-15" dirty="0">
                <a:latin typeface="Calibri"/>
                <a:cs typeface="Calibri"/>
              </a:rPr>
              <a:t>to</a:t>
            </a:r>
            <a:r>
              <a:rPr sz="2400" spc="-10" dirty="0">
                <a:latin typeface="Calibri"/>
                <a:cs typeface="Calibri"/>
              </a:rPr>
              <a:t> </a:t>
            </a:r>
            <a:r>
              <a:rPr sz="2400" spc="-5" dirty="0">
                <a:latin typeface="Calibri"/>
                <a:cs typeface="Calibri"/>
              </a:rPr>
              <a:t>cell</a:t>
            </a:r>
            <a:endParaRPr sz="2400">
              <a:latin typeface="Calibri"/>
              <a:cs typeface="Calibri"/>
            </a:endParaRPr>
          </a:p>
          <a:p>
            <a:pPr marL="12700">
              <a:lnSpc>
                <a:spcPct val="100000"/>
              </a:lnSpc>
              <a:spcBef>
                <a:spcPts val="20"/>
              </a:spcBef>
            </a:pPr>
            <a:r>
              <a:rPr sz="2400" b="1" dirty="0">
                <a:latin typeface="Calibri"/>
                <a:cs typeface="Calibri"/>
              </a:rPr>
              <a:t>f</a:t>
            </a:r>
            <a:r>
              <a:rPr sz="2400" dirty="0">
                <a:latin typeface="Calibri"/>
                <a:cs typeface="Calibri"/>
              </a:rPr>
              <a:t>:</a:t>
            </a:r>
            <a:r>
              <a:rPr sz="2400" spc="-20" dirty="0">
                <a:latin typeface="Calibri"/>
                <a:cs typeface="Calibri"/>
              </a:rPr>
              <a:t> </a:t>
            </a:r>
            <a:r>
              <a:rPr sz="2400" u="heavy" spc="-20" dirty="0">
                <a:uFill>
                  <a:solidFill>
                    <a:srgbClr val="000000"/>
                  </a:solidFill>
                </a:uFill>
                <a:latin typeface="Calibri"/>
                <a:cs typeface="Calibri"/>
              </a:rPr>
              <a:t>Forget</a:t>
            </a:r>
            <a:r>
              <a:rPr sz="2400" u="heavy" spc="-15" dirty="0">
                <a:uFill>
                  <a:solidFill>
                    <a:srgbClr val="000000"/>
                  </a:solidFill>
                </a:uFill>
                <a:latin typeface="Calibri"/>
                <a:cs typeface="Calibri"/>
              </a:rPr>
              <a:t> </a:t>
            </a:r>
            <a:r>
              <a:rPr sz="2400" u="heavy" spc="-20" dirty="0">
                <a:uFill>
                  <a:solidFill>
                    <a:srgbClr val="000000"/>
                  </a:solidFill>
                </a:uFill>
                <a:latin typeface="Calibri"/>
                <a:cs typeface="Calibri"/>
              </a:rPr>
              <a:t>gate</a:t>
            </a:r>
            <a:r>
              <a:rPr sz="2400" spc="-20" dirty="0">
                <a:latin typeface="Calibri"/>
                <a:cs typeface="Calibri"/>
              </a:rPr>
              <a:t>,</a:t>
            </a:r>
            <a:r>
              <a:rPr sz="2400" spc="-15" dirty="0">
                <a:latin typeface="Calibri"/>
                <a:cs typeface="Calibri"/>
              </a:rPr>
              <a:t> </a:t>
            </a:r>
            <a:r>
              <a:rPr sz="2400" spc="-5" dirty="0">
                <a:latin typeface="Calibri"/>
                <a:cs typeface="Calibri"/>
              </a:rPr>
              <a:t>Whether</a:t>
            </a:r>
            <a:r>
              <a:rPr sz="2400" spc="-10" dirty="0">
                <a:latin typeface="Calibri"/>
                <a:cs typeface="Calibri"/>
              </a:rPr>
              <a:t> </a:t>
            </a:r>
            <a:r>
              <a:rPr sz="2400" spc="-15" dirty="0">
                <a:latin typeface="Calibri"/>
                <a:cs typeface="Calibri"/>
              </a:rPr>
              <a:t>to</a:t>
            </a:r>
            <a:r>
              <a:rPr sz="2400" spc="-20" dirty="0">
                <a:latin typeface="Calibri"/>
                <a:cs typeface="Calibri"/>
              </a:rPr>
              <a:t> </a:t>
            </a:r>
            <a:r>
              <a:rPr sz="2400" spc="-10" dirty="0">
                <a:latin typeface="Calibri"/>
                <a:cs typeface="Calibri"/>
              </a:rPr>
              <a:t>erase</a:t>
            </a:r>
            <a:r>
              <a:rPr sz="2400" spc="-5" dirty="0">
                <a:latin typeface="Calibri"/>
                <a:cs typeface="Calibri"/>
              </a:rPr>
              <a:t> cell</a:t>
            </a:r>
            <a:endParaRPr sz="2400">
              <a:latin typeface="Calibri"/>
              <a:cs typeface="Calibri"/>
            </a:endParaRPr>
          </a:p>
          <a:p>
            <a:pPr marL="12700">
              <a:lnSpc>
                <a:spcPct val="100000"/>
              </a:lnSpc>
              <a:spcBef>
                <a:spcPts val="25"/>
              </a:spcBef>
            </a:pPr>
            <a:r>
              <a:rPr sz="2400" b="1" spc="-5" dirty="0">
                <a:latin typeface="Calibri"/>
                <a:cs typeface="Calibri"/>
              </a:rPr>
              <a:t>o</a:t>
            </a:r>
            <a:r>
              <a:rPr sz="2400" spc="-5" dirty="0">
                <a:latin typeface="Calibri"/>
                <a:cs typeface="Calibri"/>
              </a:rPr>
              <a:t>:</a:t>
            </a:r>
            <a:r>
              <a:rPr sz="2400" spc="-15" dirty="0">
                <a:latin typeface="Calibri"/>
                <a:cs typeface="Calibri"/>
              </a:rPr>
              <a:t> </a:t>
            </a:r>
            <a:r>
              <a:rPr sz="2400" u="heavy" spc="-5" dirty="0">
                <a:uFill>
                  <a:solidFill>
                    <a:srgbClr val="000000"/>
                  </a:solidFill>
                </a:uFill>
                <a:latin typeface="Calibri"/>
                <a:cs typeface="Calibri"/>
              </a:rPr>
              <a:t>Output</a:t>
            </a:r>
            <a:r>
              <a:rPr sz="2400" u="heavy" spc="-10" dirty="0">
                <a:uFill>
                  <a:solidFill>
                    <a:srgbClr val="000000"/>
                  </a:solidFill>
                </a:uFill>
                <a:latin typeface="Calibri"/>
                <a:cs typeface="Calibri"/>
              </a:rPr>
              <a:t> </a:t>
            </a:r>
            <a:r>
              <a:rPr sz="2400" u="heavy" spc="-25" dirty="0">
                <a:uFill>
                  <a:solidFill>
                    <a:srgbClr val="000000"/>
                  </a:solidFill>
                </a:uFill>
                <a:latin typeface="Calibri"/>
                <a:cs typeface="Calibri"/>
              </a:rPr>
              <a:t>gate</a:t>
            </a:r>
            <a:r>
              <a:rPr sz="2400" spc="-25" dirty="0">
                <a:latin typeface="Calibri"/>
                <a:cs typeface="Calibri"/>
              </a:rPr>
              <a:t>,</a:t>
            </a:r>
            <a:r>
              <a:rPr sz="2400" spc="-5" dirty="0">
                <a:latin typeface="Calibri"/>
                <a:cs typeface="Calibri"/>
              </a:rPr>
              <a:t> How</a:t>
            </a:r>
            <a:r>
              <a:rPr sz="2400" spc="-10" dirty="0">
                <a:latin typeface="Calibri"/>
                <a:cs typeface="Calibri"/>
              </a:rPr>
              <a:t> </a:t>
            </a:r>
            <a:r>
              <a:rPr sz="2400" spc="-5" dirty="0">
                <a:latin typeface="Calibri"/>
                <a:cs typeface="Calibri"/>
              </a:rPr>
              <a:t>much </a:t>
            </a:r>
            <a:r>
              <a:rPr sz="2400" spc="-15" dirty="0">
                <a:latin typeface="Calibri"/>
                <a:cs typeface="Calibri"/>
              </a:rPr>
              <a:t>to</a:t>
            </a:r>
            <a:r>
              <a:rPr sz="2400" spc="-10" dirty="0">
                <a:latin typeface="Calibri"/>
                <a:cs typeface="Calibri"/>
              </a:rPr>
              <a:t> </a:t>
            </a:r>
            <a:r>
              <a:rPr sz="2400" spc="-15" dirty="0">
                <a:latin typeface="Calibri"/>
                <a:cs typeface="Calibri"/>
              </a:rPr>
              <a:t>reveal</a:t>
            </a:r>
            <a:r>
              <a:rPr sz="2400" spc="-10" dirty="0">
                <a:latin typeface="Calibri"/>
                <a:cs typeface="Calibri"/>
              </a:rPr>
              <a:t> </a:t>
            </a:r>
            <a:r>
              <a:rPr sz="2400" spc="-5" dirty="0">
                <a:latin typeface="Calibri"/>
                <a:cs typeface="Calibri"/>
              </a:rPr>
              <a:t>cell</a:t>
            </a:r>
            <a:endParaRPr sz="2400">
              <a:latin typeface="Calibri"/>
              <a:cs typeface="Calibri"/>
            </a:endParaRPr>
          </a:p>
        </p:txBody>
      </p:sp>
      <p:sp>
        <p:nvSpPr>
          <p:cNvPr id="28" name="object 28"/>
          <p:cNvSpPr txBox="1"/>
          <p:nvPr/>
        </p:nvSpPr>
        <p:spPr>
          <a:xfrm>
            <a:off x="6554067" y="2224532"/>
            <a:ext cx="5227320" cy="391160"/>
          </a:xfrm>
          <a:prstGeom prst="rect">
            <a:avLst/>
          </a:prstGeom>
        </p:spPr>
        <p:txBody>
          <a:bodyPr vert="horz" wrap="square" lIns="0" tIns="12700" rIns="0" bIns="0" rtlCol="0">
            <a:spAutoFit/>
          </a:bodyPr>
          <a:lstStyle/>
          <a:p>
            <a:pPr marL="12700">
              <a:lnSpc>
                <a:spcPct val="100000"/>
              </a:lnSpc>
              <a:spcBef>
                <a:spcPts val="100"/>
              </a:spcBef>
            </a:pPr>
            <a:r>
              <a:rPr sz="2400" b="1" spc="-5" dirty="0">
                <a:latin typeface="Calibri"/>
                <a:cs typeface="Calibri"/>
              </a:rPr>
              <a:t>g</a:t>
            </a:r>
            <a:r>
              <a:rPr sz="2400" spc="-5" dirty="0">
                <a:latin typeface="Calibri"/>
                <a:cs typeface="Calibri"/>
              </a:rPr>
              <a:t>:</a:t>
            </a:r>
            <a:r>
              <a:rPr sz="2400" spc="-15" dirty="0">
                <a:latin typeface="Calibri"/>
                <a:cs typeface="Calibri"/>
              </a:rPr>
              <a:t> </a:t>
            </a:r>
            <a:r>
              <a:rPr sz="2400" u="heavy" spc="-20" dirty="0">
                <a:uFill>
                  <a:solidFill>
                    <a:srgbClr val="000000"/>
                  </a:solidFill>
                </a:uFill>
                <a:latin typeface="Calibri"/>
                <a:cs typeface="Calibri"/>
              </a:rPr>
              <a:t>Gate</a:t>
            </a:r>
            <a:r>
              <a:rPr sz="2400" u="heavy" dirty="0">
                <a:uFill>
                  <a:solidFill>
                    <a:srgbClr val="000000"/>
                  </a:solidFill>
                </a:uFill>
                <a:latin typeface="Calibri"/>
                <a:cs typeface="Calibri"/>
              </a:rPr>
              <a:t> </a:t>
            </a:r>
            <a:r>
              <a:rPr sz="2400" u="heavy" spc="-30" dirty="0">
                <a:uFill>
                  <a:solidFill>
                    <a:srgbClr val="000000"/>
                  </a:solidFill>
                </a:uFill>
                <a:latin typeface="Calibri"/>
                <a:cs typeface="Calibri"/>
              </a:rPr>
              <a:t>gate</a:t>
            </a:r>
            <a:r>
              <a:rPr sz="2400" spc="-10" dirty="0">
                <a:latin typeface="Calibri"/>
                <a:cs typeface="Calibri"/>
              </a:rPr>
              <a:t> </a:t>
            </a:r>
            <a:r>
              <a:rPr sz="2400" spc="-5" dirty="0">
                <a:latin typeface="Calibri"/>
                <a:cs typeface="Calibri"/>
              </a:rPr>
              <a:t>(?), How</a:t>
            </a:r>
            <a:r>
              <a:rPr sz="2400" spc="-15" dirty="0">
                <a:latin typeface="Calibri"/>
                <a:cs typeface="Calibri"/>
              </a:rPr>
              <a:t> </a:t>
            </a:r>
            <a:r>
              <a:rPr sz="2400" spc="-5" dirty="0">
                <a:latin typeface="Calibri"/>
                <a:cs typeface="Calibri"/>
              </a:rPr>
              <a:t>much </a:t>
            </a:r>
            <a:r>
              <a:rPr sz="2400" spc="-15" dirty="0">
                <a:latin typeface="Calibri"/>
                <a:cs typeface="Calibri"/>
              </a:rPr>
              <a:t>to</a:t>
            </a:r>
            <a:r>
              <a:rPr sz="2400" spc="-10" dirty="0">
                <a:latin typeface="Calibri"/>
                <a:cs typeface="Calibri"/>
              </a:rPr>
              <a:t> write</a:t>
            </a:r>
            <a:r>
              <a:rPr sz="2400" spc="-5" dirty="0">
                <a:latin typeface="Calibri"/>
                <a:cs typeface="Calibri"/>
              </a:rPr>
              <a:t> </a:t>
            </a:r>
            <a:r>
              <a:rPr sz="2400" spc="-15" dirty="0">
                <a:latin typeface="Calibri"/>
                <a:cs typeface="Calibri"/>
              </a:rPr>
              <a:t>to</a:t>
            </a:r>
            <a:r>
              <a:rPr sz="2400" spc="-10" dirty="0">
                <a:latin typeface="Calibri"/>
                <a:cs typeface="Calibri"/>
              </a:rPr>
              <a:t> </a:t>
            </a:r>
            <a:r>
              <a:rPr sz="2400" spc="-5" dirty="0">
                <a:latin typeface="Calibri"/>
                <a:cs typeface="Calibri"/>
              </a:rPr>
              <a:t>cell</a:t>
            </a:r>
            <a:endParaRPr sz="2400">
              <a:latin typeface="Calibri"/>
              <a:cs typeface="Calibri"/>
            </a:endParaRPr>
          </a:p>
        </p:txBody>
      </p:sp>
      <p:sp>
        <p:nvSpPr>
          <p:cNvPr id="94" name="object 7">
            <a:extLst>
              <a:ext uri="{FF2B5EF4-FFF2-40B4-BE49-F238E27FC236}">
                <a16:creationId xmlns:a16="http://schemas.microsoft.com/office/drawing/2014/main" id="{47A075E6-8BAF-4A4B-9133-4C159FFC7C16}"/>
              </a:ext>
            </a:extLst>
          </p:cNvPr>
          <p:cNvSpPr/>
          <p:nvPr/>
        </p:nvSpPr>
        <p:spPr>
          <a:xfrm>
            <a:off x="7187222" y="3112572"/>
            <a:ext cx="927100" cy="1762125"/>
          </a:xfrm>
          <a:custGeom>
            <a:avLst/>
            <a:gdLst/>
            <a:ahLst/>
            <a:cxnLst/>
            <a:rect l="l" t="t" r="r" b="b"/>
            <a:pathLst>
              <a:path w="927100" h="1762125">
                <a:moveTo>
                  <a:pt x="687015" y="0"/>
                </a:moveTo>
                <a:lnTo>
                  <a:pt x="671536" y="12898"/>
                </a:lnTo>
                <a:lnTo>
                  <a:pt x="696395" y="50486"/>
                </a:lnTo>
                <a:lnTo>
                  <a:pt x="719775" y="90822"/>
                </a:lnTo>
                <a:lnTo>
                  <a:pt x="741676" y="133905"/>
                </a:lnTo>
                <a:lnTo>
                  <a:pt x="762098" y="179735"/>
                </a:lnTo>
                <a:lnTo>
                  <a:pt x="781041" y="228311"/>
                </a:lnTo>
                <a:lnTo>
                  <a:pt x="798505" y="279635"/>
                </a:lnTo>
                <a:lnTo>
                  <a:pt x="814491" y="333706"/>
                </a:lnTo>
                <a:lnTo>
                  <a:pt x="828997" y="390525"/>
                </a:lnTo>
                <a:lnTo>
                  <a:pt x="839464" y="437312"/>
                </a:lnTo>
                <a:lnTo>
                  <a:pt x="848837" y="484568"/>
                </a:lnTo>
                <a:lnTo>
                  <a:pt x="857116" y="532292"/>
                </a:lnTo>
                <a:lnTo>
                  <a:pt x="864303" y="580485"/>
                </a:lnTo>
                <a:lnTo>
                  <a:pt x="870396" y="629145"/>
                </a:lnTo>
                <a:lnTo>
                  <a:pt x="875395" y="678275"/>
                </a:lnTo>
                <a:lnTo>
                  <a:pt x="879301" y="727872"/>
                </a:lnTo>
                <a:lnTo>
                  <a:pt x="882114" y="777938"/>
                </a:lnTo>
                <a:lnTo>
                  <a:pt x="883833" y="828472"/>
                </a:lnTo>
                <a:lnTo>
                  <a:pt x="884457" y="879673"/>
                </a:lnTo>
                <a:lnTo>
                  <a:pt x="883907" y="929134"/>
                </a:lnTo>
                <a:lnTo>
                  <a:pt x="882249" y="978578"/>
                </a:lnTo>
                <a:lnTo>
                  <a:pt x="879485" y="1027805"/>
                </a:lnTo>
                <a:lnTo>
                  <a:pt x="875617" y="1076816"/>
                </a:lnTo>
                <a:lnTo>
                  <a:pt x="870643" y="1125611"/>
                </a:lnTo>
                <a:lnTo>
                  <a:pt x="864564" y="1174190"/>
                </a:lnTo>
                <a:lnTo>
                  <a:pt x="857380" y="1222552"/>
                </a:lnTo>
                <a:lnTo>
                  <a:pt x="849090" y="1270698"/>
                </a:lnTo>
                <a:lnTo>
                  <a:pt x="839695" y="1318627"/>
                </a:lnTo>
                <a:lnTo>
                  <a:pt x="829195" y="1366340"/>
                </a:lnTo>
                <a:lnTo>
                  <a:pt x="814642" y="1424391"/>
                </a:lnTo>
                <a:lnTo>
                  <a:pt x="798617" y="1479531"/>
                </a:lnTo>
                <a:lnTo>
                  <a:pt x="781119" y="1531758"/>
                </a:lnTo>
                <a:lnTo>
                  <a:pt x="762148" y="1581075"/>
                </a:lnTo>
                <a:lnTo>
                  <a:pt x="741704" y="1627480"/>
                </a:lnTo>
                <a:lnTo>
                  <a:pt x="719787" y="1670974"/>
                </a:lnTo>
                <a:lnTo>
                  <a:pt x="696398" y="1711556"/>
                </a:lnTo>
                <a:lnTo>
                  <a:pt x="671536" y="1749226"/>
                </a:lnTo>
                <a:lnTo>
                  <a:pt x="687015" y="1762125"/>
                </a:lnTo>
                <a:lnTo>
                  <a:pt x="713570" y="1725183"/>
                </a:lnTo>
                <a:lnTo>
                  <a:pt x="738763" y="1685199"/>
                </a:lnTo>
                <a:lnTo>
                  <a:pt x="762596" y="1642174"/>
                </a:lnTo>
                <a:lnTo>
                  <a:pt x="785067" y="1596107"/>
                </a:lnTo>
                <a:lnTo>
                  <a:pt x="806177" y="1546998"/>
                </a:lnTo>
                <a:lnTo>
                  <a:pt x="825927" y="1494848"/>
                </a:lnTo>
                <a:lnTo>
                  <a:pt x="844315" y="1439655"/>
                </a:lnTo>
                <a:lnTo>
                  <a:pt x="861341" y="1381422"/>
                </a:lnTo>
                <a:lnTo>
                  <a:pt x="873767" y="1333381"/>
                </a:lnTo>
                <a:lnTo>
                  <a:pt x="884888" y="1284866"/>
                </a:lnTo>
                <a:lnTo>
                  <a:pt x="894706" y="1235877"/>
                </a:lnTo>
                <a:lnTo>
                  <a:pt x="903220" y="1186414"/>
                </a:lnTo>
                <a:lnTo>
                  <a:pt x="910430" y="1136476"/>
                </a:lnTo>
                <a:lnTo>
                  <a:pt x="916337" y="1086064"/>
                </a:lnTo>
                <a:lnTo>
                  <a:pt x="920940" y="1035178"/>
                </a:lnTo>
                <a:lnTo>
                  <a:pt x="924239" y="983817"/>
                </a:lnTo>
                <a:lnTo>
                  <a:pt x="926234" y="931982"/>
                </a:lnTo>
                <a:lnTo>
                  <a:pt x="926923" y="879475"/>
                </a:lnTo>
                <a:lnTo>
                  <a:pt x="926234" y="826166"/>
                </a:lnTo>
                <a:lnTo>
                  <a:pt x="924239" y="773358"/>
                </a:lnTo>
                <a:lnTo>
                  <a:pt x="920940" y="721248"/>
                </a:lnTo>
                <a:lnTo>
                  <a:pt x="916337" y="669837"/>
                </a:lnTo>
                <a:lnTo>
                  <a:pt x="910430" y="619125"/>
                </a:lnTo>
                <a:lnTo>
                  <a:pt x="903220" y="569111"/>
                </a:lnTo>
                <a:lnTo>
                  <a:pt x="894706" y="519795"/>
                </a:lnTo>
                <a:lnTo>
                  <a:pt x="884888" y="471178"/>
                </a:lnTo>
                <a:lnTo>
                  <a:pt x="873767" y="423259"/>
                </a:lnTo>
                <a:lnTo>
                  <a:pt x="861341" y="376039"/>
                </a:lnTo>
                <a:lnTo>
                  <a:pt x="844315" y="318898"/>
                </a:lnTo>
                <a:lnTo>
                  <a:pt x="825927" y="264653"/>
                </a:lnTo>
                <a:lnTo>
                  <a:pt x="806177" y="213304"/>
                </a:lnTo>
                <a:lnTo>
                  <a:pt x="785067" y="164852"/>
                </a:lnTo>
                <a:lnTo>
                  <a:pt x="762596" y="119295"/>
                </a:lnTo>
                <a:lnTo>
                  <a:pt x="738763" y="76634"/>
                </a:lnTo>
                <a:lnTo>
                  <a:pt x="713570" y="36869"/>
                </a:lnTo>
                <a:lnTo>
                  <a:pt x="687015" y="0"/>
                </a:lnTo>
                <a:close/>
              </a:path>
              <a:path w="927100" h="1762125">
                <a:moveTo>
                  <a:pt x="239911" y="0"/>
                </a:moveTo>
                <a:lnTo>
                  <a:pt x="213356" y="36869"/>
                </a:lnTo>
                <a:lnTo>
                  <a:pt x="188162" y="76634"/>
                </a:lnTo>
                <a:lnTo>
                  <a:pt x="164330" y="119295"/>
                </a:lnTo>
                <a:lnTo>
                  <a:pt x="141858" y="164852"/>
                </a:lnTo>
                <a:lnTo>
                  <a:pt x="120748" y="213304"/>
                </a:lnTo>
                <a:lnTo>
                  <a:pt x="100998" y="264653"/>
                </a:lnTo>
                <a:lnTo>
                  <a:pt x="82610" y="318898"/>
                </a:lnTo>
                <a:lnTo>
                  <a:pt x="65584" y="376039"/>
                </a:lnTo>
                <a:lnTo>
                  <a:pt x="53158" y="423259"/>
                </a:lnTo>
                <a:lnTo>
                  <a:pt x="42037" y="471178"/>
                </a:lnTo>
                <a:lnTo>
                  <a:pt x="32219" y="519795"/>
                </a:lnTo>
                <a:lnTo>
                  <a:pt x="23705" y="569111"/>
                </a:lnTo>
                <a:lnTo>
                  <a:pt x="16495" y="619125"/>
                </a:lnTo>
                <a:lnTo>
                  <a:pt x="10589" y="669837"/>
                </a:lnTo>
                <a:lnTo>
                  <a:pt x="5986" y="721248"/>
                </a:lnTo>
                <a:lnTo>
                  <a:pt x="2687" y="773358"/>
                </a:lnTo>
                <a:lnTo>
                  <a:pt x="691" y="826166"/>
                </a:lnTo>
                <a:lnTo>
                  <a:pt x="0" y="879673"/>
                </a:lnTo>
                <a:lnTo>
                  <a:pt x="691" y="931982"/>
                </a:lnTo>
                <a:lnTo>
                  <a:pt x="2687" y="983817"/>
                </a:lnTo>
                <a:lnTo>
                  <a:pt x="5986" y="1035178"/>
                </a:lnTo>
                <a:lnTo>
                  <a:pt x="10589" y="1086064"/>
                </a:lnTo>
                <a:lnTo>
                  <a:pt x="16495" y="1136476"/>
                </a:lnTo>
                <a:lnTo>
                  <a:pt x="23705" y="1186414"/>
                </a:lnTo>
                <a:lnTo>
                  <a:pt x="32219" y="1235877"/>
                </a:lnTo>
                <a:lnTo>
                  <a:pt x="42037" y="1284866"/>
                </a:lnTo>
                <a:lnTo>
                  <a:pt x="53158" y="1333381"/>
                </a:lnTo>
                <a:lnTo>
                  <a:pt x="65584" y="1381422"/>
                </a:lnTo>
                <a:lnTo>
                  <a:pt x="82610" y="1439655"/>
                </a:lnTo>
                <a:lnTo>
                  <a:pt x="100998" y="1494848"/>
                </a:lnTo>
                <a:lnTo>
                  <a:pt x="120748" y="1546998"/>
                </a:lnTo>
                <a:lnTo>
                  <a:pt x="141858" y="1596107"/>
                </a:lnTo>
                <a:lnTo>
                  <a:pt x="164330" y="1642174"/>
                </a:lnTo>
                <a:lnTo>
                  <a:pt x="188162" y="1685199"/>
                </a:lnTo>
                <a:lnTo>
                  <a:pt x="213356" y="1725183"/>
                </a:lnTo>
                <a:lnTo>
                  <a:pt x="239911" y="1762125"/>
                </a:lnTo>
                <a:lnTo>
                  <a:pt x="255389" y="1749226"/>
                </a:lnTo>
                <a:lnTo>
                  <a:pt x="230527" y="1711556"/>
                </a:lnTo>
                <a:lnTo>
                  <a:pt x="207138" y="1670974"/>
                </a:lnTo>
                <a:lnTo>
                  <a:pt x="185221" y="1627480"/>
                </a:lnTo>
                <a:lnTo>
                  <a:pt x="164778" y="1581075"/>
                </a:lnTo>
                <a:lnTo>
                  <a:pt x="145807" y="1531758"/>
                </a:lnTo>
                <a:lnTo>
                  <a:pt x="128309" y="1479531"/>
                </a:lnTo>
                <a:lnTo>
                  <a:pt x="112283" y="1424391"/>
                </a:lnTo>
                <a:lnTo>
                  <a:pt x="97731" y="1366340"/>
                </a:lnTo>
                <a:lnTo>
                  <a:pt x="87231" y="1318627"/>
                </a:lnTo>
                <a:lnTo>
                  <a:pt x="77835" y="1270698"/>
                </a:lnTo>
                <a:lnTo>
                  <a:pt x="69546" y="1222552"/>
                </a:lnTo>
                <a:lnTo>
                  <a:pt x="62361" y="1174190"/>
                </a:lnTo>
                <a:lnTo>
                  <a:pt x="56282" y="1125611"/>
                </a:lnTo>
                <a:lnTo>
                  <a:pt x="51308" y="1076816"/>
                </a:lnTo>
                <a:lnTo>
                  <a:pt x="47440" y="1027805"/>
                </a:lnTo>
                <a:lnTo>
                  <a:pt x="44676" y="978578"/>
                </a:lnTo>
                <a:lnTo>
                  <a:pt x="43018" y="929134"/>
                </a:lnTo>
                <a:lnTo>
                  <a:pt x="42466" y="879475"/>
                </a:lnTo>
                <a:lnTo>
                  <a:pt x="43092" y="828472"/>
                </a:lnTo>
                <a:lnTo>
                  <a:pt x="44811" y="777938"/>
                </a:lnTo>
                <a:lnTo>
                  <a:pt x="47624" y="727872"/>
                </a:lnTo>
                <a:lnTo>
                  <a:pt x="51530" y="678275"/>
                </a:lnTo>
                <a:lnTo>
                  <a:pt x="56530" y="629145"/>
                </a:lnTo>
                <a:lnTo>
                  <a:pt x="62623" y="580485"/>
                </a:lnTo>
                <a:lnTo>
                  <a:pt x="69810" y="532292"/>
                </a:lnTo>
                <a:lnTo>
                  <a:pt x="78089" y="484568"/>
                </a:lnTo>
                <a:lnTo>
                  <a:pt x="87463" y="437312"/>
                </a:lnTo>
                <a:lnTo>
                  <a:pt x="97929" y="390525"/>
                </a:lnTo>
                <a:lnTo>
                  <a:pt x="112435" y="333706"/>
                </a:lnTo>
                <a:lnTo>
                  <a:pt x="128420" y="279635"/>
                </a:lnTo>
                <a:lnTo>
                  <a:pt x="145884" y="228311"/>
                </a:lnTo>
                <a:lnTo>
                  <a:pt x="164827" y="179735"/>
                </a:lnTo>
                <a:lnTo>
                  <a:pt x="185249" y="133905"/>
                </a:lnTo>
                <a:lnTo>
                  <a:pt x="207150" y="90822"/>
                </a:lnTo>
                <a:lnTo>
                  <a:pt x="230530" y="50486"/>
                </a:lnTo>
                <a:lnTo>
                  <a:pt x="255389" y="12898"/>
                </a:lnTo>
                <a:lnTo>
                  <a:pt x="239911" y="0"/>
                </a:lnTo>
                <a:close/>
              </a:path>
            </a:pathLst>
          </a:custGeom>
          <a:solidFill>
            <a:srgbClr val="000000"/>
          </a:solidFill>
        </p:spPr>
        <p:txBody>
          <a:bodyPr wrap="square" lIns="0" tIns="0" rIns="0" bIns="0" rtlCol="0"/>
          <a:lstStyle/>
          <a:p>
            <a:endParaRPr/>
          </a:p>
        </p:txBody>
      </p:sp>
      <p:sp>
        <p:nvSpPr>
          <p:cNvPr id="95" name="object 8">
            <a:extLst>
              <a:ext uri="{FF2B5EF4-FFF2-40B4-BE49-F238E27FC236}">
                <a16:creationId xmlns:a16="http://schemas.microsoft.com/office/drawing/2014/main" id="{E911F316-6A62-4FA3-BDD5-92987AC41C6A}"/>
              </a:ext>
            </a:extLst>
          </p:cNvPr>
          <p:cNvSpPr txBox="1"/>
          <p:nvPr/>
        </p:nvSpPr>
        <p:spPr>
          <a:xfrm>
            <a:off x="7446255" y="2938547"/>
            <a:ext cx="395605" cy="1488440"/>
          </a:xfrm>
          <a:prstGeom prst="rect">
            <a:avLst/>
          </a:prstGeom>
        </p:spPr>
        <p:txBody>
          <a:bodyPr vert="horz" wrap="square" lIns="0" tIns="12700" rIns="0" bIns="0" rtlCol="0">
            <a:spAutoFit/>
          </a:bodyPr>
          <a:lstStyle/>
          <a:p>
            <a:pPr marL="62230">
              <a:lnSpc>
                <a:spcPct val="100000"/>
              </a:lnSpc>
              <a:spcBef>
                <a:spcPts val="100"/>
              </a:spcBef>
            </a:pPr>
            <a:r>
              <a:rPr sz="3200" spc="175" dirty="0">
                <a:latin typeface="Cambria Math"/>
                <a:cs typeface="Cambria Math"/>
              </a:rPr>
              <a:t>𝑖</a:t>
            </a:r>
            <a:endParaRPr sz="3450" baseline="-15700" dirty="0">
              <a:latin typeface="Cambria Math"/>
              <a:cs typeface="Cambria Math"/>
            </a:endParaRPr>
          </a:p>
          <a:p>
            <a:pPr marL="46355">
              <a:lnSpc>
                <a:spcPts val="3790"/>
              </a:lnSpc>
              <a:spcBef>
                <a:spcPts val="95"/>
              </a:spcBef>
            </a:pPr>
            <a:r>
              <a:rPr sz="3200" spc="-75" dirty="0">
                <a:latin typeface="Cambria Math"/>
                <a:cs typeface="Cambria Math"/>
              </a:rPr>
              <a:t>𝑓</a:t>
            </a:r>
            <a:endParaRPr sz="3450" baseline="-15700" dirty="0">
              <a:latin typeface="Cambria Math"/>
              <a:cs typeface="Cambria Math"/>
            </a:endParaRPr>
          </a:p>
          <a:p>
            <a:pPr marL="25400">
              <a:lnSpc>
                <a:spcPts val="3790"/>
              </a:lnSpc>
            </a:pPr>
            <a:r>
              <a:rPr sz="3200" spc="120" dirty="0">
                <a:latin typeface="Cambria Math"/>
                <a:cs typeface="Cambria Math"/>
              </a:rPr>
              <a:t>𝑜</a:t>
            </a:r>
            <a:endParaRPr sz="3450" baseline="-15700" dirty="0">
              <a:latin typeface="Cambria Math"/>
              <a:cs typeface="Cambria Math"/>
            </a:endParaRPr>
          </a:p>
        </p:txBody>
      </p:sp>
      <p:sp>
        <p:nvSpPr>
          <p:cNvPr id="96" name="object 9">
            <a:extLst>
              <a:ext uri="{FF2B5EF4-FFF2-40B4-BE49-F238E27FC236}">
                <a16:creationId xmlns:a16="http://schemas.microsoft.com/office/drawing/2014/main" id="{52DFBF44-12C2-4059-9B77-629CA5D4C4E5}"/>
              </a:ext>
            </a:extLst>
          </p:cNvPr>
          <p:cNvSpPr txBox="1"/>
          <p:nvPr/>
        </p:nvSpPr>
        <p:spPr>
          <a:xfrm>
            <a:off x="8256833" y="3691403"/>
            <a:ext cx="316865" cy="513080"/>
          </a:xfrm>
          <a:prstGeom prst="rect">
            <a:avLst/>
          </a:prstGeom>
        </p:spPr>
        <p:txBody>
          <a:bodyPr vert="horz" wrap="square" lIns="0" tIns="12700" rIns="0" bIns="0" rtlCol="0">
            <a:spAutoFit/>
          </a:bodyPr>
          <a:lstStyle/>
          <a:p>
            <a:pPr>
              <a:lnSpc>
                <a:spcPct val="100000"/>
              </a:lnSpc>
              <a:spcBef>
                <a:spcPts val="100"/>
              </a:spcBef>
            </a:pPr>
            <a:r>
              <a:rPr sz="3200" dirty="0">
                <a:latin typeface="Cambria Math"/>
                <a:cs typeface="Cambria Math"/>
              </a:rPr>
              <a:t>=</a:t>
            </a:r>
            <a:endParaRPr sz="3200">
              <a:latin typeface="Cambria Math"/>
              <a:cs typeface="Cambria Math"/>
            </a:endParaRPr>
          </a:p>
        </p:txBody>
      </p:sp>
      <p:sp>
        <p:nvSpPr>
          <p:cNvPr id="97" name="object 10">
            <a:extLst>
              <a:ext uri="{FF2B5EF4-FFF2-40B4-BE49-F238E27FC236}">
                <a16:creationId xmlns:a16="http://schemas.microsoft.com/office/drawing/2014/main" id="{2B9EF0F8-95FF-432C-8134-50C74EEDE71F}"/>
              </a:ext>
            </a:extLst>
          </p:cNvPr>
          <p:cNvSpPr/>
          <p:nvPr/>
        </p:nvSpPr>
        <p:spPr>
          <a:xfrm>
            <a:off x="8683275" y="3238373"/>
            <a:ext cx="1279525" cy="1510665"/>
          </a:xfrm>
          <a:custGeom>
            <a:avLst/>
            <a:gdLst/>
            <a:ahLst/>
            <a:cxnLst/>
            <a:rect l="l" t="t" r="r" b="b"/>
            <a:pathLst>
              <a:path w="1279525" h="1510664">
                <a:moveTo>
                  <a:pt x="1059687" y="0"/>
                </a:moveTo>
                <a:lnTo>
                  <a:pt x="1046194" y="13691"/>
                </a:lnTo>
                <a:lnTo>
                  <a:pt x="1071825" y="49433"/>
                </a:lnTo>
                <a:lnTo>
                  <a:pt x="1095649" y="88393"/>
                </a:lnTo>
                <a:lnTo>
                  <a:pt x="1117668" y="130574"/>
                </a:lnTo>
                <a:lnTo>
                  <a:pt x="1137880" y="175973"/>
                </a:lnTo>
                <a:lnTo>
                  <a:pt x="1156286" y="224593"/>
                </a:lnTo>
                <a:lnTo>
                  <a:pt x="1172886" y="276431"/>
                </a:lnTo>
                <a:lnTo>
                  <a:pt x="1187679" y="331490"/>
                </a:lnTo>
                <a:lnTo>
                  <a:pt x="1199074" y="381479"/>
                </a:lnTo>
                <a:lnTo>
                  <a:pt x="1208949" y="432278"/>
                </a:lnTo>
                <a:lnTo>
                  <a:pt x="1217305" y="483885"/>
                </a:lnTo>
                <a:lnTo>
                  <a:pt x="1224142" y="536302"/>
                </a:lnTo>
                <a:lnTo>
                  <a:pt x="1229460" y="589528"/>
                </a:lnTo>
                <a:lnTo>
                  <a:pt x="1233258" y="643564"/>
                </a:lnTo>
                <a:lnTo>
                  <a:pt x="1235537" y="698408"/>
                </a:lnTo>
                <a:lnTo>
                  <a:pt x="1236293" y="754260"/>
                </a:lnTo>
                <a:lnTo>
                  <a:pt x="1235537" y="808432"/>
                </a:lnTo>
                <a:lnTo>
                  <a:pt x="1233258" y="862304"/>
                </a:lnTo>
                <a:lnTo>
                  <a:pt x="1229460" y="915676"/>
                </a:lnTo>
                <a:lnTo>
                  <a:pt x="1224142" y="968548"/>
                </a:lnTo>
                <a:lnTo>
                  <a:pt x="1217305" y="1020922"/>
                </a:lnTo>
                <a:lnTo>
                  <a:pt x="1208949" y="1072796"/>
                </a:lnTo>
                <a:lnTo>
                  <a:pt x="1199074" y="1124172"/>
                </a:lnTo>
                <a:lnTo>
                  <a:pt x="1187679" y="1175048"/>
                </a:lnTo>
                <a:lnTo>
                  <a:pt x="1172886" y="1231216"/>
                </a:lnTo>
                <a:lnTo>
                  <a:pt x="1156286" y="1284002"/>
                </a:lnTo>
                <a:lnTo>
                  <a:pt x="1137880" y="1333407"/>
                </a:lnTo>
                <a:lnTo>
                  <a:pt x="1117668" y="1379430"/>
                </a:lnTo>
                <a:lnTo>
                  <a:pt x="1095649" y="1422072"/>
                </a:lnTo>
                <a:lnTo>
                  <a:pt x="1071825" y="1461332"/>
                </a:lnTo>
                <a:lnTo>
                  <a:pt x="1046194" y="1497210"/>
                </a:lnTo>
                <a:lnTo>
                  <a:pt x="1059687" y="1510506"/>
                </a:lnTo>
                <a:lnTo>
                  <a:pt x="1087645" y="1475421"/>
                </a:lnTo>
                <a:lnTo>
                  <a:pt x="1113914" y="1436727"/>
                </a:lnTo>
                <a:lnTo>
                  <a:pt x="1138494" y="1394426"/>
                </a:lnTo>
                <a:lnTo>
                  <a:pt x="1161385" y="1348516"/>
                </a:lnTo>
                <a:lnTo>
                  <a:pt x="1182587" y="1298997"/>
                </a:lnTo>
                <a:lnTo>
                  <a:pt x="1202101" y="1245871"/>
                </a:lnTo>
                <a:lnTo>
                  <a:pt x="1219926" y="1189136"/>
                </a:lnTo>
                <a:lnTo>
                  <a:pt x="1232399" y="1143296"/>
                </a:lnTo>
                <a:lnTo>
                  <a:pt x="1243405" y="1096836"/>
                </a:lnTo>
                <a:lnTo>
                  <a:pt x="1252944" y="1049756"/>
                </a:lnTo>
                <a:lnTo>
                  <a:pt x="1261015" y="1002056"/>
                </a:lnTo>
                <a:lnTo>
                  <a:pt x="1267618" y="953737"/>
                </a:lnTo>
                <a:lnTo>
                  <a:pt x="1272755" y="904798"/>
                </a:lnTo>
                <a:lnTo>
                  <a:pt x="1276423" y="855238"/>
                </a:lnTo>
                <a:lnTo>
                  <a:pt x="1278624" y="805059"/>
                </a:lnTo>
                <a:lnTo>
                  <a:pt x="1279355" y="754062"/>
                </a:lnTo>
                <a:lnTo>
                  <a:pt x="1278624" y="702425"/>
                </a:lnTo>
                <a:lnTo>
                  <a:pt x="1276423" y="651431"/>
                </a:lnTo>
                <a:lnTo>
                  <a:pt x="1272755" y="601276"/>
                </a:lnTo>
                <a:lnTo>
                  <a:pt x="1267618" y="551962"/>
                </a:lnTo>
                <a:lnTo>
                  <a:pt x="1261015" y="503489"/>
                </a:lnTo>
                <a:lnTo>
                  <a:pt x="1252944" y="455855"/>
                </a:lnTo>
                <a:lnTo>
                  <a:pt x="1243405" y="409062"/>
                </a:lnTo>
                <a:lnTo>
                  <a:pt x="1232399" y="363109"/>
                </a:lnTo>
                <a:lnTo>
                  <a:pt x="1219926" y="317996"/>
                </a:lnTo>
                <a:lnTo>
                  <a:pt x="1202101" y="262253"/>
                </a:lnTo>
                <a:lnTo>
                  <a:pt x="1182587" y="209949"/>
                </a:lnTo>
                <a:lnTo>
                  <a:pt x="1161385" y="161082"/>
                </a:lnTo>
                <a:lnTo>
                  <a:pt x="1138494" y="115654"/>
                </a:lnTo>
                <a:lnTo>
                  <a:pt x="1113914" y="73664"/>
                </a:lnTo>
                <a:lnTo>
                  <a:pt x="1087645" y="35113"/>
                </a:lnTo>
                <a:lnTo>
                  <a:pt x="1059687" y="0"/>
                </a:lnTo>
                <a:close/>
              </a:path>
              <a:path w="1279525" h="1510664">
                <a:moveTo>
                  <a:pt x="219670" y="0"/>
                </a:moveTo>
                <a:lnTo>
                  <a:pt x="191662" y="35113"/>
                </a:lnTo>
                <a:lnTo>
                  <a:pt x="165355" y="73664"/>
                </a:lnTo>
                <a:lnTo>
                  <a:pt x="140749" y="115654"/>
                </a:lnTo>
                <a:lnTo>
                  <a:pt x="117843" y="161082"/>
                </a:lnTo>
                <a:lnTo>
                  <a:pt x="96639" y="209949"/>
                </a:lnTo>
                <a:lnTo>
                  <a:pt x="77135" y="262253"/>
                </a:lnTo>
                <a:lnTo>
                  <a:pt x="59333" y="317996"/>
                </a:lnTo>
                <a:lnTo>
                  <a:pt x="46880" y="363109"/>
                </a:lnTo>
                <a:lnTo>
                  <a:pt x="35892" y="409062"/>
                </a:lnTo>
                <a:lnTo>
                  <a:pt x="26370" y="455855"/>
                </a:lnTo>
                <a:lnTo>
                  <a:pt x="18312" y="503489"/>
                </a:lnTo>
                <a:lnTo>
                  <a:pt x="11720" y="551962"/>
                </a:lnTo>
                <a:lnTo>
                  <a:pt x="6592" y="601276"/>
                </a:lnTo>
                <a:lnTo>
                  <a:pt x="2930" y="651431"/>
                </a:lnTo>
                <a:lnTo>
                  <a:pt x="732" y="702425"/>
                </a:lnTo>
                <a:lnTo>
                  <a:pt x="0" y="754260"/>
                </a:lnTo>
                <a:lnTo>
                  <a:pt x="732" y="805059"/>
                </a:lnTo>
                <a:lnTo>
                  <a:pt x="2930" y="855238"/>
                </a:lnTo>
                <a:lnTo>
                  <a:pt x="6592" y="904798"/>
                </a:lnTo>
                <a:lnTo>
                  <a:pt x="11720" y="953737"/>
                </a:lnTo>
                <a:lnTo>
                  <a:pt x="18312" y="1002056"/>
                </a:lnTo>
                <a:lnTo>
                  <a:pt x="26370" y="1049756"/>
                </a:lnTo>
                <a:lnTo>
                  <a:pt x="35892" y="1096836"/>
                </a:lnTo>
                <a:lnTo>
                  <a:pt x="46880" y="1143296"/>
                </a:lnTo>
                <a:lnTo>
                  <a:pt x="59333" y="1189136"/>
                </a:lnTo>
                <a:lnTo>
                  <a:pt x="77135" y="1245871"/>
                </a:lnTo>
                <a:lnTo>
                  <a:pt x="96639" y="1298997"/>
                </a:lnTo>
                <a:lnTo>
                  <a:pt x="117843" y="1348516"/>
                </a:lnTo>
                <a:lnTo>
                  <a:pt x="140749" y="1394426"/>
                </a:lnTo>
                <a:lnTo>
                  <a:pt x="165355" y="1436727"/>
                </a:lnTo>
                <a:lnTo>
                  <a:pt x="191662" y="1475421"/>
                </a:lnTo>
                <a:lnTo>
                  <a:pt x="219670" y="1510506"/>
                </a:lnTo>
                <a:lnTo>
                  <a:pt x="232966" y="1497210"/>
                </a:lnTo>
                <a:lnTo>
                  <a:pt x="207337" y="1461332"/>
                </a:lnTo>
                <a:lnTo>
                  <a:pt x="183518" y="1422072"/>
                </a:lnTo>
                <a:lnTo>
                  <a:pt x="161510" y="1379430"/>
                </a:lnTo>
                <a:lnTo>
                  <a:pt x="141311" y="1333407"/>
                </a:lnTo>
                <a:lnTo>
                  <a:pt x="122923" y="1284002"/>
                </a:lnTo>
                <a:lnTo>
                  <a:pt x="106345" y="1231216"/>
                </a:lnTo>
                <a:lnTo>
                  <a:pt x="91578" y="1175048"/>
                </a:lnTo>
                <a:lnTo>
                  <a:pt x="80207" y="1124172"/>
                </a:lnTo>
                <a:lnTo>
                  <a:pt x="70352" y="1072796"/>
                </a:lnTo>
                <a:lnTo>
                  <a:pt x="62013" y="1020922"/>
                </a:lnTo>
                <a:lnTo>
                  <a:pt x="55190" y="968548"/>
                </a:lnTo>
                <a:lnTo>
                  <a:pt x="49883" y="915676"/>
                </a:lnTo>
                <a:lnTo>
                  <a:pt x="46093" y="862304"/>
                </a:lnTo>
                <a:lnTo>
                  <a:pt x="43818" y="808432"/>
                </a:lnTo>
                <a:lnTo>
                  <a:pt x="43060" y="754062"/>
                </a:lnTo>
                <a:lnTo>
                  <a:pt x="43820" y="698408"/>
                </a:lnTo>
                <a:lnTo>
                  <a:pt x="46099" y="643564"/>
                </a:lnTo>
                <a:lnTo>
                  <a:pt x="49897" y="589528"/>
                </a:lnTo>
                <a:lnTo>
                  <a:pt x="55215" y="536302"/>
                </a:lnTo>
                <a:lnTo>
                  <a:pt x="62052" y="483885"/>
                </a:lnTo>
                <a:lnTo>
                  <a:pt x="70408" y="432278"/>
                </a:lnTo>
                <a:lnTo>
                  <a:pt x="80284" y="381479"/>
                </a:lnTo>
                <a:lnTo>
                  <a:pt x="91678" y="331490"/>
                </a:lnTo>
                <a:lnTo>
                  <a:pt x="106468" y="276431"/>
                </a:lnTo>
                <a:lnTo>
                  <a:pt x="123055" y="224593"/>
                </a:lnTo>
                <a:lnTo>
                  <a:pt x="141441" y="175973"/>
                </a:lnTo>
                <a:lnTo>
                  <a:pt x="161625" y="130574"/>
                </a:lnTo>
                <a:lnTo>
                  <a:pt x="183607" y="88393"/>
                </a:lnTo>
                <a:lnTo>
                  <a:pt x="207387" y="49433"/>
                </a:lnTo>
                <a:lnTo>
                  <a:pt x="232966" y="13691"/>
                </a:lnTo>
                <a:lnTo>
                  <a:pt x="219670" y="0"/>
                </a:lnTo>
                <a:close/>
              </a:path>
            </a:pathLst>
          </a:custGeom>
          <a:solidFill>
            <a:srgbClr val="000000"/>
          </a:solidFill>
        </p:spPr>
        <p:txBody>
          <a:bodyPr wrap="square" lIns="0" tIns="0" rIns="0" bIns="0" rtlCol="0"/>
          <a:lstStyle/>
          <a:p>
            <a:endParaRPr/>
          </a:p>
        </p:txBody>
      </p:sp>
      <p:sp>
        <p:nvSpPr>
          <p:cNvPr id="98" name="object 11">
            <a:extLst>
              <a:ext uri="{FF2B5EF4-FFF2-40B4-BE49-F238E27FC236}">
                <a16:creationId xmlns:a16="http://schemas.microsoft.com/office/drawing/2014/main" id="{3FB4F5E7-ABED-42B8-8B17-BDA2EA423460}"/>
              </a:ext>
            </a:extLst>
          </p:cNvPr>
          <p:cNvSpPr txBox="1"/>
          <p:nvPr/>
        </p:nvSpPr>
        <p:spPr>
          <a:xfrm>
            <a:off x="9198855" y="2953787"/>
            <a:ext cx="250825" cy="1464310"/>
          </a:xfrm>
          <a:prstGeom prst="rect">
            <a:avLst/>
          </a:prstGeom>
        </p:spPr>
        <p:txBody>
          <a:bodyPr vert="horz" wrap="square" lIns="0" tIns="12700" rIns="0" bIns="0" rtlCol="0">
            <a:spAutoFit/>
          </a:bodyPr>
          <a:lstStyle/>
          <a:p>
            <a:pPr>
              <a:lnSpc>
                <a:spcPts val="3790"/>
              </a:lnSpc>
              <a:spcBef>
                <a:spcPts val="100"/>
              </a:spcBef>
            </a:pPr>
            <a:r>
              <a:rPr sz="3200" dirty="0">
                <a:latin typeface="Cambria Math"/>
                <a:cs typeface="Cambria Math"/>
              </a:rPr>
              <a:t>𝜎</a:t>
            </a:r>
            <a:endParaRPr sz="3200">
              <a:latin typeface="Cambria Math"/>
              <a:cs typeface="Cambria Math"/>
            </a:endParaRPr>
          </a:p>
          <a:p>
            <a:pPr>
              <a:lnSpc>
                <a:spcPts val="3745"/>
              </a:lnSpc>
            </a:pPr>
            <a:r>
              <a:rPr sz="3200" dirty="0">
                <a:latin typeface="Cambria Math"/>
                <a:cs typeface="Cambria Math"/>
              </a:rPr>
              <a:t>𝜎</a:t>
            </a:r>
            <a:endParaRPr sz="3200">
              <a:latin typeface="Cambria Math"/>
              <a:cs typeface="Cambria Math"/>
            </a:endParaRPr>
          </a:p>
          <a:p>
            <a:pPr>
              <a:lnSpc>
                <a:spcPts val="3790"/>
              </a:lnSpc>
            </a:pPr>
            <a:r>
              <a:rPr sz="3200" dirty="0">
                <a:latin typeface="Cambria Math"/>
                <a:cs typeface="Cambria Math"/>
              </a:rPr>
              <a:t>𝜎</a:t>
            </a:r>
            <a:endParaRPr sz="3200">
              <a:latin typeface="Cambria Math"/>
              <a:cs typeface="Cambria Math"/>
            </a:endParaRPr>
          </a:p>
        </p:txBody>
      </p:sp>
      <p:sp>
        <p:nvSpPr>
          <p:cNvPr id="99" name="object 12">
            <a:extLst>
              <a:ext uri="{FF2B5EF4-FFF2-40B4-BE49-F238E27FC236}">
                <a16:creationId xmlns:a16="http://schemas.microsoft.com/office/drawing/2014/main" id="{F29320BF-D247-4141-87CF-D85C4ED7595B}"/>
              </a:ext>
            </a:extLst>
          </p:cNvPr>
          <p:cNvSpPr/>
          <p:nvPr/>
        </p:nvSpPr>
        <p:spPr>
          <a:xfrm>
            <a:off x="10095109" y="3592203"/>
            <a:ext cx="2872105" cy="803275"/>
          </a:xfrm>
          <a:custGeom>
            <a:avLst/>
            <a:gdLst/>
            <a:ahLst/>
            <a:cxnLst/>
            <a:rect l="l" t="t" r="r" b="b"/>
            <a:pathLst>
              <a:path w="2872104" h="803275">
                <a:moveTo>
                  <a:pt x="154178" y="13296"/>
                </a:moveTo>
                <a:lnTo>
                  <a:pt x="114909" y="25984"/>
                </a:lnTo>
                <a:lnTo>
                  <a:pt x="88988" y="59105"/>
                </a:lnTo>
                <a:lnTo>
                  <a:pt x="64909" y="99364"/>
                </a:lnTo>
                <a:lnTo>
                  <a:pt x="42659" y="146748"/>
                </a:lnTo>
                <a:lnTo>
                  <a:pt x="27305" y="189534"/>
                </a:lnTo>
                <a:lnTo>
                  <a:pt x="15354" y="236372"/>
                </a:lnTo>
                <a:lnTo>
                  <a:pt x="6819" y="287274"/>
                </a:lnTo>
                <a:lnTo>
                  <a:pt x="1701" y="342226"/>
                </a:lnTo>
                <a:lnTo>
                  <a:pt x="0" y="401434"/>
                </a:lnTo>
                <a:lnTo>
                  <a:pt x="1701" y="460387"/>
                </a:lnTo>
                <a:lnTo>
                  <a:pt x="6819" y="515454"/>
                </a:lnTo>
                <a:lnTo>
                  <a:pt x="15354" y="566432"/>
                </a:lnTo>
                <a:lnTo>
                  <a:pt x="27305" y="613333"/>
                </a:lnTo>
                <a:lnTo>
                  <a:pt x="42659" y="656132"/>
                </a:lnTo>
                <a:lnTo>
                  <a:pt x="64909" y="703516"/>
                </a:lnTo>
                <a:lnTo>
                  <a:pt x="88988" y="743762"/>
                </a:lnTo>
                <a:lnTo>
                  <a:pt x="114909" y="776884"/>
                </a:lnTo>
                <a:lnTo>
                  <a:pt x="142671" y="802881"/>
                </a:lnTo>
                <a:lnTo>
                  <a:pt x="154178" y="789584"/>
                </a:lnTo>
                <a:lnTo>
                  <a:pt x="130175" y="763143"/>
                </a:lnTo>
                <a:lnTo>
                  <a:pt x="108343" y="730250"/>
                </a:lnTo>
                <a:lnTo>
                  <a:pt x="88696" y="690905"/>
                </a:lnTo>
                <a:lnTo>
                  <a:pt x="71234" y="645121"/>
                </a:lnTo>
                <a:lnTo>
                  <a:pt x="59448" y="603999"/>
                </a:lnTo>
                <a:lnTo>
                  <a:pt x="50279" y="559079"/>
                </a:lnTo>
                <a:lnTo>
                  <a:pt x="43726" y="510336"/>
                </a:lnTo>
                <a:lnTo>
                  <a:pt x="39801" y="457796"/>
                </a:lnTo>
                <a:lnTo>
                  <a:pt x="38493" y="401243"/>
                </a:lnTo>
                <a:lnTo>
                  <a:pt x="39801" y="345084"/>
                </a:lnTo>
                <a:lnTo>
                  <a:pt x="43726" y="292531"/>
                </a:lnTo>
                <a:lnTo>
                  <a:pt x="50279" y="243801"/>
                </a:lnTo>
                <a:lnTo>
                  <a:pt x="59448" y="198869"/>
                </a:lnTo>
                <a:lnTo>
                  <a:pt x="71234" y="157759"/>
                </a:lnTo>
                <a:lnTo>
                  <a:pt x="88696" y="111963"/>
                </a:lnTo>
                <a:lnTo>
                  <a:pt x="108343" y="72631"/>
                </a:lnTo>
                <a:lnTo>
                  <a:pt x="130175" y="39738"/>
                </a:lnTo>
                <a:lnTo>
                  <a:pt x="154178" y="13296"/>
                </a:lnTo>
                <a:close/>
              </a:path>
              <a:path w="2872104" h="803275">
                <a:moveTo>
                  <a:pt x="824420" y="13296"/>
                </a:moveTo>
                <a:lnTo>
                  <a:pt x="785152" y="25984"/>
                </a:lnTo>
                <a:lnTo>
                  <a:pt x="759231" y="59105"/>
                </a:lnTo>
                <a:lnTo>
                  <a:pt x="735152" y="99364"/>
                </a:lnTo>
                <a:lnTo>
                  <a:pt x="712901" y="146748"/>
                </a:lnTo>
                <a:lnTo>
                  <a:pt x="697547" y="189534"/>
                </a:lnTo>
                <a:lnTo>
                  <a:pt x="685596" y="236372"/>
                </a:lnTo>
                <a:lnTo>
                  <a:pt x="677062" y="287274"/>
                </a:lnTo>
                <a:lnTo>
                  <a:pt x="671944" y="342226"/>
                </a:lnTo>
                <a:lnTo>
                  <a:pt x="670242" y="401434"/>
                </a:lnTo>
                <a:lnTo>
                  <a:pt x="671944" y="460387"/>
                </a:lnTo>
                <a:lnTo>
                  <a:pt x="677062" y="515454"/>
                </a:lnTo>
                <a:lnTo>
                  <a:pt x="685596" y="566432"/>
                </a:lnTo>
                <a:lnTo>
                  <a:pt x="697547" y="613333"/>
                </a:lnTo>
                <a:lnTo>
                  <a:pt x="712901" y="656132"/>
                </a:lnTo>
                <a:lnTo>
                  <a:pt x="735152" y="703516"/>
                </a:lnTo>
                <a:lnTo>
                  <a:pt x="759231" y="743762"/>
                </a:lnTo>
                <a:lnTo>
                  <a:pt x="785152" y="776884"/>
                </a:lnTo>
                <a:lnTo>
                  <a:pt x="812914" y="802881"/>
                </a:lnTo>
                <a:lnTo>
                  <a:pt x="824420" y="789584"/>
                </a:lnTo>
                <a:lnTo>
                  <a:pt x="800417" y="763143"/>
                </a:lnTo>
                <a:lnTo>
                  <a:pt x="778586" y="730250"/>
                </a:lnTo>
                <a:lnTo>
                  <a:pt x="758939" y="690905"/>
                </a:lnTo>
                <a:lnTo>
                  <a:pt x="741476" y="645121"/>
                </a:lnTo>
                <a:lnTo>
                  <a:pt x="729691" y="603999"/>
                </a:lnTo>
                <a:lnTo>
                  <a:pt x="720521" y="559079"/>
                </a:lnTo>
                <a:lnTo>
                  <a:pt x="713968" y="510336"/>
                </a:lnTo>
                <a:lnTo>
                  <a:pt x="710044" y="457796"/>
                </a:lnTo>
                <a:lnTo>
                  <a:pt x="708736" y="401243"/>
                </a:lnTo>
                <a:lnTo>
                  <a:pt x="710044" y="345084"/>
                </a:lnTo>
                <a:lnTo>
                  <a:pt x="713968" y="292531"/>
                </a:lnTo>
                <a:lnTo>
                  <a:pt x="720521" y="243801"/>
                </a:lnTo>
                <a:lnTo>
                  <a:pt x="729691" y="198869"/>
                </a:lnTo>
                <a:lnTo>
                  <a:pt x="741476" y="157759"/>
                </a:lnTo>
                <a:lnTo>
                  <a:pt x="758939" y="111963"/>
                </a:lnTo>
                <a:lnTo>
                  <a:pt x="778586" y="72631"/>
                </a:lnTo>
                <a:lnTo>
                  <a:pt x="800417" y="39738"/>
                </a:lnTo>
                <a:lnTo>
                  <a:pt x="824420" y="13296"/>
                </a:lnTo>
                <a:close/>
              </a:path>
              <a:path w="2872104" h="803275">
                <a:moveTo>
                  <a:pt x="1772221" y="401243"/>
                </a:moveTo>
                <a:lnTo>
                  <a:pt x="1770507" y="342226"/>
                </a:lnTo>
                <a:lnTo>
                  <a:pt x="1765388" y="287274"/>
                </a:lnTo>
                <a:lnTo>
                  <a:pt x="1756854" y="236372"/>
                </a:lnTo>
                <a:lnTo>
                  <a:pt x="1744916" y="189534"/>
                </a:lnTo>
                <a:lnTo>
                  <a:pt x="1729549" y="146748"/>
                </a:lnTo>
                <a:lnTo>
                  <a:pt x="1707299" y="99364"/>
                </a:lnTo>
                <a:lnTo>
                  <a:pt x="1683219" y="59105"/>
                </a:lnTo>
                <a:lnTo>
                  <a:pt x="1657299" y="25984"/>
                </a:lnTo>
                <a:lnTo>
                  <a:pt x="1629537" y="0"/>
                </a:lnTo>
                <a:lnTo>
                  <a:pt x="1618030" y="13296"/>
                </a:lnTo>
                <a:lnTo>
                  <a:pt x="1642046" y="39738"/>
                </a:lnTo>
                <a:lnTo>
                  <a:pt x="1663865" y="72631"/>
                </a:lnTo>
                <a:lnTo>
                  <a:pt x="1683512" y="111963"/>
                </a:lnTo>
                <a:lnTo>
                  <a:pt x="1700974" y="157759"/>
                </a:lnTo>
                <a:lnTo>
                  <a:pt x="1712760" y="198869"/>
                </a:lnTo>
                <a:lnTo>
                  <a:pt x="1721929" y="243801"/>
                </a:lnTo>
                <a:lnTo>
                  <a:pt x="1728482" y="292531"/>
                </a:lnTo>
                <a:lnTo>
                  <a:pt x="1732407" y="345084"/>
                </a:lnTo>
                <a:lnTo>
                  <a:pt x="1733715" y="401434"/>
                </a:lnTo>
                <a:lnTo>
                  <a:pt x="1732407" y="457796"/>
                </a:lnTo>
                <a:lnTo>
                  <a:pt x="1728482" y="510336"/>
                </a:lnTo>
                <a:lnTo>
                  <a:pt x="1721929" y="559079"/>
                </a:lnTo>
                <a:lnTo>
                  <a:pt x="1712760" y="603999"/>
                </a:lnTo>
                <a:lnTo>
                  <a:pt x="1700974" y="645121"/>
                </a:lnTo>
                <a:lnTo>
                  <a:pt x="1683512" y="690905"/>
                </a:lnTo>
                <a:lnTo>
                  <a:pt x="1663865" y="730250"/>
                </a:lnTo>
                <a:lnTo>
                  <a:pt x="1642046" y="763143"/>
                </a:lnTo>
                <a:lnTo>
                  <a:pt x="1618030" y="789584"/>
                </a:lnTo>
                <a:lnTo>
                  <a:pt x="1629537" y="802881"/>
                </a:lnTo>
                <a:lnTo>
                  <a:pt x="1683219" y="743762"/>
                </a:lnTo>
                <a:lnTo>
                  <a:pt x="1707299" y="703516"/>
                </a:lnTo>
                <a:lnTo>
                  <a:pt x="1729549" y="656132"/>
                </a:lnTo>
                <a:lnTo>
                  <a:pt x="1744916" y="613333"/>
                </a:lnTo>
                <a:lnTo>
                  <a:pt x="1756854" y="566432"/>
                </a:lnTo>
                <a:lnTo>
                  <a:pt x="1765388" y="515454"/>
                </a:lnTo>
                <a:lnTo>
                  <a:pt x="1770507" y="460387"/>
                </a:lnTo>
                <a:lnTo>
                  <a:pt x="1772221" y="401243"/>
                </a:lnTo>
                <a:close/>
              </a:path>
              <a:path w="2872104" h="803275">
                <a:moveTo>
                  <a:pt x="2871660" y="401243"/>
                </a:moveTo>
                <a:lnTo>
                  <a:pt x="2869946" y="342226"/>
                </a:lnTo>
                <a:lnTo>
                  <a:pt x="2864828" y="287274"/>
                </a:lnTo>
                <a:lnTo>
                  <a:pt x="2856293" y="236372"/>
                </a:lnTo>
                <a:lnTo>
                  <a:pt x="2844355" y="189534"/>
                </a:lnTo>
                <a:lnTo>
                  <a:pt x="2828988" y="146748"/>
                </a:lnTo>
                <a:lnTo>
                  <a:pt x="2806738" y="99364"/>
                </a:lnTo>
                <a:lnTo>
                  <a:pt x="2782659" y="59105"/>
                </a:lnTo>
                <a:lnTo>
                  <a:pt x="2756738" y="25984"/>
                </a:lnTo>
                <a:lnTo>
                  <a:pt x="2728976" y="0"/>
                </a:lnTo>
                <a:lnTo>
                  <a:pt x="2717469" y="13296"/>
                </a:lnTo>
                <a:lnTo>
                  <a:pt x="2741485" y="39738"/>
                </a:lnTo>
                <a:lnTo>
                  <a:pt x="2763304" y="72631"/>
                </a:lnTo>
                <a:lnTo>
                  <a:pt x="2782951" y="111963"/>
                </a:lnTo>
                <a:lnTo>
                  <a:pt x="2800413" y="157759"/>
                </a:lnTo>
                <a:lnTo>
                  <a:pt x="2812199" y="198869"/>
                </a:lnTo>
                <a:lnTo>
                  <a:pt x="2821368" y="243801"/>
                </a:lnTo>
                <a:lnTo>
                  <a:pt x="2827921" y="292531"/>
                </a:lnTo>
                <a:lnTo>
                  <a:pt x="2831846" y="345084"/>
                </a:lnTo>
                <a:lnTo>
                  <a:pt x="2833154" y="401434"/>
                </a:lnTo>
                <a:lnTo>
                  <a:pt x="2831846" y="457796"/>
                </a:lnTo>
                <a:lnTo>
                  <a:pt x="2827921" y="510336"/>
                </a:lnTo>
                <a:lnTo>
                  <a:pt x="2821368" y="559079"/>
                </a:lnTo>
                <a:lnTo>
                  <a:pt x="2812199" y="603999"/>
                </a:lnTo>
                <a:lnTo>
                  <a:pt x="2800413" y="645121"/>
                </a:lnTo>
                <a:lnTo>
                  <a:pt x="2782951" y="690905"/>
                </a:lnTo>
                <a:lnTo>
                  <a:pt x="2763304" y="730250"/>
                </a:lnTo>
                <a:lnTo>
                  <a:pt x="2741485" y="763143"/>
                </a:lnTo>
                <a:lnTo>
                  <a:pt x="2717469" y="789584"/>
                </a:lnTo>
                <a:lnTo>
                  <a:pt x="2728976" y="802881"/>
                </a:lnTo>
                <a:lnTo>
                  <a:pt x="2782659" y="743762"/>
                </a:lnTo>
                <a:lnTo>
                  <a:pt x="2806738" y="703516"/>
                </a:lnTo>
                <a:lnTo>
                  <a:pt x="2828988" y="656132"/>
                </a:lnTo>
                <a:lnTo>
                  <a:pt x="2844355" y="613333"/>
                </a:lnTo>
                <a:lnTo>
                  <a:pt x="2856293" y="566432"/>
                </a:lnTo>
                <a:lnTo>
                  <a:pt x="2864828" y="515454"/>
                </a:lnTo>
                <a:lnTo>
                  <a:pt x="2869946" y="460387"/>
                </a:lnTo>
                <a:lnTo>
                  <a:pt x="2871660" y="401243"/>
                </a:lnTo>
                <a:close/>
              </a:path>
            </a:pathLst>
          </a:custGeom>
          <a:solidFill>
            <a:srgbClr val="000000"/>
          </a:solidFill>
        </p:spPr>
        <p:txBody>
          <a:bodyPr wrap="square" lIns="0" tIns="0" rIns="0" bIns="0" rtlCol="0"/>
          <a:lstStyle/>
          <a:p>
            <a:endParaRPr/>
          </a:p>
        </p:txBody>
      </p:sp>
      <p:sp>
        <p:nvSpPr>
          <p:cNvPr id="100" name="object 13">
            <a:extLst>
              <a:ext uri="{FF2B5EF4-FFF2-40B4-BE49-F238E27FC236}">
                <a16:creationId xmlns:a16="http://schemas.microsoft.com/office/drawing/2014/main" id="{F2097200-CADC-4DC0-991D-6CAFD6587C73}"/>
              </a:ext>
            </a:extLst>
          </p:cNvPr>
          <p:cNvSpPr txBox="1"/>
          <p:nvPr/>
        </p:nvSpPr>
        <p:spPr>
          <a:xfrm>
            <a:off x="10236826" y="3517667"/>
            <a:ext cx="1482725" cy="513080"/>
          </a:xfrm>
          <a:prstGeom prst="rect">
            <a:avLst/>
          </a:prstGeom>
        </p:spPr>
        <p:txBody>
          <a:bodyPr vert="horz" wrap="square" lIns="0" tIns="12700" rIns="0" bIns="0" rtlCol="0">
            <a:spAutoFit/>
          </a:bodyPr>
          <a:lstStyle/>
          <a:p>
            <a:pPr marL="25400">
              <a:lnSpc>
                <a:spcPct val="100000"/>
              </a:lnSpc>
              <a:spcBef>
                <a:spcPts val="100"/>
              </a:spcBef>
              <a:tabLst>
                <a:tab pos="695325" algn="l"/>
              </a:tabLst>
            </a:pPr>
            <a:r>
              <a:rPr sz="4800" baseline="-23437" dirty="0">
                <a:latin typeface="Cambria Math"/>
                <a:cs typeface="Cambria Math"/>
              </a:rPr>
              <a:t>𝑊	</a:t>
            </a:r>
            <a:r>
              <a:rPr sz="4800" spc="419" baseline="11284" dirty="0">
                <a:latin typeface="Cambria Math"/>
                <a:cs typeface="Cambria Math"/>
              </a:rPr>
              <a:t>ℎ</a:t>
            </a:r>
            <a:r>
              <a:rPr lang="en-US" sz="2300" spc="280" dirty="0">
                <a:latin typeface="Cambria Math"/>
                <a:cs typeface="Cambria Math"/>
              </a:rPr>
              <a:t>t-1</a:t>
            </a:r>
            <a:endParaRPr sz="2300" dirty="0">
              <a:latin typeface="Cambria Math"/>
              <a:cs typeface="Cambria Math"/>
            </a:endParaRPr>
          </a:p>
        </p:txBody>
      </p:sp>
      <p:sp>
        <p:nvSpPr>
          <p:cNvPr id="101" name="object 14">
            <a:extLst>
              <a:ext uri="{FF2B5EF4-FFF2-40B4-BE49-F238E27FC236}">
                <a16:creationId xmlns:a16="http://schemas.microsoft.com/office/drawing/2014/main" id="{82E2C7BA-7C78-493F-9A59-C4B0660B6C03}"/>
              </a:ext>
            </a:extLst>
          </p:cNvPr>
          <p:cNvSpPr txBox="1"/>
          <p:nvPr/>
        </p:nvSpPr>
        <p:spPr>
          <a:xfrm>
            <a:off x="11107475" y="3910859"/>
            <a:ext cx="404495" cy="513080"/>
          </a:xfrm>
          <a:prstGeom prst="rect">
            <a:avLst/>
          </a:prstGeom>
        </p:spPr>
        <p:txBody>
          <a:bodyPr vert="horz" wrap="square" lIns="0" tIns="12700" rIns="0" bIns="0" rtlCol="0">
            <a:spAutoFit/>
          </a:bodyPr>
          <a:lstStyle/>
          <a:p>
            <a:pPr marL="25400">
              <a:lnSpc>
                <a:spcPct val="100000"/>
              </a:lnSpc>
              <a:spcBef>
                <a:spcPts val="100"/>
              </a:spcBef>
            </a:pPr>
            <a:r>
              <a:rPr sz="3200" spc="160" dirty="0">
                <a:latin typeface="Cambria Math"/>
                <a:cs typeface="Cambria Math"/>
              </a:rPr>
              <a:t>𝑥</a:t>
            </a:r>
            <a:r>
              <a:rPr lang="en-US" sz="3450" spc="240" baseline="-15700" dirty="0">
                <a:latin typeface="Cambria Math"/>
                <a:cs typeface="Cambria Math"/>
              </a:rPr>
              <a:t>t</a:t>
            </a:r>
            <a:endParaRPr sz="3450" baseline="-15700" dirty="0">
              <a:latin typeface="Cambria Math"/>
              <a:cs typeface="Cambria Math"/>
            </a:endParaRPr>
          </a:p>
        </p:txBody>
      </p:sp>
      <p:sp>
        <p:nvSpPr>
          <p:cNvPr id="102" name="object 16">
            <a:extLst>
              <a:ext uri="{FF2B5EF4-FFF2-40B4-BE49-F238E27FC236}">
                <a16:creationId xmlns:a16="http://schemas.microsoft.com/office/drawing/2014/main" id="{D0E618C4-A449-4A3A-A1B8-2A8A31172C2B}"/>
              </a:ext>
            </a:extLst>
          </p:cNvPr>
          <p:cNvSpPr/>
          <p:nvPr/>
        </p:nvSpPr>
        <p:spPr>
          <a:xfrm>
            <a:off x="9833443" y="5469152"/>
            <a:ext cx="598805" cy="376555"/>
          </a:xfrm>
          <a:custGeom>
            <a:avLst/>
            <a:gdLst/>
            <a:ahLst/>
            <a:cxnLst/>
            <a:rect l="l" t="t" r="r" b="b"/>
            <a:pathLst>
              <a:path w="598804" h="376554">
                <a:moveTo>
                  <a:pt x="478257" y="0"/>
                </a:moveTo>
                <a:lnTo>
                  <a:pt x="472899" y="15279"/>
                </a:lnTo>
                <a:lnTo>
                  <a:pt x="494690" y="24736"/>
                </a:lnTo>
                <a:lnTo>
                  <a:pt x="513430" y="37826"/>
                </a:lnTo>
                <a:lnTo>
                  <a:pt x="541757" y="74909"/>
                </a:lnTo>
                <a:lnTo>
                  <a:pt x="558426" y="124941"/>
                </a:lnTo>
                <a:lnTo>
                  <a:pt x="563982" y="186333"/>
                </a:lnTo>
                <a:lnTo>
                  <a:pt x="562587" y="219533"/>
                </a:lnTo>
                <a:lnTo>
                  <a:pt x="551425" y="276783"/>
                </a:lnTo>
                <a:lnTo>
                  <a:pt x="529026" y="321493"/>
                </a:lnTo>
                <a:lnTo>
                  <a:pt x="494944" y="351655"/>
                </a:lnTo>
                <a:lnTo>
                  <a:pt x="473495" y="361156"/>
                </a:lnTo>
                <a:lnTo>
                  <a:pt x="478257" y="376435"/>
                </a:lnTo>
                <a:lnTo>
                  <a:pt x="529603" y="352350"/>
                </a:lnTo>
                <a:lnTo>
                  <a:pt x="567355" y="310653"/>
                </a:lnTo>
                <a:lnTo>
                  <a:pt x="590573" y="254818"/>
                </a:lnTo>
                <a:lnTo>
                  <a:pt x="598312" y="188316"/>
                </a:lnTo>
                <a:lnTo>
                  <a:pt x="596371" y="153807"/>
                </a:lnTo>
                <a:lnTo>
                  <a:pt x="580843" y="92639"/>
                </a:lnTo>
                <a:lnTo>
                  <a:pt x="550048" y="42843"/>
                </a:lnTo>
                <a:lnTo>
                  <a:pt x="505549" y="9853"/>
                </a:lnTo>
                <a:lnTo>
                  <a:pt x="478257" y="0"/>
                </a:lnTo>
                <a:close/>
              </a:path>
              <a:path w="598804" h="376554">
                <a:moveTo>
                  <a:pt x="120054" y="0"/>
                </a:moveTo>
                <a:lnTo>
                  <a:pt x="68832" y="24134"/>
                </a:lnTo>
                <a:lnTo>
                  <a:pt x="31055" y="65980"/>
                </a:lnTo>
                <a:lnTo>
                  <a:pt x="7763" y="121915"/>
                </a:lnTo>
                <a:lnTo>
                  <a:pt x="0" y="188316"/>
                </a:lnTo>
                <a:lnTo>
                  <a:pt x="1934" y="222901"/>
                </a:lnTo>
                <a:lnTo>
                  <a:pt x="17412" y="284069"/>
                </a:lnTo>
                <a:lnTo>
                  <a:pt x="48133" y="333703"/>
                </a:lnTo>
                <a:lnTo>
                  <a:pt x="92682" y="366594"/>
                </a:lnTo>
                <a:lnTo>
                  <a:pt x="120054" y="376435"/>
                </a:lnTo>
                <a:lnTo>
                  <a:pt x="124816" y="361156"/>
                </a:lnTo>
                <a:lnTo>
                  <a:pt x="103366" y="351655"/>
                </a:lnTo>
                <a:lnTo>
                  <a:pt x="84856" y="338435"/>
                </a:lnTo>
                <a:lnTo>
                  <a:pt x="56653" y="300831"/>
                </a:lnTo>
                <a:lnTo>
                  <a:pt x="39910" y="249683"/>
                </a:lnTo>
                <a:lnTo>
                  <a:pt x="34329" y="186333"/>
                </a:lnTo>
                <a:lnTo>
                  <a:pt x="35724" y="154216"/>
                </a:lnTo>
                <a:lnTo>
                  <a:pt x="46886" y="98505"/>
                </a:lnTo>
                <a:lnTo>
                  <a:pt x="69322" y="54551"/>
                </a:lnTo>
                <a:lnTo>
                  <a:pt x="103702" y="24736"/>
                </a:lnTo>
                <a:lnTo>
                  <a:pt x="125412" y="15279"/>
                </a:lnTo>
                <a:lnTo>
                  <a:pt x="120054" y="0"/>
                </a:lnTo>
                <a:close/>
              </a:path>
            </a:pathLst>
          </a:custGeom>
          <a:solidFill>
            <a:srgbClr val="000000"/>
          </a:solidFill>
        </p:spPr>
        <p:txBody>
          <a:bodyPr wrap="square" lIns="0" tIns="0" rIns="0" bIns="0" rtlCol="0"/>
          <a:lstStyle/>
          <a:p>
            <a:endParaRPr/>
          </a:p>
        </p:txBody>
      </p:sp>
      <p:sp>
        <p:nvSpPr>
          <p:cNvPr id="103" name="object 17">
            <a:extLst>
              <a:ext uri="{FF2B5EF4-FFF2-40B4-BE49-F238E27FC236}">
                <a16:creationId xmlns:a16="http://schemas.microsoft.com/office/drawing/2014/main" id="{B2FF12F3-23AD-4A5C-9713-B400D4C64B7F}"/>
              </a:ext>
            </a:extLst>
          </p:cNvPr>
          <p:cNvSpPr txBox="1"/>
          <p:nvPr/>
        </p:nvSpPr>
        <p:spPr>
          <a:xfrm>
            <a:off x="7119357" y="4389395"/>
            <a:ext cx="4288155" cy="1479550"/>
          </a:xfrm>
          <a:prstGeom prst="rect">
            <a:avLst/>
          </a:prstGeom>
        </p:spPr>
        <p:txBody>
          <a:bodyPr vert="horz" wrap="square" lIns="0" tIns="12700" rIns="0" bIns="0" rtlCol="0">
            <a:spAutoFit/>
          </a:bodyPr>
          <a:lstStyle/>
          <a:p>
            <a:pPr marL="335915">
              <a:lnSpc>
                <a:spcPts val="3770"/>
              </a:lnSpc>
              <a:spcBef>
                <a:spcPts val="100"/>
              </a:spcBef>
              <a:tabLst>
                <a:tab pos="1809750" algn="l"/>
              </a:tabLst>
            </a:pPr>
            <a:r>
              <a:rPr sz="3200" spc="125" dirty="0">
                <a:latin typeface="Cambria Math"/>
                <a:cs typeface="Cambria Math"/>
              </a:rPr>
              <a:t>𝑔</a:t>
            </a:r>
            <a:r>
              <a:rPr sz="3450" spc="187" baseline="-15700" dirty="0">
                <a:latin typeface="Cambria Math"/>
                <a:cs typeface="Cambria Math"/>
              </a:rPr>
              <a:t>	</a:t>
            </a:r>
            <a:r>
              <a:rPr sz="3200" spc="-5" dirty="0">
                <a:latin typeface="Cambria Math"/>
                <a:cs typeface="Cambria Math"/>
              </a:rPr>
              <a:t>tanh</a:t>
            </a:r>
            <a:endParaRPr sz="3200" dirty="0">
              <a:latin typeface="Cambria Math"/>
              <a:cs typeface="Cambria Math"/>
            </a:endParaRPr>
          </a:p>
          <a:p>
            <a:pPr marL="38100" marR="43180">
              <a:lnSpc>
                <a:spcPts val="3910"/>
              </a:lnSpc>
              <a:tabLst>
                <a:tab pos="483234" algn="l"/>
                <a:tab pos="530860" algn="l"/>
                <a:tab pos="2846705" algn="l"/>
              </a:tabLst>
            </a:pPr>
            <a:r>
              <a:rPr sz="3200" spc="140" dirty="0">
                <a:latin typeface="Cambria Math"/>
                <a:cs typeface="Cambria Math"/>
              </a:rPr>
              <a:t>𝑐</a:t>
            </a:r>
            <a:r>
              <a:rPr lang="en-US" sz="3450" spc="209" baseline="-15700" dirty="0">
                <a:latin typeface="Cambria Math"/>
                <a:cs typeface="Cambria Math"/>
              </a:rPr>
              <a:t>t</a:t>
            </a:r>
            <a:r>
              <a:rPr sz="3450" spc="209" baseline="-15700" dirty="0">
                <a:latin typeface="Cambria Math"/>
                <a:cs typeface="Cambria Math"/>
              </a:rPr>
              <a:t>	</a:t>
            </a:r>
            <a:r>
              <a:rPr sz="3200" dirty="0">
                <a:latin typeface="Cambria Math"/>
                <a:cs typeface="Cambria Math"/>
              </a:rPr>
              <a:t>=</a:t>
            </a:r>
            <a:r>
              <a:rPr sz="3200" spc="165" dirty="0">
                <a:latin typeface="Cambria Math"/>
                <a:cs typeface="Cambria Math"/>
              </a:rPr>
              <a:t> </a:t>
            </a:r>
            <a:r>
              <a:rPr sz="3200" spc="-75" dirty="0">
                <a:latin typeface="Cambria Math"/>
                <a:cs typeface="Cambria Math"/>
              </a:rPr>
              <a:t>𝑓</a:t>
            </a:r>
            <a:r>
              <a:rPr sz="3200" dirty="0">
                <a:latin typeface="Cambria Math"/>
                <a:cs typeface="Cambria Math"/>
              </a:rPr>
              <a:t>⊙</a:t>
            </a:r>
            <a:r>
              <a:rPr sz="3200" spc="-5" dirty="0">
                <a:latin typeface="Cambria Math"/>
                <a:cs typeface="Cambria Math"/>
              </a:rPr>
              <a:t> </a:t>
            </a:r>
            <a:r>
              <a:rPr sz="3200" spc="260" dirty="0">
                <a:latin typeface="Cambria Math"/>
                <a:cs typeface="Cambria Math"/>
              </a:rPr>
              <a:t>𝑐</a:t>
            </a:r>
            <a:r>
              <a:rPr lang="en-US" sz="3450" spc="390" baseline="-15700" dirty="0">
                <a:latin typeface="Cambria Math"/>
                <a:cs typeface="Cambria Math"/>
              </a:rPr>
              <a:t>t-1</a:t>
            </a:r>
            <a:r>
              <a:rPr sz="3450" spc="517" baseline="-15700" dirty="0">
                <a:latin typeface="Cambria Math"/>
                <a:cs typeface="Cambria Math"/>
              </a:rPr>
              <a:t> </a:t>
            </a:r>
            <a:r>
              <a:rPr sz="3200" dirty="0">
                <a:latin typeface="Cambria Math"/>
                <a:cs typeface="Cambria Math"/>
              </a:rPr>
              <a:t>+</a:t>
            </a:r>
            <a:r>
              <a:rPr sz="3200" spc="-10" dirty="0">
                <a:latin typeface="Cambria Math"/>
                <a:cs typeface="Cambria Math"/>
              </a:rPr>
              <a:t> </a:t>
            </a:r>
            <a:r>
              <a:rPr sz="3200" spc="175" dirty="0">
                <a:latin typeface="Cambria Math"/>
                <a:cs typeface="Cambria Math"/>
              </a:rPr>
              <a:t>𝑖</a:t>
            </a:r>
            <a:r>
              <a:rPr sz="3450" spc="600" baseline="-15700" dirty="0">
                <a:latin typeface="Cambria Math"/>
                <a:cs typeface="Cambria Math"/>
              </a:rPr>
              <a:t> </a:t>
            </a:r>
            <a:r>
              <a:rPr sz="3200" dirty="0">
                <a:latin typeface="Cambria Math"/>
                <a:cs typeface="Cambria Math"/>
              </a:rPr>
              <a:t>⊙</a:t>
            </a:r>
            <a:r>
              <a:rPr sz="3200" spc="-5" dirty="0">
                <a:latin typeface="Cambria Math"/>
                <a:cs typeface="Cambria Math"/>
              </a:rPr>
              <a:t> </a:t>
            </a:r>
            <a:r>
              <a:rPr sz="3200" spc="125" dirty="0">
                <a:latin typeface="Cambria Math"/>
                <a:cs typeface="Cambria Math"/>
              </a:rPr>
              <a:t>𝑔</a:t>
            </a:r>
            <a:r>
              <a:rPr sz="3450" spc="187" baseline="-15700" dirty="0">
                <a:latin typeface="Cambria Math"/>
                <a:cs typeface="Cambria Math"/>
              </a:rPr>
              <a:t> </a:t>
            </a:r>
            <a:r>
              <a:rPr sz="3450" spc="-742" baseline="-15700" dirty="0">
                <a:latin typeface="Cambria Math"/>
                <a:cs typeface="Cambria Math"/>
              </a:rPr>
              <a:t> </a:t>
            </a:r>
            <a:r>
              <a:rPr sz="3200" spc="175" dirty="0" err="1">
                <a:latin typeface="Cambria Math"/>
                <a:cs typeface="Cambria Math"/>
              </a:rPr>
              <a:t>ℎ</a:t>
            </a:r>
            <a:r>
              <a:rPr lang="en-US" sz="3450" spc="262" baseline="-15700" dirty="0" err="1">
                <a:latin typeface="Cambria Math"/>
                <a:cs typeface="Cambria Math"/>
              </a:rPr>
              <a:t>t</a:t>
            </a:r>
            <a:r>
              <a:rPr sz="3450" spc="262" baseline="-15700" dirty="0">
                <a:latin typeface="Cambria Math"/>
                <a:cs typeface="Cambria Math"/>
              </a:rPr>
              <a:t>		</a:t>
            </a:r>
            <a:r>
              <a:rPr sz="3200" dirty="0">
                <a:latin typeface="Cambria Math"/>
                <a:cs typeface="Cambria Math"/>
              </a:rPr>
              <a:t>=</a:t>
            </a:r>
            <a:r>
              <a:rPr sz="3200" spc="180" dirty="0">
                <a:latin typeface="Cambria Math"/>
                <a:cs typeface="Cambria Math"/>
              </a:rPr>
              <a:t> </a:t>
            </a:r>
            <a:r>
              <a:rPr sz="3200" spc="120" dirty="0">
                <a:latin typeface="Cambria Math"/>
                <a:cs typeface="Cambria Math"/>
              </a:rPr>
              <a:t>𝑜</a:t>
            </a:r>
            <a:r>
              <a:rPr sz="3450" spc="630" baseline="-15700" dirty="0">
                <a:latin typeface="Cambria Math"/>
                <a:cs typeface="Cambria Math"/>
              </a:rPr>
              <a:t> </a:t>
            </a:r>
            <a:r>
              <a:rPr sz="3200" dirty="0">
                <a:latin typeface="Cambria Math"/>
                <a:cs typeface="Cambria Math"/>
              </a:rPr>
              <a:t>⊙</a:t>
            </a:r>
            <a:r>
              <a:rPr sz="3200" spc="10" dirty="0">
                <a:latin typeface="Cambria Math"/>
                <a:cs typeface="Cambria Math"/>
              </a:rPr>
              <a:t> </a:t>
            </a:r>
            <a:r>
              <a:rPr sz="3200" spc="-5" dirty="0">
                <a:latin typeface="Cambria Math"/>
                <a:cs typeface="Cambria Math"/>
              </a:rPr>
              <a:t>tanh	</a:t>
            </a:r>
            <a:r>
              <a:rPr sz="3200" spc="140" dirty="0">
                <a:latin typeface="Cambria Math"/>
                <a:cs typeface="Cambria Math"/>
              </a:rPr>
              <a:t>𝑐</a:t>
            </a:r>
            <a:r>
              <a:rPr lang="en-US" sz="3450" spc="209" baseline="-15700" dirty="0">
                <a:latin typeface="Cambria Math"/>
                <a:cs typeface="Cambria Math"/>
              </a:rPr>
              <a:t>t</a:t>
            </a:r>
            <a:endParaRPr sz="3450" baseline="-15700" dirty="0">
              <a:latin typeface="Cambria Math"/>
              <a:cs typeface="Cambria Math"/>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6755765" cy="635000"/>
          </a:xfrm>
          <a:prstGeom prst="rect">
            <a:avLst/>
          </a:prstGeom>
        </p:spPr>
        <p:txBody>
          <a:bodyPr vert="horz" wrap="square" lIns="0" tIns="12700" rIns="0" bIns="0" rtlCol="0">
            <a:spAutoFit/>
          </a:bodyPr>
          <a:lstStyle/>
          <a:p>
            <a:pPr marL="12700">
              <a:lnSpc>
                <a:spcPct val="100000"/>
              </a:lnSpc>
              <a:spcBef>
                <a:spcPts val="100"/>
              </a:spcBef>
            </a:pPr>
            <a:r>
              <a:rPr sz="4000" spc="-5" dirty="0"/>
              <a:t>Long</a:t>
            </a:r>
            <a:r>
              <a:rPr sz="4000" spc="-25" dirty="0"/>
              <a:t> </a:t>
            </a:r>
            <a:r>
              <a:rPr sz="4000" spc="-5" dirty="0"/>
              <a:t>Short</a:t>
            </a:r>
            <a:r>
              <a:rPr sz="4000" spc="-25" dirty="0"/>
              <a:t> </a:t>
            </a:r>
            <a:r>
              <a:rPr sz="4000" spc="-95" dirty="0"/>
              <a:t>Term</a:t>
            </a:r>
            <a:r>
              <a:rPr sz="4000" spc="-30" dirty="0"/>
              <a:t> </a:t>
            </a:r>
            <a:r>
              <a:rPr sz="4000" dirty="0"/>
              <a:t>Memory</a:t>
            </a:r>
            <a:r>
              <a:rPr sz="4000" spc="-25" dirty="0"/>
              <a:t> </a:t>
            </a:r>
            <a:r>
              <a:rPr sz="4000" spc="-5" dirty="0"/>
              <a:t>(LSTM)</a:t>
            </a:r>
            <a:endParaRPr sz="4000"/>
          </a:p>
        </p:txBody>
      </p:sp>
      <p:grpSp>
        <p:nvGrpSpPr>
          <p:cNvPr id="3" name="object 3"/>
          <p:cNvGrpSpPr/>
          <p:nvPr/>
        </p:nvGrpSpPr>
        <p:grpSpPr>
          <a:xfrm>
            <a:off x="1294165" y="1496373"/>
            <a:ext cx="5910580" cy="3659504"/>
            <a:chOff x="1294165" y="1496373"/>
            <a:chExt cx="5910580" cy="3659504"/>
          </a:xfrm>
        </p:grpSpPr>
        <p:sp>
          <p:nvSpPr>
            <p:cNvPr id="4" name="object 4"/>
            <p:cNvSpPr/>
            <p:nvPr/>
          </p:nvSpPr>
          <p:spPr>
            <a:xfrm>
              <a:off x="1298928" y="1501136"/>
              <a:ext cx="5901055" cy="3649979"/>
            </a:xfrm>
            <a:custGeom>
              <a:avLst/>
              <a:gdLst/>
              <a:ahLst/>
              <a:cxnLst/>
              <a:rect l="l" t="t" r="r" b="b"/>
              <a:pathLst>
                <a:path w="5901055" h="3649979">
                  <a:moveTo>
                    <a:pt x="5532555" y="0"/>
                  </a:moveTo>
                  <a:lnTo>
                    <a:pt x="368306" y="0"/>
                  </a:lnTo>
                  <a:lnTo>
                    <a:pt x="322106" y="2869"/>
                  </a:lnTo>
                  <a:lnTo>
                    <a:pt x="277619" y="11248"/>
                  </a:lnTo>
                  <a:lnTo>
                    <a:pt x="235190" y="24791"/>
                  </a:lnTo>
                  <a:lnTo>
                    <a:pt x="195163" y="43152"/>
                  </a:lnTo>
                  <a:lnTo>
                    <a:pt x="157885" y="65988"/>
                  </a:lnTo>
                  <a:lnTo>
                    <a:pt x="123699" y="92952"/>
                  </a:lnTo>
                  <a:lnTo>
                    <a:pt x="92952" y="123699"/>
                  </a:lnTo>
                  <a:lnTo>
                    <a:pt x="65988" y="157885"/>
                  </a:lnTo>
                  <a:lnTo>
                    <a:pt x="43152" y="195163"/>
                  </a:lnTo>
                  <a:lnTo>
                    <a:pt x="24791" y="235190"/>
                  </a:lnTo>
                  <a:lnTo>
                    <a:pt x="11248" y="277619"/>
                  </a:lnTo>
                  <a:lnTo>
                    <a:pt x="2869" y="322106"/>
                  </a:lnTo>
                  <a:lnTo>
                    <a:pt x="0" y="368306"/>
                  </a:lnTo>
                  <a:lnTo>
                    <a:pt x="0" y="3281541"/>
                  </a:lnTo>
                  <a:lnTo>
                    <a:pt x="2869" y="3327741"/>
                  </a:lnTo>
                  <a:lnTo>
                    <a:pt x="11248" y="3372228"/>
                  </a:lnTo>
                  <a:lnTo>
                    <a:pt x="24791" y="3414658"/>
                  </a:lnTo>
                  <a:lnTo>
                    <a:pt x="43152" y="3454684"/>
                  </a:lnTo>
                  <a:lnTo>
                    <a:pt x="65988" y="3491963"/>
                  </a:lnTo>
                  <a:lnTo>
                    <a:pt x="92952" y="3526149"/>
                  </a:lnTo>
                  <a:lnTo>
                    <a:pt x="123699" y="3556896"/>
                  </a:lnTo>
                  <a:lnTo>
                    <a:pt x="157885" y="3583860"/>
                  </a:lnTo>
                  <a:lnTo>
                    <a:pt x="195163" y="3606696"/>
                  </a:lnTo>
                  <a:lnTo>
                    <a:pt x="235190" y="3625057"/>
                  </a:lnTo>
                  <a:lnTo>
                    <a:pt x="277619" y="3638600"/>
                  </a:lnTo>
                  <a:lnTo>
                    <a:pt x="322106" y="3646979"/>
                  </a:lnTo>
                  <a:lnTo>
                    <a:pt x="368306" y="3649849"/>
                  </a:lnTo>
                  <a:lnTo>
                    <a:pt x="5532555" y="3649849"/>
                  </a:lnTo>
                  <a:lnTo>
                    <a:pt x="5578755" y="3646979"/>
                  </a:lnTo>
                  <a:lnTo>
                    <a:pt x="5623242" y="3638600"/>
                  </a:lnTo>
                  <a:lnTo>
                    <a:pt x="5665672" y="3625057"/>
                  </a:lnTo>
                  <a:lnTo>
                    <a:pt x="5705698" y="3606696"/>
                  </a:lnTo>
                  <a:lnTo>
                    <a:pt x="5742977" y="3583860"/>
                  </a:lnTo>
                  <a:lnTo>
                    <a:pt x="5777163" y="3556896"/>
                  </a:lnTo>
                  <a:lnTo>
                    <a:pt x="5807910" y="3526149"/>
                  </a:lnTo>
                  <a:lnTo>
                    <a:pt x="5834874" y="3491963"/>
                  </a:lnTo>
                  <a:lnTo>
                    <a:pt x="5857710" y="3454684"/>
                  </a:lnTo>
                  <a:lnTo>
                    <a:pt x="5876071" y="3414658"/>
                  </a:lnTo>
                  <a:lnTo>
                    <a:pt x="5889614" y="3372228"/>
                  </a:lnTo>
                  <a:lnTo>
                    <a:pt x="5897993" y="3327741"/>
                  </a:lnTo>
                  <a:lnTo>
                    <a:pt x="5900863" y="3281541"/>
                  </a:lnTo>
                  <a:lnTo>
                    <a:pt x="5900863" y="368306"/>
                  </a:lnTo>
                  <a:lnTo>
                    <a:pt x="5897993" y="322106"/>
                  </a:lnTo>
                  <a:lnTo>
                    <a:pt x="5889614" y="277619"/>
                  </a:lnTo>
                  <a:lnTo>
                    <a:pt x="5876071" y="235190"/>
                  </a:lnTo>
                  <a:lnTo>
                    <a:pt x="5857710" y="195163"/>
                  </a:lnTo>
                  <a:lnTo>
                    <a:pt x="5834874" y="157885"/>
                  </a:lnTo>
                  <a:lnTo>
                    <a:pt x="5807910" y="123699"/>
                  </a:lnTo>
                  <a:lnTo>
                    <a:pt x="5777163" y="92952"/>
                  </a:lnTo>
                  <a:lnTo>
                    <a:pt x="5742977" y="65988"/>
                  </a:lnTo>
                  <a:lnTo>
                    <a:pt x="5705698" y="43152"/>
                  </a:lnTo>
                  <a:lnTo>
                    <a:pt x="5665672" y="24791"/>
                  </a:lnTo>
                  <a:lnTo>
                    <a:pt x="5623242" y="11248"/>
                  </a:lnTo>
                  <a:lnTo>
                    <a:pt x="5578755" y="2869"/>
                  </a:lnTo>
                  <a:lnTo>
                    <a:pt x="5532555" y="0"/>
                  </a:lnTo>
                  <a:close/>
                </a:path>
              </a:pathLst>
            </a:custGeom>
            <a:solidFill>
              <a:srgbClr val="D9EAD3"/>
            </a:solidFill>
          </p:spPr>
          <p:txBody>
            <a:bodyPr wrap="square" lIns="0" tIns="0" rIns="0" bIns="0" rtlCol="0"/>
            <a:lstStyle/>
            <a:p>
              <a:endParaRPr/>
            </a:p>
          </p:txBody>
        </p:sp>
        <p:sp>
          <p:nvSpPr>
            <p:cNvPr id="5" name="object 5"/>
            <p:cNvSpPr/>
            <p:nvPr/>
          </p:nvSpPr>
          <p:spPr>
            <a:xfrm>
              <a:off x="1298928" y="1501136"/>
              <a:ext cx="5901055" cy="3649979"/>
            </a:xfrm>
            <a:custGeom>
              <a:avLst/>
              <a:gdLst/>
              <a:ahLst/>
              <a:cxnLst/>
              <a:rect l="l" t="t" r="r" b="b"/>
              <a:pathLst>
                <a:path w="5901055" h="3649979">
                  <a:moveTo>
                    <a:pt x="0" y="368307"/>
                  </a:moveTo>
                  <a:lnTo>
                    <a:pt x="2869" y="322107"/>
                  </a:lnTo>
                  <a:lnTo>
                    <a:pt x="11248" y="277620"/>
                  </a:lnTo>
                  <a:lnTo>
                    <a:pt x="24791" y="235190"/>
                  </a:lnTo>
                  <a:lnTo>
                    <a:pt x="43152" y="195164"/>
                  </a:lnTo>
                  <a:lnTo>
                    <a:pt x="65988" y="157885"/>
                  </a:lnTo>
                  <a:lnTo>
                    <a:pt x="92952" y="123699"/>
                  </a:lnTo>
                  <a:lnTo>
                    <a:pt x="123699" y="92952"/>
                  </a:lnTo>
                  <a:lnTo>
                    <a:pt x="157885" y="65988"/>
                  </a:lnTo>
                  <a:lnTo>
                    <a:pt x="195164" y="43152"/>
                  </a:lnTo>
                  <a:lnTo>
                    <a:pt x="235190" y="24791"/>
                  </a:lnTo>
                  <a:lnTo>
                    <a:pt x="277620" y="11248"/>
                  </a:lnTo>
                  <a:lnTo>
                    <a:pt x="322107" y="2869"/>
                  </a:lnTo>
                  <a:lnTo>
                    <a:pt x="368307" y="0"/>
                  </a:lnTo>
                  <a:lnTo>
                    <a:pt x="5532556" y="0"/>
                  </a:lnTo>
                  <a:lnTo>
                    <a:pt x="5578755" y="2869"/>
                  </a:lnTo>
                  <a:lnTo>
                    <a:pt x="5623242" y="11248"/>
                  </a:lnTo>
                  <a:lnTo>
                    <a:pt x="5665672" y="24791"/>
                  </a:lnTo>
                  <a:lnTo>
                    <a:pt x="5705698" y="43152"/>
                  </a:lnTo>
                  <a:lnTo>
                    <a:pt x="5742977" y="65988"/>
                  </a:lnTo>
                  <a:lnTo>
                    <a:pt x="5777163" y="92952"/>
                  </a:lnTo>
                  <a:lnTo>
                    <a:pt x="5807910" y="123699"/>
                  </a:lnTo>
                  <a:lnTo>
                    <a:pt x="5834874" y="157885"/>
                  </a:lnTo>
                  <a:lnTo>
                    <a:pt x="5857710" y="195164"/>
                  </a:lnTo>
                  <a:lnTo>
                    <a:pt x="5876071" y="235190"/>
                  </a:lnTo>
                  <a:lnTo>
                    <a:pt x="5889614" y="277620"/>
                  </a:lnTo>
                  <a:lnTo>
                    <a:pt x="5897993" y="322107"/>
                  </a:lnTo>
                  <a:lnTo>
                    <a:pt x="5900863" y="368307"/>
                  </a:lnTo>
                  <a:lnTo>
                    <a:pt x="5900863" y="3281542"/>
                  </a:lnTo>
                  <a:lnTo>
                    <a:pt x="5897993" y="3327741"/>
                  </a:lnTo>
                  <a:lnTo>
                    <a:pt x="5889614" y="3372228"/>
                  </a:lnTo>
                  <a:lnTo>
                    <a:pt x="5876071" y="3414658"/>
                  </a:lnTo>
                  <a:lnTo>
                    <a:pt x="5857710" y="3454684"/>
                  </a:lnTo>
                  <a:lnTo>
                    <a:pt x="5834874" y="3491963"/>
                  </a:lnTo>
                  <a:lnTo>
                    <a:pt x="5807910" y="3526149"/>
                  </a:lnTo>
                  <a:lnTo>
                    <a:pt x="5777163" y="3556896"/>
                  </a:lnTo>
                  <a:lnTo>
                    <a:pt x="5742977" y="3583860"/>
                  </a:lnTo>
                  <a:lnTo>
                    <a:pt x="5705698" y="3606696"/>
                  </a:lnTo>
                  <a:lnTo>
                    <a:pt x="5665672" y="3625057"/>
                  </a:lnTo>
                  <a:lnTo>
                    <a:pt x="5623242" y="3638600"/>
                  </a:lnTo>
                  <a:lnTo>
                    <a:pt x="5578755" y="3646979"/>
                  </a:lnTo>
                  <a:lnTo>
                    <a:pt x="5532556" y="3649849"/>
                  </a:lnTo>
                  <a:lnTo>
                    <a:pt x="368307" y="3649849"/>
                  </a:lnTo>
                  <a:lnTo>
                    <a:pt x="322107" y="3646979"/>
                  </a:lnTo>
                  <a:lnTo>
                    <a:pt x="277620" y="3638600"/>
                  </a:lnTo>
                  <a:lnTo>
                    <a:pt x="235190" y="3625057"/>
                  </a:lnTo>
                  <a:lnTo>
                    <a:pt x="195164" y="3606696"/>
                  </a:lnTo>
                  <a:lnTo>
                    <a:pt x="157885" y="3583860"/>
                  </a:lnTo>
                  <a:lnTo>
                    <a:pt x="123699" y="3556896"/>
                  </a:lnTo>
                  <a:lnTo>
                    <a:pt x="92952" y="3526149"/>
                  </a:lnTo>
                  <a:lnTo>
                    <a:pt x="65988" y="3491963"/>
                  </a:lnTo>
                  <a:lnTo>
                    <a:pt x="43152" y="3454684"/>
                  </a:lnTo>
                  <a:lnTo>
                    <a:pt x="24791" y="3414658"/>
                  </a:lnTo>
                  <a:lnTo>
                    <a:pt x="11248" y="3372228"/>
                  </a:lnTo>
                  <a:lnTo>
                    <a:pt x="2869" y="3327741"/>
                  </a:lnTo>
                  <a:lnTo>
                    <a:pt x="0" y="3281542"/>
                  </a:lnTo>
                  <a:lnTo>
                    <a:pt x="0" y="368307"/>
                  </a:lnTo>
                  <a:close/>
                </a:path>
              </a:pathLst>
            </a:custGeom>
            <a:ln w="9525">
              <a:solidFill>
                <a:srgbClr val="44546A"/>
              </a:solidFill>
            </a:ln>
          </p:spPr>
          <p:txBody>
            <a:bodyPr wrap="square" lIns="0" tIns="0" rIns="0" bIns="0" rtlCol="0"/>
            <a:lstStyle/>
            <a:p>
              <a:endParaRPr/>
            </a:p>
          </p:txBody>
        </p:sp>
      </p:grpSp>
      <p:sp>
        <p:nvSpPr>
          <p:cNvPr id="6" name="object 6"/>
          <p:cNvSpPr txBox="1"/>
          <p:nvPr/>
        </p:nvSpPr>
        <p:spPr>
          <a:xfrm>
            <a:off x="3491219" y="1834388"/>
            <a:ext cx="2825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Segoe UI Symbol"/>
                <a:cs typeface="Segoe UI Symbol"/>
              </a:rPr>
              <a:t>☉</a:t>
            </a:r>
            <a:endParaRPr sz="2400">
              <a:latin typeface="Segoe UI Symbol"/>
              <a:cs typeface="Segoe UI Symbol"/>
            </a:endParaRPr>
          </a:p>
        </p:txBody>
      </p:sp>
      <p:sp>
        <p:nvSpPr>
          <p:cNvPr id="7" name="object 7"/>
          <p:cNvSpPr txBox="1"/>
          <p:nvPr/>
        </p:nvSpPr>
        <p:spPr>
          <a:xfrm>
            <a:off x="407374" y="1851660"/>
            <a:ext cx="548005" cy="513080"/>
          </a:xfrm>
          <a:prstGeom prst="rect">
            <a:avLst/>
          </a:prstGeom>
        </p:spPr>
        <p:txBody>
          <a:bodyPr vert="horz" wrap="square" lIns="0" tIns="12700" rIns="0" bIns="0" rtlCol="0">
            <a:spAutoFit/>
          </a:bodyPr>
          <a:lstStyle/>
          <a:p>
            <a:pPr marL="38100">
              <a:lnSpc>
                <a:spcPct val="100000"/>
              </a:lnSpc>
              <a:spcBef>
                <a:spcPts val="100"/>
              </a:spcBef>
            </a:pPr>
            <a:r>
              <a:rPr sz="4800" spc="-22" baseline="12152" dirty="0">
                <a:latin typeface="Calibri"/>
                <a:cs typeface="Calibri"/>
              </a:rPr>
              <a:t>c</a:t>
            </a:r>
            <a:r>
              <a:rPr sz="2100" spc="-15" dirty="0">
                <a:latin typeface="Calibri"/>
                <a:cs typeface="Calibri"/>
              </a:rPr>
              <a:t>t-1</a:t>
            </a:r>
            <a:endParaRPr sz="2100">
              <a:latin typeface="Calibri"/>
              <a:cs typeface="Calibri"/>
            </a:endParaRPr>
          </a:p>
        </p:txBody>
      </p:sp>
      <p:sp>
        <p:nvSpPr>
          <p:cNvPr id="8" name="object 8"/>
          <p:cNvSpPr txBox="1"/>
          <p:nvPr/>
        </p:nvSpPr>
        <p:spPr>
          <a:xfrm>
            <a:off x="388610" y="4454652"/>
            <a:ext cx="585470" cy="513080"/>
          </a:xfrm>
          <a:prstGeom prst="rect">
            <a:avLst/>
          </a:prstGeom>
        </p:spPr>
        <p:txBody>
          <a:bodyPr vert="horz" wrap="square" lIns="0" tIns="12700" rIns="0" bIns="0" rtlCol="0">
            <a:spAutoFit/>
          </a:bodyPr>
          <a:lstStyle/>
          <a:p>
            <a:pPr marL="38100">
              <a:lnSpc>
                <a:spcPct val="100000"/>
              </a:lnSpc>
              <a:spcBef>
                <a:spcPts val="100"/>
              </a:spcBef>
            </a:pPr>
            <a:r>
              <a:rPr sz="4800" spc="-37" baseline="12152" dirty="0">
                <a:latin typeface="Calibri"/>
                <a:cs typeface="Calibri"/>
              </a:rPr>
              <a:t>h</a:t>
            </a:r>
            <a:r>
              <a:rPr sz="2100" spc="-25" dirty="0">
                <a:latin typeface="Calibri"/>
                <a:cs typeface="Calibri"/>
              </a:rPr>
              <a:t>t-1</a:t>
            </a:r>
            <a:endParaRPr sz="2100">
              <a:latin typeface="Calibri"/>
              <a:cs typeface="Calibri"/>
            </a:endParaRPr>
          </a:p>
        </p:txBody>
      </p:sp>
      <p:sp>
        <p:nvSpPr>
          <p:cNvPr id="9" name="object 9"/>
          <p:cNvSpPr txBox="1"/>
          <p:nvPr/>
        </p:nvSpPr>
        <p:spPr>
          <a:xfrm>
            <a:off x="2520777" y="5451348"/>
            <a:ext cx="34353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x</a:t>
            </a:r>
            <a:r>
              <a:rPr sz="3150" spc="7" baseline="-18518" dirty="0">
                <a:latin typeface="Calibri"/>
                <a:cs typeface="Calibri"/>
              </a:rPr>
              <a:t>t</a:t>
            </a:r>
            <a:endParaRPr sz="3150" baseline="-18518">
              <a:latin typeface="Calibri"/>
              <a:cs typeface="Calibri"/>
            </a:endParaRPr>
          </a:p>
        </p:txBody>
      </p:sp>
      <p:sp>
        <p:nvSpPr>
          <p:cNvPr id="10" name="object 10"/>
          <p:cNvSpPr txBox="1"/>
          <p:nvPr/>
        </p:nvSpPr>
        <p:spPr>
          <a:xfrm>
            <a:off x="3557907" y="2622804"/>
            <a:ext cx="14986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f</a:t>
            </a:r>
            <a:endParaRPr sz="3200">
              <a:latin typeface="Calibri"/>
              <a:cs typeface="Calibri"/>
            </a:endParaRPr>
          </a:p>
        </p:txBody>
      </p:sp>
      <p:sp>
        <p:nvSpPr>
          <p:cNvPr id="11" name="object 11"/>
          <p:cNvSpPr txBox="1"/>
          <p:nvPr/>
        </p:nvSpPr>
        <p:spPr>
          <a:xfrm>
            <a:off x="3537270" y="3144011"/>
            <a:ext cx="191770" cy="1165860"/>
          </a:xfrm>
          <a:prstGeom prst="rect">
            <a:avLst/>
          </a:prstGeom>
        </p:spPr>
        <p:txBody>
          <a:bodyPr vert="horz" wrap="square" lIns="0" tIns="12700" rIns="0" bIns="0" rtlCol="0">
            <a:spAutoFit/>
          </a:bodyPr>
          <a:lstStyle/>
          <a:p>
            <a:pPr indent="48260">
              <a:lnSpc>
                <a:spcPct val="116900"/>
              </a:lnSpc>
              <a:spcBef>
                <a:spcPts val="100"/>
              </a:spcBef>
            </a:pPr>
            <a:r>
              <a:rPr sz="3200" dirty="0">
                <a:latin typeface="Calibri"/>
                <a:cs typeface="Calibri"/>
              </a:rPr>
              <a:t>i </a:t>
            </a:r>
            <a:r>
              <a:rPr sz="3200" spc="-710" dirty="0">
                <a:latin typeface="Calibri"/>
                <a:cs typeface="Calibri"/>
              </a:rPr>
              <a:t> </a:t>
            </a:r>
            <a:r>
              <a:rPr sz="3200" dirty="0">
                <a:latin typeface="Calibri"/>
                <a:cs typeface="Calibri"/>
              </a:rPr>
              <a:t>g</a:t>
            </a:r>
            <a:endParaRPr sz="3200">
              <a:latin typeface="Calibri"/>
              <a:cs typeface="Calibri"/>
            </a:endParaRPr>
          </a:p>
        </p:txBody>
      </p:sp>
      <p:sp>
        <p:nvSpPr>
          <p:cNvPr id="12" name="object 12"/>
          <p:cNvSpPr txBox="1"/>
          <p:nvPr/>
        </p:nvSpPr>
        <p:spPr>
          <a:xfrm>
            <a:off x="3525363" y="4506467"/>
            <a:ext cx="214629" cy="513080"/>
          </a:xfrm>
          <a:prstGeom prst="rect">
            <a:avLst/>
          </a:prstGeom>
        </p:spPr>
        <p:txBody>
          <a:bodyPr vert="horz" wrap="square" lIns="0" tIns="12700" rIns="0" bIns="0" rtlCol="0">
            <a:spAutoFit/>
          </a:bodyPr>
          <a:lstStyle/>
          <a:p>
            <a:pPr>
              <a:lnSpc>
                <a:spcPct val="100000"/>
              </a:lnSpc>
              <a:spcBef>
                <a:spcPts val="100"/>
              </a:spcBef>
            </a:pPr>
            <a:r>
              <a:rPr sz="3200" dirty="0">
                <a:latin typeface="Calibri"/>
                <a:cs typeface="Calibri"/>
              </a:rPr>
              <a:t>o</a:t>
            </a:r>
            <a:endParaRPr sz="3200">
              <a:latin typeface="Calibri"/>
              <a:cs typeface="Calibri"/>
            </a:endParaRPr>
          </a:p>
        </p:txBody>
      </p:sp>
      <p:sp>
        <p:nvSpPr>
          <p:cNvPr id="13" name="object 13"/>
          <p:cNvSpPr txBox="1"/>
          <p:nvPr/>
        </p:nvSpPr>
        <p:spPr>
          <a:xfrm>
            <a:off x="1581061" y="3528060"/>
            <a:ext cx="38735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W</a:t>
            </a:r>
            <a:endParaRPr sz="3200">
              <a:latin typeface="Calibri"/>
              <a:cs typeface="Calibri"/>
            </a:endParaRPr>
          </a:p>
        </p:txBody>
      </p:sp>
      <p:grpSp>
        <p:nvGrpSpPr>
          <p:cNvPr id="14" name="object 14"/>
          <p:cNvGrpSpPr/>
          <p:nvPr/>
        </p:nvGrpSpPr>
        <p:grpSpPr>
          <a:xfrm>
            <a:off x="1126695" y="2003408"/>
            <a:ext cx="2580640" cy="2852420"/>
            <a:chOff x="1126695" y="2003408"/>
            <a:chExt cx="2580640" cy="2852420"/>
          </a:xfrm>
        </p:grpSpPr>
        <p:sp>
          <p:nvSpPr>
            <p:cNvPr id="15" name="object 15"/>
            <p:cNvSpPr/>
            <p:nvPr/>
          </p:nvSpPr>
          <p:spPr>
            <a:xfrm>
              <a:off x="2488084" y="3605588"/>
              <a:ext cx="409575" cy="409575"/>
            </a:xfrm>
            <a:custGeom>
              <a:avLst/>
              <a:gdLst/>
              <a:ahLst/>
              <a:cxnLst/>
              <a:rect l="l" t="t" r="r" b="b"/>
              <a:pathLst>
                <a:path w="409575" h="409575">
                  <a:moveTo>
                    <a:pt x="204746" y="0"/>
                  </a:moveTo>
                  <a:lnTo>
                    <a:pt x="157800" y="5407"/>
                  </a:lnTo>
                  <a:lnTo>
                    <a:pt x="114704" y="20810"/>
                  </a:lnTo>
                  <a:lnTo>
                    <a:pt x="76688" y="44980"/>
                  </a:lnTo>
                  <a:lnTo>
                    <a:pt x="44980" y="76687"/>
                  </a:lnTo>
                  <a:lnTo>
                    <a:pt x="20810" y="114703"/>
                  </a:lnTo>
                  <a:lnTo>
                    <a:pt x="5407" y="157799"/>
                  </a:lnTo>
                  <a:lnTo>
                    <a:pt x="0" y="204745"/>
                  </a:lnTo>
                  <a:lnTo>
                    <a:pt x="5407" y="251692"/>
                  </a:lnTo>
                  <a:lnTo>
                    <a:pt x="20810" y="294787"/>
                  </a:lnTo>
                  <a:lnTo>
                    <a:pt x="44980" y="332804"/>
                  </a:lnTo>
                  <a:lnTo>
                    <a:pt x="76688" y="364511"/>
                  </a:lnTo>
                  <a:lnTo>
                    <a:pt x="114704" y="388681"/>
                  </a:lnTo>
                  <a:lnTo>
                    <a:pt x="157800" y="404084"/>
                  </a:lnTo>
                  <a:lnTo>
                    <a:pt x="204746" y="409492"/>
                  </a:lnTo>
                  <a:lnTo>
                    <a:pt x="251693" y="404084"/>
                  </a:lnTo>
                  <a:lnTo>
                    <a:pt x="294788" y="388681"/>
                  </a:lnTo>
                  <a:lnTo>
                    <a:pt x="332804" y="364511"/>
                  </a:lnTo>
                  <a:lnTo>
                    <a:pt x="364512" y="332804"/>
                  </a:lnTo>
                  <a:lnTo>
                    <a:pt x="388681" y="294787"/>
                  </a:lnTo>
                  <a:lnTo>
                    <a:pt x="404084" y="251692"/>
                  </a:lnTo>
                  <a:lnTo>
                    <a:pt x="409492" y="204745"/>
                  </a:lnTo>
                  <a:lnTo>
                    <a:pt x="404084" y="157799"/>
                  </a:lnTo>
                  <a:lnTo>
                    <a:pt x="388681" y="114703"/>
                  </a:lnTo>
                  <a:lnTo>
                    <a:pt x="364512" y="76687"/>
                  </a:lnTo>
                  <a:lnTo>
                    <a:pt x="332804" y="44980"/>
                  </a:lnTo>
                  <a:lnTo>
                    <a:pt x="294788" y="20810"/>
                  </a:lnTo>
                  <a:lnTo>
                    <a:pt x="251693" y="5407"/>
                  </a:lnTo>
                  <a:lnTo>
                    <a:pt x="204746" y="0"/>
                  </a:lnTo>
                  <a:close/>
                </a:path>
              </a:pathLst>
            </a:custGeom>
            <a:solidFill>
              <a:srgbClr val="E7E6E6"/>
            </a:solidFill>
          </p:spPr>
          <p:txBody>
            <a:bodyPr wrap="square" lIns="0" tIns="0" rIns="0" bIns="0" rtlCol="0"/>
            <a:lstStyle/>
            <a:p>
              <a:endParaRPr/>
            </a:p>
          </p:txBody>
        </p:sp>
        <p:sp>
          <p:nvSpPr>
            <p:cNvPr id="16" name="object 16"/>
            <p:cNvSpPr/>
            <p:nvPr/>
          </p:nvSpPr>
          <p:spPr>
            <a:xfrm>
              <a:off x="2488084" y="3605588"/>
              <a:ext cx="409575" cy="409575"/>
            </a:xfrm>
            <a:custGeom>
              <a:avLst/>
              <a:gdLst/>
              <a:ahLst/>
              <a:cxnLst/>
              <a:rect l="l" t="t" r="r" b="b"/>
              <a:pathLst>
                <a:path w="409575" h="409575">
                  <a:moveTo>
                    <a:pt x="0" y="204746"/>
                  </a:moveTo>
                  <a:lnTo>
                    <a:pt x="5407" y="157800"/>
                  </a:lnTo>
                  <a:lnTo>
                    <a:pt x="20810" y="114704"/>
                  </a:lnTo>
                  <a:lnTo>
                    <a:pt x="44980" y="76688"/>
                  </a:lnTo>
                  <a:lnTo>
                    <a:pt x="76688" y="44980"/>
                  </a:lnTo>
                  <a:lnTo>
                    <a:pt x="114704" y="20810"/>
                  </a:lnTo>
                  <a:lnTo>
                    <a:pt x="157800" y="5407"/>
                  </a:lnTo>
                  <a:lnTo>
                    <a:pt x="204746" y="0"/>
                  </a:lnTo>
                  <a:lnTo>
                    <a:pt x="251693" y="5407"/>
                  </a:lnTo>
                  <a:lnTo>
                    <a:pt x="294788" y="20810"/>
                  </a:lnTo>
                  <a:lnTo>
                    <a:pt x="332805" y="44980"/>
                  </a:lnTo>
                  <a:lnTo>
                    <a:pt x="364512" y="76688"/>
                  </a:lnTo>
                  <a:lnTo>
                    <a:pt x="388682" y="114704"/>
                  </a:lnTo>
                  <a:lnTo>
                    <a:pt x="404085" y="157800"/>
                  </a:lnTo>
                  <a:lnTo>
                    <a:pt x="409493" y="204746"/>
                  </a:lnTo>
                  <a:lnTo>
                    <a:pt x="404085" y="251693"/>
                  </a:lnTo>
                  <a:lnTo>
                    <a:pt x="388682" y="294788"/>
                  </a:lnTo>
                  <a:lnTo>
                    <a:pt x="364512" y="332805"/>
                  </a:lnTo>
                  <a:lnTo>
                    <a:pt x="332805" y="364512"/>
                  </a:lnTo>
                  <a:lnTo>
                    <a:pt x="294788" y="388682"/>
                  </a:lnTo>
                  <a:lnTo>
                    <a:pt x="251693" y="404085"/>
                  </a:lnTo>
                  <a:lnTo>
                    <a:pt x="204746" y="409493"/>
                  </a:lnTo>
                  <a:lnTo>
                    <a:pt x="157800" y="404085"/>
                  </a:lnTo>
                  <a:lnTo>
                    <a:pt x="114704" y="388682"/>
                  </a:lnTo>
                  <a:lnTo>
                    <a:pt x="76688" y="364512"/>
                  </a:lnTo>
                  <a:lnTo>
                    <a:pt x="44980" y="332805"/>
                  </a:lnTo>
                  <a:lnTo>
                    <a:pt x="20810" y="294788"/>
                  </a:lnTo>
                  <a:lnTo>
                    <a:pt x="5407" y="251693"/>
                  </a:lnTo>
                  <a:lnTo>
                    <a:pt x="0" y="204746"/>
                  </a:lnTo>
                  <a:close/>
                </a:path>
              </a:pathLst>
            </a:custGeom>
            <a:ln w="9525">
              <a:solidFill>
                <a:srgbClr val="44546A"/>
              </a:solidFill>
            </a:ln>
          </p:spPr>
          <p:txBody>
            <a:bodyPr wrap="square" lIns="0" tIns="0" rIns="0" bIns="0" rtlCol="0"/>
            <a:lstStyle/>
            <a:p>
              <a:endParaRPr/>
            </a:p>
          </p:txBody>
        </p:sp>
        <p:sp>
          <p:nvSpPr>
            <p:cNvPr id="17" name="object 17"/>
            <p:cNvSpPr/>
            <p:nvPr/>
          </p:nvSpPr>
          <p:spPr>
            <a:xfrm>
              <a:off x="1126693" y="2003412"/>
              <a:ext cx="2580640" cy="2852420"/>
            </a:xfrm>
            <a:custGeom>
              <a:avLst/>
              <a:gdLst/>
              <a:ahLst/>
              <a:cxnLst/>
              <a:rect l="l" t="t" r="r" b="b"/>
              <a:pathLst>
                <a:path w="2580640" h="2852420">
                  <a:moveTo>
                    <a:pt x="1326121" y="1806930"/>
                  </a:moveTo>
                  <a:lnTo>
                    <a:pt x="1249921" y="1768830"/>
                  </a:lnTo>
                  <a:lnTo>
                    <a:pt x="1249921" y="1797405"/>
                  </a:lnTo>
                  <a:lnTo>
                    <a:pt x="868641" y="1797405"/>
                  </a:lnTo>
                  <a:lnTo>
                    <a:pt x="868641" y="1816455"/>
                  </a:lnTo>
                  <a:lnTo>
                    <a:pt x="1249921" y="1816455"/>
                  </a:lnTo>
                  <a:lnTo>
                    <a:pt x="1249921" y="1845030"/>
                  </a:lnTo>
                  <a:lnTo>
                    <a:pt x="1307071" y="1816455"/>
                  </a:lnTo>
                  <a:lnTo>
                    <a:pt x="1326121" y="1806930"/>
                  </a:lnTo>
                  <a:close/>
                </a:path>
                <a:path w="2580640" h="2852420">
                  <a:moveTo>
                    <a:pt x="2287016" y="38023"/>
                  </a:moveTo>
                  <a:lnTo>
                    <a:pt x="2268042" y="28562"/>
                  </a:lnTo>
                  <a:lnTo>
                    <a:pt x="2210765" y="0"/>
                  </a:lnTo>
                  <a:lnTo>
                    <a:pt x="2210803" y="28575"/>
                  </a:lnTo>
                  <a:lnTo>
                    <a:pt x="0" y="30899"/>
                  </a:lnTo>
                  <a:lnTo>
                    <a:pt x="12" y="49949"/>
                  </a:lnTo>
                  <a:lnTo>
                    <a:pt x="2210816" y="47625"/>
                  </a:lnTo>
                  <a:lnTo>
                    <a:pt x="2210854" y="76200"/>
                  </a:lnTo>
                  <a:lnTo>
                    <a:pt x="2287016" y="38023"/>
                  </a:lnTo>
                  <a:close/>
                </a:path>
                <a:path w="2580640" h="2852420">
                  <a:moveTo>
                    <a:pt x="2358720" y="1502206"/>
                  </a:moveTo>
                  <a:lnTo>
                    <a:pt x="2339670" y="1492681"/>
                  </a:lnTo>
                  <a:lnTo>
                    <a:pt x="2282520" y="1464106"/>
                  </a:lnTo>
                  <a:lnTo>
                    <a:pt x="2282520" y="1492681"/>
                  </a:lnTo>
                  <a:lnTo>
                    <a:pt x="2057501" y="1492681"/>
                  </a:lnTo>
                  <a:lnTo>
                    <a:pt x="2057501" y="922286"/>
                  </a:lnTo>
                  <a:lnTo>
                    <a:pt x="2240140" y="922286"/>
                  </a:lnTo>
                  <a:lnTo>
                    <a:pt x="2240140" y="950861"/>
                  </a:lnTo>
                  <a:lnTo>
                    <a:pt x="2297290" y="922286"/>
                  </a:lnTo>
                  <a:lnTo>
                    <a:pt x="2316340" y="912761"/>
                  </a:lnTo>
                  <a:lnTo>
                    <a:pt x="2297290" y="903236"/>
                  </a:lnTo>
                  <a:lnTo>
                    <a:pt x="2240140" y="874661"/>
                  </a:lnTo>
                  <a:lnTo>
                    <a:pt x="2240140" y="903236"/>
                  </a:lnTo>
                  <a:lnTo>
                    <a:pt x="2042706" y="903236"/>
                  </a:lnTo>
                  <a:lnTo>
                    <a:pt x="2038451" y="907503"/>
                  </a:lnTo>
                  <a:lnTo>
                    <a:pt x="2038451" y="1496949"/>
                  </a:lnTo>
                  <a:lnTo>
                    <a:pt x="2038451" y="1797405"/>
                  </a:lnTo>
                  <a:lnTo>
                    <a:pt x="1770875" y="1797405"/>
                  </a:lnTo>
                  <a:lnTo>
                    <a:pt x="1770875" y="1816455"/>
                  </a:lnTo>
                  <a:lnTo>
                    <a:pt x="2034082" y="1816455"/>
                  </a:lnTo>
                  <a:lnTo>
                    <a:pt x="2034082" y="2819527"/>
                  </a:lnTo>
                  <a:lnTo>
                    <a:pt x="2038350" y="2823794"/>
                  </a:lnTo>
                  <a:lnTo>
                    <a:pt x="2240140" y="2823794"/>
                  </a:lnTo>
                  <a:lnTo>
                    <a:pt x="2240140" y="2852369"/>
                  </a:lnTo>
                  <a:lnTo>
                    <a:pt x="2297290" y="2823794"/>
                  </a:lnTo>
                  <a:lnTo>
                    <a:pt x="2316340" y="2814269"/>
                  </a:lnTo>
                  <a:lnTo>
                    <a:pt x="2297290" y="2804744"/>
                  </a:lnTo>
                  <a:lnTo>
                    <a:pt x="2240140" y="2776169"/>
                  </a:lnTo>
                  <a:lnTo>
                    <a:pt x="2240140" y="2804744"/>
                  </a:lnTo>
                  <a:lnTo>
                    <a:pt x="2053132" y="2804744"/>
                  </a:lnTo>
                  <a:lnTo>
                    <a:pt x="2053132" y="2105177"/>
                  </a:lnTo>
                  <a:lnTo>
                    <a:pt x="2254135" y="2105177"/>
                  </a:lnTo>
                  <a:lnTo>
                    <a:pt x="2254135" y="2133752"/>
                  </a:lnTo>
                  <a:lnTo>
                    <a:pt x="2311285" y="2105177"/>
                  </a:lnTo>
                  <a:lnTo>
                    <a:pt x="2330335" y="2095652"/>
                  </a:lnTo>
                  <a:lnTo>
                    <a:pt x="2311285" y="2086127"/>
                  </a:lnTo>
                  <a:lnTo>
                    <a:pt x="2254135" y="2057552"/>
                  </a:lnTo>
                  <a:lnTo>
                    <a:pt x="2254135" y="2086127"/>
                  </a:lnTo>
                  <a:lnTo>
                    <a:pt x="2060130" y="2086127"/>
                  </a:lnTo>
                  <a:lnTo>
                    <a:pt x="2060130" y="1816455"/>
                  </a:lnTo>
                  <a:lnTo>
                    <a:pt x="2060130" y="1806930"/>
                  </a:lnTo>
                  <a:lnTo>
                    <a:pt x="2060130" y="1801672"/>
                  </a:lnTo>
                  <a:lnTo>
                    <a:pt x="2057501" y="1799043"/>
                  </a:lnTo>
                  <a:lnTo>
                    <a:pt x="2057501" y="1797405"/>
                  </a:lnTo>
                  <a:lnTo>
                    <a:pt x="2057501" y="1511731"/>
                  </a:lnTo>
                  <a:lnTo>
                    <a:pt x="2282520" y="1511731"/>
                  </a:lnTo>
                  <a:lnTo>
                    <a:pt x="2282520" y="1540306"/>
                  </a:lnTo>
                  <a:lnTo>
                    <a:pt x="2339670" y="1511731"/>
                  </a:lnTo>
                  <a:lnTo>
                    <a:pt x="2358720" y="1502206"/>
                  </a:lnTo>
                  <a:close/>
                </a:path>
                <a:path w="2580640" h="2852420">
                  <a:moveTo>
                    <a:pt x="2580424" y="300164"/>
                  </a:moveTo>
                  <a:lnTo>
                    <a:pt x="2574074" y="287464"/>
                  </a:lnTo>
                  <a:lnTo>
                    <a:pt x="2542324" y="223964"/>
                  </a:lnTo>
                  <a:lnTo>
                    <a:pt x="2504224" y="300164"/>
                  </a:lnTo>
                  <a:lnTo>
                    <a:pt x="2532799" y="300164"/>
                  </a:lnTo>
                  <a:lnTo>
                    <a:pt x="2532811" y="659053"/>
                  </a:lnTo>
                  <a:lnTo>
                    <a:pt x="2551861" y="659053"/>
                  </a:lnTo>
                  <a:lnTo>
                    <a:pt x="2551849" y="300164"/>
                  </a:lnTo>
                  <a:lnTo>
                    <a:pt x="2580424" y="300164"/>
                  </a:lnTo>
                  <a:close/>
                </a:path>
              </a:pathLst>
            </a:custGeom>
            <a:solidFill>
              <a:srgbClr val="44546A"/>
            </a:solidFill>
          </p:spPr>
          <p:txBody>
            <a:bodyPr wrap="square" lIns="0" tIns="0" rIns="0" bIns="0" rtlCol="0"/>
            <a:lstStyle/>
            <a:p>
              <a:endParaRPr/>
            </a:p>
          </p:txBody>
        </p:sp>
      </p:grpSp>
      <p:sp>
        <p:nvSpPr>
          <p:cNvPr id="18" name="object 18"/>
          <p:cNvSpPr txBox="1"/>
          <p:nvPr/>
        </p:nvSpPr>
        <p:spPr>
          <a:xfrm>
            <a:off x="4445941" y="3641852"/>
            <a:ext cx="2825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Segoe UI Symbol"/>
                <a:cs typeface="Segoe UI Symbol"/>
              </a:rPr>
              <a:t>☉</a:t>
            </a:r>
            <a:endParaRPr sz="2400">
              <a:latin typeface="Segoe UI Symbol"/>
              <a:cs typeface="Segoe UI Symbol"/>
            </a:endParaRPr>
          </a:p>
        </p:txBody>
      </p:sp>
      <p:sp>
        <p:nvSpPr>
          <p:cNvPr id="19" name="object 19"/>
          <p:cNvSpPr/>
          <p:nvPr/>
        </p:nvSpPr>
        <p:spPr>
          <a:xfrm>
            <a:off x="3767874" y="3512743"/>
            <a:ext cx="664210" cy="645160"/>
          </a:xfrm>
          <a:custGeom>
            <a:avLst/>
            <a:gdLst/>
            <a:ahLst/>
            <a:cxnLst/>
            <a:rect l="l" t="t" r="r" b="b"/>
            <a:pathLst>
              <a:path w="664210" h="645160">
                <a:moveTo>
                  <a:pt x="649833" y="296646"/>
                </a:moveTo>
                <a:lnTo>
                  <a:pt x="630783" y="287121"/>
                </a:lnTo>
                <a:lnTo>
                  <a:pt x="573633" y="258546"/>
                </a:lnTo>
                <a:lnTo>
                  <a:pt x="573633" y="287121"/>
                </a:lnTo>
                <a:lnTo>
                  <a:pt x="334441" y="287121"/>
                </a:lnTo>
                <a:lnTo>
                  <a:pt x="334441" y="19050"/>
                </a:lnTo>
                <a:lnTo>
                  <a:pt x="334441" y="9525"/>
                </a:lnTo>
                <a:lnTo>
                  <a:pt x="334441" y="4254"/>
                </a:lnTo>
                <a:lnTo>
                  <a:pt x="330187" y="0"/>
                </a:lnTo>
                <a:lnTo>
                  <a:pt x="12" y="0"/>
                </a:lnTo>
                <a:lnTo>
                  <a:pt x="12" y="19050"/>
                </a:lnTo>
                <a:lnTo>
                  <a:pt x="315391" y="19050"/>
                </a:lnTo>
                <a:lnTo>
                  <a:pt x="315391" y="301904"/>
                </a:lnTo>
                <a:lnTo>
                  <a:pt x="319659" y="306171"/>
                </a:lnTo>
                <a:lnTo>
                  <a:pt x="573633" y="306171"/>
                </a:lnTo>
                <a:lnTo>
                  <a:pt x="573633" y="334746"/>
                </a:lnTo>
                <a:lnTo>
                  <a:pt x="630783" y="306171"/>
                </a:lnTo>
                <a:lnTo>
                  <a:pt x="649833" y="296646"/>
                </a:lnTo>
                <a:close/>
              </a:path>
              <a:path w="664210" h="645160">
                <a:moveTo>
                  <a:pt x="663829" y="438061"/>
                </a:moveTo>
                <a:lnTo>
                  <a:pt x="644779" y="428536"/>
                </a:lnTo>
                <a:lnTo>
                  <a:pt x="587629" y="399961"/>
                </a:lnTo>
                <a:lnTo>
                  <a:pt x="587629" y="428536"/>
                </a:lnTo>
                <a:lnTo>
                  <a:pt x="326656" y="428536"/>
                </a:lnTo>
                <a:lnTo>
                  <a:pt x="322389" y="432803"/>
                </a:lnTo>
                <a:lnTo>
                  <a:pt x="322389" y="626084"/>
                </a:lnTo>
                <a:lnTo>
                  <a:pt x="0" y="626084"/>
                </a:lnTo>
                <a:lnTo>
                  <a:pt x="0" y="645134"/>
                </a:lnTo>
                <a:lnTo>
                  <a:pt x="337185" y="645134"/>
                </a:lnTo>
                <a:lnTo>
                  <a:pt x="341439" y="640867"/>
                </a:lnTo>
                <a:lnTo>
                  <a:pt x="341439" y="635609"/>
                </a:lnTo>
                <a:lnTo>
                  <a:pt x="341439" y="626084"/>
                </a:lnTo>
                <a:lnTo>
                  <a:pt x="341439" y="447586"/>
                </a:lnTo>
                <a:lnTo>
                  <a:pt x="587629" y="447586"/>
                </a:lnTo>
                <a:lnTo>
                  <a:pt x="587629" y="476161"/>
                </a:lnTo>
                <a:lnTo>
                  <a:pt x="644779" y="447586"/>
                </a:lnTo>
                <a:lnTo>
                  <a:pt x="663829" y="438061"/>
                </a:lnTo>
                <a:close/>
              </a:path>
            </a:pathLst>
          </a:custGeom>
          <a:solidFill>
            <a:srgbClr val="44546A"/>
          </a:solidFill>
        </p:spPr>
        <p:txBody>
          <a:bodyPr wrap="square" lIns="0" tIns="0" rIns="0" bIns="0" rtlCol="0"/>
          <a:lstStyle/>
          <a:p>
            <a:endParaRPr/>
          </a:p>
        </p:txBody>
      </p:sp>
      <p:sp>
        <p:nvSpPr>
          <p:cNvPr id="20" name="object 20"/>
          <p:cNvSpPr txBox="1"/>
          <p:nvPr/>
        </p:nvSpPr>
        <p:spPr>
          <a:xfrm>
            <a:off x="4498328" y="1822196"/>
            <a:ext cx="17780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a:t>
            </a:r>
            <a:endParaRPr sz="2400">
              <a:latin typeface="Calibri"/>
              <a:cs typeface="Calibri"/>
            </a:endParaRPr>
          </a:p>
        </p:txBody>
      </p:sp>
      <p:sp>
        <p:nvSpPr>
          <p:cNvPr id="21" name="object 21"/>
          <p:cNvSpPr/>
          <p:nvPr/>
        </p:nvSpPr>
        <p:spPr>
          <a:xfrm>
            <a:off x="3851402" y="2005367"/>
            <a:ext cx="1486535" cy="1617980"/>
          </a:xfrm>
          <a:custGeom>
            <a:avLst/>
            <a:gdLst/>
            <a:ahLst/>
            <a:cxnLst/>
            <a:rect l="l" t="t" r="r" b="b"/>
            <a:pathLst>
              <a:path w="1486535" h="1617979">
                <a:moveTo>
                  <a:pt x="498030" y="47688"/>
                </a:moveTo>
                <a:lnTo>
                  <a:pt x="453161" y="47688"/>
                </a:lnTo>
                <a:lnTo>
                  <a:pt x="440461" y="47688"/>
                </a:lnTo>
                <a:lnTo>
                  <a:pt x="440334" y="76200"/>
                </a:lnTo>
                <a:lnTo>
                  <a:pt x="498030" y="47688"/>
                </a:lnTo>
                <a:close/>
              </a:path>
              <a:path w="1486535" h="1617979">
                <a:moveTo>
                  <a:pt x="516712" y="38455"/>
                </a:moveTo>
                <a:lnTo>
                  <a:pt x="440690" y="0"/>
                </a:lnTo>
                <a:lnTo>
                  <a:pt x="440550" y="28575"/>
                </a:lnTo>
                <a:lnTo>
                  <a:pt x="88" y="26530"/>
                </a:lnTo>
                <a:lnTo>
                  <a:pt x="0" y="45580"/>
                </a:lnTo>
                <a:lnTo>
                  <a:pt x="440461" y="47625"/>
                </a:lnTo>
                <a:lnTo>
                  <a:pt x="453161" y="47688"/>
                </a:lnTo>
                <a:lnTo>
                  <a:pt x="498144" y="47625"/>
                </a:lnTo>
                <a:lnTo>
                  <a:pt x="516712" y="38455"/>
                </a:lnTo>
                <a:close/>
              </a:path>
              <a:path w="1486535" h="1617979">
                <a:moveTo>
                  <a:pt x="773925" y="298348"/>
                </a:moveTo>
                <a:lnTo>
                  <a:pt x="767575" y="285648"/>
                </a:lnTo>
                <a:lnTo>
                  <a:pt x="735825" y="222148"/>
                </a:lnTo>
                <a:lnTo>
                  <a:pt x="697725" y="298348"/>
                </a:lnTo>
                <a:lnTo>
                  <a:pt x="726300" y="298348"/>
                </a:lnTo>
                <a:lnTo>
                  <a:pt x="726300" y="1617789"/>
                </a:lnTo>
                <a:lnTo>
                  <a:pt x="745350" y="1617789"/>
                </a:lnTo>
                <a:lnTo>
                  <a:pt x="745350" y="298348"/>
                </a:lnTo>
                <a:lnTo>
                  <a:pt x="773925" y="298348"/>
                </a:lnTo>
                <a:close/>
              </a:path>
              <a:path w="1486535" h="1617979">
                <a:moveTo>
                  <a:pt x="1486217" y="38455"/>
                </a:moveTo>
                <a:lnTo>
                  <a:pt x="1467167" y="28930"/>
                </a:lnTo>
                <a:lnTo>
                  <a:pt x="1410017" y="355"/>
                </a:lnTo>
                <a:lnTo>
                  <a:pt x="1410017" y="28930"/>
                </a:lnTo>
                <a:lnTo>
                  <a:pt x="954760" y="28930"/>
                </a:lnTo>
                <a:lnTo>
                  <a:pt x="954760" y="47980"/>
                </a:lnTo>
                <a:lnTo>
                  <a:pt x="1410017" y="47980"/>
                </a:lnTo>
                <a:lnTo>
                  <a:pt x="1410017" y="76555"/>
                </a:lnTo>
                <a:lnTo>
                  <a:pt x="1467167" y="47980"/>
                </a:lnTo>
                <a:lnTo>
                  <a:pt x="1486217" y="38455"/>
                </a:lnTo>
                <a:close/>
              </a:path>
            </a:pathLst>
          </a:custGeom>
          <a:solidFill>
            <a:srgbClr val="44546A"/>
          </a:solidFill>
        </p:spPr>
        <p:txBody>
          <a:bodyPr wrap="square" lIns="0" tIns="0" rIns="0" bIns="0" rtlCol="0"/>
          <a:lstStyle/>
          <a:p>
            <a:endParaRPr/>
          </a:p>
        </p:txBody>
      </p:sp>
      <p:sp>
        <p:nvSpPr>
          <p:cNvPr id="22" name="object 22"/>
          <p:cNvSpPr txBox="1"/>
          <p:nvPr/>
        </p:nvSpPr>
        <p:spPr>
          <a:xfrm>
            <a:off x="5447367" y="1726692"/>
            <a:ext cx="33718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c</a:t>
            </a:r>
            <a:r>
              <a:rPr sz="3150" spc="-7" baseline="-18518" dirty="0">
                <a:latin typeface="Calibri"/>
                <a:cs typeface="Calibri"/>
              </a:rPr>
              <a:t>t</a:t>
            </a:r>
            <a:endParaRPr sz="3150" baseline="-18518">
              <a:latin typeface="Calibri"/>
              <a:cs typeface="Calibri"/>
            </a:endParaRPr>
          </a:p>
        </p:txBody>
      </p:sp>
      <p:sp>
        <p:nvSpPr>
          <p:cNvPr id="23" name="object 23"/>
          <p:cNvSpPr txBox="1"/>
          <p:nvPr/>
        </p:nvSpPr>
        <p:spPr>
          <a:xfrm>
            <a:off x="5411186" y="3696207"/>
            <a:ext cx="612140" cy="406400"/>
          </a:xfrm>
          <a:prstGeom prst="rect">
            <a:avLst/>
          </a:prstGeom>
        </p:spPr>
        <p:txBody>
          <a:bodyPr vert="horz" wrap="square" lIns="0" tIns="12700" rIns="0" bIns="0" rtlCol="0">
            <a:spAutoFit/>
          </a:bodyPr>
          <a:lstStyle/>
          <a:p>
            <a:pPr marL="12700">
              <a:lnSpc>
                <a:spcPct val="100000"/>
              </a:lnSpc>
              <a:spcBef>
                <a:spcPts val="100"/>
              </a:spcBef>
            </a:pPr>
            <a:r>
              <a:rPr sz="2500" spc="-35" dirty="0">
                <a:latin typeface="Calibri"/>
                <a:cs typeface="Calibri"/>
              </a:rPr>
              <a:t>t</a:t>
            </a:r>
            <a:r>
              <a:rPr sz="2500" spc="-10" dirty="0">
                <a:latin typeface="Calibri"/>
                <a:cs typeface="Calibri"/>
              </a:rPr>
              <a:t>a</a:t>
            </a:r>
            <a:r>
              <a:rPr sz="2500" spc="-5" dirty="0">
                <a:latin typeface="Calibri"/>
                <a:cs typeface="Calibri"/>
              </a:rPr>
              <a:t>nh</a:t>
            </a:r>
            <a:endParaRPr sz="2500">
              <a:latin typeface="Calibri"/>
              <a:cs typeface="Calibri"/>
            </a:endParaRPr>
          </a:p>
        </p:txBody>
      </p:sp>
      <p:sp>
        <p:nvSpPr>
          <p:cNvPr id="24" name="object 24"/>
          <p:cNvSpPr/>
          <p:nvPr/>
        </p:nvSpPr>
        <p:spPr>
          <a:xfrm>
            <a:off x="5578327" y="2340686"/>
            <a:ext cx="76200" cy="1282700"/>
          </a:xfrm>
          <a:custGeom>
            <a:avLst/>
            <a:gdLst/>
            <a:ahLst/>
            <a:cxnLst/>
            <a:rect l="l" t="t" r="r" b="b"/>
            <a:pathLst>
              <a:path w="76200" h="1282700">
                <a:moveTo>
                  <a:pt x="28574" y="1206265"/>
                </a:moveTo>
                <a:lnTo>
                  <a:pt x="0" y="1206265"/>
                </a:lnTo>
                <a:lnTo>
                  <a:pt x="38100" y="1282465"/>
                </a:lnTo>
                <a:lnTo>
                  <a:pt x="69850" y="1218965"/>
                </a:lnTo>
                <a:lnTo>
                  <a:pt x="28575" y="1218965"/>
                </a:lnTo>
                <a:lnTo>
                  <a:pt x="28574" y="1206265"/>
                </a:lnTo>
                <a:close/>
              </a:path>
              <a:path w="76200" h="1282700">
                <a:moveTo>
                  <a:pt x="47623" y="0"/>
                </a:moveTo>
                <a:lnTo>
                  <a:pt x="28573" y="0"/>
                </a:lnTo>
                <a:lnTo>
                  <a:pt x="28575" y="1218965"/>
                </a:lnTo>
                <a:lnTo>
                  <a:pt x="47625" y="1218965"/>
                </a:lnTo>
                <a:lnTo>
                  <a:pt x="47623" y="0"/>
                </a:lnTo>
                <a:close/>
              </a:path>
              <a:path w="76200" h="1282700">
                <a:moveTo>
                  <a:pt x="76200" y="1206265"/>
                </a:moveTo>
                <a:lnTo>
                  <a:pt x="47624" y="1206265"/>
                </a:lnTo>
                <a:lnTo>
                  <a:pt x="47625" y="1218965"/>
                </a:lnTo>
                <a:lnTo>
                  <a:pt x="69850" y="1218965"/>
                </a:lnTo>
                <a:lnTo>
                  <a:pt x="76200" y="1206265"/>
                </a:lnTo>
                <a:close/>
              </a:path>
            </a:pathLst>
          </a:custGeom>
          <a:solidFill>
            <a:srgbClr val="44546A"/>
          </a:solidFill>
        </p:spPr>
        <p:txBody>
          <a:bodyPr wrap="square" lIns="0" tIns="0" rIns="0" bIns="0" rtlCol="0"/>
          <a:lstStyle/>
          <a:p>
            <a:endParaRPr/>
          </a:p>
        </p:txBody>
      </p:sp>
      <p:sp>
        <p:nvSpPr>
          <p:cNvPr id="25" name="object 25"/>
          <p:cNvSpPr txBox="1"/>
          <p:nvPr/>
        </p:nvSpPr>
        <p:spPr>
          <a:xfrm>
            <a:off x="5432768" y="4580635"/>
            <a:ext cx="2825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Segoe UI Symbol"/>
                <a:cs typeface="Segoe UI Symbol"/>
              </a:rPr>
              <a:t>☉</a:t>
            </a:r>
            <a:endParaRPr sz="2400">
              <a:latin typeface="Segoe UI Symbol"/>
              <a:cs typeface="Segoe UI Symbol"/>
            </a:endParaRPr>
          </a:p>
        </p:txBody>
      </p:sp>
      <p:sp>
        <p:nvSpPr>
          <p:cNvPr id="26" name="object 26"/>
          <p:cNvSpPr/>
          <p:nvPr/>
        </p:nvSpPr>
        <p:spPr>
          <a:xfrm>
            <a:off x="3766718" y="2005723"/>
            <a:ext cx="3885565" cy="2820670"/>
          </a:xfrm>
          <a:custGeom>
            <a:avLst/>
            <a:gdLst/>
            <a:ahLst/>
            <a:cxnLst/>
            <a:rect l="l" t="t" r="r" b="b"/>
            <a:pathLst>
              <a:path w="3885565" h="2820670">
                <a:moveTo>
                  <a:pt x="1588389" y="2782303"/>
                </a:moveTo>
                <a:lnTo>
                  <a:pt x="1569339" y="2772778"/>
                </a:lnTo>
                <a:lnTo>
                  <a:pt x="1512189" y="2744203"/>
                </a:lnTo>
                <a:lnTo>
                  <a:pt x="1512189" y="2772778"/>
                </a:lnTo>
                <a:lnTo>
                  <a:pt x="0" y="2772778"/>
                </a:lnTo>
                <a:lnTo>
                  <a:pt x="0" y="2791828"/>
                </a:lnTo>
                <a:lnTo>
                  <a:pt x="1512189" y="2791828"/>
                </a:lnTo>
                <a:lnTo>
                  <a:pt x="1512189" y="2820403"/>
                </a:lnTo>
                <a:lnTo>
                  <a:pt x="1569339" y="2791828"/>
                </a:lnTo>
                <a:lnTo>
                  <a:pt x="1588389" y="2782303"/>
                </a:lnTo>
                <a:close/>
              </a:path>
              <a:path w="3885565" h="2820670">
                <a:moveTo>
                  <a:pt x="1887816" y="2464879"/>
                </a:moveTo>
                <a:lnTo>
                  <a:pt x="1859241" y="2464879"/>
                </a:lnTo>
                <a:lnTo>
                  <a:pt x="1859241" y="2095995"/>
                </a:lnTo>
                <a:lnTo>
                  <a:pt x="1840191" y="2095995"/>
                </a:lnTo>
                <a:lnTo>
                  <a:pt x="1840191" y="2464879"/>
                </a:lnTo>
                <a:lnTo>
                  <a:pt x="1811616" y="2464879"/>
                </a:lnTo>
                <a:lnTo>
                  <a:pt x="1849716" y="2541079"/>
                </a:lnTo>
                <a:lnTo>
                  <a:pt x="1881466" y="2477579"/>
                </a:lnTo>
                <a:lnTo>
                  <a:pt x="1887816" y="2464879"/>
                </a:lnTo>
                <a:close/>
              </a:path>
              <a:path w="3885565" h="2820670">
                <a:moveTo>
                  <a:pt x="2614422" y="2782290"/>
                </a:moveTo>
                <a:lnTo>
                  <a:pt x="2595372" y="2772765"/>
                </a:lnTo>
                <a:lnTo>
                  <a:pt x="2538222" y="2744190"/>
                </a:lnTo>
                <a:lnTo>
                  <a:pt x="2538222" y="2772765"/>
                </a:lnTo>
                <a:lnTo>
                  <a:pt x="2082965" y="2772765"/>
                </a:lnTo>
                <a:lnTo>
                  <a:pt x="2082965" y="2791815"/>
                </a:lnTo>
                <a:lnTo>
                  <a:pt x="2538222" y="2791815"/>
                </a:lnTo>
                <a:lnTo>
                  <a:pt x="2538222" y="2820390"/>
                </a:lnTo>
                <a:lnTo>
                  <a:pt x="2595372" y="2791815"/>
                </a:lnTo>
                <a:lnTo>
                  <a:pt x="2614422" y="2782290"/>
                </a:lnTo>
                <a:close/>
              </a:path>
              <a:path w="3885565" h="2820670">
                <a:moveTo>
                  <a:pt x="3828745" y="38100"/>
                </a:moveTo>
                <a:lnTo>
                  <a:pt x="3752545" y="0"/>
                </a:lnTo>
                <a:lnTo>
                  <a:pt x="3752545" y="28575"/>
                </a:lnTo>
                <a:lnTo>
                  <a:pt x="2174786" y="28575"/>
                </a:lnTo>
                <a:lnTo>
                  <a:pt x="2174786" y="47625"/>
                </a:lnTo>
                <a:lnTo>
                  <a:pt x="3752545" y="47625"/>
                </a:lnTo>
                <a:lnTo>
                  <a:pt x="3752545" y="76200"/>
                </a:lnTo>
                <a:lnTo>
                  <a:pt x="3809695" y="47625"/>
                </a:lnTo>
                <a:lnTo>
                  <a:pt x="3828745" y="38100"/>
                </a:lnTo>
                <a:close/>
              </a:path>
              <a:path w="3885565" h="2820670">
                <a:moveTo>
                  <a:pt x="3885171" y="2782290"/>
                </a:moveTo>
                <a:lnTo>
                  <a:pt x="3866121" y="2772765"/>
                </a:lnTo>
                <a:lnTo>
                  <a:pt x="3808971" y="2744190"/>
                </a:lnTo>
                <a:lnTo>
                  <a:pt x="3808971" y="2772765"/>
                </a:lnTo>
                <a:lnTo>
                  <a:pt x="3157372" y="2772765"/>
                </a:lnTo>
                <a:lnTo>
                  <a:pt x="3157372" y="2791815"/>
                </a:lnTo>
                <a:lnTo>
                  <a:pt x="3808971" y="2791815"/>
                </a:lnTo>
                <a:lnTo>
                  <a:pt x="3808971" y="2820390"/>
                </a:lnTo>
                <a:lnTo>
                  <a:pt x="3866121" y="2791815"/>
                </a:lnTo>
                <a:lnTo>
                  <a:pt x="3885171" y="2782290"/>
                </a:lnTo>
                <a:close/>
              </a:path>
            </a:pathLst>
          </a:custGeom>
          <a:solidFill>
            <a:srgbClr val="44546A"/>
          </a:solidFill>
        </p:spPr>
        <p:txBody>
          <a:bodyPr wrap="square" lIns="0" tIns="0" rIns="0" bIns="0" rtlCol="0"/>
          <a:lstStyle/>
          <a:p>
            <a:endParaRPr/>
          </a:p>
        </p:txBody>
      </p:sp>
      <p:sp>
        <p:nvSpPr>
          <p:cNvPr id="27" name="object 27"/>
          <p:cNvSpPr txBox="1"/>
          <p:nvPr/>
        </p:nvSpPr>
        <p:spPr>
          <a:xfrm>
            <a:off x="6490601" y="4506467"/>
            <a:ext cx="374650" cy="513080"/>
          </a:xfrm>
          <a:prstGeom prst="rect">
            <a:avLst/>
          </a:prstGeom>
        </p:spPr>
        <p:txBody>
          <a:bodyPr vert="horz" wrap="square" lIns="0" tIns="12700" rIns="0" bIns="0" rtlCol="0">
            <a:spAutoFit/>
          </a:bodyPr>
          <a:lstStyle/>
          <a:p>
            <a:pPr marL="38100">
              <a:lnSpc>
                <a:spcPct val="100000"/>
              </a:lnSpc>
              <a:spcBef>
                <a:spcPts val="100"/>
              </a:spcBef>
            </a:pPr>
            <a:r>
              <a:rPr sz="3200" spc="-20" dirty="0">
                <a:latin typeface="Calibri"/>
                <a:cs typeface="Calibri"/>
              </a:rPr>
              <a:t>h</a:t>
            </a:r>
            <a:r>
              <a:rPr sz="3150" spc="-30" baseline="-18518" dirty="0">
                <a:latin typeface="Calibri"/>
                <a:cs typeface="Calibri"/>
              </a:rPr>
              <a:t>t</a:t>
            </a:r>
            <a:endParaRPr sz="3150" baseline="-18518">
              <a:latin typeface="Calibri"/>
              <a:cs typeface="Calibri"/>
            </a:endParaRPr>
          </a:p>
        </p:txBody>
      </p:sp>
      <p:sp>
        <p:nvSpPr>
          <p:cNvPr id="28" name="object 28"/>
          <p:cNvSpPr txBox="1"/>
          <p:nvPr/>
        </p:nvSpPr>
        <p:spPr>
          <a:xfrm>
            <a:off x="2360588" y="4409439"/>
            <a:ext cx="676910" cy="406400"/>
          </a:xfrm>
          <a:prstGeom prst="rect">
            <a:avLst/>
          </a:prstGeom>
        </p:spPr>
        <p:txBody>
          <a:bodyPr vert="horz" wrap="square" lIns="0" tIns="12700" rIns="0" bIns="0" rtlCol="0">
            <a:spAutoFit/>
          </a:bodyPr>
          <a:lstStyle/>
          <a:p>
            <a:pPr marL="12700">
              <a:lnSpc>
                <a:spcPct val="100000"/>
              </a:lnSpc>
              <a:spcBef>
                <a:spcPts val="100"/>
              </a:spcBef>
            </a:pPr>
            <a:r>
              <a:rPr sz="2500" spc="-35" dirty="0">
                <a:latin typeface="Calibri"/>
                <a:cs typeface="Calibri"/>
              </a:rPr>
              <a:t>st</a:t>
            </a:r>
            <a:r>
              <a:rPr sz="2500" spc="-15" dirty="0">
                <a:latin typeface="Calibri"/>
                <a:cs typeface="Calibri"/>
              </a:rPr>
              <a:t>a</a:t>
            </a:r>
            <a:r>
              <a:rPr sz="2500" spc="-10" dirty="0">
                <a:latin typeface="Calibri"/>
                <a:cs typeface="Calibri"/>
              </a:rPr>
              <a:t>c</a:t>
            </a:r>
            <a:r>
              <a:rPr sz="2500" dirty="0">
                <a:latin typeface="Calibri"/>
                <a:cs typeface="Calibri"/>
              </a:rPr>
              <a:t>k</a:t>
            </a:r>
            <a:endParaRPr sz="2500">
              <a:latin typeface="Calibri"/>
              <a:cs typeface="Calibri"/>
            </a:endParaRPr>
          </a:p>
        </p:txBody>
      </p:sp>
      <p:sp>
        <p:nvSpPr>
          <p:cNvPr id="29" name="object 29"/>
          <p:cNvSpPr/>
          <p:nvPr/>
        </p:nvSpPr>
        <p:spPr>
          <a:xfrm>
            <a:off x="848499" y="4015092"/>
            <a:ext cx="1894205" cy="1522730"/>
          </a:xfrm>
          <a:custGeom>
            <a:avLst/>
            <a:gdLst/>
            <a:ahLst/>
            <a:cxnLst/>
            <a:rect l="l" t="t" r="r" b="b"/>
            <a:pathLst>
              <a:path w="1894205" h="1522729">
                <a:moveTo>
                  <a:pt x="1399235" y="597446"/>
                </a:moveTo>
                <a:lnTo>
                  <a:pt x="1380185" y="587921"/>
                </a:lnTo>
                <a:lnTo>
                  <a:pt x="1323035" y="559346"/>
                </a:lnTo>
                <a:lnTo>
                  <a:pt x="1323035" y="587921"/>
                </a:lnTo>
                <a:lnTo>
                  <a:pt x="0" y="587921"/>
                </a:lnTo>
                <a:lnTo>
                  <a:pt x="0" y="606971"/>
                </a:lnTo>
                <a:lnTo>
                  <a:pt x="1323035" y="606971"/>
                </a:lnTo>
                <a:lnTo>
                  <a:pt x="1323035" y="635546"/>
                </a:lnTo>
                <a:lnTo>
                  <a:pt x="1380185" y="606971"/>
                </a:lnTo>
                <a:lnTo>
                  <a:pt x="1399235" y="597446"/>
                </a:lnTo>
                <a:close/>
              </a:path>
              <a:path w="1894205" h="1522729">
                <a:moveTo>
                  <a:pt x="1882419" y="849122"/>
                </a:moveTo>
                <a:lnTo>
                  <a:pt x="1876069" y="836422"/>
                </a:lnTo>
                <a:lnTo>
                  <a:pt x="1844319" y="772922"/>
                </a:lnTo>
                <a:lnTo>
                  <a:pt x="1806219" y="849122"/>
                </a:lnTo>
                <a:lnTo>
                  <a:pt x="1834794" y="849122"/>
                </a:lnTo>
                <a:lnTo>
                  <a:pt x="1834794" y="1522730"/>
                </a:lnTo>
                <a:lnTo>
                  <a:pt x="1853844" y="1522730"/>
                </a:lnTo>
                <a:lnTo>
                  <a:pt x="1853844" y="849122"/>
                </a:lnTo>
                <a:lnTo>
                  <a:pt x="1882419" y="849122"/>
                </a:lnTo>
                <a:close/>
              </a:path>
              <a:path w="1894205" h="1522729">
                <a:moveTo>
                  <a:pt x="1894166" y="76415"/>
                </a:moveTo>
                <a:lnTo>
                  <a:pt x="1887766" y="63436"/>
                </a:lnTo>
                <a:lnTo>
                  <a:pt x="1856524" y="0"/>
                </a:lnTo>
                <a:lnTo>
                  <a:pt x="1817966" y="75971"/>
                </a:lnTo>
                <a:lnTo>
                  <a:pt x="1846541" y="76136"/>
                </a:lnTo>
                <a:lnTo>
                  <a:pt x="1844192" y="469417"/>
                </a:lnTo>
                <a:lnTo>
                  <a:pt x="1863242" y="469531"/>
                </a:lnTo>
                <a:lnTo>
                  <a:pt x="1865591" y="76250"/>
                </a:lnTo>
                <a:lnTo>
                  <a:pt x="1894166" y="76415"/>
                </a:lnTo>
                <a:close/>
              </a:path>
            </a:pathLst>
          </a:custGeom>
          <a:solidFill>
            <a:srgbClr val="44546A"/>
          </a:solidFill>
        </p:spPr>
        <p:txBody>
          <a:bodyPr wrap="square" lIns="0" tIns="0" rIns="0" bIns="0" rtlCol="0"/>
          <a:lstStyle/>
          <a:p>
            <a:endParaRPr/>
          </a:p>
        </p:txBody>
      </p:sp>
      <p:sp>
        <p:nvSpPr>
          <p:cNvPr id="44" name="object 7">
            <a:extLst>
              <a:ext uri="{FF2B5EF4-FFF2-40B4-BE49-F238E27FC236}">
                <a16:creationId xmlns:a16="http://schemas.microsoft.com/office/drawing/2014/main" id="{4167472D-1DE4-400F-9222-B52BFB33B739}"/>
              </a:ext>
            </a:extLst>
          </p:cNvPr>
          <p:cNvSpPr/>
          <p:nvPr/>
        </p:nvSpPr>
        <p:spPr>
          <a:xfrm>
            <a:off x="7546990" y="2881080"/>
            <a:ext cx="927100" cy="1762125"/>
          </a:xfrm>
          <a:custGeom>
            <a:avLst/>
            <a:gdLst/>
            <a:ahLst/>
            <a:cxnLst/>
            <a:rect l="l" t="t" r="r" b="b"/>
            <a:pathLst>
              <a:path w="927100" h="1762125">
                <a:moveTo>
                  <a:pt x="687015" y="0"/>
                </a:moveTo>
                <a:lnTo>
                  <a:pt x="671536" y="12898"/>
                </a:lnTo>
                <a:lnTo>
                  <a:pt x="696395" y="50486"/>
                </a:lnTo>
                <a:lnTo>
                  <a:pt x="719775" y="90822"/>
                </a:lnTo>
                <a:lnTo>
                  <a:pt x="741676" y="133905"/>
                </a:lnTo>
                <a:lnTo>
                  <a:pt x="762098" y="179735"/>
                </a:lnTo>
                <a:lnTo>
                  <a:pt x="781041" y="228311"/>
                </a:lnTo>
                <a:lnTo>
                  <a:pt x="798505" y="279635"/>
                </a:lnTo>
                <a:lnTo>
                  <a:pt x="814491" y="333706"/>
                </a:lnTo>
                <a:lnTo>
                  <a:pt x="828997" y="390525"/>
                </a:lnTo>
                <a:lnTo>
                  <a:pt x="839464" y="437312"/>
                </a:lnTo>
                <a:lnTo>
                  <a:pt x="848837" y="484568"/>
                </a:lnTo>
                <a:lnTo>
                  <a:pt x="857116" y="532292"/>
                </a:lnTo>
                <a:lnTo>
                  <a:pt x="864303" y="580485"/>
                </a:lnTo>
                <a:lnTo>
                  <a:pt x="870396" y="629145"/>
                </a:lnTo>
                <a:lnTo>
                  <a:pt x="875395" y="678275"/>
                </a:lnTo>
                <a:lnTo>
                  <a:pt x="879301" y="727872"/>
                </a:lnTo>
                <a:lnTo>
                  <a:pt x="882114" y="777938"/>
                </a:lnTo>
                <a:lnTo>
                  <a:pt x="883833" y="828472"/>
                </a:lnTo>
                <a:lnTo>
                  <a:pt x="884457" y="879673"/>
                </a:lnTo>
                <a:lnTo>
                  <a:pt x="883907" y="929134"/>
                </a:lnTo>
                <a:lnTo>
                  <a:pt x="882249" y="978578"/>
                </a:lnTo>
                <a:lnTo>
                  <a:pt x="879485" y="1027805"/>
                </a:lnTo>
                <a:lnTo>
                  <a:pt x="875617" y="1076816"/>
                </a:lnTo>
                <a:lnTo>
                  <a:pt x="870643" y="1125611"/>
                </a:lnTo>
                <a:lnTo>
                  <a:pt x="864564" y="1174190"/>
                </a:lnTo>
                <a:lnTo>
                  <a:pt x="857380" y="1222552"/>
                </a:lnTo>
                <a:lnTo>
                  <a:pt x="849090" y="1270698"/>
                </a:lnTo>
                <a:lnTo>
                  <a:pt x="839695" y="1318627"/>
                </a:lnTo>
                <a:lnTo>
                  <a:pt x="829195" y="1366340"/>
                </a:lnTo>
                <a:lnTo>
                  <a:pt x="814642" y="1424391"/>
                </a:lnTo>
                <a:lnTo>
                  <a:pt x="798617" y="1479531"/>
                </a:lnTo>
                <a:lnTo>
                  <a:pt x="781119" y="1531758"/>
                </a:lnTo>
                <a:lnTo>
                  <a:pt x="762148" y="1581075"/>
                </a:lnTo>
                <a:lnTo>
                  <a:pt x="741704" y="1627480"/>
                </a:lnTo>
                <a:lnTo>
                  <a:pt x="719787" y="1670974"/>
                </a:lnTo>
                <a:lnTo>
                  <a:pt x="696398" y="1711556"/>
                </a:lnTo>
                <a:lnTo>
                  <a:pt x="671536" y="1749226"/>
                </a:lnTo>
                <a:lnTo>
                  <a:pt x="687015" y="1762125"/>
                </a:lnTo>
                <a:lnTo>
                  <a:pt x="713570" y="1725183"/>
                </a:lnTo>
                <a:lnTo>
                  <a:pt x="738763" y="1685199"/>
                </a:lnTo>
                <a:lnTo>
                  <a:pt x="762596" y="1642174"/>
                </a:lnTo>
                <a:lnTo>
                  <a:pt x="785067" y="1596107"/>
                </a:lnTo>
                <a:lnTo>
                  <a:pt x="806177" y="1546998"/>
                </a:lnTo>
                <a:lnTo>
                  <a:pt x="825927" y="1494848"/>
                </a:lnTo>
                <a:lnTo>
                  <a:pt x="844315" y="1439655"/>
                </a:lnTo>
                <a:lnTo>
                  <a:pt x="861341" y="1381422"/>
                </a:lnTo>
                <a:lnTo>
                  <a:pt x="873767" y="1333381"/>
                </a:lnTo>
                <a:lnTo>
                  <a:pt x="884888" y="1284866"/>
                </a:lnTo>
                <a:lnTo>
                  <a:pt x="894706" y="1235877"/>
                </a:lnTo>
                <a:lnTo>
                  <a:pt x="903220" y="1186414"/>
                </a:lnTo>
                <a:lnTo>
                  <a:pt x="910430" y="1136476"/>
                </a:lnTo>
                <a:lnTo>
                  <a:pt x="916337" y="1086064"/>
                </a:lnTo>
                <a:lnTo>
                  <a:pt x="920940" y="1035178"/>
                </a:lnTo>
                <a:lnTo>
                  <a:pt x="924239" y="983817"/>
                </a:lnTo>
                <a:lnTo>
                  <a:pt x="926234" y="931982"/>
                </a:lnTo>
                <a:lnTo>
                  <a:pt x="926923" y="879475"/>
                </a:lnTo>
                <a:lnTo>
                  <a:pt x="926234" y="826166"/>
                </a:lnTo>
                <a:lnTo>
                  <a:pt x="924239" y="773358"/>
                </a:lnTo>
                <a:lnTo>
                  <a:pt x="920940" y="721248"/>
                </a:lnTo>
                <a:lnTo>
                  <a:pt x="916337" y="669837"/>
                </a:lnTo>
                <a:lnTo>
                  <a:pt x="910430" y="619125"/>
                </a:lnTo>
                <a:lnTo>
                  <a:pt x="903220" y="569111"/>
                </a:lnTo>
                <a:lnTo>
                  <a:pt x="894706" y="519795"/>
                </a:lnTo>
                <a:lnTo>
                  <a:pt x="884888" y="471178"/>
                </a:lnTo>
                <a:lnTo>
                  <a:pt x="873767" y="423259"/>
                </a:lnTo>
                <a:lnTo>
                  <a:pt x="861341" y="376039"/>
                </a:lnTo>
                <a:lnTo>
                  <a:pt x="844315" y="318898"/>
                </a:lnTo>
                <a:lnTo>
                  <a:pt x="825927" y="264653"/>
                </a:lnTo>
                <a:lnTo>
                  <a:pt x="806177" y="213304"/>
                </a:lnTo>
                <a:lnTo>
                  <a:pt x="785067" y="164852"/>
                </a:lnTo>
                <a:lnTo>
                  <a:pt x="762596" y="119295"/>
                </a:lnTo>
                <a:lnTo>
                  <a:pt x="738763" y="76634"/>
                </a:lnTo>
                <a:lnTo>
                  <a:pt x="713570" y="36869"/>
                </a:lnTo>
                <a:lnTo>
                  <a:pt x="687015" y="0"/>
                </a:lnTo>
                <a:close/>
              </a:path>
              <a:path w="927100" h="1762125">
                <a:moveTo>
                  <a:pt x="239911" y="0"/>
                </a:moveTo>
                <a:lnTo>
                  <a:pt x="213356" y="36869"/>
                </a:lnTo>
                <a:lnTo>
                  <a:pt x="188162" y="76634"/>
                </a:lnTo>
                <a:lnTo>
                  <a:pt x="164330" y="119295"/>
                </a:lnTo>
                <a:lnTo>
                  <a:pt x="141858" y="164852"/>
                </a:lnTo>
                <a:lnTo>
                  <a:pt x="120748" y="213304"/>
                </a:lnTo>
                <a:lnTo>
                  <a:pt x="100998" y="264653"/>
                </a:lnTo>
                <a:lnTo>
                  <a:pt x="82610" y="318898"/>
                </a:lnTo>
                <a:lnTo>
                  <a:pt x="65584" y="376039"/>
                </a:lnTo>
                <a:lnTo>
                  <a:pt x="53158" y="423259"/>
                </a:lnTo>
                <a:lnTo>
                  <a:pt x="42037" y="471178"/>
                </a:lnTo>
                <a:lnTo>
                  <a:pt x="32219" y="519795"/>
                </a:lnTo>
                <a:lnTo>
                  <a:pt x="23705" y="569111"/>
                </a:lnTo>
                <a:lnTo>
                  <a:pt x="16495" y="619125"/>
                </a:lnTo>
                <a:lnTo>
                  <a:pt x="10589" y="669837"/>
                </a:lnTo>
                <a:lnTo>
                  <a:pt x="5986" y="721248"/>
                </a:lnTo>
                <a:lnTo>
                  <a:pt x="2687" y="773358"/>
                </a:lnTo>
                <a:lnTo>
                  <a:pt x="691" y="826166"/>
                </a:lnTo>
                <a:lnTo>
                  <a:pt x="0" y="879673"/>
                </a:lnTo>
                <a:lnTo>
                  <a:pt x="691" y="931982"/>
                </a:lnTo>
                <a:lnTo>
                  <a:pt x="2687" y="983817"/>
                </a:lnTo>
                <a:lnTo>
                  <a:pt x="5986" y="1035178"/>
                </a:lnTo>
                <a:lnTo>
                  <a:pt x="10589" y="1086064"/>
                </a:lnTo>
                <a:lnTo>
                  <a:pt x="16495" y="1136476"/>
                </a:lnTo>
                <a:lnTo>
                  <a:pt x="23705" y="1186414"/>
                </a:lnTo>
                <a:lnTo>
                  <a:pt x="32219" y="1235877"/>
                </a:lnTo>
                <a:lnTo>
                  <a:pt x="42037" y="1284866"/>
                </a:lnTo>
                <a:lnTo>
                  <a:pt x="53158" y="1333381"/>
                </a:lnTo>
                <a:lnTo>
                  <a:pt x="65584" y="1381422"/>
                </a:lnTo>
                <a:lnTo>
                  <a:pt x="82610" y="1439655"/>
                </a:lnTo>
                <a:lnTo>
                  <a:pt x="100998" y="1494848"/>
                </a:lnTo>
                <a:lnTo>
                  <a:pt x="120748" y="1546998"/>
                </a:lnTo>
                <a:lnTo>
                  <a:pt x="141858" y="1596107"/>
                </a:lnTo>
                <a:lnTo>
                  <a:pt x="164330" y="1642174"/>
                </a:lnTo>
                <a:lnTo>
                  <a:pt x="188162" y="1685199"/>
                </a:lnTo>
                <a:lnTo>
                  <a:pt x="213356" y="1725183"/>
                </a:lnTo>
                <a:lnTo>
                  <a:pt x="239911" y="1762125"/>
                </a:lnTo>
                <a:lnTo>
                  <a:pt x="255389" y="1749226"/>
                </a:lnTo>
                <a:lnTo>
                  <a:pt x="230527" y="1711556"/>
                </a:lnTo>
                <a:lnTo>
                  <a:pt x="207138" y="1670974"/>
                </a:lnTo>
                <a:lnTo>
                  <a:pt x="185221" y="1627480"/>
                </a:lnTo>
                <a:lnTo>
                  <a:pt x="164778" y="1581075"/>
                </a:lnTo>
                <a:lnTo>
                  <a:pt x="145807" y="1531758"/>
                </a:lnTo>
                <a:lnTo>
                  <a:pt x="128309" y="1479531"/>
                </a:lnTo>
                <a:lnTo>
                  <a:pt x="112283" y="1424391"/>
                </a:lnTo>
                <a:lnTo>
                  <a:pt x="97731" y="1366340"/>
                </a:lnTo>
                <a:lnTo>
                  <a:pt x="87231" y="1318627"/>
                </a:lnTo>
                <a:lnTo>
                  <a:pt x="77835" y="1270698"/>
                </a:lnTo>
                <a:lnTo>
                  <a:pt x="69546" y="1222552"/>
                </a:lnTo>
                <a:lnTo>
                  <a:pt x="62361" y="1174190"/>
                </a:lnTo>
                <a:lnTo>
                  <a:pt x="56282" y="1125611"/>
                </a:lnTo>
                <a:lnTo>
                  <a:pt x="51308" y="1076816"/>
                </a:lnTo>
                <a:lnTo>
                  <a:pt x="47440" y="1027805"/>
                </a:lnTo>
                <a:lnTo>
                  <a:pt x="44676" y="978578"/>
                </a:lnTo>
                <a:lnTo>
                  <a:pt x="43018" y="929134"/>
                </a:lnTo>
                <a:lnTo>
                  <a:pt x="42466" y="879475"/>
                </a:lnTo>
                <a:lnTo>
                  <a:pt x="43092" y="828472"/>
                </a:lnTo>
                <a:lnTo>
                  <a:pt x="44811" y="777938"/>
                </a:lnTo>
                <a:lnTo>
                  <a:pt x="47624" y="727872"/>
                </a:lnTo>
                <a:lnTo>
                  <a:pt x="51530" y="678275"/>
                </a:lnTo>
                <a:lnTo>
                  <a:pt x="56530" y="629145"/>
                </a:lnTo>
                <a:lnTo>
                  <a:pt x="62623" y="580485"/>
                </a:lnTo>
                <a:lnTo>
                  <a:pt x="69810" y="532292"/>
                </a:lnTo>
                <a:lnTo>
                  <a:pt x="78089" y="484568"/>
                </a:lnTo>
                <a:lnTo>
                  <a:pt x="87463" y="437312"/>
                </a:lnTo>
                <a:lnTo>
                  <a:pt x="97929" y="390525"/>
                </a:lnTo>
                <a:lnTo>
                  <a:pt x="112435" y="333706"/>
                </a:lnTo>
                <a:lnTo>
                  <a:pt x="128420" y="279635"/>
                </a:lnTo>
                <a:lnTo>
                  <a:pt x="145884" y="228311"/>
                </a:lnTo>
                <a:lnTo>
                  <a:pt x="164827" y="179735"/>
                </a:lnTo>
                <a:lnTo>
                  <a:pt x="185249" y="133905"/>
                </a:lnTo>
                <a:lnTo>
                  <a:pt x="207150" y="90822"/>
                </a:lnTo>
                <a:lnTo>
                  <a:pt x="230530" y="50486"/>
                </a:lnTo>
                <a:lnTo>
                  <a:pt x="255389" y="12898"/>
                </a:lnTo>
                <a:lnTo>
                  <a:pt x="239911" y="0"/>
                </a:lnTo>
                <a:close/>
              </a:path>
            </a:pathLst>
          </a:custGeom>
          <a:solidFill>
            <a:srgbClr val="000000"/>
          </a:solidFill>
        </p:spPr>
        <p:txBody>
          <a:bodyPr wrap="square" lIns="0" tIns="0" rIns="0" bIns="0" rtlCol="0"/>
          <a:lstStyle/>
          <a:p>
            <a:endParaRPr/>
          </a:p>
        </p:txBody>
      </p:sp>
      <p:sp>
        <p:nvSpPr>
          <p:cNvPr id="45" name="object 8">
            <a:extLst>
              <a:ext uri="{FF2B5EF4-FFF2-40B4-BE49-F238E27FC236}">
                <a16:creationId xmlns:a16="http://schemas.microsoft.com/office/drawing/2014/main" id="{A80D8119-B665-46E6-B431-11CBF5D2F680}"/>
              </a:ext>
            </a:extLst>
          </p:cNvPr>
          <p:cNvSpPr txBox="1"/>
          <p:nvPr/>
        </p:nvSpPr>
        <p:spPr>
          <a:xfrm>
            <a:off x="7806023" y="2707055"/>
            <a:ext cx="395605" cy="1488440"/>
          </a:xfrm>
          <a:prstGeom prst="rect">
            <a:avLst/>
          </a:prstGeom>
        </p:spPr>
        <p:txBody>
          <a:bodyPr vert="horz" wrap="square" lIns="0" tIns="12700" rIns="0" bIns="0" rtlCol="0">
            <a:spAutoFit/>
          </a:bodyPr>
          <a:lstStyle/>
          <a:p>
            <a:pPr marL="62230">
              <a:lnSpc>
                <a:spcPct val="100000"/>
              </a:lnSpc>
              <a:spcBef>
                <a:spcPts val="100"/>
              </a:spcBef>
            </a:pPr>
            <a:r>
              <a:rPr sz="3200" spc="175" dirty="0">
                <a:latin typeface="Cambria Math"/>
                <a:cs typeface="Cambria Math"/>
              </a:rPr>
              <a:t>𝑖</a:t>
            </a:r>
            <a:endParaRPr sz="3450" baseline="-15700" dirty="0">
              <a:latin typeface="Cambria Math"/>
              <a:cs typeface="Cambria Math"/>
            </a:endParaRPr>
          </a:p>
          <a:p>
            <a:pPr marL="46355">
              <a:lnSpc>
                <a:spcPts val="3790"/>
              </a:lnSpc>
              <a:spcBef>
                <a:spcPts val="95"/>
              </a:spcBef>
            </a:pPr>
            <a:r>
              <a:rPr sz="3200" spc="-75" dirty="0">
                <a:latin typeface="Cambria Math"/>
                <a:cs typeface="Cambria Math"/>
              </a:rPr>
              <a:t>𝑓</a:t>
            </a:r>
            <a:endParaRPr sz="3450" baseline="-15700" dirty="0">
              <a:latin typeface="Cambria Math"/>
              <a:cs typeface="Cambria Math"/>
            </a:endParaRPr>
          </a:p>
          <a:p>
            <a:pPr marL="25400">
              <a:lnSpc>
                <a:spcPts val="3790"/>
              </a:lnSpc>
            </a:pPr>
            <a:r>
              <a:rPr sz="3200" spc="120" dirty="0">
                <a:latin typeface="Cambria Math"/>
                <a:cs typeface="Cambria Math"/>
              </a:rPr>
              <a:t>𝑜</a:t>
            </a:r>
            <a:endParaRPr sz="3450" baseline="-15700" dirty="0">
              <a:latin typeface="Cambria Math"/>
              <a:cs typeface="Cambria Math"/>
            </a:endParaRPr>
          </a:p>
        </p:txBody>
      </p:sp>
      <p:sp>
        <p:nvSpPr>
          <p:cNvPr id="46" name="object 9">
            <a:extLst>
              <a:ext uri="{FF2B5EF4-FFF2-40B4-BE49-F238E27FC236}">
                <a16:creationId xmlns:a16="http://schemas.microsoft.com/office/drawing/2014/main" id="{DB1BAB26-643B-4E34-BCF7-D338490FBAD4}"/>
              </a:ext>
            </a:extLst>
          </p:cNvPr>
          <p:cNvSpPr txBox="1"/>
          <p:nvPr/>
        </p:nvSpPr>
        <p:spPr>
          <a:xfrm>
            <a:off x="8616601" y="3459911"/>
            <a:ext cx="316865" cy="513080"/>
          </a:xfrm>
          <a:prstGeom prst="rect">
            <a:avLst/>
          </a:prstGeom>
        </p:spPr>
        <p:txBody>
          <a:bodyPr vert="horz" wrap="square" lIns="0" tIns="12700" rIns="0" bIns="0" rtlCol="0">
            <a:spAutoFit/>
          </a:bodyPr>
          <a:lstStyle/>
          <a:p>
            <a:pPr>
              <a:lnSpc>
                <a:spcPct val="100000"/>
              </a:lnSpc>
              <a:spcBef>
                <a:spcPts val="100"/>
              </a:spcBef>
            </a:pPr>
            <a:r>
              <a:rPr sz="3200" dirty="0">
                <a:latin typeface="Cambria Math"/>
                <a:cs typeface="Cambria Math"/>
              </a:rPr>
              <a:t>=</a:t>
            </a:r>
            <a:endParaRPr sz="3200">
              <a:latin typeface="Cambria Math"/>
              <a:cs typeface="Cambria Math"/>
            </a:endParaRPr>
          </a:p>
        </p:txBody>
      </p:sp>
      <p:sp>
        <p:nvSpPr>
          <p:cNvPr id="47" name="object 10">
            <a:extLst>
              <a:ext uri="{FF2B5EF4-FFF2-40B4-BE49-F238E27FC236}">
                <a16:creationId xmlns:a16="http://schemas.microsoft.com/office/drawing/2014/main" id="{0C944336-65E0-490C-95FA-20F43D2CBCF1}"/>
              </a:ext>
            </a:extLst>
          </p:cNvPr>
          <p:cNvSpPr/>
          <p:nvPr/>
        </p:nvSpPr>
        <p:spPr>
          <a:xfrm>
            <a:off x="9043043" y="3006881"/>
            <a:ext cx="1279525" cy="1510665"/>
          </a:xfrm>
          <a:custGeom>
            <a:avLst/>
            <a:gdLst/>
            <a:ahLst/>
            <a:cxnLst/>
            <a:rect l="l" t="t" r="r" b="b"/>
            <a:pathLst>
              <a:path w="1279525" h="1510664">
                <a:moveTo>
                  <a:pt x="1059687" y="0"/>
                </a:moveTo>
                <a:lnTo>
                  <a:pt x="1046194" y="13691"/>
                </a:lnTo>
                <a:lnTo>
                  <a:pt x="1071825" y="49433"/>
                </a:lnTo>
                <a:lnTo>
                  <a:pt x="1095649" y="88393"/>
                </a:lnTo>
                <a:lnTo>
                  <a:pt x="1117668" y="130574"/>
                </a:lnTo>
                <a:lnTo>
                  <a:pt x="1137880" y="175973"/>
                </a:lnTo>
                <a:lnTo>
                  <a:pt x="1156286" y="224593"/>
                </a:lnTo>
                <a:lnTo>
                  <a:pt x="1172886" y="276431"/>
                </a:lnTo>
                <a:lnTo>
                  <a:pt x="1187679" y="331490"/>
                </a:lnTo>
                <a:lnTo>
                  <a:pt x="1199074" y="381479"/>
                </a:lnTo>
                <a:lnTo>
                  <a:pt x="1208949" y="432278"/>
                </a:lnTo>
                <a:lnTo>
                  <a:pt x="1217305" y="483885"/>
                </a:lnTo>
                <a:lnTo>
                  <a:pt x="1224142" y="536302"/>
                </a:lnTo>
                <a:lnTo>
                  <a:pt x="1229460" y="589528"/>
                </a:lnTo>
                <a:lnTo>
                  <a:pt x="1233258" y="643564"/>
                </a:lnTo>
                <a:lnTo>
                  <a:pt x="1235537" y="698408"/>
                </a:lnTo>
                <a:lnTo>
                  <a:pt x="1236293" y="754260"/>
                </a:lnTo>
                <a:lnTo>
                  <a:pt x="1235537" y="808432"/>
                </a:lnTo>
                <a:lnTo>
                  <a:pt x="1233258" y="862304"/>
                </a:lnTo>
                <a:lnTo>
                  <a:pt x="1229460" y="915676"/>
                </a:lnTo>
                <a:lnTo>
                  <a:pt x="1224142" y="968548"/>
                </a:lnTo>
                <a:lnTo>
                  <a:pt x="1217305" y="1020922"/>
                </a:lnTo>
                <a:lnTo>
                  <a:pt x="1208949" y="1072796"/>
                </a:lnTo>
                <a:lnTo>
                  <a:pt x="1199074" y="1124172"/>
                </a:lnTo>
                <a:lnTo>
                  <a:pt x="1187679" y="1175048"/>
                </a:lnTo>
                <a:lnTo>
                  <a:pt x="1172886" y="1231216"/>
                </a:lnTo>
                <a:lnTo>
                  <a:pt x="1156286" y="1284002"/>
                </a:lnTo>
                <a:lnTo>
                  <a:pt x="1137880" y="1333407"/>
                </a:lnTo>
                <a:lnTo>
                  <a:pt x="1117668" y="1379430"/>
                </a:lnTo>
                <a:lnTo>
                  <a:pt x="1095649" y="1422072"/>
                </a:lnTo>
                <a:lnTo>
                  <a:pt x="1071825" y="1461332"/>
                </a:lnTo>
                <a:lnTo>
                  <a:pt x="1046194" y="1497210"/>
                </a:lnTo>
                <a:lnTo>
                  <a:pt x="1059687" y="1510506"/>
                </a:lnTo>
                <a:lnTo>
                  <a:pt x="1087645" y="1475421"/>
                </a:lnTo>
                <a:lnTo>
                  <a:pt x="1113914" y="1436727"/>
                </a:lnTo>
                <a:lnTo>
                  <a:pt x="1138494" y="1394426"/>
                </a:lnTo>
                <a:lnTo>
                  <a:pt x="1161385" y="1348516"/>
                </a:lnTo>
                <a:lnTo>
                  <a:pt x="1182587" y="1298997"/>
                </a:lnTo>
                <a:lnTo>
                  <a:pt x="1202101" y="1245871"/>
                </a:lnTo>
                <a:lnTo>
                  <a:pt x="1219926" y="1189136"/>
                </a:lnTo>
                <a:lnTo>
                  <a:pt x="1232399" y="1143296"/>
                </a:lnTo>
                <a:lnTo>
                  <a:pt x="1243405" y="1096836"/>
                </a:lnTo>
                <a:lnTo>
                  <a:pt x="1252944" y="1049756"/>
                </a:lnTo>
                <a:lnTo>
                  <a:pt x="1261015" y="1002056"/>
                </a:lnTo>
                <a:lnTo>
                  <a:pt x="1267618" y="953737"/>
                </a:lnTo>
                <a:lnTo>
                  <a:pt x="1272755" y="904798"/>
                </a:lnTo>
                <a:lnTo>
                  <a:pt x="1276423" y="855238"/>
                </a:lnTo>
                <a:lnTo>
                  <a:pt x="1278624" y="805059"/>
                </a:lnTo>
                <a:lnTo>
                  <a:pt x="1279355" y="754062"/>
                </a:lnTo>
                <a:lnTo>
                  <a:pt x="1278624" y="702425"/>
                </a:lnTo>
                <a:lnTo>
                  <a:pt x="1276423" y="651431"/>
                </a:lnTo>
                <a:lnTo>
                  <a:pt x="1272755" y="601276"/>
                </a:lnTo>
                <a:lnTo>
                  <a:pt x="1267618" y="551962"/>
                </a:lnTo>
                <a:lnTo>
                  <a:pt x="1261015" y="503489"/>
                </a:lnTo>
                <a:lnTo>
                  <a:pt x="1252944" y="455855"/>
                </a:lnTo>
                <a:lnTo>
                  <a:pt x="1243405" y="409062"/>
                </a:lnTo>
                <a:lnTo>
                  <a:pt x="1232399" y="363109"/>
                </a:lnTo>
                <a:lnTo>
                  <a:pt x="1219926" y="317996"/>
                </a:lnTo>
                <a:lnTo>
                  <a:pt x="1202101" y="262253"/>
                </a:lnTo>
                <a:lnTo>
                  <a:pt x="1182587" y="209949"/>
                </a:lnTo>
                <a:lnTo>
                  <a:pt x="1161385" y="161082"/>
                </a:lnTo>
                <a:lnTo>
                  <a:pt x="1138494" y="115654"/>
                </a:lnTo>
                <a:lnTo>
                  <a:pt x="1113914" y="73664"/>
                </a:lnTo>
                <a:lnTo>
                  <a:pt x="1087645" y="35113"/>
                </a:lnTo>
                <a:lnTo>
                  <a:pt x="1059687" y="0"/>
                </a:lnTo>
                <a:close/>
              </a:path>
              <a:path w="1279525" h="1510664">
                <a:moveTo>
                  <a:pt x="219670" y="0"/>
                </a:moveTo>
                <a:lnTo>
                  <a:pt x="191662" y="35113"/>
                </a:lnTo>
                <a:lnTo>
                  <a:pt x="165355" y="73664"/>
                </a:lnTo>
                <a:lnTo>
                  <a:pt x="140749" y="115654"/>
                </a:lnTo>
                <a:lnTo>
                  <a:pt x="117843" y="161082"/>
                </a:lnTo>
                <a:lnTo>
                  <a:pt x="96639" y="209949"/>
                </a:lnTo>
                <a:lnTo>
                  <a:pt x="77135" y="262253"/>
                </a:lnTo>
                <a:lnTo>
                  <a:pt x="59333" y="317996"/>
                </a:lnTo>
                <a:lnTo>
                  <a:pt x="46880" y="363109"/>
                </a:lnTo>
                <a:lnTo>
                  <a:pt x="35892" y="409062"/>
                </a:lnTo>
                <a:lnTo>
                  <a:pt x="26370" y="455855"/>
                </a:lnTo>
                <a:lnTo>
                  <a:pt x="18312" y="503489"/>
                </a:lnTo>
                <a:lnTo>
                  <a:pt x="11720" y="551962"/>
                </a:lnTo>
                <a:lnTo>
                  <a:pt x="6592" y="601276"/>
                </a:lnTo>
                <a:lnTo>
                  <a:pt x="2930" y="651431"/>
                </a:lnTo>
                <a:lnTo>
                  <a:pt x="732" y="702425"/>
                </a:lnTo>
                <a:lnTo>
                  <a:pt x="0" y="754260"/>
                </a:lnTo>
                <a:lnTo>
                  <a:pt x="732" y="805059"/>
                </a:lnTo>
                <a:lnTo>
                  <a:pt x="2930" y="855238"/>
                </a:lnTo>
                <a:lnTo>
                  <a:pt x="6592" y="904798"/>
                </a:lnTo>
                <a:lnTo>
                  <a:pt x="11720" y="953737"/>
                </a:lnTo>
                <a:lnTo>
                  <a:pt x="18312" y="1002056"/>
                </a:lnTo>
                <a:lnTo>
                  <a:pt x="26370" y="1049756"/>
                </a:lnTo>
                <a:lnTo>
                  <a:pt x="35892" y="1096836"/>
                </a:lnTo>
                <a:lnTo>
                  <a:pt x="46880" y="1143296"/>
                </a:lnTo>
                <a:lnTo>
                  <a:pt x="59333" y="1189136"/>
                </a:lnTo>
                <a:lnTo>
                  <a:pt x="77135" y="1245871"/>
                </a:lnTo>
                <a:lnTo>
                  <a:pt x="96639" y="1298997"/>
                </a:lnTo>
                <a:lnTo>
                  <a:pt x="117843" y="1348516"/>
                </a:lnTo>
                <a:lnTo>
                  <a:pt x="140749" y="1394426"/>
                </a:lnTo>
                <a:lnTo>
                  <a:pt x="165355" y="1436727"/>
                </a:lnTo>
                <a:lnTo>
                  <a:pt x="191662" y="1475421"/>
                </a:lnTo>
                <a:lnTo>
                  <a:pt x="219670" y="1510506"/>
                </a:lnTo>
                <a:lnTo>
                  <a:pt x="232966" y="1497210"/>
                </a:lnTo>
                <a:lnTo>
                  <a:pt x="207337" y="1461332"/>
                </a:lnTo>
                <a:lnTo>
                  <a:pt x="183518" y="1422072"/>
                </a:lnTo>
                <a:lnTo>
                  <a:pt x="161510" y="1379430"/>
                </a:lnTo>
                <a:lnTo>
                  <a:pt x="141311" y="1333407"/>
                </a:lnTo>
                <a:lnTo>
                  <a:pt x="122923" y="1284002"/>
                </a:lnTo>
                <a:lnTo>
                  <a:pt x="106345" y="1231216"/>
                </a:lnTo>
                <a:lnTo>
                  <a:pt x="91578" y="1175048"/>
                </a:lnTo>
                <a:lnTo>
                  <a:pt x="80207" y="1124172"/>
                </a:lnTo>
                <a:lnTo>
                  <a:pt x="70352" y="1072796"/>
                </a:lnTo>
                <a:lnTo>
                  <a:pt x="62013" y="1020922"/>
                </a:lnTo>
                <a:lnTo>
                  <a:pt x="55190" y="968548"/>
                </a:lnTo>
                <a:lnTo>
                  <a:pt x="49883" y="915676"/>
                </a:lnTo>
                <a:lnTo>
                  <a:pt x="46093" y="862304"/>
                </a:lnTo>
                <a:lnTo>
                  <a:pt x="43818" y="808432"/>
                </a:lnTo>
                <a:lnTo>
                  <a:pt x="43060" y="754062"/>
                </a:lnTo>
                <a:lnTo>
                  <a:pt x="43820" y="698408"/>
                </a:lnTo>
                <a:lnTo>
                  <a:pt x="46099" y="643564"/>
                </a:lnTo>
                <a:lnTo>
                  <a:pt x="49897" y="589528"/>
                </a:lnTo>
                <a:lnTo>
                  <a:pt x="55215" y="536302"/>
                </a:lnTo>
                <a:lnTo>
                  <a:pt x="62052" y="483885"/>
                </a:lnTo>
                <a:lnTo>
                  <a:pt x="70408" y="432278"/>
                </a:lnTo>
                <a:lnTo>
                  <a:pt x="80284" y="381479"/>
                </a:lnTo>
                <a:lnTo>
                  <a:pt x="91678" y="331490"/>
                </a:lnTo>
                <a:lnTo>
                  <a:pt x="106468" y="276431"/>
                </a:lnTo>
                <a:lnTo>
                  <a:pt x="123055" y="224593"/>
                </a:lnTo>
                <a:lnTo>
                  <a:pt x="141441" y="175973"/>
                </a:lnTo>
                <a:lnTo>
                  <a:pt x="161625" y="130574"/>
                </a:lnTo>
                <a:lnTo>
                  <a:pt x="183607" y="88393"/>
                </a:lnTo>
                <a:lnTo>
                  <a:pt x="207387" y="49433"/>
                </a:lnTo>
                <a:lnTo>
                  <a:pt x="232966" y="13691"/>
                </a:lnTo>
                <a:lnTo>
                  <a:pt x="219670" y="0"/>
                </a:lnTo>
                <a:close/>
              </a:path>
            </a:pathLst>
          </a:custGeom>
          <a:solidFill>
            <a:srgbClr val="000000"/>
          </a:solidFill>
        </p:spPr>
        <p:txBody>
          <a:bodyPr wrap="square" lIns="0" tIns="0" rIns="0" bIns="0" rtlCol="0"/>
          <a:lstStyle/>
          <a:p>
            <a:endParaRPr/>
          </a:p>
        </p:txBody>
      </p:sp>
      <p:sp>
        <p:nvSpPr>
          <p:cNvPr id="48" name="object 11">
            <a:extLst>
              <a:ext uri="{FF2B5EF4-FFF2-40B4-BE49-F238E27FC236}">
                <a16:creationId xmlns:a16="http://schemas.microsoft.com/office/drawing/2014/main" id="{B1812E54-603D-49CF-BCAF-63BA62DDCD20}"/>
              </a:ext>
            </a:extLst>
          </p:cNvPr>
          <p:cNvSpPr txBox="1"/>
          <p:nvPr/>
        </p:nvSpPr>
        <p:spPr>
          <a:xfrm>
            <a:off x="9558623" y="2722295"/>
            <a:ext cx="250825" cy="1464310"/>
          </a:xfrm>
          <a:prstGeom prst="rect">
            <a:avLst/>
          </a:prstGeom>
        </p:spPr>
        <p:txBody>
          <a:bodyPr vert="horz" wrap="square" lIns="0" tIns="12700" rIns="0" bIns="0" rtlCol="0">
            <a:spAutoFit/>
          </a:bodyPr>
          <a:lstStyle/>
          <a:p>
            <a:pPr>
              <a:lnSpc>
                <a:spcPts val="3790"/>
              </a:lnSpc>
              <a:spcBef>
                <a:spcPts val="100"/>
              </a:spcBef>
            </a:pPr>
            <a:r>
              <a:rPr sz="3200" dirty="0">
                <a:latin typeface="Cambria Math"/>
                <a:cs typeface="Cambria Math"/>
              </a:rPr>
              <a:t>𝜎</a:t>
            </a:r>
            <a:endParaRPr sz="3200">
              <a:latin typeface="Cambria Math"/>
              <a:cs typeface="Cambria Math"/>
            </a:endParaRPr>
          </a:p>
          <a:p>
            <a:pPr>
              <a:lnSpc>
                <a:spcPts val="3745"/>
              </a:lnSpc>
            </a:pPr>
            <a:r>
              <a:rPr sz="3200" dirty="0">
                <a:latin typeface="Cambria Math"/>
                <a:cs typeface="Cambria Math"/>
              </a:rPr>
              <a:t>𝜎</a:t>
            </a:r>
            <a:endParaRPr sz="3200">
              <a:latin typeface="Cambria Math"/>
              <a:cs typeface="Cambria Math"/>
            </a:endParaRPr>
          </a:p>
          <a:p>
            <a:pPr>
              <a:lnSpc>
                <a:spcPts val="3790"/>
              </a:lnSpc>
            </a:pPr>
            <a:r>
              <a:rPr sz="3200" dirty="0">
                <a:latin typeface="Cambria Math"/>
                <a:cs typeface="Cambria Math"/>
              </a:rPr>
              <a:t>𝜎</a:t>
            </a:r>
            <a:endParaRPr sz="3200">
              <a:latin typeface="Cambria Math"/>
              <a:cs typeface="Cambria Math"/>
            </a:endParaRPr>
          </a:p>
        </p:txBody>
      </p:sp>
      <p:sp>
        <p:nvSpPr>
          <p:cNvPr id="49" name="object 12">
            <a:extLst>
              <a:ext uri="{FF2B5EF4-FFF2-40B4-BE49-F238E27FC236}">
                <a16:creationId xmlns:a16="http://schemas.microsoft.com/office/drawing/2014/main" id="{BF688A19-BD38-41D4-BA36-D4279BD21A2F}"/>
              </a:ext>
            </a:extLst>
          </p:cNvPr>
          <p:cNvSpPr/>
          <p:nvPr/>
        </p:nvSpPr>
        <p:spPr>
          <a:xfrm>
            <a:off x="10454877" y="3360711"/>
            <a:ext cx="2872105" cy="803275"/>
          </a:xfrm>
          <a:custGeom>
            <a:avLst/>
            <a:gdLst/>
            <a:ahLst/>
            <a:cxnLst/>
            <a:rect l="l" t="t" r="r" b="b"/>
            <a:pathLst>
              <a:path w="2872104" h="803275">
                <a:moveTo>
                  <a:pt x="154178" y="13296"/>
                </a:moveTo>
                <a:lnTo>
                  <a:pt x="114909" y="25984"/>
                </a:lnTo>
                <a:lnTo>
                  <a:pt x="88988" y="59105"/>
                </a:lnTo>
                <a:lnTo>
                  <a:pt x="64909" y="99364"/>
                </a:lnTo>
                <a:lnTo>
                  <a:pt x="42659" y="146748"/>
                </a:lnTo>
                <a:lnTo>
                  <a:pt x="27305" y="189534"/>
                </a:lnTo>
                <a:lnTo>
                  <a:pt x="15354" y="236372"/>
                </a:lnTo>
                <a:lnTo>
                  <a:pt x="6819" y="287274"/>
                </a:lnTo>
                <a:lnTo>
                  <a:pt x="1701" y="342226"/>
                </a:lnTo>
                <a:lnTo>
                  <a:pt x="0" y="401434"/>
                </a:lnTo>
                <a:lnTo>
                  <a:pt x="1701" y="460387"/>
                </a:lnTo>
                <a:lnTo>
                  <a:pt x="6819" y="515454"/>
                </a:lnTo>
                <a:lnTo>
                  <a:pt x="15354" y="566432"/>
                </a:lnTo>
                <a:lnTo>
                  <a:pt x="27305" y="613333"/>
                </a:lnTo>
                <a:lnTo>
                  <a:pt x="42659" y="656132"/>
                </a:lnTo>
                <a:lnTo>
                  <a:pt x="64909" y="703516"/>
                </a:lnTo>
                <a:lnTo>
                  <a:pt x="88988" y="743762"/>
                </a:lnTo>
                <a:lnTo>
                  <a:pt x="114909" y="776884"/>
                </a:lnTo>
                <a:lnTo>
                  <a:pt x="142671" y="802881"/>
                </a:lnTo>
                <a:lnTo>
                  <a:pt x="154178" y="789584"/>
                </a:lnTo>
                <a:lnTo>
                  <a:pt x="130175" y="763143"/>
                </a:lnTo>
                <a:lnTo>
                  <a:pt x="108343" y="730250"/>
                </a:lnTo>
                <a:lnTo>
                  <a:pt x="88696" y="690905"/>
                </a:lnTo>
                <a:lnTo>
                  <a:pt x="71234" y="645121"/>
                </a:lnTo>
                <a:lnTo>
                  <a:pt x="59448" y="603999"/>
                </a:lnTo>
                <a:lnTo>
                  <a:pt x="50279" y="559079"/>
                </a:lnTo>
                <a:lnTo>
                  <a:pt x="43726" y="510336"/>
                </a:lnTo>
                <a:lnTo>
                  <a:pt x="39801" y="457796"/>
                </a:lnTo>
                <a:lnTo>
                  <a:pt x="38493" y="401243"/>
                </a:lnTo>
                <a:lnTo>
                  <a:pt x="39801" y="345084"/>
                </a:lnTo>
                <a:lnTo>
                  <a:pt x="43726" y="292531"/>
                </a:lnTo>
                <a:lnTo>
                  <a:pt x="50279" y="243801"/>
                </a:lnTo>
                <a:lnTo>
                  <a:pt x="59448" y="198869"/>
                </a:lnTo>
                <a:lnTo>
                  <a:pt x="71234" y="157759"/>
                </a:lnTo>
                <a:lnTo>
                  <a:pt x="88696" y="111963"/>
                </a:lnTo>
                <a:lnTo>
                  <a:pt x="108343" y="72631"/>
                </a:lnTo>
                <a:lnTo>
                  <a:pt x="130175" y="39738"/>
                </a:lnTo>
                <a:lnTo>
                  <a:pt x="154178" y="13296"/>
                </a:lnTo>
                <a:close/>
              </a:path>
              <a:path w="2872104" h="803275">
                <a:moveTo>
                  <a:pt x="824420" y="13296"/>
                </a:moveTo>
                <a:lnTo>
                  <a:pt x="785152" y="25984"/>
                </a:lnTo>
                <a:lnTo>
                  <a:pt x="759231" y="59105"/>
                </a:lnTo>
                <a:lnTo>
                  <a:pt x="735152" y="99364"/>
                </a:lnTo>
                <a:lnTo>
                  <a:pt x="712901" y="146748"/>
                </a:lnTo>
                <a:lnTo>
                  <a:pt x="697547" y="189534"/>
                </a:lnTo>
                <a:lnTo>
                  <a:pt x="685596" y="236372"/>
                </a:lnTo>
                <a:lnTo>
                  <a:pt x="677062" y="287274"/>
                </a:lnTo>
                <a:lnTo>
                  <a:pt x="671944" y="342226"/>
                </a:lnTo>
                <a:lnTo>
                  <a:pt x="670242" y="401434"/>
                </a:lnTo>
                <a:lnTo>
                  <a:pt x="671944" y="460387"/>
                </a:lnTo>
                <a:lnTo>
                  <a:pt x="677062" y="515454"/>
                </a:lnTo>
                <a:lnTo>
                  <a:pt x="685596" y="566432"/>
                </a:lnTo>
                <a:lnTo>
                  <a:pt x="697547" y="613333"/>
                </a:lnTo>
                <a:lnTo>
                  <a:pt x="712901" y="656132"/>
                </a:lnTo>
                <a:lnTo>
                  <a:pt x="735152" y="703516"/>
                </a:lnTo>
                <a:lnTo>
                  <a:pt x="759231" y="743762"/>
                </a:lnTo>
                <a:lnTo>
                  <a:pt x="785152" y="776884"/>
                </a:lnTo>
                <a:lnTo>
                  <a:pt x="812914" y="802881"/>
                </a:lnTo>
                <a:lnTo>
                  <a:pt x="824420" y="789584"/>
                </a:lnTo>
                <a:lnTo>
                  <a:pt x="800417" y="763143"/>
                </a:lnTo>
                <a:lnTo>
                  <a:pt x="778586" y="730250"/>
                </a:lnTo>
                <a:lnTo>
                  <a:pt x="758939" y="690905"/>
                </a:lnTo>
                <a:lnTo>
                  <a:pt x="741476" y="645121"/>
                </a:lnTo>
                <a:lnTo>
                  <a:pt x="729691" y="603999"/>
                </a:lnTo>
                <a:lnTo>
                  <a:pt x="720521" y="559079"/>
                </a:lnTo>
                <a:lnTo>
                  <a:pt x="713968" y="510336"/>
                </a:lnTo>
                <a:lnTo>
                  <a:pt x="710044" y="457796"/>
                </a:lnTo>
                <a:lnTo>
                  <a:pt x="708736" y="401243"/>
                </a:lnTo>
                <a:lnTo>
                  <a:pt x="710044" y="345084"/>
                </a:lnTo>
                <a:lnTo>
                  <a:pt x="713968" y="292531"/>
                </a:lnTo>
                <a:lnTo>
                  <a:pt x="720521" y="243801"/>
                </a:lnTo>
                <a:lnTo>
                  <a:pt x="729691" y="198869"/>
                </a:lnTo>
                <a:lnTo>
                  <a:pt x="741476" y="157759"/>
                </a:lnTo>
                <a:lnTo>
                  <a:pt x="758939" y="111963"/>
                </a:lnTo>
                <a:lnTo>
                  <a:pt x="778586" y="72631"/>
                </a:lnTo>
                <a:lnTo>
                  <a:pt x="800417" y="39738"/>
                </a:lnTo>
                <a:lnTo>
                  <a:pt x="824420" y="13296"/>
                </a:lnTo>
                <a:close/>
              </a:path>
              <a:path w="2872104" h="803275">
                <a:moveTo>
                  <a:pt x="1772221" y="401243"/>
                </a:moveTo>
                <a:lnTo>
                  <a:pt x="1770507" y="342226"/>
                </a:lnTo>
                <a:lnTo>
                  <a:pt x="1765388" y="287274"/>
                </a:lnTo>
                <a:lnTo>
                  <a:pt x="1756854" y="236372"/>
                </a:lnTo>
                <a:lnTo>
                  <a:pt x="1744916" y="189534"/>
                </a:lnTo>
                <a:lnTo>
                  <a:pt x="1729549" y="146748"/>
                </a:lnTo>
                <a:lnTo>
                  <a:pt x="1707299" y="99364"/>
                </a:lnTo>
                <a:lnTo>
                  <a:pt x="1683219" y="59105"/>
                </a:lnTo>
                <a:lnTo>
                  <a:pt x="1657299" y="25984"/>
                </a:lnTo>
                <a:lnTo>
                  <a:pt x="1629537" y="0"/>
                </a:lnTo>
                <a:lnTo>
                  <a:pt x="1618030" y="13296"/>
                </a:lnTo>
                <a:lnTo>
                  <a:pt x="1642046" y="39738"/>
                </a:lnTo>
                <a:lnTo>
                  <a:pt x="1663865" y="72631"/>
                </a:lnTo>
                <a:lnTo>
                  <a:pt x="1683512" y="111963"/>
                </a:lnTo>
                <a:lnTo>
                  <a:pt x="1700974" y="157759"/>
                </a:lnTo>
                <a:lnTo>
                  <a:pt x="1712760" y="198869"/>
                </a:lnTo>
                <a:lnTo>
                  <a:pt x="1721929" y="243801"/>
                </a:lnTo>
                <a:lnTo>
                  <a:pt x="1728482" y="292531"/>
                </a:lnTo>
                <a:lnTo>
                  <a:pt x="1732407" y="345084"/>
                </a:lnTo>
                <a:lnTo>
                  <a:pt x="1733715" y="401434"/>
                </a:lnTo>
                <a:lnTo>
                  <a:pt x="1732407" y="457796"/>
                </a:lnTo>
                <a:lnTo>
                  <a:pt x="1728482" y="510336"/>
                </a:lnTo>
                <a:lnTo>
                  <a:pt x="1721929" y="559079"/>
                </a:lnTo>
                <a:lnTo>
                  <a:pt x="1712760" y="603999"/>
                </a:lnTo>
                <a:lnTo>
                  <a:pt x="1700974" y="645121"/>
                </a:lnTo>
                <a:lnTo>
                  <a:pt x="1683512" y="690905"/>
                </a:lnTo>
                <a:lnTo>
                  <a:pt x="1663865" y="730250"/>
                </a:lnTo>
                <a:lnTo>
                  <a:pt x="1642046" y="763143"/>
                </a:lnTo>
                <a:lnTo>
                  <a:pt x="1618030" y="789584"/>
                </a:lnTo>
                <a:lnTo>
                  <a:pt x="1629537" y="802881"/>
                </a:lnTo>
                <a:lnTo>
                  <a:pt x="1683219" y="743762"/>
                </a:lnTo>
                <a:lnTo>
                  <a:pt x="1707299" y="703516"/>
                </a:lnTo>
                <a:lnTo>
                  <a:pt x="1729549" y="656132"/>
                </a:lnTo>
                <a:lnTo>
                  <a:pt x="1744916" y="613333"/>
                </a:lnTo>
                <a:lnTo>
                  <a:pt x="1756854" y="566432"/>
                </a:lnTo>
                <a:lnTo>
                  <a:pt x="1765388" y="515454"/>
                </a:lnTo>
                <a:lnTo>
                  <a:pt x="1770507" y="460387"/>
                </a:lnTo>
                <a:lnTo>
                  <a:pt x="1772221" y="401243"/>
                </a:lnTo>
                <a:close/>
              </a:path>
              <a:path w="2872104" h="803275">
                <a:moveTo>
                  <a:pt x="2871660" y="401243"/>
                </a:moveTo>
                <a:lnTo>
                  <a:pt x="2869946" y="342226"/>
                </a:lnTo>
                <a:lnTo>
                  <a:pt x="2864828" y="287274"/>
                </a:lnTo>
                <a:lnTo>
                  <a:pt x="2856293" y="236372"/>
                </a:lnTo>
                <a:lnTo>
                  <a:pt x="2844355" y="189534"/>
                </a:lnTo>
                <a:lnTo>
                  <a:pt x="2828988" y="146748"/>
                </a:lnTo>
                <a:lnTo>
                  <a:pt x="2806738" y="99364"/>
                </a:lnTo>
                <a:lnTo>
                  <a:pt x="2782659" y="59105"/>
                </a:lnTo>
                <a:lnTo>
                  <a:pt x="2756738" y="25984"/>
                </a:lnTo>
                <a:lnTo>
                  <a:pt x="2728976" y="0"/>
                </a:lnTo>
                <a:lnTo>
                  <a:pt x="2717469" y="13296"/>
                </a:lnTo>
                <a:lnTo>
                  <a:pt x="2741485" y="39738"/>
                </a:lnTo>
                <a:lnTo>
                  <a:pt x="2763304" y="72631"/>
                </a:lnTo>
                <a:lnTo>
                  <a:pt x="2782951" y="111963"/>
                </a:lnTo>
                <a:lnTo>
                  <a:pt x="2800413" y="157759"/>
                </a:lnTo>
                <a:lnTo>
                  <a:pt x="2812199" y="198869"/>
                </a:lnTo>
                <a:lnTo>
                  <a:pt x="2821368" y="243801"/>
                </a:lnTo>
                <a:lnTo>
                  <a:pt x="2827921" y="292531"/>
                </a:lnTo>
                <a:lnTo>
                  <a:pt x="2831846" y="345084"/>
                </a:lnTo>
                <a:lnTo>
                  <a:pt x="2833154" y="401434"/>
                </a:lnTo>
                <a:lnTo>
                  <a:pt x="2831846" y="457796"/>
                </a:lnTo>
                <a:lnTo>
                  <a:pt x="2827921" y="510336"/>
                </a:lnTo>
                <a:lnTo>
                  <a:pt x="2821368" y="559079"/>
                </a:lnTo>
                <a:lnTo>
                  <a:pt x="2812199" y="603999"/>
                </a:lnTo>
                <a:lnTo>
                  <a:pt x="2800413" y="645121"/>
                </a:lnTo>
                <a:lnTo>
                  <a:pt x="2782951" y="690905"/>
                </a:lnTo>
                <a:lnTo>
                  <a:pt x="2763304" y="730250"/>
                </a:lnTo>
                <a:lnTo>
                  <a:pt x="2741485" y="763143"/>
                </a:lnTo>
                <a:lnTo>
                  <a:pt x="2717469" y="789584"/>
                </a:lnTo>
                <a:lnTo>
                  <a:pt x="2728976" y="802881"/>
                </a:lnTo>
                <a:lnTo>
                  <a:pt x="2782659" y="743762"/>
                </a:lnTo>
                <a:lnTo>
                  <a:pt x="2806738" y="703516"/>
                </a:lnTo>
                <a:lnTo>
                  <a:pt x="2828988" y="656132"/>
                </a:lnTo>
                <a:lnTo>
                  <a:pt x="2844355" y="613333"/>
                </a:lnTo>
                <a:lnTo>
                  <a:pt x="2856293" y="566432"/>
                </a:lnTo>
                <a:lnTo>
                  <a:pt x="2864828" y="515454"/>
                </a:lnTo>
                <a:lnTo>
                  <a:pt x="2869946" y="460387"/>
                </a:lnTo>
                <a:lnTo>
                  <a:pt x="2871660" y="401243"/>
                </a:lnTo>
                <a:close/>
              </a:path>
            </a:pathLst>
          </a:custGeom>
          <a:solidFill>
            <a:srgbClr val="000000"/>
          </a:solidFill>
        </p:spPr>
        <p:txBody>
          <a:bodyPr wrap="square" lIns="0" tIns="0" rIns="0" bIns="0" rtlCol="0"/>
          <a:lstStyle/>
          <a:p>
            <a:endParaRPr/>
          </a:p>
        </p:txBody>
      </p:sp>
      <p:sp>
        <p:nvSpPr>
          <p:cNvPr id="50" name="object 13">
            <a:extLst>
              <a:ext uri="{FF2B5EF4-FFF2-40B4-BE49-F238E27FC236}">
                <a16:creationId xmlns:a16="http://schemas.microsoft.com/office/drawing/2014/main" id="{BFD90C1A-56B1-4E4E-8D24-5B10DC995C16}"/>
              </a:ext>
            </a:extLst>
          </p:cNvPr>
          <p:cNvSpPr txBox="1"/>
          <p:nvPr/>
        </p:nvSpPr>
        <p:spPr>
          <a:xfrm>
            <a:off x="10596594" y="3286175"/>
            <a:ext cx="1482725" cy="513080"/>
          </a:xfrm>
          <a:prstGeom prst="rect">
            <a:avLst/>
          </a:prstGeom>
        </p:spPr>
        <p:txBody>
          <a:bodyPr vert="horz" wrap="square" lIns="0" tIns="12700" rIns="0" bIns="0" rtlCol="0">
            <a:spAutoFit/>
          </a:bodyPr>
          <a:lstStyle/>
          <a:p>
            <a:pPr marL="25400">
              <a:lnSpc>
                <a:spcPct val="100000"/>
              </a:lnSpc>
              <a:spcBef>
                <a:spcPts val="100"/>
              </a:spcBef>
              <a:tabLst>
                <a:tab pos="695325" algn="l"/>
              </a:tabLst>
            </a:pPr>
            <a:r>
              <a:rPr sz="4800" baseline="-23437" dirty="0">
                <a:latin typeface="Cambria Math"/>
                <a:cs typeface="Cambria Math"/>
              </a:rPr>
              <a:t>𝑊	</a:t>
            </a:r>
            <a:r>
              <a:rPr sz="4800" spc="419" baseline="11284" dirty="0">
                <a:latin typeface="Cambria Math"/>
                <a:cs typeface="Cambria Math"/>
              </a:rPr>
              <a:t>ℎ</a:t>
            </a:r>
            <a:r>
              <a:rPr lang="en-US" sz="2300" spc="280" dirty="0">
                <a:latin typeface="Cambria Math"/>
                <a:cs typeface="Cambria Math"/>
              </a:rPr>
              <a:t>t-1</a:t>
            </a:r>
            <a:endParaRPr sz="2300" dirty="0">
              <a:latin typeface="Cambria Math"/>
              <a:cs typeface="Cambria Math"/>
            </a:endParaRPr>
          </a:p>
        </p:txBody>
      </p:sp>
      <p:sp>
        <p:nvSpPr>
          <p:cNvPr id="51" name="object 14">
            <a:extLst>
              <a:ext uri="{FF2B5EF4-FFF2-40B4-BE49-F238E27FC236}">
                <a16:creationId xmlns:a16="http://schemas.microsoft.com/office/drawing/2014/main" id="{5093F5B6-4617-4CF6-8B81-195787ED5BF9}"/>
              </a:ext>
            </a:extLst>
          </p:cNvPr>
          <p:cNvSpPr txBox="1"/>
          <p:nvPr/>
        </p:nvSpPr>
        <p:spPr>
          <a:xfrm>
            <a:off x="11467243" y="3679367"/>
            <a:ext cx="404495" cy="513080"/>
          </a:xfrm>
          <a:prstGeom prst="rect">
            <a:avLst/>
          </a:prstGeom>
        </p:spPr>
        <p:txBody>
          <a:bodyPr vert="horz" wrap="square" lIns="0" tIns="12700" rIns="0" bIns="0" rtlCol="0">
            <a:spAutoFit/>
          </a:bodyPr>
          <a:lstStyle/>
          <a:p>
            <a:pPr marL="25400">
              <a:lnSpc>
                <a:spcPct val="100000"/>
              </a:lnSpc>
              <a:spcBef>
                <a:spcPts val="100"/>
              </a:spcBef>
            </a:pPr>
            <a:r>
              <a:rPr sz="3200" spc="160" dirty="0">
                <a:latin typeface="Cambria Math"/>
                <a:cs typeface="Cambria Math"/>
              </a:rPr>
              <a:t>𝑥</a:t>
            </a:r>
            <a:r>
              <a:rPr lang="en-US" sz="3450" spc="240" baseline="-15700" dirty="0">
                <a:latin typeface="Cambria Math"/>
                <a:cs typeface="Cambria Math"/>
              </a:rPr>
              <a:t>t</a:t>
            </a:r>
            <a:endParaRPr sz="3450" baseline="-15700" dirty="0">
              <a:latin typeface="Cambria Math"/>
              <a:cs typeface="Cambria Math"/>
            </a:endParaRPr>
          </a:p>
        </p:txBody>
      </p:sp>
      <p:sp>
        <p:nvSpPr>
          <p:cNvPr id="52" name="object 16">
            <a:extLst>
              <a:ext uri="{FF2B5EF4-FFF2-40B4-BE49-F238E27FC236}">
                <a16:creationId xmlns:a16="http://schemas.microsoft.com/office/drawing/2014/main" id="{8D11E108-AD55-4BB4-9B60-B830F00931D9}"/>
              </a:ext>
            </a:extLst>
          </p:cNvPr>
          <p:cNvSpPr/>
          <p:nvPr/>
        </p:nvSpPr>
        <p:spPr>
          <a:xfrm>
            <a:off x="10193211" y="5237660"/>
            <a:ext cx="598805" cy="376555"/>
          </a:xfrm>
          <a:custGeom>
            <a:avLst/>
            <a:gdLst/>
            <a:ahLst/>
            <a:cxnLst/>
            <a:rect l="l" t="t" r="r" b="b"/>
            <a:pathLst>
              <a:path w="598804" h="376554">
                <a:moveTo>
                  <a:pt x="478257" y="0"/>
                </a:moveTo>
                <a:lnTo>
                  <a:pt x="472899" y="15279"/>
                </a:lnTo>
                <a:lnTo>
                  <a:pt x="494690" y="24736"/>
                </a:lnTo>
                <a:lnTo>
                  <a:pt x="513430" y="37826"/>
                </a:lnTo>
                <a:lnTo>
                  <a:pt x="541757" y="74909"/>
                </a:lnTo>
                <a:lnTo>
                  <a:pt x="558426" y="124941"/>
                </a:lnTo>
                <a:lnTo>
                  <a:pt x="563982" y="186333"/>
                </a:lnTo>
                <a:lnTo>
                  <a:pt x="562587" y="219533"/>
                </a:lnTo>
                <a:lnTo>
                  <a:pt x="551425" y="276783"/>
                </a:lnTo>
                <a:lnTo>
                  <a:pt x="529026" y="321493"/>
                </a:lnTo>
                <a:lnTo>
                  <a:pt x="494944" y="351655"/>
                </a:lnTo>
                <a:lnTo>
                  <a:pt x="473495" y="361156"/>
                </a:lnTo>
                <a:lnTo>
                  <a:pt x="478257" y="376435"/>
                </a:lnTo>
                <a:lnTo>
                  <a:pt x="529603" y="352350"/>
                </a:lnTo>
                <a:lnTo>
                  <a:pt x="567355" y="310653"/>
                </a:lnTo>
                <a:lnTo>
                  <a:pt x="590573" y="254818"/>
                </a:lnTo>
                <a:lnTo>
                  <a:pt x="598312" y="188316"/>
                </a:lnTo>
                <a:lnTo>
                  <a:pt x="596371" y="153807"/>
                </a:lnTo>
                <a:lnTo>
                  <a:pt x="580843" y="92639"/>
                </a:lnTo>
                <a:lnTo>
                  <a:pt x="550048" y="42843"/>
                </a:lnTo>
                <a:lnTo>
                  <a:pt x="505549" y="9853"/>
                </a:lnTo>
                <a:lnTo>
                  <a:pt x="478257" y="0"/>
                </a:lnTo>
                <a:close/>
              </a:path>
              <a:path w="598804" h="376554">
                <a:moveTo>
                  <a:pt x="120054" y="0"/>
                </a:moveTo>
                <a:lnTo>
                  <a:pt x="68832" y="24134"/>
                </a:lnTo>
                <a:lnTo>
                  <a:pt x="31055" y="65980"/>
                </a:lnTo>
                <a:lnTo>
                  <a:pt x="7763" y="121915"/>
                </a:lnTo>
                <a:lnTo>
                  <a:pt x="0" y="188316"/>
                </a:lnTo>
                <a:lnTo>
                  <a:pt x="1934" y="222901"/>
                </a:lnTo>
                <a:lnTo>
                  <a:pt x="17412" y="284069"/>
                </a:lnTo>
                <a:lnTo>
                  <a:pt x="48133" y="333703"/>
                </a:lnTo>
                <a:lnTo>
                  <a:pt x="92682" y="366594"/>
                </a:lnTo>
                <a:lnTo>
                  <a:pt x="120054" y="376435"/>
                </a:lnTo>
                <a:lnTo>
                  <a:pt x="124816" y="361156"/>
                </a:lnTo>
                <a:lnTo>
                  <a:pt x="103366" y="351655"/>
                </a:lnTo>
                <a:lnTo>
                  <a:pt x="84856" y="338435"/>
                </a:lnTo>
                <a:lnTo>
                  <a:pt x="56653" y="300831"/>
                </a:lnTo>
                <a:lnTo>
                  <a:pt x="39910" y="249683"/>
                </a:lnTo>
                <a:lnTo>
                  <a:pt x="34329" y="186333"/>
                </a:lnTo>
                <a:lnTo>
                  <a:pt x="35724" y="154216"/>
                </a:lnTo>
                <a:lnTo>
                  <a:pt x="46886" y="98505"/>
                </a:lnTo>
                <a:lnTo>
                  <a:pt x="69322" y="54551"/>
                </a:lnTo>
                <a:lnTo>
                  <a:pt x="103702" y="24736"/>
                </a:lnTo>
                <a:lnTo>
                  <a:pt x="125412" y="15279"/>
                </a:lnTo>
                <a:lnTo>
                  <a:pt x="120054" y="0"/>
                </a:lnTo>
                <a:close/>
              </a:path>
            </a:pathLst>
          </a:custGeom>
          <a:solidFill>
            <a:srgbClr val="000000"/>
          </a:solidFill>
        </p:spPr>
        <p:txBody>
          <a:bodyPr wrap="square" lIns="0" tIns="0" rIns="0" bIns="0" rtlCol="0"/>
          <a:lstStyle/>
          <a:p>
            <a:endParaRPr/>
          </a:p>
        </p:txBody>
      </p:sp>
      <p:sp>
        <p:nvSpPr>
          <p:cNvPr id="53" name="object 17">
            <a:extLst>
              <a:ext uri="{FF2B5EF4-FFF2-40B4-BE49-F238E27FC236}">
                <a16:creationId xmlns:a16="http://schemas.microsoft.com/office/drawing/2014/main" id="{2122CAEB-B508-4825-8465-C03583AE3268}"/>
              </a:ext>
            </a:extLst>
          </p:cNvPr>
          <p:cNvSpPr txBox="1"/>
          <p:nvPr/>
        </p:nvSpPr>
        <p:spPr>
          <a:xfrm>
            <a:off x="7479125" y="4157903"/>
            <a:ext cx="4288155" cy="1479550"/>
          </a:xfrm>
          <a:prstGeom prst="rect">
            <a:avLst/>
          </a:prstGeom>
        </p:spPr>
        <p:txBody>
          <a:bodyPr vert="horz" wrap="square" lIns="0" tIns="12700" rIns="0" bIns="0" rtlCol="0">
            <a:spAutoFit/>
          </a:bodyPr>
          <a:lstStyle/>
          <a:p>
            <a:pPr marL="335915">
              <a:lnSpc>
                <a:spcPts val="3770"/>
              </a:lnSpc>
              <a:spcBef>
                <a:spcPts val="100"/>
              </a:spcBef>
              <a:tabLst>
                <a:tab pos="1809750" algn="l"/>
              </a:tabLst>
            </a:pPr>
            <a:r>
              <a:rPr sz="3200" spc="125" dirty="0">
                <a:latin typeface="Cambria Math"/>
                <a:cs typeface="Cambria Math"/>
              </a:rPr>
              <a:t>𝑔</a:t>
            </a:r>
            <a:r>
              <a:rPr sz="3450" spc="187" baseline="-15700" dirty="0">
                <a:latin typeface="Cambria Math"/>
                <a:cs typeface="Cambria Math"/>
              </a:rPr>
              <a:t>	</a:t>
            </a:r>
            <a:r>
              <a:rPr sz="3200" spc="-5" dirty="0">
                <a:latin typeface="Cambria Math"/>
                <a:cs typeface="Cambria Math"/>
              </a:rPr>
              <a:t>tanh</a:t>
            </a:r>
            <a:endParaRPr sz="3200" dirty="0">
              <a:latin typeface="Cambria Math"/>
              <a:cs typeface="Cambria Math"/>
            </a:endParaRPr>
          </a:p>
          <a:p>
            <a:pPr marL="38100" marR="43180">
              <a:lnSpc>
                <a:spcPts val="3910"/>
              </a:lnSpc>
              <a:tabLst>
                <a:tab pos="483234" algn="l"/>
                <a:tab pos="530860" algn="l"/>
                <a:tab pos="2846705" algn="l"/>
              </a:tabLst>
            </a:pPr>
            <a:r>
              <a:rPr sz="3200" spc="140" dirty="0">
                <a:latin typeface="Cambria Math"/>
                <a:cs typeface="Cambria Math"/>
              </a:rPr>
              <a:t>𝑐</a:t>
            </a:r>
            <a:r>
              <a:rPr lang="en-US" sz="3450" spc="209" baseline="-15700" dirty="0">
                <a:latin typeface="Cambria Math"/>
                <a:cs typeface="Cambria Math"/>
              </a:rPr>
              <a:t>t</a:t>
            </a:r>
            <a:r>
              <a:rPr sz="3450" spc="209" baseline="-15700" dirty="0">
                <a:latin typeface="Cambria Math"/>
                <a:cs typeface="Cambria Math"/>
              </a:rPr>
              <a:t>	</a:t>
            </a:r>
            <a:r>
              <a:rPr sz="3200" dirty="0">
                <a:latin typeface="Cambria Math"/>
                <a:cs typeface="Cambria Math"/>
              </a:rPr>
              <a:t>=</a:t>
            </a:r>
            <a:r>
              <a:rPr sz="3200" spc="165" dirty="0">
                <a:latin typeface="Cambria Math"/>
                <a:cs typeface="Cambria Math"/>
              </a:rPr>
              <a:t> </a:t>
            </a:r>
            <a:r>
              <a:rPr sz="3200" spc="-75" dirty="0">
                <a:latin typeface="Cambria Math"/>
                <a:cs typeface="Cambria Math"/>
              </a:rPr>
              <a:t>𝑓</a:t>
            </a:r>
            <a:r>
              <a:rPr sz="3200" dirty="0">
                <a:latin typeface="Cambria Math"/>
                <a:cs typeface="Cambria Math"/>
              </a:rPr>
              <a:t>⊙</a:t>
            </a:r>
            <a:r>
              <a:rPr sz="3200" spc="-5" dirty="0">
                <a:latin typeface="Cambria Math"/>
                <a:cs typeface="Cambria Math"/>
              </a:rPr>
              <a:t> </a:t>
            </a:r>
            <a:r>
              <a:rPr sz="3200" spc="260" dirty="0">
                <a:latin typeface="Cambria Math"/>
                <a:cs typeface="Cambria Math"/>
              </a:rPr>
              <a:t>𝑐</a:t>
            </a:r>
            <a:r>
              <a:rPr lang="en-US" sz="3450" spc="390" baseline="-15700" dirty="0">
                <a:latin typeface="Cambria Math"/>
                <a:cs typeface="Cambria Math"/>
              </a:rPr>
              <a:t>t-1</a:t>
            </a:r>
            <a:r>
              <a:rPr sz="3450" spc="517" baseline="-15700" dirty="0">
                <a:latin typeface="Cambria Math"/>
                <a:cs typeface="Cambria Math"/>
              </a:rPr>
              <a:t> </a:t>
            </a:r>
            <a:r>
              <a:rPr sz="3200" dirty="0">
                <a:latin typeface="Cambria Math"/>
                <a:cs typeface="Cambria Math"/>
              </a:rPr>
              <a:t>+</a:t>
            </a:r>
            <a:r>
              <a:rPr sz="3200" spc="-10" dirty="0">
                <a:latin typeface="Cambria Math"/>
                <a:cs typeface="Cambria Math"/>
              </a:rPr>
              <a:t> </a:t>
            </a:r>
            <a:r>
              <a:rPr sz="3200" spc="175" dirty="0">
                <a:latin typeface="Cambria Math"/>
                <a:cs typeface="Cambria Math"/>
              </a:rPr>
              <a:t>𝑖</a:t>
            </a:r>
            <a:r>
              <a:rPr sz="3450" spc="600" baseline="-15700" dirty="0">
                <a:latin typeface="Cambria Math"/>
                <a:cs typeface="Cambria Math"/>
              </a:rPr>
              <a:t> </a:t>
            </a:r>
            <a:r>
              <a:rPr sz="3200" dirty="0">
                <a:latin typeface="Cambria Math"/>
                <a:cs typeface="Cambria Math"/>
              </a:rPr>
              <a:t>⊙</a:t>
            </a:r>
            <a:r>
              <a:rPr sz="3200" spc="-5" dirty="0">
                <a:latin typeface="Cambria Math"/>
                <a:cs typeface="Cambria Math"/>
              </a:rPr>
              <a:t> </a:t>
            </a:r>
            <a:r>
              <a:rPr sz="3200" spc="125" dirty="0">
                <a:latin typeface="Cambria Math"/>
                <a:cs typeface="Cambria Math"/>
              </a:rPr>
              <a:t>𝑔</a:t>
            </a:r>
            <a:r>
              <a:rPr sz="3450" spc="187" baseline="-15700" dirty="0">
                <a:latin typeface="Cambria Math"/>
                <a:cs typeface="Cambria Math"/>
              </a:rPr>
              <a:t> </a:t>
            </a:r>
            <a:r>
              <a:rPr sz="3450" spc="-742" baseline="-15700" dirty="0">
                <a:latin typeface="Cambria Math"/>
                <a:cs typeface="Cambria Math"/>
              </a:rPr>
              <a:t> </a:t>
            </a:r>
            <a:r>
              <a:rPr sz="3200" spc="175" dirty="0" err="1">
                <a:latin typeface="Cambria Math"/>
                <a:cs typeface="Cambria Math"/>
              </a:rPr>
              <a:t>ℎ</a:t>
            </a:r>
            <a:r>
              <a:rPr lang="en-US" sz="3450" spc="262" baseline="-15700" dirty="0" err="1">
                <a:latin typeface="Cambria Math"/>
                <a:cs typeface="Cambria Math"/>
              </a:rPr>
              <a:t>t</a:t>
            </a:r>
            <a:r>
              <a:rPr sz="3450" spc="262" baseline="-15700" dirty="0">
                <a:latin typeface="Cambria Math"/>
                <a:cs typeface="Cambria Math"/>
              </a:rPr>
              <a:t>		</a:t>
            </a:r>
            <a:r>
              <a:rPr sz="3200" dirty="0">
                <a:latin typeface="Cambria Math"/>
                <a:cs typeface="Cambria Math"/>
              </a:rPr>
              <a:t>=</a:t>
            </a:r>
            <a:r>
              <a:rPr sz="3200" spc="180" dirty="0">
                <a:latin typeface="Cambria Math"/>
                <a:cs typeface="Cambria Math"/>
              </a:rPr>
              <a:t> </a:t>
            </a:r>
            <a:r>
              <a:rPr sz="3200" spc="120" dirty="0">
                <a:latin typeface="Cambria Math"/>
                <a:cs typeface="Cambria Math"/>
              </a:rPr>
              <a:t>𝑜</a:t>
            </a:r>
            <a:r>
              <a:rPr sz="3450" spc="630" baseline="-15700" dirty="0">
                <a:latin typeface="Cambria Math"/>
                <a:cs typeface="Cambria Math"/>
              </a:rPr>
              <a:t> </a:t>
            </a:r>
            <a:r>
              <a:rPr sz="3200" dirty="0">
                <a:latin typeface="Cambria Math"/>
                <a:cs typeface="Cambria Math"/>
              </a:rPr>
              <a:t>⊙</a:t>
            </a:r>
            <a:r>
              <a:rPr sz="3200" spc="10" dirty="0">
                <a:latin typeface="Cambria Math"/>
                <a:cs typeface="Cambria Math"/>
              </a:rPr>
              <a:t> </a:t>
            </a:r>
            <a:r>
              <a:rPr sz="3200" spc="-5" dirty="0">
                <a:latin typeface="Cambria Math"/>
                <a:cs typeface="Cambria Math"/>
              </a:rPr>
              <a:t>tanh	</a:t>
            </a:r>
            <a:r>
              <a:rPr sz="3200" spc="140" dirty="0">
                <a:latin typeface="Cambria Math"/>
                <a:cs typeface="Cambria Math"/>
              </a:rPr>
              <a:t>𝑐</a:t>
            </a:r>
            <a:r>
              <a:rPr lang="en-US" sz="3450" spc="209" baseline="-15700" dirty="0">
                <a:latin typeface="Cambria Math"/>
                <a:cs typeface="Cambria Math"/>
              </a:rPr>
              <a:t>t</a:t>
            </a:r>
            <a:endParaRPr sz="3450" baseline="-15700" dirty="0">
              <a:latin typeface="Cambria Math"/>
              <a:cs typeface="Cambria Math"/>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332739"/>
            <a:ext cx="9307195" cy="635000"/>
          </a:xfrm>
          <a:prstGeom prst="rect">
            <a:avLst/>
          </a:prstGeom>
        </p:spPr>
        <p:txBody>
          <a:bodyPr vert="horz" wrap="square" lIns="0" tIns="12700" rIns="0" bIns="0" rtlCol="0">
            <a:spAutoFit/>
          </a:bodyPr>
          <a:lstStyle/>
          <a:p>
            <a:pPr marL="12700">
              <a:lnSpc>
                <a:spcPct val="100000"/>
              </a:lnSpc>
              <a:spcBef>
                <a:spcPts val="100"/>
              </a:spcBef>
            </a:pPr>
            <a:r>
              <a:rPr sz="4000" b="0" spc="-10" dirty="0">
                <a:latin typeface="Calibri Light"/>
                <a:cs typeface="Calibri Light"/>
              </a:rPr>
              <a:t>Sequential </a:t>
            </a:r>
            <a:r>
              <a:rPr sz="4000" b="0" spc="-15" dirty="0">
                <a:latin typeface="Calibri Light"/>
                <a:cs typeface="Calibri Light"/>
              </a:rPr>
              <a:t>Processing </a:t>
            </a:r>
            <a:r>
              <a:rPr sz="4000" b="0" dirty="0">
                <a:latin typeface="Calibri Light"/>
                <a:cs typeface="Calibri Light"/>
              </a:rPr>
              <a:t>of</a:t>
            </a:r>
            <a:r>
              <a:rPr sz="4000" b="0" spc="-5" dirty="0">
                <a:latin typeface="Calibri Light"/>
                <a:cs typeface="Calibri Light"/>
              </a:rPr>
              <a:t> Non-Sequential</a:t>
            </a:r>
            <a:r>
              <a:rPr sz="4000" b="0" spc="-10" dirty="0">
                <a:latin typeface="Calibri Light"/>
                <a:cs typeface="Calibri Light"/>
              </a:rPr>
              <a:t> </a:t>
            </a:r>
            <a:r>
              <a:rPr sz="4000" b="0" spc="-30" dirty="0">
                <a:latin typeface="Calibri Light"/>
                <a:cs typeface="Calibri Light"/>
              </a:rPr>
              <a:t>Data</a:t>
            </a:r>
            <a:endParaRPr sz="4000">
              <a:latin typeface="Calibri Light"/>
              <a:cs typeface="Calibri Light"/>
            </a:endParaRPr>
          </a:p>
        </p:txBody>
      </p:sp>
      <p:sp>
        <p:nvSpPr>
          <p:cNvPr id="3" name="object 3"/>
          <p:cNvSpPr txBox="1"/>
          <p:nvPr/>
        </p:nvSpPr>
        <p:spPr>
          <a:xfrm>
            <a:off x="3270444" y="1136396"/>
            <a:ext cx="4639310" cy="391160"/>
          </a:xfrm>
          <a:prstGeom prst="rect">
            <a:avLst/>
          </a:prstGeom>
        </p:spPr>
        <p:txBody>
          <a:bodyPr vert="horz" wrap="square" lIns="0" tIns="12700" rIns="0" bIns="0" rtlCol="0">
            <a:spAutoFit/>
          </a:bodyPr>
          <a:lstStyle/>
          <a:p>
            <a:pPr marL="12700">
              <a:lnSpc>
                <a:spcPct val="100000"/>
              </a:lnSpc>
              <a:spcBef>
                <a:spcPts val="100"/>
              </a:spcBef>
            </a:pPr>
            <a:r>
              <a:rPr sz="2400" spc="-20" dirty="0">
                <a:latin typeface="Calibri"/>
                <a:cs typeface="Calibri"/>
              </a:rPr>
              <a:t>Generate</a:t>
            </a:r>
            <a:r>
              <a:rPr sz="2400" spc="-25" dirty="0">
                <a:latin typeface="Calibri"/>
                <a:cs typeface="Calibri"/>
              </a:rPr>
              <a:t> </a:t>
            </a:r>
            <a:r>
              <a:rPr sz="2400" spc="-10" dirty="0">
                <a:latin typeface="Calibri"/>
                <a:cs typeface="Calibri"/>
              </a:rPr>
              <a:t>images</a:t>
            </a:r>
            <a:r>
              <a:rPr sz="2400" spc="-15" dirty="0">
                <a:latin typeface="Calibri"/>
                <a:cs typeface="Calibri"/>
              </a:rPr>
              <a:t> </a:t>
            </a:r>
            <a:r>
              <a:rPr sz="2400" spc="-5" dirty="0">
                <a:latin typeface="Calibri"/>
                <a:cs typeface="Calibri"/>
              </a:rPr>
              <a:t>one</a:t>
            </a:r>
            <a:r>
              <a:rPr sz="2400" spc="-25" dirty="0">
                <a:latin typeface="Calibri"/>
                <a:cs typeface="Calibri"/>
              </a:rPr>
              <a:t> </a:t>
            </a:r>
            <a:r>
              <a:rPr sz="2400" spc="-5" dirty="0">
                <a:latin typeface="Calibri"/>
                <a:cs typeface="Calibri"/>
              </a:rPr>
              <a:t>piece</a:t>
            </a:r>
            <a:r>
              <a:rPr sz="2400" spc="-20" dirty="0">
                <a:latin typeface="Calibri"/>
                <a:cs typeface="Calibri"/>
              </a:rPr>
              <a:t> </a:t>
            </a:r>
            <a:r>
              <a:rPr sz="2400" spc="-15" dirty="0">
                <a:latin typeface="Calibri"/>
                <a:cs typeface="Calibri"/>
              </a:rPr>
              <a:t>at</a:t>
            </a:r>
            <a:r>
              <a:rPr sz="2400" spc="-20" dirty="0">
                <a:latin typeface="Calibri"/>
                <a:cs typeface="Calibri"/>
              </a:rPr>
              <a:t> </a:t>
            </a:r>
            <a:r>
              <a:rPr sz="2400" dirty="0">
                <a:latin typeface="Calibri"/>
                <a:cs typeface="Calibri"/>
              </a:rPr>
              <a:t>a</a:t>
            </a:r>
            <a:r>
              <a:rPr sz="2400" spc="-10" dirty="0">
                <a:latin typeface="Calibri"/>
                <a:cs typeface="Calibri"/>
              </a:rPr>
              <a:t> </a:t>
            </a:r>
            <a:r>
              <a:rPr sz="2400" spc="-5" dirty="0">
                <a:latin typeface="Calibri"/>
                <a:cs typeface="Calibri"/>
              </a:rPr>
              <a:t>time!</a:t>
            </a:r>
            <a:endParaRPr sz="2400">
              <a:latin typeface="Calibri"/>
              <a:cs typeface="Calibri"/>
            </a:endParaRPr>
          </a:p>
        </p:txBody>
      </p:sp>
      <p:sp>
        <p:nvSpPr>
          <p:cNvPr id="6" name="object 6"/>
          <p:cNvSpPr txBox="1"/>
          <p:nvPr/>
        </p:nvSpPr>
        <p:spPr>
          <a:xfrm>
            <a:off x="109168" y="6160397"/>
            <a:ext cx="4133215" cy="165100"/>
          </a:xfrm>
          <a:prstGeom prst="rect">
            <a:avLst/>
          </a:prstGeom>
        </p:spPr>
        <p:txBody>
          <a:bodyPr vert="horz" wrap="square" lIns="0" tIns="6985" rIns="0" bIns="0" rtlCol="0">
            <a:spAutoFit/>
          </a:bodyPr>
          <a:lstStyle/>
          <a:p>
            <a:pPr marL="12700">
              <a:lnSpc>
                <a:spcPct val="100000"/>
              </a:lnSpc>
              <a:spcBef>
                <a:spcPts val="55"/>
              </a:spcBef>
            </a:pPr>
            <a:r>
              <a:rPr sz="900" spc="5" dirty="0">
                <a:latin typeface="Calibri"/>
                <a:cs typeface="Calibri"/>
              </a:rPr>
              <a:t>Gregor</a:t>
            </a:r>
            <a:r>
              <a:rPr sz="900" spc="15" dirty="0">
                <a:latin typeface="Calibri"/>
                <a:cs typeface="Calibri"/>
              </a:rPr>
              <a:t> </a:t>
            </a:r>
            <a:r>
              <a:rPr sz="900" spc="5" dirty="0">
                <a:latin typeface="Calibri"/>
                <a:cs typeface="Calibri"/>
              </a:rPr>
              <a:t>et</a:t>
            </a:r>
            <a:r>
              <a:rPr sz="900" spc="20" dirty="0">
                <a:latin typeface="Calibri"/>
                <a:cs typeface="Calibri"/>
              </a:rPr>
              <a:t> </a:t>
            </a:r>
            <a:r>
              <a:rPr sz="900" spc="5" dirty="0">
                <a:latin typeface="Calibri"/>
                <a:cs typeface="Calibri"/>
              </a:rPr>
              <a:t>al,</a:t>
            </a:r>
            <a:r>
              <a:rPr sz="900" spc="20" dirty="0">
                <a:latin typeface="Calibri"/>
                <a:cs typeface="Calibri"/>
              </a:rPr>
              <a:t> </a:t>
            </a:r>
            <a:r>
              <a:rPr sz="900" spc="10" dirty="0">
                <a:latin typeface="Calibri"/>
                <a:cs typeface="Calibri"/>
              </a:rPr>
              <a:t>“</a:t>
            </a:r>
            <a:r>
              <a:rPr lang="en-US" sz="900" spc="10" dirty="0">
                <a:latin typeface="Calibri"/>
                <a:cs typeface="Calibri"/>
              </a:rPr>
              <a:t>DRAW:</a:t>
            </a:r>
            <a:r>
              <a:rPr lang="en-US" sz="900" spc="15" dirty="0">
                <a:latin typeface="Calibri"/>
                <a:cs typeface="Calibri"/>
              </a:rPr>
              <a:t> </a:t>
            </a:r>
            <a:r>
              <a:rPr lang="en-US" sz="900" dirty="0">
                <a:latin typeface="Calibri"/>
                <a:cs typeface="Calibri"/>
              </a:rPr>
              <a:t>A</a:t>
            </a:r>
            <a:r>
              <a:rPr lang="en-US" sz="900" spc="25" dirty="0">
                <a:latin typeface="Calibri"/>
                <a:cs typeface="Calibri"/>
              </a:rPr>
              <a:t> </a:t>
            </a:r>
            <a:r>
              <a:rPr lang="en-US" sz="900" spc="10" dirty="0">
                <a:latin typeface="Calibri"/>
                <a:cs typeface="Calibri"/>
              </a:rPr>
              <a:t>Recurrent</a:t>
            </a:r>
            <a:r>
              <a:rPr lang="en-US" sz="900" spc="15" dirty="0">
                <a:latin typeface="Calibri"/>
                <a:cs typeface="Calibri"/>
              </a:rPr>
              <a:t> </a:t>
            </a:r>
            <a:r>
              <a:rPr lang="en-US" sz="900" spc="10" dirty="0">
                <a:latin typeface="Calibri"/>
                <a:cs typeface="Calibri"/>
              </a:rPr>
              <a:t>Neural Network</a:t>
            </a:r>
            <a:r>
              <a:rPr lang="en-US" sz="900" spc="20" dirty="0">
                <a:latin typeface="Calibri"/>
                <a:cs typeface="Calibri"/>
              </a:rPr>
              <a:t> </a:t>
            </a:r>
            <a:r>
              <a:rPr lang="en-US" sz="900" spc="5" dirty="0">
                <a:latin typeface="Calibri"/>
                <a:cs typeface="Calibri"/>
              </a:rPr>
              <a:t>For</a:t>
            </a:r>
            <a:r>
              <a:rPr lang="en-US" sz="900" spc="15" dirty="0">
                <a:latin typeface="Calibri"/>
                <a:cs typeface="Calibri"/>
              </a:rPr>
              <a:t> </a:t>
            </a:r>
            <a:r>
              <a:rPr lang="en-US" sz="900" spc="10" dirty="0">
                <a:latin typeface="Calibri"/>
                <a:cs typeface="Calibri"/>
              </a:rPr>
              <a:t>Image</a:t>
            </a:r>
            <a:r>
              <a:rPr lang="en-US" sz="900" spc="20" dirty="0">
                <a:latin typeface="Calibri"/>
                <a:cs typeface="Calibri"/>
              </a:rPr>
              <a:t> </a:t>
            </a:r>
            <a:r>
              <a:rPr lang="en-US" sz="900" spc="10" dirty="0">
                <a:latin typeface="Calibri"/>
                <a:cs typeface="Calibri"/>
              </a:rPr>
              <a:t>Generation</a:t>
            </a:r>
            <a:r>
              <a:rPr sz="900" spc="10" dirty="0">
                <a:latin typeface="Calibri"/>
                <a:cs typeface="Calibri"/>
              </a:rPr>
              <a:t>”,</a:t>
            </a:r>
            <a:r>
              <a:rPr sz="900" spc="20" dirty="0">
                <a:latin typeface="Calibri"/>
                <a:cs typeface="Calibri"/>
              </a:rPr>
              <a:t> </a:t>
            </a:r>
            <a:r>
              <a:rPr sz="900" spc="15" dirty="0">
                <a:latin typeface="Calibri"/>
                <a:cs typeface="Calibri"/>
              </a:rPr>
              <a:t>ICML </a:t>
            </a:r>
            <a:r>
              <a:rPr sz="900" spc="10" dirty="0">
                <a:latin typeface="Calibri"/>
                <a:cs typeface="Calibri"/>
              </a:rPr>
              <a:t>2015</a:t>
            </a:r>
            <a:endParaRPr sz="900" dirty="0">
              <a:latin typeface="Calibri"/>
              <a:cs typeface="Calibri"/>
            </a:endParaRPr>
          </a:p>
        </p:txBody>
      </p:sp>
      <p:pic>
        <p:nvPicPr>
          <p:cNvPr id="1026" name="Picture 2" descr="DRAW SVHN Results">
            <a:extLst>
              <a:ext uri="{FF2B5EF4-FFF2-40B4-BE49-F238E27FC236}">
                <a16:creationId xmlns:a16="http://schemas.microsoft.com/office/drawing/2014/main" id="{8CA6868E-7335-4C5F-AA03-8313CA79E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1792974"/>
            <a:ext cx="4329113" cy="39355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9857105" cy="635000"/>
          </a:xfrm>
          <a:prstGeom prst="rect">
            <a:avLst/>
          </a:prstGeom>
        </p:spPr>
        <p:txBody>
          <a:bodyPr vert="horz" wrap="square" lIns="0" tIns="12700" rIns="0" bIns="0" rtlCol="0">
            <a:spAutoFit/>
          </a:bodyPr>
          <a:lstStyle/>
          <a:p>
            <a:pPr marL="12700">
              <a:lnSpc>
                <a:spcPct val="100000"/>
              </a:lnSpc>
              <a:spcBef>
                <a:spcPts val="100"/>
              </a:spcBef>
            </a:pPr>
            <a:r>
              <a:rPr sz="4000" spc="-5" dirty="0"/>
              <a:t>Long</a:t>
            </a:r>
            <a:r>
              <a:rPr sz="4000" spc="-15" dirty="0"/>
              <a:t> </a:t>
            </a:r>
            <a:r>
              <a:rPr sz="4000" spc="-5" dirty="0"/>
              <a:t>Short</a:t>
            </a:r>
            <a:r>
              <a:rPr sz="4000" spc="-15" dirty="0"/>
              <a:t> </a:t>
            </a:r>
            <a:r>
              <a:rPr sz="4000" spc="-95" dirty="0"/>
              <a:t>Term</a:t>
            </a:r>
            <a:r>
              <a:rPr sz="4000" spc="-15" dirty="0"/>
              <a:t> </a:t>
            </a:r>
            <a:r>
              <a:rPr sz="4000" dirty="0"/>
              <a:t>Memory</a:t>
            </a:r>
            <a:r>
              <a:rPr sz="4000" spc="-15" dirty="0"/>
              <a:t> </a:t>
            </a:r>
            <a:r>
              <a:rPr sz="4000" spc="-5" dirty="0"/>
              <a:t>(LSTM):</a:t>
            </a:r>
            <a:r>
              <a:rPr sz="4000" spc="-10" dirty="0"/>
              <a:t> </a:t>
            </a:r>
            <a:r>
              <a:rPr sz="4000" spc="-20" dirty="0"/>
              <a:t>Gradient</a:t>
            </a:r>
            <a:r>
              <a:rPr sz="4000" spc="-15" dirty="0"/>
              <a:t> </a:t>
            </a:r>
            <a:r>
              <a:rPr sz="4000" spc="-10" dirty="0"/>
              <a:t>Flow</a:t>
            </a:r>
            <a:endParaRPr sz="4000"/>
          </a:p>
        </p:txBody>
      </p:sp>
      <p:grpSp>
        <p:nvGrpSpPr>
          <p:cNvPr id="3" name="object 3"/>
          <p:cNvGrpSpPr/>
          <p:nvPr/>
        </p:nvGrpSpPr>
        <p:grpSpPr>
          <a:xfrm>
            <a:off x="1294165" y="1496373"/>
            <a:ext cx="5910580" cy="3659504"/>
            <a:chOff x="1294165" y="1496373"/>
            <a:chExt cx="5910580" cy="3659504"/>
          </a:xfrm>
        </p:grpSpPr>
        <p:sp>
          <p:nvSpPr>
            <p:cNvPr id="4" name="object 4"/>
            <p:cNvSpPr/>
            <p:nvPr/>
          </p:nvSpPr>
          <p:spPr>
            <a:xfrm>
              <a:off x="1298928" y="1501136"/>
              <a:ext cx="5901055" cy="3649979"/>
            </a:xfrm>
            <a:custGeom>
              <a:avLst/>
              <a:gdLst/>
              <a:ahLst/>
              <a:cxnLst/>
              <a:rect l="l" t="t" r="r" b="b"/>
              <a:pathLst>
                <a:path w="5901055" h="3649979">
                  <a:moveTo>
                    <a:pt x="5532555" y="0"/>
                  </a:moveTo>
                  <a:lnTo>
                    <a:pt x="368306" y="0"/>
                  </a:lnTo>
                  <a:lnTo>
                    <a:pt x="322106" y="2869"/>
                  </a:lnTo>
                  <a:lnTo>
                    <a:pt x="277619" y="11248"/>
                  </a:lnTo>
                  <a:lnTo>
                    <a:pt x="235190" y="24791"/>
                  </a:lnTo>
                  <a:lnTo>
                    <a:pt x="195163" y="43152"/>
                  </a:lnTo>
                  <a:lnTo>
                    <a:pt x="157885" y="65988"/>
                  </a:lnTo>
                  <a:lnTo>
                    <a:pt x="123699" y="92952"/>
                  </a:lnTo>
                  <a:lnTo>
                    <a:pt x="92952" y="123699"/>
                  </a:lnTo>
                  <a:lnTo>
                    <a:pt x="65988" y="157885"/>
                  </a:lnTo>
                  <a:lnTo>
                    <a:pt x="43152" y="195163"/>
                  </a:lnTo>
                  <a:lnTo>
                    <a:pt x="24791" y="235190"/>
                  </a:lnTo>
                  <a:lnTo>
                    <a:pt x="11248" y="277619"/>
                  </a:lnTo>
                  <a:lnTo>
                    <a:pt x="2869" y="322106"/>
                  </a:lnTo>
                  <a:lnTo>
                    <a:pt x="0" y="368306"/>
                  </a:lnTo>
                  <a:lnTo>
                    <a:pt x="0" y="3281541"/>
                  </a:lnTo>
                  <a:lnTo>
                    <a:pt x="2869" y="3327741"/>
                  </a:lnTo>
                  <a:lnTo>
                    <a:pt x="11248" y="3372228"/>
                  </a:lnTo>
                  <a:lnTo>
                    <a:pt x="24791" y="3414658"/>
                  </a:lnTo>
                  <a:lnTo>
                    <a:pt x="43152" y="3454684"/>
                  </a:lnTo>
                  <a:lnTo>
                    <a:pt x="65988" y="3491963"/>
                  </a:lnTo>
                  <a:lnTo>
                    <a:pt x="92952" y="3526149"/>
                  </a:lnTo>
                  <a:lnTo>
                    <a:pt x="123699" y="3556896"/>
                  </a:lnTo>
                  <a:lnTo>
                    <a:pt x="157885" y="3583860"/>
                  </a:lnTo>
                  <a:lnTo>
                    <a:pt x="195163" y="3606696"/>
                  </a:lnTo>
                  <a:lnTo>
                    <a:pt x="235190" y="3625057"/>
                  </a:lnTo>
                  <a:lnTo>
                    <a:pt x="277619" y="3638600"/>
                  </a:lnTo>
                  <a:lnTo>
                    <a:pt x="322106" y="3646979"/>
                  </a:lnTo>
                  <a:lnTo>
                    <a:pt x="368306" y="3649849"/>
                  </a:lnTo>
                  <a:lnTo>
                    <a:pt x="5532555" y="3649849"/>
                  </a:lnTo>
                  <a:lnTo>
                    <a:pt x="5578755" y="3646979"/>
                  </a:lnTo>
                  <a:lnTo>
                    <a:pt x="5623242" y="3638600"/>
                  </a:lnTo>
                  <a:lnTo>
                    <a:pt x="5665672" y="3625057"/>
                  </a:lnTo>
                  <a:lnTo>
                    <a:pt x="5705698" y="3606696"/>
                  </a:lnTo>
                  <a:lnTo>
                    <a:pt x="5742977" y="3583860"/>
                  </a:lnTo>
                  <a:lnTo>
                    <a:pt x="5777163" y="3556896"/>
                  </a:lnTo>
                  <a:lnTo>
                    <a:pt x="5807910" y="3526149"/>
                  </a:lnTo>
                  <a:lnTo>
                    <a:pt x="5834874" y="3491963"/>
                  </a:lnTo>
                  <a:lnTo>
                    <a:pt x="5857710" y="3454684"/>
                  </a:lnTo>
                  <a:lnTo>
                    <a:pt x="5876071" y="3414658"/>
                  </a:lnTo>
                  <a:lnTo>
                    <a:pt x="5889614" y="3372228"/>
                  </a:lnTo>
                  <a:lnTo>
                    <a:pt x="5897993" y="3327741"/>
                  </a:lnTo>
                  <a:lnTo>
                    <a:pt x="5900863" y="3281541"/>
                  </a:lnTo>
                  <a:lnTo>
                    <a:pt x="5900863" y="368306"/>
                  </a:lnTo>
                  <a:lnTo>
                    <a:pt x="5897993" y="322106"/>
                  </a:lnTo>
                  <a:lnTo>
                    <a:pt x="5889614" y="277619"/>
                  </a:lnTo>
                  <a:lnTo>
                    <a:pt x="5876071" y="235190"/>
                  </a:lnTo>
                  <a:lnTo>
                    <a:pt x="5857710" y="195163"/>
                  </a:lnTo>
                  <a:lnTo>
                    <a:pt x="5834874" y="157885"/>
                  </a:lnTo>
                  <a:lnTo>
                    <a:pt x="5807910" y="123699"/>
                  </a:lnTo>
                  <a:lnTo>
                    <a:pt x="5777163" y="92952"/>
                  </a:lnTo>
                  <a:lnTo>
                    <a:pt x="5742977" y="65988"/>
                  </a:lnTo>
                  <a:lnTo>
                    <a:pt x="5705698" y="43152"/>
                  </a:lnTo>
                  <a:lnTo>
                    <a:pt x="5665672" y="24791"/>
                  </a:lnTo>
                  <a:lnTo>
                    <a:pt x="5623242" y="11248"/>
                  </a:lnTo>
                  <a:lnTo>
                    <a:pt x="5578755" y="2869"/>
                  </a:lnTo>
                  <a:lnTo>
                    <a:pt x="5532555" y="0"/>
                  </a:lnTo>
                  <a:close/>
                </a:path>
              </a:pathLst>
            </a:custGeom>
            <a:solidFill>
              <a:srgbClr val="D9EAD3"/>
            </a:solidFill>
          </p:spPr>
          <p:txBody>
            <a:bodyPr wrap="square" lIns="0" tIns="0" rIns="0" bIns="0" rtlCol="0"/>
            <a:lstStyle/>
            <a:p>
              <a:endParaRPr/>
            </a:p>
          </p:txBody>
        </p:sp>
        <p:sp>
          <p:nvSpPr>
            <p:cNvPr id="5" name="object 5"/>
            <p:cNvSpPr/>
            <p:nvPr/>
          </p:nvSpPr>
          <p:spPr>
            <a:xfrm>
              <a:off x="1298928" y="1501136"/>
              <a:ext cx="5901055" cy="3649979"/>
            </a:xfrm>
            <a:custGeom>
              <a:avLst/>
              <a:gdLst/>
              <a:ahLst/>
              <a:cxnLst/>
              <a:rect l="l" t="t" r="r" b="b"/>
              <a:pathLst>
                <a:path w="5901055" h="3649979">
                  <a:moveTo>
                    <a:pt x="0" y="368307"/>
                  </a:moveTo>
                  <a:lnTo>
                    <a:pt x="2869" y="322107"/>
                  </a:lnTo>
                  <a:lnTo>
                    <a:pt x="11248" y="277620"/>
                  </a:lnTo>
                  <a:lnTo>
                    <a:pt x="24791" y="235190"/>
                  </a:lnTo>
                  <a:lnTo>
                    <a:pt x="43152" y="195164"/>
                  </a:lnTo>
                  <a:lnTo>
                    <a:pt x="65988" y="157885"/>
                  </a:lnTo>
                  <a:lnTo>
                    <a:pt x="92952" y="123699"/>
                  </a:lnTo>
                  <a:lnTo>
                    <a:pt x="123699" y="92952"/>
                  </a:lnTo>
                  <a:lnTo>
                    <a:pt x="157885" y="65988"/>
                  </a:lnTo>
                  <a:lnTo>
                    <a:pt x="195164" y="43152"/>
                  </a:lnTo>
                  <a:lnTo>
                    <a:pt x="235190" y="24791"/>
                  </a:lnTo>
                  <a:lnTo>
                    <a:pt x="277620" y="11248"/>
                  </a:lnTo>
                  <a:lnTo>
                    <a:pt x="322107" y="2869"/>
                  </a:lnTo>
                  <a:lnTo>
                    <a:pt x="368307" y="0"/>
                  </a:lnTo>
                  <a:lnTo>
                    <a:pt x="5532556" y="0"/>
                  </a:lnTo>
                  <a:lnTo>
                    <a:pt x="5578755" y="2869"/>
                  </a:lnTo>
                  <a:lnTo>
                    <a:pt x="5623242" y="11248"/>
                  </a:lnTo>
                  <a:lnTo>
                    <a:pt x="5665672" y="24791"/>
                  </a:lnTo>
                  <a:lnTo>
                    <a:pt x="5705698" y="43152"/>
                  </a:lnTo>
                  <a:lnTo>
                    <a:pt x="5742977" y="65988"/>
                  </a:lnTo>
                  <a:lnTo>
                    <a:pt x="5777163" y="92952"/>
                  </a:lnTo>
                  <a:lnTo>
                    <a:pt x="5807910" y="123699"/>
                  </a:lnTo>
                  <a:lnTo>
                    <a:pt x="5834874" y="157885"/>
                  </a:lnTo>
                  <a:lnTo>
                    <a:pt x="5857710" y="195164"/>
                  </a:lnTo>
                  <a:lnTo>
                    <a:pt x="5876071" y="235190"/>
                  </a:lnTo>
                  <a:lnTo>
                    <a:pt x="5889614" y="277620"/>
                  </a:lnTo>
                  <a:lnTo>
                    <a:pt x="5897993" y="322107"/>
                  </a:lnTo>
                  <a:lnTo>
                    <a:pt x="5900863" y="368307"/>
                  </a:lnTo>
                  <a:lnTo>
                    <a:pt x="5900863" y="3281542"/>
                  </a:lnTo>
                  <a:lnTo>
                    <a:pt x="5897993" y="3327741"/>
                  </a:lnTo>
                  <a:lnTo>
                    <a:pt x="5889614" y="3372228"/>
                  </a:lnTo>
                  <a:lnTo>
                    <a:pt x="5876071" y="3414658"/>
                  </a:lnTo>
                  <a:lnTo>
                    <a:pt x="5857710" y="3454684"/>
                  </a:lnTo>
                  <a:lnTo>
                    <a:pt x="5834874" y="3491963"/>
                  </a:lnTo>
                  <a:lnTo>
                    <a:pt x="5807910" y="3526149"/>
                  </a:lnTo>
                  <a:lnTo>
                    <a:pt x="5777163" y="3556896"/>
                  </a:lnTo>
                  <a:lnTo>
                    <a:pt x="5742977" y="3583860"/>
                  </a:lnTo>
                  <a:lnTo>
                    <a:pt x="5705698" y="3606696"/>
                  </a:lnTo>
                  <a:lnTo>
                    <a:pt x="5665672" y="3625057"/>
                  </a:lnTo>
                  <a:lnTo>
                    <a:pt x="5623242" y="3638600"/>
                  </a:lnTo>
                  <a:lnTo>
                    <a:pt x="5578755" y="3646979"/>
                  </a:lnTo>
                  <a:lnTo>
                    <a:pt x="5532556" y="3649849"/>
                  </a:lnTo>
                  <a:lnTo>
                    <a:pt x="368307" y="3649849"/>
                  </a:lnTo>
                  <a:lnTo>
                    <a:pt x="322107" y="3646979"/>
                  </a:lnTo>
                  <a:lnTo>
                    <a:pt x="277620" y="3638600"/>
                  </a:lnTo>
                  <a:lnTo>
                    <a:pt x="235190" y="3625057"/>
                  </a:lnTo>
                  <a:lnTo>
                    <a:pt x="195164" y="3606696"/>
                  </a:lnTo>
                  <a:lnTo>
                    <a:pt x="157885" y="3583860"/>
                  </a:lnTo>
                  <a:lnTo>
                    <a:pt x="123699" y="3556896"/>
                  </a:lnTo>
                  <a:lnTo>
                    <a:pt x="92952" y="3526149"/>
                  </a:lnTo>
                  <a:lnTo>
                    <a:pt x="65988" y="3491963"/>
                  </a:lnTo>
                  <a:lnTo>
                    <a:pt x="43152" y="3454684"/>
                  </a:lnTo>
                  <a:lnTo>
                    <a:pt x="24791" y="3414658"/>
                  </a:lnTo>
                  <a:lnTo>
                    <a:pt x="11248" y="3372228"/>
                  </a:lnTo>
                  <a:lnTo>
                    <a:pt x="2869" y="3327741"/>
                  </a:lnTo>
                  <a:lnTo>
                    <a:pt x="0" y="3281542"/>
                  </a:lnTo>
                  <a:lnTo>
                    <a:pt x="0" y="368307"/>
                  </a:lnTo>
                  <a:close/>
                </a:path>
              </a:pathLst>
            </a:custGeom>
            <a:ln w="9525">
              <a:solidFill>
                <a:srgbClr val="44546A"/>
              </a:solidFill>
            </a:ln>
          </p:spPr>
          <p:txBody>
            <a:bodyPr wrap="square" lIns="0" tIns="0" rIns="0" bIns="0" rtlCol="0"/>
            <a:lstStyle/>
            <a:p>
              <a:endParaRPr/>
            </a:p>
          </p:txBody>
        </p:sp>
      </p:grpSp>
      <p:sp>
        <p:nvSpPr>
          <p:cNvPr id="6" name="object 6"/>
          <p:cNvSpPr txBox="1"/>
          <p:nvPr/>
        </p:nvSpPr>
        <p:spPr>
          <a:xfrm>
            <a:off x="432774" y="1763268"/>
            <a:ext cx="197485"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c</a:t>
            </a:r>
            <a:endParaRPr sz="3200">
              <a:latin typeface="Calibri"/>
              <a:cs typeface="Calibri"/>
            </a:endParaRPr>
          </a:p>
        </p:txBody>
      </p:sp>
      <p:sp>
        <p:nvSpPr>
          <p:cNvPr id="7" name="object 7"/>
          <p:cNvSpPr txBox="1"/>
          <p:nvPr/>
        </p:nvSpPr>
        <p:spPr>
          <a:xfrm>
            <a:off x="604224" y="1991359"/>
            <a:ext cx="325755" cy="345440"/>
          </a:xfrm>
          <a:prstGeom prst="rect">
            <a:avLst/>
          </a:prstGeom>
        </p:spPr>
        <p:txBody>
          <a:bodyPr vert="horz" wrap="square" lIns="0" tIns="12700" rIns="0" bIns="0" rtlCol="0">
            <a:spAutoFit/>
          </a:bodyPr>
          <a:lstStyle/>
          <a:p>
            <a:pPr marL="12700">
              <a:lnSpc>
                <a:spcPct val="100000"/>
              </a:lnSpc>
              <a:spcBef>
                <a:spcPts val="100"/>
              </a:spcBef>
            </a:pPr>
            <a:r>
              <a:rPr sz="2100" spc="-60" dirty="0">
                <a:latin typeface="Calibri"/>
                <a:cs typeface="Calibri"/>
              </a:rPr>
              <a:t>t</a:t>
            </a:r>
            <a:r>
              <a:rPr sz="2100" spc="5" dirty="0">
                <a:latin typeface="Calibri"/>
                <a:cs typeface="Calibri"/>
              </a:rPr>
              <a:t>-</a:t>
            </a:r>
            <a:r>
              <a:rPr sz="2100" dirty="0">
                <a:latin typeface="Calibri"/>
                <a:cs typeface="Calibri"/>
              </a:rPr>
              <a:t>1</a:t>
            </a:r>
            <a:endParaRPr sz="2100">
              <a:latin typeface="Calibri"/>
              <a:cs typeface="Calibri"/>
            </a:endParaRPr>
          </a:p>
        </p:txBody>
      </p:sp>
      <p:sp>
        <p:nvSpPr>
          <p:cNvPr id="8" name="object 8"/>
          <p:cNvSpPr txBox="1"/>
          <p:nvPr/>
        </p:nvSpPr>
        <p:spPr>
          <a:xfrm>
            <a:off x="388610" y="4454652"/>
            <a:ext cx="585470" cy="513080"/>
          </a:xfrm>
          <a:prstGeom prst="rect">
            <a:avLst/>
          </a:prstGeom>
        </p:spPr>
        <p:txBody>
          <a:bodyPr vert="horz" wrap="square" lIns="0" tIns="12700" rIns="0" bIns="0" rtlCol="0">
            <a:spAutoFit/>
          </a:bodyPr>
          <a:lstStyle/>
          <a:p>
            <a:pPr marL="38100">
              <a:lnSpc>
                <a:spcPct val="100000"/>
              </a:lnSpc>
              <a:spcBef>
                <a:spcPts val="100"/>
              </a:spcBef>
            </a:pPr>
            <a:r>
              <a:rPr sz="4800" spc="-37" baseline="12152" dirty="0">
                <a:latin typeface="Calibri"/>
                <a:cs typeface="Calibri"/>
              </a:rPr>
              <a:t>h</a:t>
            </a:r>
            <a:r>
              <a:rPr sz="2100" spc="-25" dirty="0">
                <a:latin typeface="Calibri"/>
                <a:cs typeface="Calibri"/>
              </a:rPr>
              <a:t>t-1</a:t>
            </a:r>
            <a:endParaRPr sz="2100">
              <a:latin typeface="Calibri"/>
              <a:cs typeface="Calibri"/>
            </a:endParaRPr>
          </a:p>
        </p:txBody>
      </p:sp>
      <p:sp>
        <p:nvSpPr>
          <p:cNvPr id="9" name="object 9"/>
          <p:cNvSpPr txBox="1"/>
          <p:nvPr/>
        </p:nvSpPr>
        <p:spPr>
          <a:xfrm>
            <a:off x="2520777" y="5451348"/>
            <a:ext cx="34353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x</a:t>
            </a:r>
            <a:r>
              <a:rPr sz="3150" spc="7" baseline="-18518" dirty="0">
                <a:latin typeface="Calibri"/>
                <a:cs typeface="Calibri"/>
              </a:rPr>
              <a:t>t</a:t>
            </a:r>
            <a:endParaRPr sz="3150" baseline="-18518">
              <a:latin typeface="Calibri"/>
              <a:cs typeface="Calibri"/>
            </a:endParaRPr>
          </a:p>
        </p:txBody>
      </p:sp>
      <p:sp>
        <p:nvSpPr>
          <p:cNvPr id="10" name="object 10"/>
          <p:cNvSpPr txBox="1"/>
          <p:nvPr/>
        </p:nvSpPr>
        <p:spPr>
          <a:xfrm>
            <a:off x="3557907" y="2622804"/>
            <a:ext cx="14986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f</a:t>
            </a:r>
            <a:endParaRPr sz="3200">
              <a:latin typeface="Calibri"/>
              <a:cs typeface="Calibri"/>
            </a:endParaRPr>
          </a:p>
        </p:txBody>
      </p:sp>
      <p:sp>
        <p:nvSpPr>
          <p:cNvPr id="11" name="object 11"/>
          <p:cNvSpPr txBox="1"/>
          <p:nvPr/>
        </p:nvSpPr>
        <p:spPr>
          <a:xfrm>
            <a:off x="3537270" y="3144011"/>
            <a:ext cx="191770" cy="1165860"/>
          </a:xfrm>
          <a:prstGeom prst="rect">
            <a:avLst/>
          </a:prstGeom>
        </p:spPr>
        <p:txBody>
          <a:bodyPr vert="horz" wrap="square" lIns="0" tIns="12700" rIns="0" bIns="0" rtlCol="0">
            <a:spAutoFit/>
          </a:bodyPr>
          <a:lstStyle/>
          <a:p>
            <a:pPr indent="48260">
              <a:lnSpc>
                <a:spcPct val="116900"/>
              </a:lnSpc>
              <a:spcBef>
                <a:spcPts val="100"/>
              </a:spcBef>
            </a:pPr>
            <a:r>
              <a:rPr sz="3200" dirty="0">
                <a:latin typeface="Calibri"/>
                <a:cs typeface="Calibri"/>
              </a:rPr>
              <a:t>i </a:t>
            </a:r>
            <a:r>
              <a:rPr sz="3200" spc="-710" dirty="0">
                <a:latin typeface="Calibri"/>
                <a:cs typeface="Calibri"/>
              </a:rPr>
              <a:t> </a:t>
            </a:r>
            <a:r>
              <a:rPr sz="3200" dirty="0">
                <a:latin typeface="Calibri"/>
                <a:cs typeface="Calibri"/>
              </a:rPr>
              <a:t>g</a:t>
            </a:r>
            <a:endParaRPr sz="3200">
              <a:latin typeface="Calibri"/>
              <a:cs typeface="Calibri"/>
            </a:endParaRPr>
          </a:p>
        </p:txBody>
      </p:sp>
      <p:sp>
        <p:nvSpPr>
          <p:cNvPr id="12" name="object 12"/>
          <p:cNvSpPr txBox="1"/>
          <p:nvPr/>
        </p:nvSpPr>
        <p:spPr>
          <a:xfrm>
            <a:off x="3525363" y="4506467"/>
            <a:ext cx="214629" cy="513080"/>
          </a:xfrm>
          <a:prstGeom prst="rect">
            <a:avLst/>
          </a:prstGeom>
        </p:spPr>
        <p:txBody>
          <a:bodyPr vert="horz" wrap="square" lIns="0" tIns="12700" rIns="0" bIns="0" rtlCol="0">
            <a:spAutoFit/>
          </a:bodyPr>
          <a:lstStyle/>
          <a:p>
            <a:pPr>
              <a:lnSpc>
                <a:spcPct val="100000"/>
              </a:lnSpc>
              <a:spcBef>
                <a:spcPts val="100"/>
              </a:spcBef>
            </a:pPr>
            <a:r>
              <a:rPr sz="3200" dirty="0">
                <a:latin typeface="Calibri"/>
                <a:cs typeface="Calibri"/>
              </a:rPr>
              <a:t>o</a:t>
            </a:r>
            <a:endParaRPr sz="3200">
              <a:latin typeface="Calibri"/>
              <a:cs typeface="Calibri"/>
            </a:endParaRPr>
          </a:p>
        </p:txBody>
      </p:sp>
      <p:sp>
        <p:nvSpPr>
          <p:cNvPr id="13" name="object 13"/>
          <p:cNvSpPr txBox="1"/>
          <p:nvPr/>
        </p:nvSpPr>
        <p:spPr>
          <a:xfrm>
            <a:off x="1581061" y="3528060"/>
            <a:ext cx="387350" cy="513080"/>
          </a:xfrm>
          <a:prstGeom prst="rect">
            <a:avLst/>
          </a:prstGeom>
        </p:spPr>
        <p:txBody>
          <a:bodyPr vert="horz" wrap="square" lIns="0" tIns="12700" rIns="0" bIns="0" rtlCol="0">
            <a:spAutoFit/>
          </a:bodyPr>
          <a:lstStyle/>
          <a:p>
            <a:pPr marL="12700">
              <a:lnSpc>
                <a:spcPct val="100000"/>
              </a:lnSpc>
              <a:spcBef>
                <a:spcPts val="100"/>
              </a:spcBef>
            </a:pPr>
            <a:r>
              <a:rPr sz="3200" dirty="0">
                <a:latin typeface="Calibri"/>
                <a:cs typeface="Calibri"/>
              </a:rPr>
              <a:t>W</a:t>
            </a:r>
            <a:endParaRPr sz="3200">
              <a:latin typeface="Calibri"/>
              <a:cs typeface="Calibri"/>
            </a:endParaRPr>
          </a:p>
        </p:txBody>
      </p:sp>
      <p:grpSp>
        <p:nvGrpSpPr>
          <p:cNvPr id="14" name="object 14"/>
          <p:cNvGrpSpPr/>
          <p:nvPr/>
        </p:nvGrpSpPr>
        <p:grpSpPr>
          <a:xfrm>
            <a:off x="1126695" y="2003408"/>
            <a:ext cx="2580640" cy="2852420"/>
            <a:chOff x="1126695" y="2003408"/>
            <a:chExt cx="2580640" cy="2852420"/>
          </a:xfrm>
        </p:grpSpPr>
        <p:sp>
          <p:nvSpPr>
            <p:cNvPr id="15" name="object 15"/>
            <p:cNvSpPr/>
            <p:nvPr/>
          </p:nvSpPr>
          <p:spPr>
            <a:xfrm>
              <a:off x="2488084" y="3605588"/>
              <a:ext cx="409575" cy="409575"/>
            </a:xfrm>
            <a:custGeom>
              <a:avLst/>
              <a:gdLst/>
              <a:ahLst/>
              <a:cxnLst/>
              <a:rect l="l" t="t" r="r" b="b"/>
              <a:pathLst>
                <a:path w="409575" h="409575">
                  <a:moveTo>
                    <a:pt x="204746" y="0"/>
                  </a:moveTo>
                  <a:lnTo>
                    <a:pt x="157800" y="5407"/>
                  </a:lnTo>
                  <a:lnTo>
                    <a:pt x="114704" y="20810"/>
                  </a:lnTo>
                  <a:lnTo>
                    <a:pt x="76688" y="44980"/>
                  </a:lnTo>
                  <a:lnTo>
                    <a:pt x="44980" y="76687"/>
                  </a:lnTo>
                  <a:lnTo>
                    <a:pt x="20810" y="114703"/>
                  </a:lnTo>
                  <a:lnTo>
                    <a:pt x="5407" y="157799"/>
                  </a:lnTo>
                  <a:lnTo>
                    <a:pt x="0" y="204745"/>
                  </a:lnTo>
                  <a:lnTo>
                    <a:pt x="5407" y="251692"/>
                  </a:lnTo>
                  <a:lnTo>
                    <a:pt x="20810" y="294787"/>
                  </a:lnTo>
                  <a:lnTo>
                    <a:pt x="44980" y="332804"/>
                  </a:lnTo>
                  <a:lnTo>
                    <a:pt x="76688" y="364511"/>
                  </a:lnTo>
                  <a:lnTo>
                    <a:pt x="114704" y="388681"/>
                  </a:lnTo>
                  <a:lnTo>
                    <a:pt x="157800" y="404084"/>
                  </a:lnTo>
                  <a:lnTo>
                    <a:pt x="204746" y="409492"/>
                  </a:lnTo>
                  <a:lnTo>
                    <a:pt x="251693" y="404084"/>
                  </a:lnTo>
                  <a:lnTo>
                    <a:pt x="294788" y="388681"/>
                  </a:lnTo>
                  <a:lnTo>
                    <a:pt x="332804" y="364511"/>
                  </a:lnTo>
                  <a:lnTo>
                    <a:pt x="364512" y="332804"/>
                  </a:lnTo>
                  <a:lnTo>
                    <a:pt x="388681" y="294787"/>
                  </a:lnTo>
                  <a:lnTo>
                    <a:pt x="404084" y="251692"/>
                  </a:lnTo>
                  <a:lnTo>
                    <a:pt x="409492" y="204745"/>
                  </a:lnTo>
                  <a:lnTo>
                    <a:pt x="404084" y="157799"/>
                  </a:lnTo>
                  <a:lnTo>
                    <a:pt x="388681" y="114703"/>
                  </a:lnTo>
                  <a:lnTo>
                    <a:pt x="364512" y="76687"/>
                  </a:lnTo>
                  <a:lnTo>
                    <a:pt x="332804" y="44980"/>
                  </a:lnTo>
                  <a:lnTo>
                    <a:pt x="294788" y="20810"/>
                  </a:lnTo>
                  <a:lnTo>
                    <a:pt x="251693" y="5407"/>
                  </a:lnTo>
                  <a:lnTo>
                    <a:pt x="204746" y="0"/>
                  </a:lnTo>
                  <a:close/>
                </a:path>
              </a:pathLst>
            </a:custGeom>
            <a:solidFill>
              <a:srgbClr val="E7E6E6"/>
            </a:solidFill>
          </p:spPr>
          <p:txBody>
            <a:bodyPr wrap="square" lIns="0" tIns="0" rIns="0" bIns="0" rtlCol="0"/>
            <a:lstStyle/>
            <a:p>
              <a:endParaRPr/>
            </a:p>
          </p:txBody>
        </p:sp>
        <p:sp>
          <p:nvSpPr>
            <p:cNvPr id="16" name="object 16"/>
            <p:cNvSpPr/>
            <p:nvPr/>
          </p:nvSpPr>
          <p:spPr>
            <a:xfrm>
              <a:off x="2488084" y="3605588"/>
              <a:ext cx="409575" cy="409575"/>
            </a:xfrm>
            <a:custGeom>
              <a:avLst/>
              <a:gdLst/>
              <a:ahLst/>
              <a:cxnLst/>
              <a:rect l="l" t="t" r="r" b="b"/>
              <a:pathLst>
                <a:path w="409575" h="409575">
                  <a:moveTo>
                    <a:pt x="0" y="204746"/>
                  </a:moveTo>
                  <a:lnTo>
                    <a:pt x="5407" y="157800"/>
                  </a:lnTo>
                  <a:lnTo>
                    <a:pt x="20810" y="114704"/>
                  </a:lnTo>
                  <a:lnTo>
                    <a:pt x="44980" y="76688"/>
                  </a:lnTo>
                  <a:lnTo>
                    <a:pt x="76688" y="44980"/>
                  </a:lnTo>
                  <a:lnTo>
                    <a:pt x="114704" y="20810"/>
                  </a:lnTo>
                  <a:lnTo>
                    <a:pt x="157800" y="5407"/>
                  </a:lnTo>
                  <a:lnTo>
                    <a:pt x="204746" y="0"/>
                  </a:lnTo>
                  <a:lnTo>
                    <a:pt x="251693" y="5407"/>
                  </a:lnTo>
                  <a:lnTo>
                    <a:pt x="294788" y="20810"/>
                  </a:lnTo>
                  <a:lnTo>
                    <a:pt x="332805" y="44980"/>
                  </a:lnTo>
                  <a:lnTo>
                    <a:pt x="364512" y="76688"/>
                  </a:lnTo>
                  <a:lnTo>
                    <a:pt x="388682" y="114704"/>
                  </a:lnTo>
                  <a:lnTo>
                    <a:pt x="404085" y="157800"/>
                  </a:lnTo>
                  <a:lnTo>
                    <a:pt x="409493" y="204746"/>
                  </a:lnTo>
                  <a:lnTo>
                    <a:pt x="404085" y="251693"/>
                  </a:lnTo>
                  <a:lnTo>
                    <a:pt x="388682" y="294788"/>
                  </a:lnTo>
                  <a:lnTo>
                    <a:pt x="364512" y="332805"/>
                  </a:lnTo>
                  <a:lnTo>
                    <a:pt x="332805" y="364512"/>
                  </a:lnTo>
                  <a:lnTo>
                    <a:pt x="294788" y="388682"/>
                  </a:lnTo>
                  <a:lnTo>
                    <a:pt x="251693" y="404085"/>
                  </a:lnTo>
                  <a:lnTo>
                    <a:pt x="204746" y="409493"/>
                  </a:lnTo>
                  <a:lnTo>
                    <a:pt x="157800" y="404085"/>
                  </a:lnTo>
                  <a:lnTo>
                    <a:pt x="114704" y="388682"/>
                  </a:lnTo>
                  <a:lnTo>
                    <a:pt x="76688" y="364512"/>
                  </a:lnTo>
                  <a:lnTo>
                    <a:pt x="44980" y="332805"/>
                  </a:lnTo>
                  <a:lnTo>
                    <a:pt x="20810" y="294788"/>
                  </a:lnTo>
                  <a:lnTo>
                    <a:pt x="5407" y="251693"/>
                  </a:lnTo>
                  <a:lnTo>
                    <a:pt x="0" y="204746"/>
                  </a:lnTo>
                  <a:close/>
                </a:path>
              </a:pathLst>
            </a:custGeom>
            <a:ln w="9525">
              <a:solidFill>
                <a:srgbClr val="44546A"/>
              </a:solidFill>
            </a:ln>
          </p:spPr>
          <p:txBody>
            <a:bodyPr wrap="square" lIns="0" tIns="0" rIns="0" bIns="0" rtlCol="0"/>
            <a:lstStyle/>
            <a:p>
              <a:endParaRPr/>
            </a:p>
          </p:txBody>
        </p:sp>
        <p:sp>
          <p:nvSpPr>
            <p:cNvPr id="17" name="object 17"/>
            <p:cNvSpPr/>
            <p:nvPr/>
          </p:nvSpPr>
          <p:spPr>
            <a:xfrm>
              <a:off x="1126693" y="2003412"/>
              <a:ext cx="2580640" cy="2852420"/>
            </a:xfrm>
            <a:custGeom>
              <a:avLst/>
              <a:gdLst/>
              <a:ahLst/>
              <a:cxnLst/>
              <a:rect l="l" t="t" r="r" b="b"/>
              <a:pathLst>
                <a:path w="2580640" h="2852420">
                  <a:moveTo>
                    <a:pt x="1326121" y="1806930"/>
                  </a:moveTo>
                  <a:lnTo>
                    <a:pt x="1249921" y="1768830"/>
                  </a:lnTo>
                  <a:lnTo>
                    <a:pt x="1249921" y="1797405"/>
                  </a:lnTo>
                  <a:lnTo>
                    <a:pt x="868641" y="1797405"/>
                  </a:lnTo>
                  <a:lnTo>
                    <a:pt x="868641" y="1816455"/>
                  </a:lnTo>
                  <a:lnTo>
                    <a:pt x="1249921" y="1816455"/>
                  </a:lnTo>
                  <a:lnTo>
                    <a:pt x="1249921" y="1845030"/>
                  </a:lnTo>
                  <a:lnTo>
                    <a:pt x="1307071" y="1816455"/>
                  </a:lnTo>
                  <a:lnTo>
                    <a:pt x="1326121" y="1806930"/>
                  </a:lnTo>
                  <a:close/>
                </a:path>
                <a:path w="2580640" h="2852420">
                  <a:moveTo>
                    <a:pt x="2287016" y="38023"/>
                  </a:moveTo>
                  <a:lnTo>
                    <a:pt x="2268042" y="28562"/>
                  </a:lnTo>
                  <a:lnTo>
                    <a:pt x="2210765" y="0"/>
                  </a:lnTo>
                  <a:lnTo>
                    <a:pt x="2210803" y="28575"/>
                  </a:lnTo>
                  <a:lnTo>
                    <a:pt x="0" y="30899"/>
                  </a:lnTo>
                  <a:lnTo>
                    <a:pt x="12" y="49949"/>
                  </a:lnTo>
                  <a:lnTo>
                    <a:pt x="2210816" y="47625"/>
                  </a:lnTo>
                  <a:lnTo>
                    <a:pt x="2210854" y="76200"/>
                  </a:lnTo>
                  <a:lnTo>
                    <a:pt x="2287016" y="38023"/>
                  </a:lnTo>
                  <a:close/>
                </a:path>
                <a:path w="2580640" h="2852420">
                  <a:moveTo>
                    <a:pt x="2358720" y="1502206"/>
                  </a:moveTo>
                  <a:lnTo>
                    <a:pt x="2339670" y="1492681"/>
                  </a:lnTo>
                  <a:lnTo>
                    <a:pt x="2282520" y="1464106"/>
                  </a:lnTo>
                  <a:lnTo>
                    <a:pt x="2282520" y="1492681"/>
                  </a:lnTo>
                  <a:lnTo>
                    <a:pt x="2057501" y="1492681"/>
                  </a:lnTo>
                  <a:lnTo>
                    <a:pt x="2057501" y="922286"/>
                  </a:lnTo>
                  <a:lnTo>
                    <a:pt x="2240140" y="922286"/>
                  </a:lnTo>
                  <a:lnTo>
                    <a:pt x="2240140" y="950861"/>
                  </a:lnTo>
                  <a:lnTo>
                    <a:pt x="2297290" y="922286"/>
                  </a:lnTo>
                  <a:lnTo>
                    <a:pt x="2316340" y="912761"/>
                  </a:lnTo>
                  <a:lnTo>
                    <a:pt x="2297290" y="903236"/>
                  </a:lnTo>
                  <a:lnTo>
                    <a:pt x="2240140" y="874661"/>
                  </a:lnTo>
                  <a:lnTo>
                    <a:pt x="2240140" y="903236"/>
                  </a:lnTo>
                  <a:lnTo>
                    <a:pt x="2042706" y="903236"/>
                  </a:lnTo>
                  <a:lnTo>
                    <a:pt x="2038451" y="907503"/>
                  </a:lnTo>
                  <a:lnTo>
                    <a:pt x="2038451" y="1496949"/>
                  </a:lnTo>
                  <a:lnTo>
                    <a:pt x="2038451" y="1797405"/>
                  </a:lnTo>
                  <a:lnTo>
                    <a:pt x="1770875" y="1797405"/>
                  </a:lnTo>
                  <a:lnTo>
                    <a:pt x="1770875" y="1816455"/>
                  </a:lnTo>
                  <a:lnTo>
                    <a:pt x="2034082" y="1816455"/>
                  </a:lnTo>
                  <a:lnTo>
                    <a:pt x="2034082" y="2819527"/>
                  </a:lnTo>
                  <a:lnTo>
                    <a:pt x="2038350" y="2823794"/>
                  </a:lnTo>
                  <a:lnTo>
                    <a:pt x="2240140" y="2823794"/>
                  </a:lnTo>
                  <a:lnTo>
                    <a:pt x="2240140" y="2852369"/>
                  </a:lnTo>
                  <a:lnTo>
                    <a:pt x="2297290" y="2823794"/>
                  </a:lnTo>
                  <a:lnTo>
                    <a:pt x="2316340" y="2814269"/>
                  </a:lnTo>
                  <a:lnTo>
                    <a:pt x="2297290" y="2804744"/>
                  </a:lnTo>
                  <a:lnTo>
                    <a:pt x="2240140" y="2776169"/>
                  </a:lnTo>
                  <a:lnTo>
                    <a:pt x="2240140" y="2804744"/>
                  </a:lnTo>
                  <a:lnTo>
                    <a:pt x="2053132" y="2804744"/>
                  </a:lnTo>
                  <a:lnTo>
                    <a:pt x="2053132" y="2105177"/>
                  </a:lnTo>
                  <a:lnTo>
                    <a:pt x="2254135" y="2105177"/>
                  </a:lnTo>
                  <a:lnTo>
                    <a:pt x="2254135" y="2133752"/>
                  </a:lnTo>
                  <a:lnTo>
                    <a:pt x="2311285" y="2105177"/>
                  </a:lnTo>
                  <a:lnTo>
                    <a:pt x="2330335" y="2095652"/>
                  </a:lnTo>
                  <a:lnTo>
                    <a:pt x="2311285" y="2086127"/>
                  </a:lnTo>
                  <a:lnTo>
                    <a:pt x="2254135" y="2057552"/>
                  </a:lnTo>
                  <a:lnTo>
                    <a:pt x="2254135" y="2086127"/>
                  </a:lnTo>
                  <a:lnTo>
                    <a:pt x="2060130" y="2086127"/>
                  </a:lnTo>
                  <a:lnTo>
                    <a:pt x="2060130" y="1816455"/>
                  </a:lnTo>
                  <a:lnTo>
                    <a:pt x="2060130" y="1806930"/>
                  </a:lnTo>
                  <a:lnTo>
                    <a:pt x="2060130" y="1801672"/>
                  </a:lnTo>
                  <a:lnTo>
                    <a:pt x="2057501" y="1799043"/>
                  </a:lnTo>
                  <a:lnTo>
                    <a:pt x="2057501" y="1797405"/>
                  </a:lnTo>
                  <a:lnTo>
                    <a:pt x="2057501" y="1511731"/>
                  </a:lnTo>
                  <a:lnTo>
                    <a:pt x="2282520" y="1511731"/>
                  </a:lnTo>
                  <a:lnTo>
                    <a:pt x="2282520" y="1540306"/>
                  </a:lnTo>
                  <a:lnTo>
                    <a:pt x="2339670" y="1511731"/>
                  </a:lnTo>
                  <a:lnTo>
                    <a:pt x="2358720" y="1502206"/>
                  </a:lnTo>
                  <a:close/>
                </a:path>
                <a:path w="2580640" h="2852420">
                  <a:moveTo>
                    <a:pt x="2580424" y="300164"/>
                  </a:moveTo>
                  <a:lnTo>
                    <a:pt x="2574074" y="287464"/>
                  </a:lnTo>
                  <a:lnTo>
                    <a:pt x="2542324" y="223964"/>
                  </a:lnTo>
                  <a:lnTo>
                    <a:pt x="2504224" y="300164"/>
                  </a:lnTo>
                  <a:lnTo>
                    <a:pt x="2532799" y="300164"/>
                  </a:lnTo>
                  <a:lnTo>
                    <a:pt x="2532811" y="659053"/>
                  </a:lnTo>
                  <a:lnTo>
                    <a:pt x="2551861" y="659053"/>
                  </a:lnTo>
                  <a:lnTo>
                    <a:pt x="2551849" y="300164"/>
                  </a:lnTo>
                  <a:lnTo>
                    <a:pt x="2580424" y="300164"/>
                  </a:lnTo>
                  <a:close/>
                </a:path>
              </a:pathLst>
            </a:custGeom>
            <a:solidFill>
              <a:srgbClr val="44546A"/>
            </a:solidFill>
          </p:spPr>
          <p:txBody>
            <a:bodyPr wrap="square" lIns="0" tIns="0" rIns="0" bIns="0" rtlCol="0"/>
            <a:lstStyle/>
            <a:p>
              <a:endParaRPr/>
            </a:p>
          </p:txBody>
        </p:sp>
      </p:grpSp>
      <p:sp>
        <p:nvSpPr>
          <p:cNvPr id="18" name="object 18"/>
          <p:cNvSpPr txBox="1"/>
          <p:nvPr/>
        </p:nvSpPr>
        <p:spPr>
          <a:xfrm>
            <a:off x="4445941" y="3641852"/>
            <a:ext cx="2825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Segoe UI Symbol"/>
                <a:cs typeface="Segoe UI Symbol"/>
              </a:rPr>
              <a:t>☉</a:t>
            </a:r>
            <a:endParaRPr sz="2400">
              <a:latin typeface="Segoe UI Symbol"/>
              <a:cs typeface="Segoe UI Symbol"/>
            </a:endParaRPr>
          </a:p>
        </p:txBody>
      </p:sp>
      <p:sp>
        <p:nvSpPr>
          <p:cNvPr id="19" name="object 19"/>
          <p:cNvSpPr/>
          <p:nvPr/>
        </p:nvSpPr>
        <p:spPr>
          <a:xfrm>
            <a:off x="3767874" y="3512743"/>
            <a:ext cx="664210" cy="645160"/>
          </a:xfrm>
          <a:custGeom>
            <a:avLst/>
            <a:gdLst/>
            <a:ahLst/>
            <a:cxnLst/>
            <a:rect l="l" t="t" r="r" b="b"/>
            <a:pathLst>
              <a:path w="664210" h="645160">
                <a:moveTo>
                  <a:pt x="649833" y="296646"/>
                </a:moveTo>
                <a:lnTo>
                  <a:pt x="630783" y="287121"/>
                </a:lnTo>
                <a:lnTo>
                  <a:pt x="573633" y="258546"/>
                </a:lnTo>
                <a:lnTo>
                  <a:pt x="573633" y="287121"/>
                </a:lnTo>
                <a:lnTo>
                  <a:pt x="334441" y="287121"/>
                </a:lnTo>
                <a:lnTo>
                  <a:pt x="334441" y="19050"/>
                </a:lnTo>
                <a:lnTo>
                  <a:pt x="334441" y="9525"/>
                </a:lnTo>
                <a:lnTo>
                  <a:pt x="334441" y="4254"/>
                </a:lnTo>
                <a:lnTo>
                  <a:pt x="330187" y="0"/>
                </a:lnTo>
                <a:lnTo>
                  <a:pt x="12" y="0"/>
                </a:lnTo>
                <a:lnTo>
                  <a:pt x="12" y="19050"/>
                </a:lnTo>
                <a:lnTo>
                  <a:pt x="315391" y="19050"/>
                </a:lnTo>
                <a:lnTo>
                  <a:pt x="315391" y="301904"/>
                </a:lnTo>
                <a:lnTo>
                  <a:pt x="319659" y="306171"/>
                </a:lnTo>
                <a:lnTo>
                  <a:pt x="573633" y="306171"/>
                </a:lnTo>
                <a:lnTo>
                  <a:pt x="573633" y="334746"/>
                </a:lnTo>
                <a:lnTo>
                  <a:pt x="630783" y="306171"/>
                </a:lnTo>
                <a:lnTo>
                  <a:pt x="649833" y="296646"/>
                </a:lnTo>
                <a:close/>
              </a:path>
              <a:path w="664210" h="645160">
                <a:moveTo>
                  <a:pt x="663829" y="438061"/>
                </a:moveTo>
                <a:lnTo>
                  <a:pt x="644779" y="428536"/>
                </a:lnTo>
                <a:lnTo>
                  <a:pt x="587629" y="399961"/>
                </a:lnTo>
                <a:lnTo>
                  <a:pt x="587629" y="428536"/>
                </a:lnTo>
                <a:lnTo>
                  <a:pt x="326656" y="428536"/>
                </a:lnTo>
                <a:lnTo>
                  <a:pt x="322389" y="432803"/>
                </a:lnTo>
                <a:lnTo>
                  <a:pt x="322389" y="626084"/>
                </a:lnTo>
                <a:lnTo>
                  <a:pt x="0" y="626084"/>
                </a:lnTo>
                <a:lnTo>
                  <a:pt x="0" y="645134"/>
                </a:lnTo>
                <a:lnTo>
                  <a:pt x="337185" y="645134"/>
                </a:lnTo>
                <a:lnTo>
                  <a:pt x="341439" y="640867"/>
                </a:lnTo>
                <a:lnTo>
                  <a:pt x="341439" y="635609"/>
                </a:lnTo>
                <a:lnTo>
                  <a:pt x="341439" y="626084"/>
                </a:lnTo>
                <a:lnTo>
                  <a:pt x="341439" y="447586"/>
                </a:lnTo>
                <a:lnTo>
                  <a:pt x="587629" y="447586"/>
                </a:lnTo>
                <a:lnTo>
                  <a:pt x="587629" y="476161"/>
                </a:lnTo>
                <a:lnTo>
                  <a:pt x="644779" y="447586"/>
                </a:lnTo>
                <a:lnTo>
                  <a:pt x="663829" y="438061"/>
                </a:lnTo>
                <a:close/>
              </a:path>
            </a:pathLst>
          </a:custGeom>
          <a:solidFill>
            <a:srgbClr val="44546A"/>
          </a:solidFill>
        </p:spPr>
        <p:txBody>
          <a:bodyPr wrap="square" lIns="0" tIns="0" rIns="0" bIns="0" rtlCol="0"/>
          <a:lstStyle/>
          <a:p>
            <a:endParaRPr/>
          </a:p>
        </p:txBody>
      </p:sp>
      <p:sp>
        <p:nvSpPr>
          <p:cNvPr id="20" name="object 20"/>
          <p:cNvSpPr txBox="1"/>
          <p:nvPr/>
        </p:nvSpPr>
        <p:spPr>
          <a:xfrm>
            <a:off x="3491219" y="1834388"/>
            <a:ext cx="1184910" cy="391160"/>
          </a:xfrm>
          <a:prstGeom prst="rect">
            <a:avLst/>
          </a:prstGeom>
        </p:spPr>
        <p:txBody>
          <a:bodyPr vert="horz" wrap="square" lIns="0" tIns="12700" rIns="0" bIns="0" rtlCol="0">
            <a:spAutoFit/>
          </a:bodyPr>
          <a:lstStyle/>
          <a:p>
            <a:pPr marL="12700">
              <a:lnSpc>
                <a:spcPct val="100000"/>
              </a:lnSpc>
              <a:spcBef>
                <a:spcPts val="100"/>
              </a:spcBef>
              <a:tabLst>
                <a:tab pos="1019175" algn="l"/>
              </a:tabLst>
            </a:pPr>
            <a:r>
              <a:rPr sz="2400" dirty="0">
                <a:latin typeface="Segoe UI Symbol"/>
                <a:cs typeface="Segoe UI Symbol"/>
              </a:rPr>
              <a:t>☉	</a:t>
            </a:r>
            <a:r>
              <a:rPr sz="3600" baseline="2314" dirty="0">
                <a:latin typeface="Calibri"/>
                <a:cs typeface="Calibri"/>
              </a:rPr>
              <a:t>+</a:t>
            </a:r>
            <a:endParaRPr sz="3600" baseline="2314">
              <a:latin typeface="Calibri"/>
              <a:cs typeface="Calibri"/>
            </a:endParaRPr>
          </a:p>
        </p:txBody>
      </p:sp>
      <p:sp>
        <p:nvSpPr>
          <p:cNvPr id="21" name="object 21"/>
          <p:cNvSpPr/>
          <p:nvPr/>
        </p:nvSpPr>
        <p:spPr>
          <a:xfrm>
            <a:off x="3851402" y="2005367"/>
            <a:ext cx="1486535" cy="1617980"/>
          </a:xfrm>
          <a:custGeom>
            <a:avLst/>
            <a:gdLst/>
            <a:ahLst/>
            <a:cxnLst/>
            <a:rect l="l" t="t" r="r" b="b"/>
            <a:pathLst>
              <a:path w="1486535" h="1617979">
                <a:moveTo>
                  <a:pt x="498030" y="47688"/>
                </a:moveTo>
                <a:lnTo>
                  <a:pt x="453161" y="47688"/>
                </a:lnTo>
                <a:lnTo>
                  <a:pt x="440461" y="47688"/>
                </a:lnTo>
                <a:lnTo>
                  <a:pt x="440334" y="76200"/>
                </a:lnTo>
                <a:lnTo>
                  <a:pt x="498030" y="47688"/>
                </a:lnTo>
                <a:close/>
              </a:path>
              <a:path w="1486535" h="1617979">
                <a:moveTo>
                  <a:pt x="516712" y="38455"/>
                </a:moveTo>
                <a:lnTo>
                  <a:pt x="440690" y="0"/>
                </a:lnTo>
                <a:lnTo>
                  <a:pt x="440550" y="28575"/>
                </a:lnTo>
                <a:lnTo>
                  <a:pt x="88" y="26530"/>
                </a:lnTo>
                <a:lnTo>
                  <a:pt x="0" y="45580"/>
                </a:lnTo>
                <a:lnTo>
                  <a:pt x="440461" y="47625"/>
                </a:lnTo>
                <a:lnTo>
                  <a:pt x="453161" y="47688"/>
                </a:lnTo>
                <a:lnTo>
                  <a:pt x="498144" y="47625"/>
                </a:lnTo>
                <a:lnTo>
                  <a:pt x="516712" y="38455"/>
                </a:lnTo>
                <a:close/>
              </a:path>
              <a:path w="1486535" h="1617979">
                <a:moveTo>
                  <a:pt x="773925" y="298348"/>
                </a:moveTo>
                <a:lnTo>
                  <a:pt x="767575" y="285648"/>
                </a:lnTo>
                <a:lnTo>
                  <a:pt x="735825" y="222148"/>
                </a:lnTo>
                <a:lnTo>
                  <a:pt x="697725" y="298348"/>
                </a:lnTo>
                <a:lnTo>
                  <a:pt x="726300" y="298348"/>
                </a:lnTo>
                <a:lnTo>
                  <a:pt x="726300" y="1617789"/>
                </a:lnTo>
                <a:lnTo>
                  <a:pt x="745350" y="1617789"/>
                </a:lnTo>
                <a:lnTo>
                  <a:pt x="745350" y="298348"/>
                </a:lnTo>
                <a:lnTo>
                  <a:pt x="773925" y="298348"/>
                </a:lnTo>
                <a:close/>
              </a:path>
              <a:path w="1486535" h="1617979">
                <a:moveTo>
                  <a:pt x="1486217" y="38455"/>
                </a:moveTo>
                <a:lnTo>
                  <a:pt x="1467167" y="28930"/>
                </a:lnTo>
                <a:lnTo>
                  <a:pt x="1410017" y="355"/>
                </a:lnTo>
                <a:lnTo>
                  <a:pt x="1410017" y="28930"/>
                </a:lnTo>
                <a:lnTo>
                  <a:pt x="954760" y="28930"/>
                </a:lnTo>
                <a:lnTo>
                  <a:pt x="954760" y="47980"/>
                </a:lnTo>
                <a:lnTo>
                  <a:pt x="1410017" y="47980"/>
                </a:lnTo>
                <a:lnTo>
                  <a:pt x="1410017" y="76555"/>
                </a:lnTo>
                <a:lnTo>
                  <a:pt x="1467167" y="47980"/>
                </a:lnTo>
                <a:lnTo>
                  <a:pt x="1486217" y="38455"/>
                </a:lnTo>
                <a:close/>
              </a:path>
            </a:pathLst>
          </a:custGeom>
          <a:solidFill>
            <a:srgbClr val="44546A"/>
          </a:solidFill>
        </p:spPr>
        <p:txBody>
          <a:bodyPr wrap="square" lIns="0" tIns="0" rIns="0" bIns="0" rtlCol="0"/>
          <a:lstStyle/>
          <a:p>
            <a:endParaRPr/>
          </a:p>
        </p:txBody>
      </p:sp>
      <p:sp>
        <p:nvSpPr>
          <p:cNvPr id="22" name="object 22"/>
          <p:cNvSpPr txBox="1"/>
          <p:nvPr/>
        </p:nvSpPr>
        <p:spPr>
          <a:xfrm>
            <a:off x="5447367" y="1726692"/>
            <a:ext cx="33718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c</a:t>
            </a:r>
            <a:r>
              <a:rPr sz="3150" spc="-7" baseline="-18518" dirty="0">
                <a:latin typeface="Calibri"/>
                <a:cs typeface="Calibri"/>
              </a:rPr>
              <a:t>t</a:t>
            </a:r>
            <a:endParaRPr sz="3150" baseline="-18518">
              <a:latin typeface="Calibri"/>
              <a:cs typeface="Calibri"/>
            </a:endParaRPr>
          </a:p>
        </p:txBody>
      </p:sp>
      <p:sp>
        <p:nvSpPr>
          <p:cNvPr id="23" name="object 23"/>
          <p:cNvSpPr txBox="1"/>
          <p:nvPr/>
        </p:nvSpPr>
        <p:spPr>
          <a:xfrm>
            <a:off x="5411186" y="3696207"/>
            <a:ext cx="612140" cy="406400"/>
          </a:xfrm>
          <a:prstGeom prst="rect">
            <a:avLst/>
          </a:prstGeom>
        </p:spPr>
        <p:txBody>
          <a:bodyPr vert="horz" wrap="square" lIns="0" tIns="12700" rIns="0" bIns="0" rtlCol="0">
            <a:spAutoFit/>
          </a:bodyPr>
          <a:lstStyle/>
          <a:p>
            <a:pPr marL="12700">
              <a:lnSpc>
                <a:spcPct val="100000"/>
              </a:lnSpc>
              <a:spcBef>
                <a:spcPts val="100"/>
              </a:spcBef>
            </a:pPr>
            <a:r>
              <a:rPr sz="2500" spc="-35" dirty="0">
                <a:latin typeface="Calibri"/>
                <a:cs typeface="Calibri"/>
              </a:rPr>
              <a:t>t</a:t>
            </a:r>
            <a:r>
              <a:rPr sz="2500" spc="-10" dirty="0">
                <a:latin typeface="Calibri"/>
                <a:cs typeface="Calibri"/>
              </a:rPr>
              <a:t>a</a:t>
            </a:r>
            <a:r>
              <a:rPr sz="2500" spc="-5" dirty="0">
                <a:latin typeface="Calibri"/>
                <a:cs typeface="Calibri"/>
              </a:rPr>
              <a:t>nh</a:t>
            </a:r>
            <a:endParaRPr sz="2500">
              <a:latin typeface="Calibri"/>
              <a:cs typeface="Calibri"/>
            </a:endParaRPr>
          </a:p>
        </p:txBody>
      </p:sp>
      <p:sp>
        <p:nvSpPr>
          <p:cNvPr id="24" name="object 24"/>
          <p:cNvSpPr/>
          <p:nvPr/>
        </p:nvSpPr>
        <p:spPr>
          <a:xfrm>
            <a:off x="5578327" y="2340686"/>
            <a:ext cx="76200" cy="1282700"/>
          </a:xfrm>
          <a:custGeom>
            <a:avLst/>
            <a:gdLst/>
            <a:ahLst/>
            <a:cxnLst/>
            <a:rect l="l" t="t" r="r" b="b"/>
            <a:pathLst>
              <a:path w="76200" h="1282700">
                <a:moveTo>
                  <a:pt x="28574" y="1206265"/>
                </a:moveTo>
                <a:lnTo>
                  <a:pt x="0" y="1206265"/>
                </a:lnTo>
                <a:lnTo>
                  <a:pt x="38100" y="1282465"/>
                </a:lnTo>
                <a:lnTo>
                  <a:pt x="69850" y="1218965"/>
                </a:lnTo>
                <a:lnTo>
                  <a:pt x="28575" y="1218965"/>
                </a:lnTo>
                <a:lnTo>
                  <a:pt x="28574" y="1206265"/>
                </a:lnTo>
                <a:close/>
              </a:path>
              <a:path w="76200" h="1282700">
                <a:moveTo>
                  <a:pt x="47623" y="0"/>
                </a:moveTo>
                <a:lnTo>
                  <a:pt x="28573" y="0"/>
                </a:lnTo>
                <a:lnTo>
                  <a:pt x="28575" y="1218965"/>
                </a:lnTo>
                <a:lnTo>
                  <a:pt x="47625" y="1218965"/>
                </a:lnTo>
                <a:lnTo>
                  <a:pt x="47623" y="0"/>
                </a:lnTo>
                <a:close/>
              </a:path>
              <a:path w="76200" h="1282700">
                <a:moveTo>
                  <a:pt x="76200" y="1206265"/>
                </a:moveTo>
                <a:lnTo>
                  <a:pt x="47624" y="1206265"/>
                </a:lnTo>
                <a:lnTo>
                  <a:pt x="47625" y="1218965"/>
                </a:lnTo>
                <a:lnTo>
                  <a:pt x="69850" y="1218965"/>
                </a:lnTo>
                <a:lnTo>
                  <a:pt x="76200" y="1206265"/>
                </a:lnTo>
                <a:close/>
              </a:path>
            </a:pathLst>
          </a:custGeom>
          <a:solidFill>
            <a:srgbClr val="44546A"/>
          </a:solidFill>
        </p:spPr>
        <p:txBody>
          <a:bodyPr wrap="square" lIns="0" tIns="0" rIns="0" bIns="0" rtlCol="0"/>
          <a:lstStyle/>
          <a:p>
            <a:endParaRPr/>
          </a:p>
        </p:txBody>
      </p:sp>
      <p:sp>
        <p:nvSpPr>
          <p:cNvPr id="25" name="object 25"/>
          <p:cNvSpPr txBox="1"/>
          <p:nvPr/>
        </p:nvSpPr>
        <p:spPr>
          <a:xfrm>
            <a:off x="5432768" y="4580635"/>
            <a:ext cx="2825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Segoe UI Symbol"/>
                <a:cs typeface="Segoe UI Symbol"/>
              </a:rPr>
              <a:t>☉</a:t>
            </a:r>
            <a:endParaRPr sz="2400">
              <a:latin typeface="Segoe UI Symbol"/>
              <a:cs typeface="Segoe UI Symbol"/>
            </a:endParaRPr>
          </a:p>
        </p:txBody>
      </p:sp>
      <p:sp>
        <p:nvSpPr>
          <p:cNvPr id="26" name="object 26"/>
          <p:cNvSpPr/>
          <p:nvPr/>
        </p:nvSpPr>
        <p:spPr>
          <a:xfrm>
            <a:off x="3766718" y="2005723"/>
            <a:ext cx="3885565" cy="2820670"/>
          </a:xfrm>
          <a:custGeom>
            <a:avLst/>
            <a:gdLst/>
            <a:ahLst/>
            <a:cxnLst/>
            <a:rect l="l" t="t" r="r" b="b"/>
            <a:pathLst>
              <a:path w="3885565" h="2820670">
                <a:moveTo>
                  <a:pt x="1588389" y="2782303"/>
                </a:moveTo>
                <a:lnTo>
                  <a:pt x="1569339" y="2772778"/>
                </a:lnTo>
                <a:lnTo>
                  <a:pt x="1512189" y="2744203"/>
                </a:lnTo>
                <a:lnTo>
                  <a:pt x="1512189" y="2772778"/>
                </a:lnTo>
                <a:lnTo>
                  <a:pt x="0" y="2772778"/>
                </a:lnTo>
                <a:lnTo>
                  <a:pt x="0" y="2791828"/>
                </a:lnTo>
                <a:lnTo>
                  <a:pt x="1512189" y="2791828"/>
                </a:lnTo>
                <a:lnTo>
                  <a:pt x="1512189" y="2820403"/>
                </a:lnTo>
                <a:lnTo>
                  <a:pt x="1569339" y="2791828"/>
                </a:lnTo>
                <a:lnTo>
                  <a:pt x="1588389" y="2782303"/>
                </a:lnTo>
                <a:close/>
              </a:path>
              <a:path w="3885565" h="2820670">
                <a:moveTo>
                  <a:pt x="1887816" y="2464879"/>
                </a:moveTo>
                <a:lnTo>
                  <a:pt x="1859241" y="2464879"/>
                </a:lnTo>
                <a:lnTo>
                  <a:pt x="1859241" y="2095995"/>
                </a:lnTo>
                <a:lnTo>
                  <a:pt x="1840191" y="2095995"/>
                </a:lnTo>
                <a:lnTo>
                  <a:pt x="1840191" y="2464879"/>
                </a:lnTo>
                <a:lnTo>
                  <a:pt x="1811616" y="2464879"/>
                </a:lnTo>
                <a:lnTo>
                  <a:pt x="1849716" y="2541079"/>
                </a:lnTo>
                <a:lnTo>
                  <a:pt x="1881466" y="2477579"/>
                </a:lnTo>
                <a:lnTo>
                  <a:pt x="1887816" y="2464879"/>
                </a:lnTo>
                <a:close/>
              </a:path>
              <a:path w="3885565" h="2820670">
                <a:moveTo>
                  <a:pt x="2614422" y="2782290"/>
                </a:moveTo>
                <a:lnTo>
                  <a:pt x="2595372" y="2772765"/>
                </a:lnTo>
                <a:lnTo>
                  <a:pt x="2538222" y="2744190"/>
                </a:lnTo>
                <a:lnTo>
                  <a:pt x="2538222" y="2772765"/>
                </a:lnTo>
                <a:lnTo>
                  <a:pt x="2082965" y="2772765"/>
                </a:lnTo>
                <a:lnTo>
                  <a:pt x="2082965" y="2791815"/>
                </a:lnTo>
                <a:lnTo>
                  <a:pt x="2538222" y="2791815"/>
                </a:lnTo>
                <a:lnTo>
                  <a:pt x="2538222" y="2820390"/>
                </a:lnTo>
                <a:lnTo>
                  <a:pt x="2595372" y="2791815"/>
                </a:lnTo>
                <a:lnTo>
                  <a:pt x="2614422" y="2782290"/>
                </a:lnTo>
                <a:close/>
              </a:path>
              <a:path w="3885565" h="2820670">
                <a:moveTo>
                  <a:pt x="3828745" y="38100"/>
                </a:moveTo>
                <a:lnTo>
                  <a:pt x="3752545" y="0"/>
                </a:lnTo>
                <a:lnTo>
                  <a:pt x="3752545" y="28575"/>
                </a:lnTo>
                <a:lnTo>
                  <a:pt x="2174786" y="28575"/>
                </a:lnTo>
                <a:lnTo>
                  <a:pt x="2174786" y="47625"/>
                </a:lnTo>
                <a:lnTo>
                  <a:pt x="3752545" y="47625"/>
                </a:lnTo>
                <a:lnTo>
                  <a:pt x="3752545" y="76200"/>
                </a:lnTo>
                <a:lnTo>
                  <a:pt x="3809695" y="47625"/>
                </a:lnTo>
                <a:lnTo>
                  <a:pt x="3828745" y="38100"/>
                </a:lnTo>
                <a:close/>
              </a:path>
              <a:path w="3885565" h="2820670">
                <a:moveTo>
                  <a:pt x="3885171" y="2782290"/>
                </a:moveTo>
                <a:lnTo>
                  <a:pt x="3866121" y="2772765"/>
                </a:lnTo>
                <a:lnTo>
                  <a:pt x="3808971" y="2744190"/>
                </a:lnTo>
                <a:lnTo>
                  <a:pt x="3808971" y="2772765"/>
                </a:lnTo>
                <a:lnTo>
                  <a:pt x="3157372" y="2772765"/>
                </a:lnTo>
                <a:lnTo>
                  <a:pt x="3157372" y="2791815"/>
                </a:lnTo>
                <a:lnTo>
                  <a:pt x="3808971" y="2791815"/>
                </a:lnTo>
                <a:lnTo>
                  <a:pt x="3808971" y="2820390"/>
                </a:lnTo>
                <a:lnTo>
                  <a:pt x="3866121" y="2791815"/>
                </a:lnTo>
                <a:lnTo>
                  <a:pt x="3885171" y="2782290"/>
                </a:lnTo>
                <a:close/>
              </a:path>
            </a:pathLst>
          </a:custGeom>
          <a:solidFill>
            <a:srgbClr val="44546A"/>
          </a:solidFill>
        </p:spPr>
        <p:txBody>
          <a:bodyPr wrap="square" lIns="0" tIns="0" rIns="0" bIns="0" rtlCol="0"/>
          <a:lstStyle/>
          <a:p>
            <a:endParaRPr/>
          </a:p>
        </p:txBody>
      </p:sp>
      <p:sp>
        <p:nvSpPr>
          <p:cNvPr id="27" name="object 27"/>
          <p:cNvSpPr txBox="1"/>
          <p:nvPr/>
        </p:nvSpPr>
        <p:spPr>
          <a:xfrm>
            <a:off x="6490601" y="4506467"/>
            <a:ext cx="374650" cy="513080"/>
          </a:xfrm>
          <a:prstGeom prst="rect">
            <a:avLst/>
          </a:prstGeom>
        </p:spPr>
        <p:txBody>
          <a:bodyPr vert="horz" wrap="square" lIns="0" tIns="12700" rIns="0" bIns="0" rtlCol="0">
            <a:spAutoFit/>
          </a:bodyPr>
          <a:lstStyle/>
          <a:p>
            <a:pPr marL="38100">
              <a:lnSpc>
                <a:spcPct val="100000"/>
              </a:lnSpc>
              <a:spcBef>
                <a:spcPts val="100"/>
              </a:spcBef>
            </a:pPr>
            <a:r>
              <a:rPr sz="3200" spc="-20" dirty="0">
                <a:latin typeface="Calibri"/>
                <a:cs typeface="Calibri"/>
              </a:rPr>
              <a:t>h</a:t>
            </a:r>
            <a:r>
              <a:rPr sz="3150" spc="-30" baseline="-18518" dirty="0">
                <a:latin typeface="Calibri"/>
                <a:cs typeface="Calibri"/>
              </a:rPr>
              <a:t>t</a:t>
            </a:r>
            <a:endParaRPr sz="3150" baseline="-18518">
              <a:latin typeface="Calibri"/>
              <a:cs typeface="Calibri"/>
            </a:endParaRPr>
          </a:p>
        </p:txBody>
      </p:sp>
      <p:sp>
        <p:nvSpPr>
          <p:cNvPr id="28" name="object 28"/>
          <p:cNvSpPr txBox="1"/>
          <p:nvPr/>
        </p:nvSpPr>
        <p:spPr>
          <a:xfrm>
            <a:off x="2360588" y="4409439"/>
            <a:ext cx="676910" cy="406400"/>
          </a:xfrm>
          <a:prstGeom prst="rect">
            <a:avLst/>
          </a:prstGeom>
        </p:spPr>
        <p:txBody>
          <a:bodyPr vert="horz" wrap="square" lIns="0" tIns="12700" rIns="0" bIns="0" rtlCol="0">
            <a:spAutoFit/>
          </a:bodyPr>
          <a:lstStyle/>
          <a:p>
            <a:pPr marL="12700">
              <a:lnSpc>
                <a:spcPct val="100000"/>
              </a:lnSpc>
              <a:spcBef>
                <a:spcPts val="100"/>
              </a:spcBef>
            </a:pPr>
            <a:r>
              <a:rPr sz="2500" spc="-35" dirty="0">
                <a:latin typeface="Calibri"/>
                <a:cs typeface="Calibri"/>
              </a:rPr>
              <a:t>st</a:t>
            </a:r>
            <a:r>
              <a:rPr sz="2500" spc="-15" dirty="0">
                <a:latin typeface="Calibri"/>
                <a:cs typeface="Calibri"/>
              </a:rPr>
              <a:t>a</a:t>
            </a:r>
            <a:r>
              <a:rPr sz="2500" spc="-10" dirty="0">
                <a:latin typeface="Calibri"/>
                <a:cs typeface="Calibri"/>
              </a:rPr>
              <a:t>c</a:t>
            </a:r>
            <a:r>
              <a:rPr sz="2500" dirty="0">
                <a:latin typeface="Calibri"/>
                <a:cs typeface="Calibri"/>
              </a:rPr>
              <a:t>k</a:t>
            </a:r>
            <a:endParaRPr sz="2500">
              <a:latin typeface="Calibri"/>
              <a:cs typeface="Calibri"/>
            </a:endParaRPr>
          </a:p>
        </p:txBody>
      </p:sp>
      <p:grpSp>
        <p:nvGrpSpPr>
          <p:cNvPr id="29" name="object 29"/>
          <p:cNvGrpSpPr/>
          <p:nvPr/>
        </p:nvGrpSpPr>
        <p:grpSpPr>
          <a:xfrm>
            <a:off x="848500" y="2189279"/>
            <a:ext cx="6698615" cy="3348990"/>
            <a:chOff x="848500" y="2189279"/>
            <a:chExt cx="6698615" cy="3348990"/>
          </a:xfrm>
        </p:grpSpPr>
        <p:sp>
          <p:nvSpPr>
            <p:cNvPr id="30" name="object 30"/>
            <p:cNvSpPr/>
            <p:nvPr/>
          </p:nvSpPr>
          <p:spPr>
            <a:xfrm>
              <a:off x="848499" y="4015092"/>
              <a:ext cx="1894205" cy="1522730"/>
            </a:xfrm>
            <a:custGeom>
              <a:avLst/>
              <a:gdLst/>
              <a:ahLst/>
              <a:cxnLst/>
              <a:rect l="l" t="t" r="r" b="b"/>
              <a:pathLst>
                <a:path w="1894205" h="1522729">
                  <a:moveTo>
                    <a:pt x="1399235" y="597446"/>
                  </a:moveTo>
                  <a:lnTo>
                    <a:pt x="1380185" y="587921"/>
                  </a:lnTo>
                  <a:lnTo>
                    <a:pt x="1323035" y="559346"/>
                  </a:lnTo>
                  <a:lnTo>
                    <a:pt x="1323035" y="587921"/>
                  </a:lnTo>
                  <a:lnTo>
                    <a:pt x="0" y="587921"/>
                  </a:lnTo>
                  <a:lnTo>
                    <a:pt x="0" y="606971"/>
                  </a:lnTo>
                  <a:lnTo>
                    <a:pt x="1323035" y="606971"/>
                  </a:lnTo>
                  <a:lnTo>
                    <a:pt x="1323035" y="635546"/>
                  </a:lnTo>
                  <a:lnTo>
                    <a:pt x="1380185" y="606971"/>
                  </a:lnTo>
                  <a:lnTo>
                    <a:pt x="1399235" y="597446"/>
                  </a:lnTo>
                  <a:close/>
                </a:path>
                <a:path w="1894205" h="1522729">
                  <a:moveTo>
                    <a:pt x="1882419" y="849122"/>
                  </a:moveTo>
                  <a:lnTo>
                    <a:pt x="1876069" y="836422"/>
                  </a:lnTo>
                  <a:lnTo>
                    <a:pt x="1844319" y="772922"/>
                  </a:lnTo>
                  <a:lnTo>
                    <a:pt x="1806219" y="849122"/>
                  </a:lnTo>
                  <a:lnTo>
                    <a:pt x="1834794" y="849122"/>
                  </a:lnTo>
                  <a:lnTo>
                    <a:pt x="1834794" y="1522730"/>
                  </a:lnTo>
                  <a:lnTo>
                    <a:pt x="1853844" y="1522730"/>
                  </a:lnTo>
                  <a:lnTo>
                    <a:pt x="1853844" y="849122"/>
                  </a:lnTo>
                  <a:lnTo>
                    <a:pt x="1882419" y="849122"/>
                  </a:lnTo>
                  <a:close/>
                </a:path>
                <a:path w="1894205" h="1522729">
                  <a:moveTo>
                    <a:pt x="1894166" y="76415"/>
                  </a:moveTo>
                  <a:lnTo>
                    <a:pt x="1887766" y="63436"/>
                  </a:lnTo>
                  <a:lnTo>
                    <a:pt x="1856524" y="0"/>
                  </a:lnTo>
                  <a:lnTo>
                    <a:pt x="1817966" y="75971"/>
                  </a:lnTo>
                  <a:lnTo>
                    <a:pt x="1846541" y="76136"/>
                  </a:lnTo>
                  <a:lnTo>
                    <a:pt x="1844192" y="469417"/>
                  </a:lnTo>
                  <a:lnTo>
                    <a:pt x="1863242" y="469531"/>
                  </a:lnTo>
                  <a:lnTo>
                    <a:pt x="1865591" y="76250"/>
                  </a:lnTo>
                  <a:lnTo>
                    <a:pt x="1894166" y="76415"/>
                  </a:lnTo>
                  <a:close/>
                </a:path>
              </a:pathLst>
            </a:custGeom>
            <a:solidFill>
              <a:srgbClr val="44546A"/>
            </a:solidFill>
          </p:spPr>
          <p:txBody>
            <a:bodyPr wrap="square" lIns="0" tIns="0" rIns="0" bIns="0" rtlCol="0"/>
            <a:lstStyle/>
            <a:p>
              <a:endParaRPr/>
            </a:p>
          </p:txBody>
        </p:sp>
        <p:sp>
          <p:nvSpPr>
            <p:cNvPr id="31" name="object 31"/>
            <p:cNvSpPr/>
            <p:nvPr/>
          </p:nvSpPr>
          <p:spPr>
            <a:xfrm>
              <a:off x="1089304" y="2189289"/>
              <a:ext cx="6457315" cy="135255"/>
            </a:xfrm>
            <a:custGeom>
              <a:avLst/>
              <a:gdLst/>
              <a:ahLst/>
              <a:cxnLst/>
              <a:rect l="l" t="t" r="r" b="b"/>
              <a:pathLst>
                <a:path w="6457315" h="135255">
                  <a:moveTo>
                    <a:pt x="2193036" y="74091"/>
                  </a:moveTo>
                  <a:lnTo>
                    <a:pt x="76200" y="74091"/>
                  </a:lnTo>
                  <a:lnTo>
                    <a:pt x="76200" y="45516"/>
                  </a:lnTo>
                  <a:lnTo>
                    <a:pt x="0" y="83616"/>
                  </a:lnTo>
                  <a:lnTo>
                    <a:pt x="76200" y="121716"/>
                  </a:lnTo>
                  <a:lnTo>
                    <a:pt x="76200" y="93141"/>
                  </a:lnTo>
                  <a:lnTo>
                    <a:pt x="2193036" y="93141"/>
                  </a:lnTo>
                  <a:lnTo>
                    <a:pt x="2193036" y="74091"/>
                  </a:lnTo>
                  <a:close/>
                </a:path>
                <a:path w="6457315" h="135255">
                  <a:moveTo>
                    <a:pt x="3241230" y="87223"/>
                  </a:moveTo>
                  <a:lnTo>
                    <a:pt x="2841955" y="87223"/>
                  </a:lnTo>
                  <a:lnTo>
                    <a:pt x="2841955" y="58648"/>
                  </a:lnTo>
                  <a:lnTo>
                    <a:pt x="2765755" y="96748"/>
                  </a:lnTo>
                  <a:lnTo>
                    <a:pt x="2841955" y="134848"/>
                  </a:lnTo>
                  <a:lnTo>
                    <a:pt x="2841955" y="106273"/>
                  </a:lnTo>
                  <a:lnTo>
                    <a:pt x="3241230" y="106273"/>
                  </a:lnTo>
                  <a:lnTo>
                    <a:pt x="3241230" y="87223"/>
                  </a:lnTo>
                  <a:close/>
                </a:path>
                <a:path w="6457315" h="135255">
                  <a:moveTo>
                    <a:pt x="4232668" y="68554"/>
                  </a:moveTo>
                  <a:lnTo>
                    <a:pt x="3833393" y="68554"/>
                  </a:lnTo>
                  <a:lnTo>
                    <a:pt x="3833393" y="39979"/>
                  </a:lnTo>
                  <a:lnTo>
                    <a:pt x="3757193" y="78079"/>
                  </a:lnTo>
                  <a:lnTo>
                    <a:pt x="3833393" y="116179"/>
                  </a:lnTo>
                  <a:lnTo>
                    <a:pt x="3833393" y="87604"/>
                  </a:lnTo>
                  <a:lnTo>
                    <a:pt x="4232668" y="87604"/>
                  </a:lnTo>
                  <a:lnTo>
                    <a:pt x="4232668" y="68554"/>
                  </a:lnTo>
                  <a:close/>
                </a:path>
                <a:path w="6457315" h="135255">
                  <a:moveTo>
                    <a:pt x="6457251" y="28575"/>
                  </a:moveTo>
                  <a:lnTo>
                    <a:pt x="4928273" y="28575"/>
                  </a:lnTo>
                  <a:lnTo>
                    <a:pt x="4928273" y="0"/>
                  </a:lnTo>
                  <a:lnTo>
                    <a:pt x="4852073" y="38100"/>
                  </a:lnTo>
                  <a:lnTo>
                    <a:pt x="4928273" y="76200"/>
                  </a:lnTo>
                  <a:lnTo>
                    <a:pt x="4928273" y="47625"/>
                  </a:lnTo>
                  <a:lnTo>
                    <a:pt x="6457251" y="47625"/>
                  </a:lnTo>
                  <a:lnTo>
                    <a:pt x="6457251" y="28575"/>
                  </a:lnTo>
                  <a:close/>
                </a:path>
              </a:pathLst>
            </a:custGeom>
            <a:solidFill>
              <a:srgbClr val="FF0000"/>
            </a:solidFill>
          </p:spPr>
          <p:txBody>
            <a:bodyPr wrap="square" lIns="0" tIns="0" rIns="0" bIns="0" rtlCol="0"/>
            <a:lstStyle/>
            <a:p>
              <a:endParaRPr/>
            </a:p>
          </p:txBody>
        </p:sp>
      </p:grpSp>
      <p:sp>
        <p:nvSpPr>
          <p:cNvPr id="32" name="object 32"/>
          <p:cNvSpPr txBox="1"/>
          <p:nvPr/>
        </p:nvSpPr>
        <p:spPr>
          <a:xfrm>
            <a:off x="8295817" y="1240028"/>
            <a:ext cx="3061335" cy="756920"/>
          </a:xfrm>
          <a:prstGeom prst="rect">
            <a:avLst/>
          </a:prstGeom>
        </p:spPr>
        <p:txBody>
          <a:bodyPr vert="horz" wrap="square" lIns="0" tIns="12700" rIns="0" bIns="0" rtlCol="0">
            <a:spAutoFit/>
          </a:bodyPr>
          <a:lstStyle/>
          <a:p>
            <a:pPr marL="25400" marR="17780">
              <a:lnSpc>
                <a:spcPct val="100000"/>
              </a:lnSpc>
              <a:spcBef>
                <a:spcPts val="100"/>
              </a:spcBef>
            </a:pPr>
            <a:r>
              <a:rPr sz="2400" spc="-15" dirty="0">
                <a:latin typeface="Calibri"/>
                <a:cs typeface="Calibri"/>
              </a:rPr>
              <a:t>Backpropagation </a:t>
            </a:r>
            <a:r>
              <a:rPr sz="2400" spc="-10" dirty="0">
                <a:latin typeface="Calibri"/>
                <a:cs typeface="Calibri"/>
              </a:rPr>
              <a:t>from </a:t>
            </a:r>
            <a:r>
              <a:rPr sz="2400" spc="-5" dirty="0">
                <a:latin typeface="Calibri"/>
                <a:cs typeface="Calibri"/>
              </a:rPr>
              <a:t>c</a:t>
            </a:r>
            <a:r>
              <a:rPr sz="2400" spc="-7" baseline="-17361" dirty="0">
                <a:latin typeface="Calibri"/>
                <a:cs typeface="Calibri"/>
              </a:rPr>
              <a:t>t </a:t>
            </a:r>
            <a:r>
              <a:rPr sz="2400" spc="-525" baseline="-17361" dirty="0">
                <a:latin typeface="Calibri"/>
                <a:cs typeface="Calibri"/>
              </a:rPr>
              <a:t> </a:t>
            </a:r>
            <a:r>
              <a:rPr sz="2400" spc="-15" dirty="0">
                <a:latin typeface="Calibri"/>
                <a:cs typeface="Calibri"/>
              </a:rPr>
              <a:t>to</a:t>
            </a:r>
            <a:r>
              <a:rPr sz="2400" spc="-20" dirty="0">
                <a:latin typeface="Calibri"/>
                <a:cs typeface="Calibri"/>
              </a:rPr>
              <a:t> c</a:t>
            </a:r>
            <a:r>
              <a:rPr sz="2400" spc="-30" baseline="-17361" dirty="0">
                <a:latin typeface="Calibri"/>
                <a:cs typeface="Calibri"/>
              </a:rPr>
              <a:t>t-1</a:t>
            </a:r>
            <a:r>
              <a:rPr sz="2400" spc="247" baseline="-17361" dirty="0">
                <a:latin typeface="Calibri"/>
                <a:cs typeface="Calibri"/>
              </a:rPr>
              <a:t> </a:t>
            </a:r>
            <a:r>
              <a:rPr sz="2400" spc="-5" dirty="0">
                <a:latin typeface="Calibri"/>
                <a:cs typeface="Calibri"/>
              </a:rPr>
              <a:t>only</a:t>
            </a:r>
            <a:r>
              <a:rPr sz="2400" spc="-15" dirty="0">
                <a:latin typeface="Calibri"/>
                <a:cs typeface="Calibri"/>
              </a:rPr>
              <a:t> </a:t>
            </a:r>
            <a:r>
              <a:rPr sz="2400" spc="-10" dirty="0">
                <a:latin typeface="Calibri"/>
                <a:cs typeface="Calibri"/>
              </a:rPr>
              <a:t>elementwise</a:t>
            </a:r>
            <a:endParaRPr sz="2400">
              <a:latin typeface="Calibri"/>
              <a:cs typeface="Calibri"/>
            </a:endParaRPr>
          </a:p>
        </p:txBody>
      </p:sp>
      <p:sp>
        <p:nvSpPr>
          <p:cNvPr id="33" name="object 33"/>
          <p:cNvSpPr txBox="1"/>
          <p:nvPr/>
        </p:nvSpPr>
        <p:spPr>
          <a:xfrm>
            <a:off x="8308517" y="1974596"/>
            <a:ext cx="2705735" cy="760095"/>
          </a:xfrm>
          <a:prstGeom prst="rect">
            <a:avLst/>
          </a:prstGeom>
        </p:spPr>
        <p:txBody>
          <a:bodyPr vert="horz" wrap="square" lIns="0" tIns="9525" rIns="0" bIns="0" rtlCol="0">
            <a:spAutoFit/>
          </a:bodyPr>
          <a:lstStyle/>
          <a:p>
            <a:pPr marL="12700" marR="5080">
              <a:lnSpc>
                <a:spcPct val="100800"/>
              </a:lnSpc>
              <a:spcBef>
                <a:spcPts val="75"/>
              </a:spcBef>
            </a:pPr>
            <a:r>
              <a:rPr sz="2400" spc="-10" dirty="0">
                <a:latin typeface="Calibri"/>
                <a:cs typeface="Calibri"/>
              </a:rPr>
              <a:t>multiplication</a:t>
            </a:r>
            <a:r>
              <a:rPr sz="2400" spc="-20" dirty="0">
                <a:latin typeface="Calibri"/>
                <a:cs typeface="Calibri"/>
              </a:rPr>
              <a:t> </a:t>
            </a:r>
            <a:r>
              <a:rPr sz="2400" spc="-10" dirty="0">
                <a:latin typeface="Calibri"/>
                <a:cs typeface="Calibri"/>
              </a:rPr>
              <a:t>by</a:t>
            </a:r>
            <a:r>
              <a:rPr sz="2400" spc="-20" dirty="0">
                <a:latin typeface="Calibri"/>
                <a:cs typeface="Calibri"/>
              </a:rPr>
              <a:t> </a:t>
            </a:r>
            <a:r>
              <a:rPr sz="2400" spc="-75" dirty="0">
                <a:latin typeface="Calibri"/>
                <a:cs typeface="Calibri"/>
              </a:rPr>
              <a:t>f,</a:t>
            </a:r>
            <a:r>
              <a:rPr sz="2400" spc="-20" dirty="0">
                <a:latin typeface="Calibri"/>
                <a:cs typeface="Calibri"/>
              </a:rPr>
              <a:t> </a:t>
            </a:r>
            <a:r>
              <a:rPr sz="2400" dirty="0">
                <a:latin typeface="Calibri"/>
                <a:cs typeface="Calibri"/>
              </a:rPr>
              <a:t>no </a:t>
            </a:r>
            <a:r>
              <a:rPr sz="2400" spc="-530" dirty="0">
                <a:latin typeface="Calibri"/>
                <a:cs typeface="Calibri"/>
              </a:rPr>
              <a:t> </a:t>
            </a:r>
            <a:r>
              <a:rPr sz="2400" spc="-10" dirty="0">
                <a:latin typeface="Calibri"/>
                <a:cs typeface="Calibri"/>
              </a:rPr>
              <a:t>matrix</a:t>
            </a:r>
            <a:r>
              <a:rPr sz="2400" spc="-25" dirty="0">
                <a:latin typeface="Calibri"/>
                <a:cs typeface="Calibri"/>
              </a:rPr>
              <a:t> </a:t>
            </a:r>
            <a:r>
              <a:rPr sz="2400" spc="-5" dirty="0">
                <a:latin typeface="Calibri"/>
                <a:cs typeface="Calibri"/>
              </a:rPr>
              <a:t>multiply</a:t>
            </a:r>
            <a:r>
              <a:rPr sz="2400" spc="-15" dirty="0">
                <a:latin typeface="Calibri"/>
                <a:cs typeface="Calibri"/>
              </a:rPr>
              <a:t> </a:t>
            </a:r>
            <a:r>
              <a:rPr sz="2400" spc="-10" dirty="0">
                <a:latin typeface="Calibri"/>
                <a:cs typeface="Calibri"/>
              </a:rPr>
              <a:t>by</a:t>
            </a:r>
            <a:r>
              <a:rPr sz="2400" spc="-20" dirty="0">
                <a:latin typeface="Calibri"/>
                <a:cs typeface="Calibri"/>
              </a:rPr>
              <a:t> </a:t>
            </a:r>
            <a:r>
              <a:rPr sz="2400" dirty="0">
                <a:latin typeface="Calibri"/>
                <a:cs typeface="Calibri"/>
              </a:rPr>
              <a:t>W</a:t>
            </a:r>
            <a:endParaRPr sz="2400">
              <a:latin typeface="Calibri"/>
              <a:cs typeface="Calibri"/>
            </a:endParaRPr>
          </a:p>
        </p:txBody>
      </p:sp>
      <p:sp>
        <p:nvSpPr>
          <p:cNvPr id="47" name="object 7">
            <a:extLst>
              <a:ext uri="{FF2B5EF4-FFF2-40B4-BE49-F238E27FC236}">
                <a16:creationId xmlns:a16="http://schemas.microsoft.com/office/drawing/2014/main" id="{EF8B74EC-0C65-4391-8A45-709A72F13610}"/>
              </a:ext>
            </a:extLst>
          </p:cNvPr>
          <p:cNvSpPr/>
          <p:nvPr/>
        </p:nvSpPr>
        <p:spPr>
          <a:xfrm>
            <a:off x="7500441" y="3013722"/>
            <a:ext cx="927100" cy="1762125"/>
          </a:xfrm>
          <a:custGeom>
            <a:avLst/>
            <a:gdLst/>
            <a:ahLst/>
            <a:cxnLst/>
            <a:rect l="l" t="t" r="r" b="b"/>
            <a:pathLst>
              <a:path w="927100" h="1762125">
                <a:moveTo>
                  <a:pt x="687015" y="0"/>
                </a:moveTo>
                <a:lnTo>
                  <a:pt x="671536" y="12898"/>
                </a:lnTo>
                <a:lnTo>
                  <a:pt x="696395" y="50486"/>
                </a:lnTo>
                <a:lnTo>
                  <a:pt x="719775" y="90822"/>
                </a:lnTo>
                <a:lnTo>
                  <a:pt x="741676" y="133905"/>
                </a:lnTo>
                <a:lnTo>
                  <a:pt x="762098" y="179735"/>
                </a:lnTo>
                <a:lnTo>
                  <a:pt x="781041" y="228311"/>
                </a:lnTo>
                <a:lnTo>
                  <a:pt x="798505" y="279635"/>
                </a:lnTo>
                <a:lnTo>
                  <a:pt x="814491" y="333706"/>
                </a:lnTo>
                <a:lnTo>
                  <a:pt x="828997" y="390525"/>
                </a:lnTo>
                <a:lnTo>
                  <a:pt x="839464" y="437312"/>
                </a:lnTo>
                <a:lnTo>
                  <a:pt x="848837" y="484568"/>
                </a:lnTo>
                <a:lnTo>
                  <a:pt x="857116" y="532292"/>
                </a:lnTo>
                <a:lnTo>
                  <a:pt x="864303" y="580485"/>
                </a:lnTo>
                <a:lnTo>
                  <a:pt x="870396" y="629145"/>
                </a:lnTo>
                <a:lnTo>
                  <a:pt x="875395" y="678275"/>
                </a:lnTo>
                <a:lnTo>
                  <a:pt x="879301" y="727872"/>
                </a:lnTo>
                <a:lnTo>
                  <a:pt x="882114" y="777938"/>
                </a:lnTo>
                <a:lnTo>
                  <a:pt x="883833" y="828472"/>
                </a:lnTo>
                <a:lnTo>
                  <a:pt x="884457" y="879673"/>
                </a:lnTo>
                <a:lnTo>
                  <a:pt x="883907" y="929134"/>
                </a:lnTo>
                <a:lnTo>
                  <a:pt x="882249" y="978578"/>
                </a:lnTo>
                <a:lnTo>
                  <a:pt x="879485" y="1027805"/>
                </a:lnTo>
                <a:lnTo>
                  <a:pt x="875617" y="1076816"/>
                </a:lnTo>
                <a:lnTo>
                  <a:pt x="870643" y="1125611"/>
                </a:lnTo>
                <a:lnTo>
                  <a:pt x="864564" y="1174190"/>
                </a:lnTo>
                <a:lnTo>
                  <a:pt x="857380" y="1222552"/>
                </a:lnTo>
                <a:lnTo>
                  <a:pt x="849090" y="1270698"/>
                </a:lnTo>
                <a:lnTo>
                  <a:pt x="839695" y="1318627"/>
                </a:lnTo>
                <a:lnTo>
                  <a:pt x="829195" y="1366340"/>
                </a:lnTo>
                <a:lnTo>
                  <a:pt x="814642" y="1424391"/>
                </a:lnTo>
                <a:lnTo>
                  <a:pt x="798617" y="1479531"/>
                </a:lnTo>
                <a:lnTo>
                  <a:pt x="781119" y="1531758"/>
                </a:lnTo>
                <a:lnTo>
                  <a:pt x="762148" y="1581075"/>
                </a:lnTo>
                <a:lnTo>
                  <a:pt x="741704" y="1627480"/>
                </a:lnTo>
                <a:lnTo>
                  <a:pt x="719787" y="1670974"/>
                </a:lnTo>
                <a:lnTo>
                  <a:pt x="696398" y="1711556"/>
                </a:lnTo>
                <a:lnTo>
                  <a:pt x="671536" y="1749226"/>
                </a:lnTo>
                <a:lnTo>
                  <a:pt x="687015" y="1762125"/>
                </a:lnTo>
                <a:lnTo>
                  <a:pt x="713570" y="1725183"/>
                </a:lnTo>
                <a:lnTo>
                  <a:pt x="738763" y="1685199"/>
                </a:lnTo>
                <a:lnTo>
                  <a:pt x="762596" y="1642174"/>
                </a:lnTo>
                <a:lnTo>
                  <a:pt x="785067" y="1596107"/>
                </a:lnTo>
                <a:lnTo>
                  <a:pt x="806177" y="1546998"/>
                </a:lnTo>
                <a:lnTo>
                  <a:pt x="825927" y="1494848"/>
                </a:lnTo>
                <a:lnTo>
                  <a:pt x="844315" y="1439655"/>
                </a:lnTo>
                <a:lnTo>
                  <a:pt x="861341" y="1381422"/>
                </a:lnTo>
                <a:lnTo>
                  <a:pt x="873767" y="1333381"/>
                </a:lnTo>
                <a:lnTo>
                  <a:pt x="884888" y="1284866"/>
                </a:lnTo>
                <a:lnTo>
                  <a:pt x="894706" y="1235877"/>
                </a:lnTo>
                <a:lnTo>
                  <a:pt x="903220" y="1186414"/>
                </a:lnTo>
                <a:lnTo>
                  <a:pt x="910430" y="1136476"/>
                </a:lnTo>
                <a:lnTo>
                  <a:pt x="916337" y="1086064"/>
                </a:lnTo>
                <a:lnTo>
                  <a:pt x="920940" y="1035178"/>
                </a:lnTo>
                <a:lnTo>
                  <a:pt x="924239" y="983817"/>
                </a:lnTo>
                <a:lnTo>
                  <a:pt x="926234" y="931982"/>
                </a:lnTo>
                <a:lnTo>
                  <a:pt x="926923" y="879475"/>
                </a:lnTo>
                <a:lnTo>
                  <a:pt x="926234" y="826166"/>
                </a:lnTo>
                <a:lnTo>
                  <a:pt x="924239" y="773358"/>
                </a:lnTo>
                <a:lnTo>
                  <a:pt x="920940" y="721248"/>
                </a:lnTo>
                <a:lnTo>
                  <a:pt x="916337" y="669837"/>
                </a:lnTo>
                <a:lnTo>
                  <a:pt x="910430" y="619125"/>
                </a:lnTo>
                <a:lnTo>
                  <a:pt x="903220" y="569111"/>
                </a:lnTo>
                <a:lnTo>
                  <a:pt x="894706" y="519795"/>
                </a:lnTo>
                <a:lnTo>
                  <a:pt x="884888" y="471178"/>
                </a:lnTo>
                <a:lnTo>
                  <a:pt x="873767" y="423259"/>
                </a:lnTo>
                <a:lnTo>
                  <a:pt x="861341" y="376039"/>
                </a:lnTo>
                <a:lnTo>
                  <a:pt x="844315" y="318898"/>
                </a:lnTo>
                <a:lnTo>
                  <a:pt x="825927" y="264653"/>
                </a:lnTo>
                <a:lnTo>
                  <a:pt x="806177" y="213304"/>
                </a:lnTo>
                <a:lnTo>
                  <a:pt x="785067" y="164852"/>
                </a:lnTo>
                <a:lnTo>
                  <a:pt x="762596" y="119295"/>
                </a:lnTo>
                <a:lnTo>
                  <a:pt x="738763" y="76634"/>
                </a:lnTo>
                <a:lnTo>
                  <a:pt x="713570" y="36869"/>
                </a:lnTo>
                <a:lnTo>
                  <a:pt x="687015" y="0"/>
                </a:lnTo>
                <a:close/>
              </a:path>
              <a:path w="927100" h="1762125">
                <a:moveTo>
                  <a:pt x="239911" y="0"/>
                </a:moveTo>
                <a:lnTo>
                  <a:pt x="213356" y="36869"/>
                </a:lnTo>
                <a:lnTo>
                  <a:pt x="188162" y="76634"/>
                </a:lnTo>
                <a:lnTo>
                  <a:pt x="164330" y="119295"/>
                </a:lnTo>
                <a:lnTo>
                  <a:pt x="141858" y="164852"/>
                </a:lnTo>
                <a:lnTo>
                  <a:pt x="120748" y="213304"/>
                </a:lnTo>
                <a:lnTo>
                  <a:pt x="100998" y="264653"/>
                </a:lnTo>
                <a:lnTo>
                  <a:pt x="82610" y="318898"/>
                </a:lnTo>
                <a:lnTo>
                  <a:pt x="65584" y="376039"/>
                </a:lnTo>
                <a:lnTo>
                  <a:pt x="53158" y="423259"/>
                </a:lnTo>
                <a:lnTo>
                  <a:pt x="42037" y="471178"/>
                </a:lnTo>
                <a:lnTo>
                  <a:pt x="32219" y="519795"/>
                </a:lnTo>
                <a:lnTo>
                  <a:pt x="23705" y="569111"/>
                </a:lnTo>
                <a:lnTo>
                  <a:pt x="16495" y="619125"/>
                </a:lnTo>
                <a:lnTo>
                  <a:pt x="10589" y="669837"/>
                </a:lnTo>
                <a:lnTo>
                  <a:pt x="5986" y="721248"/>
                </a:lnTo>
                <a:lnTo>
                  <a:pt x="2687" y="773358"/>
                </a:lnTo>
                <a:lnTo>
                  <a:pt x="691" y="826166"/>
                </a:lnTo>
                <a:lnTo>
                  <a:pt x="0" y="879673"/>
                </a:lnTo>
                <a:lnTo>
                  <a:pt x="691" y="931982"/>
                </a:lnTo>
                <a:lnTo>
                  <a:pt x="2687" y="983817"/>
                </a:lnTo>
                <a:lnTo>
                  <a:pt x="5986" y="1035178"/>
                </a:lnTo>
                <a:lnTo>
                  <a:pt x="10589" y="1086064"/>
                </a:lnTo>
                <a:lnTo>
                  <a:pt x="16495" y="1136476"/>
                </a:lnTo>
                <a:lnTo>
                  <a:pt x="23705" y="1186414"/>
                </a:lnTo>
                <a:lnTo>
                  <a:pt x="32219" y="1235877"/>
                </a:lnTo>
                <a:lnTo>
                  <a:pt x="42037" y="1284866"/>
                </a:lnTo>
                <a:lnTo>
                  <a:pt x="53158" y="1333381"/>
                </a:lnTo>
                <a:lnTo>
                  <a:pt x="65584" y="1381422"/>
                </a:lnTo>
                <a:lnTo>
                  <a:pt x="82610" y="1439655"/>
                </a:lnTo>
                <a:lnTo>
                  <a:pt x="100998" y="1494848"/>
                </a:lnTo>
                <a:lnTo>
                  <a:pt x="120748" y="1546998"/>
                </a:lnTo>
                <a:lnTo>
                  <a:pt x="141858" y="1596107"/>
                </a:lnTo>
                <a:lnTo>
                  <a:pt x="164330" y="1642174"/>
                </a:lnTo>
                <a:lnTo>
                  <a:pt x="188162" y="1685199"/>
                </a:lnTo>
                <a:lnTo>
                  <a:pt x="213356" y="1725183"/>
                </a:lnTo>
                <a:lnTo>
                  <a:pt x="239911" y="1762125"/>
                </a:lnTo>
                <a:lnTo>
                  <a:pt x="255389" y="1749226"/>
                </a:lnTo>
                <a:lnTo>
                  <a:pt x="230527" y="1711556"/>
                </a:lnTo>
                <a:lnTo>
                  <a:pt x="207138" y="1670974"/>
                </a:lnTo>
                <a:lnTo>
                  <a:pt x="185221" y="1627480"/>
                </a:lnTo>
                <a:lnTo>
                  <a:pt x="164778" y="1581075"/>
                </a:lnTo>
                <a:lnTo>
                  <a:pt x="145807" y="1531758"/>
                </a:lnTo>
                <a:lnTo>
                  <a:pt x="128309" y="1479531"/>
                </a:lnTo>
                <a:lnTo>
                  <a:pt x="112283" y="1424391"/>
                </a:lnTo>
                <a:lnTo>
                  <a:pt x="97731" y="1366340"/>
                </a:lnTo>
                <a:lnTo>
                  <a:pt x="87231" y="1318627"/>
                </a:lnTo>
                <a:lnTo>
                  <a:pt x="77835" y="1270698"/>
                </a:lnTo>
                <a:lnTo>
                  <a:pt x="69546" y="1222552"/>
                </a:lnTo>
                <a:lnTo>
                  <a:pt x="62361" y="1174190"/>
                </a:lnTo>
                <a:lnTo>
                  <a:pt x="56282" y="1125611"/>
                </a:lnTo>
                <a:lnTo>
                  <a:pt x="51308" y="1076816"/>
                </a:lnTo>
                <a:lnTo>
                  <a:pt x="47440" y="1027805"/>
                </a:lnTo>
                <a:lnTo>
                  <a:pt x="44676" y="978578"/>
                </a:lnTo>
                <a:lnTo>
                  <a:pt x="43018" y="929134"/>
                </a:lnTo>
                <a:lnTo>
                  <a:pt x="42466" y="879475"/>
                </a:lnTo>
                <a:lnTo>
                  <a:pt x="43092" y="828472"/>
                </a:lnTo>
                <a:lnTo>
                  <a:pt x="44811" y="777938"/>
                </a:lnTo>
                <a:lnTo>
                  <a:pt x="47624" y="727872"/>
                </a:lnTo>
                <a:lnTo>
                  <a:pt x="51530" y="678275"/>
                </a:lnTo>
                <a:lnTo>
                  <a:pt x="56530" y="629145"/>
                </a:lnTo>
                <a:lnTo>
                  <a:pt x="62623" y="580485"/>
                </a:lnTo>
                <a:lnTo>
                  <a:pt x="69810" y="532292"/>
                </a:lnTo>
                <a:lnTo>
                  <a:pt x="78089" y="484568"/>
                </a:lnTo>
                <a:lnTo>
                  <a:pt x="87463" y="437312"/>
                </a:lnTo>
                <a:lnTo>
                  <a:pt x="97929" y="390525"/>
                </a:lnTo>
                <a:lnTo>
                  <a:pt x="112435" y="333706"/>
                </a:lnTo>
                <a:lnTo>
                  <a:pt x="128420" y="279635"/>
                </a:lnTo>
                <a:lnTo>
                  <a:pt x="145884" y="228311"/>
                </a:lnTo>
                <a:lnTo>
                  <a:pt x="164827" y="179735"/>
                </a:lnTo>
                <a:lnTo>
                  <a:pt x="185249" y="133905"/>
                </a:lnTo>
                <a:lnTo>
                  <a:pt x="207150" y="90822"/>
                </a:lnTo>
                <a:lnTo>
                  <a:pt x="230530" y="50486"/>
                </a:lnTo>
                <a:lnTo>
                  <a:pt x="255389" y="12898"/>
                </a:lnTo>
                <a:lnTo>
                  <a:pt x="239911" y="0"/>
                </a:lnTo>
                <a:close/>
              </a:path>
            </a:pathLst>
          </a:custGeom>
          <a:solidFill>
            <a:srgbClr val="000000"/>
          </a:solidFill>
        </p:spPr>
        <p:txBody>
          <a:bodyPr wrap="square" lIns="0" tIns="0" rIns="0" bIns="0" rtlCol="0"/>
          <a:lstStyle/>
          <a:p>
            <a:endParaRPr/>
          </a:p>
        </p:txBody>
      </p:sp>
      <p:sp>
        <p:nvSpPr>
          <p:cNvPr id="48" name="object 8">
            <a:extLst>
              <a:ext uri="{FF2B5EF4-FFF2-40B4-BE49-F238E27FC236}">
                <a16:creationId xmlns:a16="http://schemas.microsoft.com/office/drawing/2014/main" id="{0661D884-8E37-4074-B104-4B6968A437CD}"/>
              </a:ext>
            </a:extLst>
          </p:cNvPr>
          <p:cNvSpPr txBox="1"/>
          <p:nvPr/>
        </p:nvSpPr>
        <p:spPr>
          <a:xfrm>
            <a:off x="7759474" y="2839697"/>
            <a:ext cx="395605" cy="1488440"/>
          </a:xfrm>
          <a:prstGeom prst="rect">
            <a:avLst/>
          </a:prstGeom>
        </p:spPr>
        <p:txBody>
          <a:bodyPr vert="horz" wrap="square" lIns="0" tIns="12700" rIns="0" bIns="0" rtlCol="0">
            <a:spAutoFit/>
          </a:bodyPr>
          <a:lstStyle/>
          <a:p>
            <a:pPr marL="62230">
              <a:lnSpc>
                <a:spcPct val="100000"/>
              </a:lnSpc>
              <a:spcBef>
                <a:spcPts val="100"/>
              </a:spcBef>
            </a:pPr>
            <a:r>
              <a:rPr sz="3200" spc="175" dirty="0">
                <a:latin typeface="Cambria Math"/>
                <a:cs typeface="Cambria Math"/>
              </a:rPr>
              <a:t>𝑖</a:t>
            </a:r>
            <a:endParaRPr sz="3450" baseline="-15700" dirty="0">
              <a:latin typeface="Cambria Math"/>
              <a:cs typeface="Cambria Math"/>
            </a:endParaRPr>
          </a:p>
          <a:p>
            <a:pPr marL="46355">
              <a:lnSpc>
                <a:spcPts val="3790"/>
              </a:lnSpc>
              <a:spcBef>
                <a:spcPts val="95"/>
              </a:spcBef>
            </a:pPr>
            <a:r>
              <a:rPr sz="3200" spc="-75" dirty="0">
                <a:latin typeface="Cambria Math"/>
                <a:cs typeface="Cambria Math"/>
              </a:rPr>
              <a:t>𝑓</a:t>
            </a:r>
            <a:endParaRPr sz="3450" baseline="-15700" dirty="0">
              <a:latin typeface="Cambria Math"/>
              <a:cs typeface="Cambria Math"/>
            </a:endParaRPr>
          </a:p>
          <a:p>
            <a:pPr marL="25400">
              <a:lnSpc>
                <a:spcPts val="3790"/>
              </a:lnSpc>
            </a:pPr>
            <a:r>
              <a:rPr sz="3200" spc="120" dirty="0">
                <a:latin typeface="Cambria Math"/>
                <a:cs typeface="Cambria Math"/>
              </a:rPr>
              <a:t>𝑜</a:t>
            </a:r>
            <a:endParaRPr sz="3450" baseline="-15700" dirty="0">
              <a:latin typeface="Cambria Math"/>
              <a:cs typeface="Cambria Math"/>
            </a:endParaRPr>
          </a:p>
        </p:txBody>
      </p:sp>
      <p:sp>
        <p:nvSpPr>
          <p:cNvPr id="49" name="object 9">
            <a:extLst>
              <a:ext uri="{FF2B5EF4-FFF2-40B4-BE49-F238E27FC236}">
                <a16:creationId xmlns:a16="http://schemas.microsoft.com/office/drawing/2014/main" id="{E0E413DB-DCE5-4C3B-A477-FE5A47732DAF}"/>
              </a:ext>
            </a:extLst>
          </p:cNvPr>
          <p:cNvSpPr txBox="1"/>
          <p:nvPr/>
        </p:nvSpPr>
        <p:spPr>
          <a:xfrm>
            <a:off x="8570052" y="3592553"/>
            <a:ext cx="316865" cy="513080"/>
          </a:xfrm>
          <a:prstGeom prst="rect">
            <a:avLst/>
          </a:prstGeom>
        </p:spPr>
        <p:txBody>
          <a:bodyPr vert="horz" wrap="square" lIns="0" tIns="12700" rIns="0" bIns="0" rtlCol="0">
            <a:spAutoFit/>
          </a:bodyPr>
          <a:lstStyle/>
          <a:p>
            <a:pPr>
              <a:lnSpc>
                <a:spcPct val="100000"/>
              </a:lnSpc>
              <a:spcBef>
                <a:spcPts val="100"/>
              </a:spcBef>
            </a:pPr>
            <a:r>
              <a:rPr sz="3200" dirty="0">
                <a:latin typeface="Cambria Math"/>
                <a:cs typeface="Cambria Math"/>
              </a:rPr>
              <a:t>=</a:t>
            </a:r>
            <a:endParaRPr sz="3200">
              <a:latin typeface="Cambria Math"/>
              <a:cs typeface="Cambria Math"/>
            </a:endParaRPr>
          </a:p>
        </p:txBody>
      </p:sp>
      <p:sp>
        <p:nvSpPr>
          <p:cNvPr id="50" name="object 10">
            <a:extLst>
              <a:ext uri="{FF2B5EF4-FFF2-40B4-BE49-F238E27FC236}">
                <a16:creationId xmlns:a16="http://schemas.microsoft.com/office/drawing/2014/main" id="{2C9830D2-1226-4B62-AD56-45253933258E}"/>
              </a:ext>
            </a:extLst>
          </p:cNvPr>
          <p:cNvSpPr/>
          <p:nvPr/>
        </p:nvSpPr>
        <p:spPr>
          <a:xfrm>
            <a:off x="8996494" y="3139523"/>
            <a:ext cx="1279525" cy="1510665"/>
          </a:xfrm>
          <a:custGeom>
            <a:avLst/>
            <a:gdLst/>
            <a:ahLst/>
            <a:cxnLst/>
            <a:rect l="l" t="t" r="r" b="b"/>
            <a:pathLst>
              <a:path w="1279525" h="1510664">
                <a:moveTo>
                  <a:pt x="1059687" y="0"/>
                </a:moveTo>
                <a:lnTo>
                  <a:pt x="1046194" y="13691"/>
                </a:lnTo>
                <a:lnTo>
                  <a:pt x="1071825" y="49433"/>
                </a:lnTo>
                <a:lnTo>
                  <a:pt x="1095649" y="88393"/>
                </a:lnTo>
                <a:lnTo>
                  <a:pt x="1117668" y="130574"/>
                </a:lnTo>
                <a:lnTo>
                  <a:pt x="1137880" y="175973"/>
                </a:lnTo>
                <a:lnTo>
                  <a:pt x="1156286" y="224593"/>
                </a:lnTo>
                <a:lnTo>
                  <a:pt x="1172886" y="276431"/>
                </a:lnTo>
                <a:lnTo>
                  <a:pt x="1187679" y="331490"/>
                </a:lnTo>
                <a:lnTo>
                  <a:pt x="1199074" y="381479"/>
                </a:lnTo>
                <a:lnTo>
                  <a:pt x="1208949" y="432278"/>
                </a:lnTo>
                <a:lnTo>
                  <a:pt x="1217305" y="483885"/>
                </a:lnTo>
                <a:lnTo>
                  <a:pt x="1224142" y="536302"/>
                </a:lnTo>
                <a:lnTo>
                  <a:pt x="1229460" y="589528"/>
                </a:lnTo>
                <a:lnTo>
                  <a:pt x="1233258" y="643564"/>
                </a:lnTo>
                <a:lnTo>
                  <a:pt x="1235537" y="698408"/>
                </a:lnTo>
                <a:lnTo>
                  <a:pt x="1236293" y="754260"/>
                </a:lnTo>
                <a:lnTo>
                  <a:pt x="1235537" y="808432"/>
                </a:lnTo>
                <a:lnTo>
                  <a:pt x="1233258" y="862304"/>
                </a:lnTo>
                <a:lnTo>
                  <a:pt x="1229460" y="915676"/>
                </a:lnTo>
                <a:lnTo>
                  <a:pt x="1224142" y="968548"/>
                </a:lnTo>
                <a:lnTo>
                  <a:pt x="1217305" y="1020922"/>
                </a:lnTo>
                <a:lnTo>
                  <a:pt x="1208949" y="1072796"/>
                </a:lnTo>
                <a:lnTo>
                  <a:pt x="1199074" y="1124172"/>
                </a:lnTo>
                <a:lnTo>
                  <a:pt x="1187679" y="1175048"/>
                </a:lnTo>
                <a:lnTo>
                  <a:pt x="1172886" y="1231216"/>
                </a:lnTo>
                <a:lnTo>
                  <a:pt x="1156286" y="1284002"/>
                </a:lnTo>
                <a:lnTo>
                  <a:pt x="1137880" y="1333407"/>
                </a:lnTo>
                <a:lnTo>
                  <a:pt x="1117668" y="1379430"/>
                </a:lnTo>
                <a:lnTo>
                  <a:pt x="1095649" y="1422072"/>
                </a:lnTo>
                <a:lnTo>
                  <a:pt x="1071825" y="1461332"/>
                </a:lnTo>
                <a:lnTo>
                  <a:pt x="1046194" y="1497210"/>
                </a:lnTo>
                <a:lnTo>
                  <a:pt x="1059687" y="1510506"/>
                </a:lnTo>
                <a:lnTo>
                  <a:pt x="1087645" y="1475421"/>
                </a:lnTo>
                <a:lnTo>
                  <a:pt x="1113914" y="1436727"/>
                </a:lnTo>
                <a:lnTo>
                  <a:pt x="1138494" y="1394426"/>
                </a:lnTo>
                <a:lnTo>
                  <a:pt x="1161385" y="1348516"/>
                </a:lnTo>
                <a:lnTo>
                  <a:pt x="1182587" y="1298997"/>
                </a:lnTo>
                <a:lnTo>
                  <a:pt x="1202101" y="1245871"/>
                </a:lnTo>
                <a:lnTo>
                  <a:pt x="1219926" y="1189136"/>
                </a:lnTo>
                <a:lnTo>
                  <a:pt x="1232399" y="1143296"/>
                </a:lnTo>
                <a:lnTo>
                  <a:pt x="1243405" y="1096836"/>
                </a:lnTo>
                <a:lnTo>
                  <a:pt x="1252944" y="1049756"/>
                </a:lnTo>
                <a:lnTo>
                  <a:pt x="1261015" y="1002056"/>
                </a:lnTo>
                <a:lnTo>
                  <a:pt x="1267618" y="953737"/>
                </a:lnTo>
                <a:lnTo>
                  <a:pt x="1272755" y="904798"/>
                </a:lnTo>
                <a:lnTo>
                  <a:pt x="1276423" y="855238"/>
                </a:lnTo>
                <a:lnTo>
                  <a:pt x="1278624" y="805059"/>
                </a:lnTo>
                <a:lnTo>
                  <a:pt x="1279355" y="754062"/>
                </a:lnTo>
                <a:lnTo>
                  <a:pt x="1278624" y="702425"/>
                </a:lnTo>
                <a:lnTo>
                  <a:pt x="1276423" y="651431"/>
                </a:lnTo>
                <a:lnTo>
                  <a:pt x="1272755" y="601276"/>
                </a:lnTo>
                <a:lnTo>
                  <a:pt x="1267618" y="551962"/>
                </a:lnTo>
                <a:lnTo>
                  <a:pt x="1261015" y="503489"/>
                </a:lnTo>
                <a:lnTo>
                  <a:pt x="1252944" y="455855"/>
                </a:lnTo>
                <a:lnTo>
                  <a:pt x="1243405" y="409062"/>
                </a:lnTo>
                <a:lnTo>
                  <a:pt x="1232399" y="363109"/>
                </a:lnTo>
                <a:lnTo>
                  <a:pt x="1219926" y="317996"/>
                </a:lnTo>
                <a:lnTo>
                  <a:pt x="1202101" y="262253"/>
                </a:lnTo>
                <a:lnTo>
                  <a:pt x="1182587" y="209949"/>
                </a:lnTo>
                <a:lnTo>
                  <a:pt x="1161385" y="161082"/>
                </a:lnTo>
                <a:lnTo>
                  <a:pt x="1138494" y="115654"/>
                </a:lnTo>
                <a:lnTo>
                  <a:pt x="1113914" y="73664"/>
                </a:lnTo>
                <a:lnTo>
                  <a:pt x="1087645" y="35113"/>
                </a:lnTo>
                <a:lnTo>
                  <a:pt x="1059687" y="0"/>
                </a:lnTo>
                <a:close/>
              </a:path>
              <a:path w="1279525" h="1510664">
                <a:moveTo>
                  <a:pt x="219670" y="0"/>
                </a:moveTo>
                <a:lnTo>
                  <a:pt x="191662" y="35113"/>
                </a:lnTo>
                <a:lnTo>
                  <a:pt x="165355" y="73664"/>
                </a:lnTo>
                <a:lnTo>
                  <a:pt x="140749" y="115654"/>
                </a:lnTo>
                <a:lnTo>
                  <a:pt x="117843" y="161082"/>
                </a:lnTo>
                <a:lnTo>
                  <a:pt x="96639" y="209949"/>
                </a:lnTo>
                <a:lnTo>
                  <a:pt x="77135" y="262253"/>
                </a:lnTo>
                <a:lnTo>
                  <a:pt x="59333" y="317996"/>
                </a:lnTo>
                <a:lnTo>
                  <a:pt x="46880" y="363109"/>
                </a:lnTo>
                <a:lnTo>
                  <a:pt x="35892" y="409062"/>
                </a:lnTo>
                <a:lnTo>
                  <a:pt x="26370" y="455855"/>
                </a:lnTo>
                <a:lnTo>
                  <a:pt x="18312" y="503489"/>
                </a:lnTo>
                <a:lnTo>
                  <a:pt x="11720" y="551962"/>
                </a:lnTo>
                <a:lnTo>
                  <a:pt x="6592" y="601276"/>
                </a:lnTo>
                <a:lnTo>
                  <a:pt x="2930" y="651431"/>
                </a:lnTo>
                <a:lnTo>
                  <a:pt x="732" y="702425"/>
                </a:lnTo>
                <a:lnTo>
                  <a:pt x="0" y="754260"/>
                </a:lnTo>
                <a:lnTo>
                  <a:pt x="732" y="805059"/>
                </a:lnTo>
                <a:lnTo>
                  <a:pt x="2930" y="855238"/>
                </a:lnTo>
                <a:lnTo>
                  <a:pt x="6592" y="904798"/>
                </a:lnTo>
                <a:lnTo>
                  <a:pt x="11720" y="953737"/>
                </a:lnTo>
                <a:lnTo>
                  <a:pt x="18312" y="1002056"/>
                </a:lnTo>
                <a:lnTo>
                  <a:pt x="26370" y="1049756"/>
                </a:lnTo>
                <a:lnTo>
                  <a:pt x="35892" y="1096836"/>
                </a:lnTo>
                <a:lnTo>
                  <a:pt x="46880" y="1143296"/>
                </a:lnTo>
                <a:lnTo>
                  <a:pt x="59333" y="1189136"/>
                </a:lnTo>
                <a:lnTo>
                  <a:pt x="77135" y="1245871"/>
                </a:lnTo>
                <a:lnTo>
                  <a:pt x="96639" y="1298997"/>
                </a:lnTo>
                <a:lnTo>
                  <a:pt x="117843" y="1348516"/>
                </a:lnTo>
                <a:lnTo>
                  <a:pt x="140749" y="1394426"/>
                </a:lnTo>
                <a:lnTo>
                  <a:pt x="165355" y="1436727"/>
                </a:lnTo>
                <a:lnTo>
                  <a:pt x="191662" y="1475421"/>
                </a:lnTo>
                <a:lnTo>
                  <a:pt x="219670" y="1510506"/>
                </a:lnTo>
                <a:lnTo>
                  <a:pt x="232966" y="1497210"/>
                </a:lnTo>
                <a:lnTo>
                  <a:pt x="207337" y="1461332"/>
                </a:lnTo>
                <a:lnTo>
                  <a:pt x="183518" y="1422072"/>
                </a:lnTo>
                <a:lnTo>
                  <a:pt x="161510" y="1379430"/>
                </a:lnTo>
                <a:lnTo>
                  <a:pt x="141311" y="1333407"/>
                </a:lnTo>
                <a:lnTo>
                  <a:pt x="122923" y="1284002"/>
                </a:lnTo>
                <a:lnTo>
                  <a:pt x="106345" y="1231216"/>
                </a:lnTo>
                <a:lnTo>
                  <a:pt x="91578" y="1175048"/>
                </a:lnTo>
                <a:lnTo>
                  <a:pt x="80207" y="1124172"/>
                </a:lnTo>
                <a:lnTo>
                  <a:pt x="70352" y="1072796"/>
                </a:lnTo>
                <a:lnTo>
                  <a:pt x="62013" y="1020922"/>
                </a:lnTo>
                <a:lnTo>
                  <a:pt x="55190" y="968548"/>
                </a:lnTo>
                <a:lnTo>
                  <a:pt x="49883" y="915676"/>
                </a:lnTo>
                <a:lnTo>
                  <a:pt x="46093" y="862304"/>
                </a:lnTo>
                <a:lnTo>
                  <a:pt x="43818" y="808432"/>
                </a:lnTo>
                <a:lnTo>
                  <a:pt x="43060" y="754062"/>
                </a:lnTo>
                <a:lnTo>
                  <a:pt x="43820" y="698408"/>
                </a:lnTo>
                <a:lnTo>
                  <a:pt x="46099" y="643564"/>
                </a:lnTo>
                <a:lnTo>
                  <a:pt x="49897" y="589528"/>
                </a:lnTo>
                <a:lnTo>
                  <a:pt x="55215" y="536302"/>
                </a:lnTo>
                <a:lnTo>
                  <a:pt x="62052" y="483885"/>
                </a:lnTo>
                <a:lnTo>
                  <a:pt x="70408" y="432278"/>
                </a:lnTo>
                <a:lnTo>
                  <a:pt x="80284" y="381479"/>
                </a:lnTo>
                <a:lnTo>
                  <a:pt x="91678" y="331490"/>
                </a:lnTo>
                <a:lnTo>
                  <a:pt x="106468" y="276431"/>
                </a:lnTo>
                <a:lnTo>
                  <a:pt x="123055" y="224593"/>
                </a:lnTo>
                <a:lnTo>
                  <a:pt x="141441" y="175973"/>
                </a:lnTo>
                <a:lnTo>
                  <a:pt x="161625" y="130574"/>
                </a:lnTo>
                <a:lnTo>
                  <a:pt x="183607" y="88393"/>
                </a:lnTo>
                <a:lnTo>
                  <a:pt x="207387" y="49433"/>
                </a:lnTo>
                <a:lnTo>
                  <a:pt x="232966" y="13691"/>
                </a:lnTo>
                <a:lnTo>
                  <a:pt x="219670" y="0"/>
                </a:lnTo>
                <a:close/>
              </a:path>
            </a:pathLst>
          </a:custGeom>
          <a:solidFill>
            <a:srgbClr val="000000"/>
          </a:solidFill>
        </p:spPr>
        <p:txBody>
          <a:bodyPr wrap="square" lIns="0" tIns="0" rIns="0" bIns="0" rtlCol="0"/>
          <a:lstStyle/>
          <a:p>
            <a:endParaRPr/>
          </a:p>
        </p:txBody>
      </p:sp>
      <p:sp>
        <p:nvSpPr>
          <p:cNvPr id="51" name="object 11">
            <a:extLst>
              <a:ext uri="{FF2B5EF4-FFF2-40B4-BE49-F238E27FC236}">
                <a16:creationId xmlns:a16="http://schemas.microsoft.com/office/drawing/2014/main" id="{97D6446A-1616-4F54-93A6-D9E977EEC079}"/>
              </a:ext>
            </a:extLst>
          </p:cNvPr>
          <p:cNvSpPr txBox="1"/>
          <p:nvPr/>
        </p:nvSpPr>
        <p:spPr>
          <a:xfrm>
            <a:off x="9512074" y="2854937"/>
            <a:ext cx="250825" cy="1464310"/>
          </a:xfrm>
          <a:prstGeom prst="rect">
            <a:avLst/>
          </a:prstGeom>
        </p:spPr>
        <p:txBody>
          <a:bodyPr vert="horz" wrap="square" lIns="0" tIns="12700" rIns="0" bIns="0" rtlCol="0">
            <a:spAutoFit/>
          </a:bodyPr>
          <a:lstStyle/>
          <a:p>
            <a:pPr>
              <a:lnSpc>
                <a:spcPts val="3790"/>
              </a:lnSpc>
              <a:spcBef>
                <a:spcPts val="100"/>
              </a:spcBef>
            </a:pPr>
            <a:r>
              <a:rPr sz="3200" dirty="0">
                <a:latin typeface="Cambria Math"/>
                <a:cs typeface="Cambria Math"/>
              </a:rPr>
              <a:t>𝜎</a:t>
            </a:r>
            <a:endParaRPr sz="3200">
              <a:latin typeface="Cambria Math"/>
              <a:cs typeface="Cambria Math"/>
            </a:endParaRPr>
          </a:p>
          <a:p>
            <a:pPr>
              <a:lnSpc>
                <a:spcPts val="3745"/>
              </a:lnSpc>
            </a:pPr>
            <a:r>
              <a:rPr sz="3200" dirty="0">
                <a:latin typeface="Cambria Math"/>
                <a:cs typeface="Cambria Math"/>
              </a:rPr>
              <a:t>𝜎</a:t>
            </a:r>
            <a:endParaRPr sz="3200">
              <a:latin typeface="Cambria Math"/>
              <a:cs typeface="Cambria Math"/>
            </a:endParaRPr>
          </a:p>
          <a:p>
            <a:pPr>
              <a:lnSpc>
                <a:spcPts val="3790"/>
              </a:lnSpc>
            </a:pPr>
            <a:r>
              <a:rPr sz="3200" dirty="0">
                <a:latin typeface="Cambria Math"/>
                <a:cs typeface="Cambria Math"/>
              </a:rPr>
              <a:t>𝜎</a:t>
            </a:r>
            <a:endParaRPr sz="3200">
              <a:latin typeface="Cambria Math"/>
              <a:cs typeface="Cambria Math"/>
            </a:endParaRPr>
          </a:p>
        </p:txBody>
      </p:sp>
      <p:sp>
        <p:nvSpPr>
          <p:cNvPr id="52" name="object 12">
            <a:extLst>
              <a:ext uri="{FF2B5EF4-FFF2-40B4-BE49-F238E27FC236}">
                <a16:creationId xmlns:a16="http://schemas.microsoft.com/office/drawing/2014/main" id="{8A0DC1FD-90AB-494E-A250-5C42158DC09C}"/>
              </a:ext>
            </a:extLst>
          </p:cNvPr>
          <p:cNvSpPr/>
          <p:nvPr/>
        </p:nvSpPr>
        <p:spPr>
          <a:xfrm>
            <a:off x="10408328" y="3493353"/>
            <a:ext cx="2872105" cy="803275"/>
          </a:xfrm>
          <a:custGeom>
            <a:avLst/>
            <a:gdLst/>
            <a:ahLst/>
            <a:cxnLst/>
            <a:rect l="l" t="t" r="r" b="b"/>
            <a:pathLst>
              <a:path w="2872104" h="803275">
                <a:moveTo>
                  <a:pt x="154178" y="13296"/>
                </a:moveTo>
                <a:lnTo>
                  <a:pt x="114909" y="25984"/>
                </a:lnTo>
                <a:lnTo>
                  <a:pt x="88988" y="59105"/>
                </a:lnTo>
                <a:lnTo>
                  <a:pt x="64909" y="99364"/>
                </a:lnTo>
                <a:lnTo>
                  <a:pt x="42659" y="146748"/>
                </a:lnTo>
                <a:lnTo>
                  <a:pt x="27305" y="189534"/>
                </a:lnTo>
                <a:lnTo>
                  <a:pt x="15354" y="236372"/>
                </a:lnTo>
                <a:lnTo>
                  <a:pt x="6819" y="287274"/>
                </a:lnTo>
                <a:lnTo>
                  <a:pt x="1701" y="342226"/>
                </a:lnTo>
                <a:lnTo>
                  <a:pt x="0" y="401434"/>
                </a:lnTo>
                <a:lnTo>
                  <a:pt x="1701" y="460387"/>
                </a:lnTo>
                <a:lnTo>
                  <a:pt x="6819" y="515454"/>
                </a:lnTo>
                <a:lnTo>
                  <a:pt x="15354" y="566432"/>
                </a:lnTo>
                <a:lnTo>
                  <a:pt x="27305" y="613333"/>
                </a:lnTo>
                <a:lnTo>
                  <a:pt x="42659" y="656132"/>
                </a:lnTo>
                <a:lnTo>
                  <a:pt x="64909" y="703516"/>
                </a:lnTo>
                <a:lnTo>
                  <a:pt x="88988" y="743762"/>
                </a:lnTo>
                <a:lnTo>
                  <a:pt x="114909" y="776884"/>
                </a:lnTo>
                <a:lnTo>
                  <a:pt x="142671" y="802881"/>
                </a:lnTo>
                <a:lnTo>
                  <a:pt x="154178" y="789584"/>
                </a:lnTo>
                <a:lnTo>
                  <a:pt x="130175" y="763143"/>
                </a:lnTo>
                <a:lnTo>
                  <a:pt x="108343" y="730250"/>
                </a:lnTo>
                <a:lnTo>
                  <a:pt x="88696" y="690905"/>
                </a:lnTo>
                <a:lnTo>
                  <a:pt x="71234" y="645121"/>
                </a:lnTo>
                <a:lnTo>
                  <a:pt x="59448" y="603999"/>
                </a:lnTo>
                <a:lnTo>
                  <a:pt x="50279" y="559079"/>
                </a:lnTo>
                <a:lnTo>
                  <a:pt x="43726" y="510336"/>
                </a:lnTo>
                <a:lnTo>
                  <a:pt x="39801" y="457796"/>
                </a:lnTo>
                <a:lnTo>
                  <a:pt x="38493" y="401243"/>
                </a:lnTo>
                <a:lnTo>
                  <a:pt x="39801" y="345084"/>
                </a:lnTo>
                <a:lnTo>
                  <a:pt x="43726" y="292531"/>
                </a:lnTo>
                <a:lnTo>
                  <a:pt x="50279" y="243801"/>
                </a:lnTo>
                <a:lnTo>
                  <a:pt x="59448" y="198869"/>
                </a:lnTo>
                <a:lnTo>
                  <a:pt x="71234" y="157759"/>
                </a:lnTo>
                <a:lnTo>
                  <a:pt x="88696" y="111963"/>
                </a:lnTo>
                <a:lnTo>
                  <a:pt x="108343" y="72631"/>
                </a:lnTo>
                <a:lnTo>
                  <a:pt x="130175" y="39738"/>
                </a:lnTo>
                <a:lnTo>
                  <a:pt x="154178" y="13296"/>
                </a:lnTo>
                <a:close/>
              </a:path>
              <a:path w="2872104" h="803275">
                <a:moveTo>
                  <a:pt x="824420" y="13296"/>
                </a:moveTo>
                <a:lnTo>
                  <a:pt x="785152" y="25984"/>
                </a:lnTo>
                <a:lnTo>
                  <a:pt x="759231" y="59105"/>
                </a:lnTo>
                <a:lnTo>
                  <a:pt x="735152" y="99364"/>
                </a:lnTo>
                <a:lnTo>
                  <a:pt x="712901" y="146748"/>
                </a:lnTo>
                <a:lnTo>
                  <a:pt x="697547" y="189534"/>
                </a:lnTo>
                <a:lnTo>
                  <a:pt x="685596" y="236372"/>
                </a:lnTo>
                <a:lnTo>
                  <a:pt x="677062" y="287274"/>
                </a:lnTo>
                <a:lnTo>
                  <a:pt x="671944" y="342226"/>
                </a:lnTo>
                <a:lnTo>
                  <a:pt x="670242" y="401434"/>
                </a:lnTo>
                <a:lnTo>
                  <a:pt x="671944" y="460387"/>
                </a:lnTo>
                <a:lnTo>
                  <a:pt x="677062" y="515454"/>
                </a:lnTo>
                <a:lnTo>
                  <a:pt x="685596" y="566432"/>
                </a:lnTo>
                <a:lnTo>
                  <a:pt x="697547" y="613333"/>
                </a:lnTo>
                <a:lnTo>
                  <a:pt x="712901" y="656132"/>
                </a:lnTo>
                <a:lnTo>
                  <a:pt x="735152" y="703516"/>
                </a:lnTo>
                <a:lnTo>
                  <a:pt x="759231" y="743762"/>
                </a:lnTo>
                <a:lnTo>
                  <a:pt x="785152" y="776884"/>
                </a:lnTo>
                <a:lnTo>
                  <a:pt x="812914" y="802881"/>
                </a:lnTo>
                <a:lnTo>
                  <a:pt x="824420" y="789584"/>
                </a:lnTo>
                <a:lnTo>
                  <a:pt x="800417" y="763143"/>
                </a:lnTo>
                <a:lnTo>
                  <a:pt x="778586" y="730250"/>
                </a:lnTo>
                <a:lnTo>
                  <a:pt x="758939" y="690905"/>
                </a:lnTo>
                <a:lnTo>
                  <a:pt x="741476" y="645121"/>
                </a:lnTo>
                <a:lnTo>
                  <a:pt x="729691" y="603999"/>
                </a:lnTo>
                <a:lnTo>
                  <a:pt x="720521" y="559079"/>
                </a:lnTo>
                <a:lnTo>
                  <a:pt x="713968" y="510336"/>
                </a:lnTo>
                <a:lnTo>
                  <a:pt x="710044" y="457796"/>
                </a:lnTo>
                <a:lnTo>
                  <a:pt x="708736" y="401243"/>
                </a:lnTo>
                <a:lnTo>
                  <a:pt x="710044" y="345084"/>
                </a:lnTo>
                <a:lnTo>
                  <a:pt x="713968" y="292531"/>
                </a:lnTo>
                <a:lnTo>
                  <a:pt x="720521" y="243801"/>
                </a:lnTo>
                <a:lnTo>
                  <a:pt x="729691" y="198869"/>
                </a:lnTo>
                <a:lnTo>
                  <a:pt x="741476" y="157759"/>
                </a:lnTo>
                <a:lnTo>
                  <a:pt x="758939" y="111963"/>
                </a:lnTo>
                <a:lnTo>
                  <a:pt x="778586" y="72631"/>
                </a:lnTo>
                <a:lnTo>
                  <a:pt x="800417" y="39738"/>
                </a:lnTo>
                <a:lnTo>
                  <a:pt x="824420" y="13296"/>
                </a:lnTo>
                <a:close/>
              </a:path>
              <a:path w="2872104" h="803275">
                <a:moveTo>
                  <a:pt x="1772221" y="401243"/>
                </a:moveTo>
                <a:lnTo>
                  <a:pt x="1770507" y="342226"/>
                </a:lnTo>
                <a:lnTo>
                  <a:pt x="1765388" y="287274"/>
                </a:lnTo>
                <a:lnTo>
                  <a:pt x="1756854" y="236372"/>
                </a:lnTo>
                <a:lnTo>
                  <a:pt x="1744916" y="189534"/>
                </a:lnTo>
                <a:lnTo>
                  <a:pt x="1729549" y="146748"/>
                </a:lnTo>
                <a:lnTo>
                  <a:pt x="1707299" y="99364"/>
                </a:lnTo>
                <a:lnTo>
                  <a:pt x="1683219" y="59105"/>
                </a:lnTo>
                <a:lnTo>
                  <a:pt x="1657299" y="25984"/>
                </a:lnTo>
                <a:lnTo>
                  <a:pt x="1629537" y="0"/>
                </a:lnTo>
                <a:lnTo>
                  <a:pt x="1618030" y="13296"/>
                </a:lnTo>
                <a:lnTo>
                  <a:pt x="1642046" y="39738"/>
                </a:lnTo>
                <a:lnTo>
                  <a:pt x="1663865" y="72631"/>
                </a:lnTo>
                <a:lnTo>
                  <a:pt x="1683512" y="111963"/>
                </a:lnTo>
                <a:lnTo>
                  <a:pt x="1700974" y="157759"/>
                </a:lnTo>
                <a:lnTo>
                  <a:pt x="1712760" y="198869"/>
                </a:lnTo>
                <a:lnTo>
                  <a:pt x="1721929" y="243801"/>
                </a:lnTo>
                <a:lnTo>
                  <a:pt x="1728482" y="292531"/>
                </a:lnTo>
                <a:lnTo>
                  <a:pt x="1732407" y="345084"/>
                </a:lnTo>
                <a:lnTo>
                  <a:pt x="1733715" y="401434"/>
                </a:lnTo>
                <a:lnTo>
                  <a:pt x="1732407" y="457796"/>
                </a:lnTo>
                <a:lnTo>
                  <a:pt x="1728482" y="510336"/>
                </a:lnTo>
                <a:lnTo>
                  <a:pt x="1721929" y="559079"/>
                </a:lnTo>
                <a:lnTo>
                  <a:pt x="1712760" y="603999"/>
                </a:lnTo>
                <a:lnTo>
                  <a:pt x="1700974" y="645121"/>
                </a:lnTo>
                <a:lnTo>
                  <a:pt x="1683512" y="690905"/>
                </a:lnTo>
                <a:lnTo>
                  <a:pt x="1663865" y="730250"/>
                </a:lnTo>
                <a:lnTo>
                  <a:pt x="1642046" y="763143"/>
                </a:lnTo>
                <a:lnTo>
                  <a:pt x="1618030" y="789584"/>
                </a:lnTo>
                <a:lnTo>
                  <a:pt x="1629537" y="802881"/>
                </a:lnTo>
                <a:lnTo>
                  <a:pt x="1683219" y="743762"/>
                </a:lnTo>
                <a:lnTo>
                  <a:pt x="1707299" y="703516"/>
                </a:lnTo>
                <a:lnTo>
                  <a:pt x="1729549" y="656132"/>
                </a:lnTo>
                <a:lnTo>
                  <a:pt x="1744916" y="613333"/>
                </a:lnTo>
                <a:lnTo>
                  <a:pt x="1756854" y="566432"/>
                </a:lnTo>
                <a:lnTo>
                  <a:pt x="1765388" y="515454"/>
                </a:lnTo>
                <a:lnTo>
                  <a:pt x="1770507" y="460387"/>
                </a:lnTo>
                <a:lnTo>
                  <a:pt x="1772221" y="401243"/>
                </a:lnTo>
                <a:close/>
              </a:path>
              <a:path w="2872104" h="803275">
                <a:moveTo>
                  <a:pt x="2871660" y="401243"/>
                </a:moveTo>
                <a:lnTo>
                  <a:pt x="2869946" y="342226"/>
                </a:lnTo>
                <a:lnTo>
                  <a:pt x="2864828" y="287274"/>
                </a:lnTo>
                <a:lnTo>
                  <a:pt x="2856293" y="236372"/>
                </a:lnTo>
                <a:lnTo>
                  <a:pt x="2844355" y="189534"/>
                </a:lnTo>
                <a:lnTo>
                  <a:pt x="2828988" y="146748"/>
                </a:lnTo>
                <a:lnTo>
                  <a:pt x="2806738" y="99364"/>
                </a:lnTo>
                <a:lnTo>
                  <a:pt x="2782659" y="59105"/>
                </a:lnTo>
                <a:lnTo>
                  <a:pt x="2756738" y="25984"/>
                </a:lnTo>
                <a:lnTo>
                  <a:pt x="2728976" y="0"/>
                </a:lnTo>
                <a:lnTo>
                  <a:pt x="2717469" y="13296"/>
                </a:lnTo>
                <a:lnTo>
                  <a:pt x="2741485" y="39738"/>
                </a:lnTo>
                <a:lnTo>
                  <a:pt x="2763304" y="72631"/>
                </a:lnTo>
                <a:lnTo>
                  <a:pt x="2782951" y="111963"/>
                </a:lnTo>
                <a:lnTo>
                  <a:pt x="2800413" y="157759"/>
                </a:lnTo>
                <a:lnTo>
                  <a:pt x="2812199" y="198869"/>
                </a:lnTo>
                <a:lnTo>
                  <a:pt x="2821368" y="243801"/>
                </a:lnTo>
                <a:lnTo>
                  <a:pt x="2827921" y="292531"/>
                </a:lnTo>
                <a:lnTo>
                  <a:pt x="2831846" y="345084"/>
                </a:lnTo>
                <a:lnTo>
                  <a:pt x="2833154" y="401434"/>
                </a:lnTo>
                <a:lnTo>
                  <a:pt x="2831846" y="457796"/>
                </a:lnTo>
                <a:lnTo>
                  <a:pt x="2827921" y="510336"/>
                </a:lnTo>
                <a:lnTo>
                  <a:pt x="2821368" y="559079"/>
                </a:lnTo>
                <a:lnTo>
                  <a:pt x="2812199" y="603999"/>
                </a:lnTo>
                <a:lnTo>
                  <a:pt x="2800413" y="645121"/>
                </a:lnTo>
                <a:lnTo>
                  <a:pt x="2782951" y="690905"/>
                </a:lnTo>
                <a:lnTo>
                  <a:pt x="2763304" y="730250"/>
                </a:lnTo>
                <a:lnTo>
                  <a:pt x="2741485" y="763143"/>
                </a:lnTo>
                <a:lnTo>
                  <a:pt x="2717469" y="789584"/>
                </a:lnTo>
                <a:lnTo>
                  <a:pt x="2728976" y="802881"/>
                </a:lnTo>
                <a:lnTo>
                  <a:pt x="2782659" y="743762"/>
                </a:lnTo>
                <a:lnTo>
                  <a:pt x="2806738" y="703516"/>
                </a:lnTo>
                <a:lnTo>
                  <a:pt x="2828988" y="656132"/>
                </a:lnTo>
                <a:lnTo>
                  <a:pt x="2844355" y="613333"/>
                </a:lnTo>
                <a:lnTo>
                  <a:pt x="2856293" y="566432"/>
                </a:lnTo>
                <a:lnTo>
                  <a:pt x="2864828" y="515454"/>
                </a:lnTo>
                <a:lnTo>
                  <a:pt x="2869946" y="460387"/>
                </a:lnTo>
                <a:lnTo>
                  <a:pt x="2871660" y="401243"/>
                </a:lnTo>
                <a:close/>
              </a:path>
            </a:pathLst>
          </a:custGeom>
          <a:solidFill>
            <a:srgbClr val="000000"/>
          </a:solidFill>
        </p:spPr>
        <p:txBody>
          <a:bodyPr wrap="square" lIns="0" tIns="0" rIns="0" bIns="0" rtlCol="0"/>
          <a:lstStyle/>
          <a:p>
            <a:endParaRPr/>
          </a:p>
        </p:txBody>
      </p:sp>
      <p:sp>
        <p:nvSpPr>
          <p:cNvPr id="53" name="object 13">
            <a:extLst>
              <a:ext uri="{FF2B5EF4-FFF2-40B4-BE49-F238E27FC236}">
                <a16:creationId xmlns:a16="http://schemas.microsoft.com/office/drawing/2014/main" id="{82801835-9053-4F3B-BD53-DB5841B763E0}"/>
              </a:ext>
            </a:extLst>
          </p:cNvPr>
          <p:cNvSpPr txBox="1"/>
          <p:nvPr/>
        </p:nvSpPr>
        <p:spPr>
          <a:xfrm>
            <a:off x="10550045" y="3418817"/>
            <a:ext cx="1482725" cy="513080"/>
          </a:xfrm>
          <a:prstGeom prst="rect">
            <a:avLst/>
          </a:prstGeom>
        </p:spPr>
        <p:txBody>
          <a:bodyPr vert="horz" wrap="square" lIns="0" tIns="12700" rIns="0" bIns="0" rtlCol="0">
            <a:spAutoFit/>
          </a:bodyPr>
          <a:lstStyle/>
          <a:p>
            <a:pPr marL="25400">
              <a:lnSpc>
                <a:spcPct val="100000"/>
              </a:lnSpc>
              <a:spcBef>
                <a:spcPts val="100"/>
              </a:spcBef>
              <a:tabLst>
                <a:tab pos="695325" algn="l"/>
              </a:tabLst>
            </a:pPr>
            <a:r>
              <a:rPr sz="4800" baseline="-23437" dirty="0">
                <a:latin typeface="Cambria Math"/>
                <a:cs typeface="Cambria Math"/>
              </a:rPr>
              <a:t>𝑊	</a:t>
            </a:r>
            <a:r>
              <a:rPr sz="4800" spc="419" baseline="11284" dirty="0">
                <a:latin typeface="Cambria Math"/>
                <a:cs typeface="Cambria Math"/>
              </a:rPr>
              <a:t>ℎ</a:t>
            </a:r>
            <a:r>
              <a:rPr lang="en-US" sz="2300" spc="280" dirty="0">
                <a:latin typeface="Cambria Math"/>
                <a:cs typeface="Cambria Math"/>
              </a:rPr>
              <a:t>t-1</a:t>
            </a:r>
            <a:endParaRPr sz="2300" dirty="0">
              <a:latin typeface="Cambria Math"/>
              <a:cs typeface="Cambria Math"/>
            </a:endParaRPr>
          </a:p>
        </p:txBody>
      </p:sp>
      <p:sp>
        <p:nvSpPr>
          <p:cNvPr id="54" name="object 14">
            <a:extLst>
              <a:ext uri="{FF2B5EF4-FFF2-40B4-BE49-F238E27FC236}">
                <a16:creationId xmlns:a16="http://schemas.microsoft.com/office/drawing/2014/main" id="{556A7026-8D39-4229-B629-B069550D3CF6}"/>
              </a:ext>
            </a:extLst>
          </p:cNvPr>
          <p:cNvSpPr txBox="1"/>
          <p:nvPr/>
        </p:nvSpPr>
        <p:spPr>
          <a:xfrm>
            <a:off x="11420694" y="3812009"/>
            <a:ext cx="404495" cy="513080"/>
          </a:xfrm>
          <a:prstGeom prst="rect">
            <a:avLst/>
          </a:prstGeom>
        </p:spPr>
        <p:txBody>
          <a:bodyPr vert="horz" wrap="square" lIns="0" tIns="12700" rIns="0" bIns="0" rtlCol="0">
            <a:spAutoFit/>
          </a:bodyPr>
          <a:lstStyle/>
          <a:p>
            <a:pPr marL="25400">
              <a:lnSpc>
                <a:spcPct val="100000"/>
              </a:lnSpc>
              <a:spcBef>
                <a:spcPts val="100"/>
              </a:spcBef>
            </a:pPr>
            <a:r>
              <a:rPr sz="3200" spc="160" dirty="0">
                <a:latin typeface="Cambria Math"/>
                <a:cs typeface="Cambria Math"/>
              </a:rPr>
              <a:t>𝑥</a:t>
            </a:r>
            <a:r>
              <a:rPr lang="en-US" sz="3450" spc="240" baseline="-15700" dirty="0">
                <a:latin typeface="Cambria Math"/>
                <a:cs typeface="Cambria Math"/>
              </a:rPr>
              <a:t>t</a:t>
            </a:r>
            <a:endParaRPr sz="3450" baseline="-15700" dirty="0">
              <a:latin typeface="Cambria Math"/>
              <a:cs typeface="Cambria Math"/>
            </a:endParaRPr>
          </a:p>
        </p:txBody>
      </p:sp>
      <p:sp>
        <p:nvSpPr>
          <p:cNvPr id="55" name="object 16">
            <a:extLst>
              <a:ext uri="{FF2B5EF4-FFF2-40B4-BE49-F238E27FC236}">
                <a16:creationId xmlns:a16="http://schemas.microsoft.com/office/drawing/2014/main" id="{670443DB-E2DD-49D5-BCB5-BDC70F21B42A}"/>
              </a:ext>
            </a:extLst>
          </p:cNvPr>
          <p:cNvSpPr/>
          <p:nvPr/>
        </p:nvSpPr>
        <p:spPr>
          <a:xfrm>
            <a:off x="10146662" y="5370302"/>
            <a:ext cx="598805" cy="376555"/>
          </a:xfrm>
          <a:custGeom>
            <a:avLst/>
            <a:gdLst/>
            <a:ahLst/>
            <a:cxnLst/>
            <a:rect l="l" t="t" r="r" b="b"/>
            <a:pathLst>
              <a:path w="598804" h="376554">
                <a:moveTo>
                  <a:pt x="478257" y="0"/>
                </a:moveTo>
                <a:lnTo>
                  <a:pt x="472899" y="15279"/>
                </a:lnTo>
                <a:lnTo>
                  <a:pt x="494690" y="24736"/>
                </a:lnTo>
                <a:lnTo>
                  <a:pt x="513430" y="37826"/>
                </a:lnTo>
                <a:lnTo>
                  <a:pt x="541757" y="74909"/>
                </a:lnTo>
                <a:lnTo>
                  <a:pt x="558426" y="124941"/>
                </a:lnTo>
                <a:lnTo>
                  <a:pt x="563982" y="186333"/>
                </a:lnTo>
                <a:lnTo>
                  <a:pt x="562587" y="219533"/>
                </a:lnTo>
                <a:lnTo>
                  <a:pt x="551425" y="276783"/>
                </a:lnTo>
                <a:lnTo>
                  <a:pt x="529026" y="321493"/>
                </a:lnTo>
                <a:lnTo>
                  <a:pt x="494944" y="351655"/>
                </a:lnTo>
                <a:lnTo>
                  <a:pt x="473495" y="361156"/>
                </a:lnTo>
                <a:lnTo>
                  <a:pt x="478257" y="376435"/>
                </a:lnTo>
                <a:lnTo>
                  <a:pt x="529603" y="352350"/>
                </a:lnTo>
                <a:lnTo>
                  <a:pt x="567355" y="310653"/>
                </a:lnTo>
                <a:lnTo>
                  <a:pt x="590573" y="254818"/>
                </a:lnTo>
                <a:lnTo>
                  <a:pt x="598312" y="188316"/>
                </a:lnTo>
                <a:lnTo>
                  <a:pt x="596371" y="153807"/>
                </a:lnTo>
                <a:lnTo>
                  <a:pt x="580843" y="92639"/>
                </a:lnTo>
                <a:lnTo>
                  <a:pt x="550048" y="42843"/>
                </a:lnTo>
                <a:lnTo>
                  <a:pt x="505549" y="9853"/>
                </a:lnTo>
                <a:lnTo>
                  <a:pt x="478257" y="0"/>
                </a:lnTo>
                <a:close/>
              </a:path>
              <a:path w="598804" h="376554">
                <a:moveTo>
                  <a:pt x="120054" y="0"/>
                </a:moveTo>
                <a:lnTo>
                  <a:pt x="68832" y="24134"/>
                </a:lnTo>
                <a:lnTo>
                  <a:pt x="31055" y="65980"/>
                </a:lnTo>
                <a:lnTo>
                  <a:pt x="7763" y="121915"/>
                </a:lnTo>
                <a:lnTo>
                  <a:pt x="0" y="188316"/>
                </a:lnTo>
                <a:lnTo>
                  <a:pt x="1934" y="222901"/>
                </a:lnTo>
                <a:lnTo>
                  <a:pt x="17412" y="284069"/>
                </a:lnTo>
                <a:lnTo>
                  <a:pt x="48133" y="333703"/>
                </a:lnTo>
                <a:lnTo>
                  <a:pt x="92682" y="366594"/>
                </a:lnTo>
                <a:lnTo>
                  <a:pt x="120054" y="376435"/>
                </a:lnTo>
                <a:lnTo>
                  <a:pt x="124816" y="361156"/>
                </a:lnTo>
                <a:lnTo>
                  <a:pt x="103366" y="351655"/>
                </a:lnTo>
                <a:lnTo>
                  <a:pt x="84856" y="338435"/>
                </a:lnTo>
                <a:lnTo>
                  <a:pt x="56653" y="300831"/>
                </a:lnTo>
                <a:lnTo>
                  <a:pt x="39910" y="249683"/>
                </a:lnTo>
                <a:lnTo>
                  <a:pt x="34329" y="186333"/>
                </a:lnTo>
                <a:lnTo>
                  <a:pt x="35724" y="154216"/>
                </a:lnTo>
                <a:lnTo>
                  <a:pt x="46886" y="98505"/>
                </a:lnTo>
                <a:lnTo>
                  <a:pt x="69322" y="54551"/>
                </a:lnTo>
                <a:lnTo>
                  <a:pt x="103702" y="24736"/>
                </a:lnTo>
                <a:lnTo>
                  <a:pt x="125412" y="15279"/>
                </a:lnTo>
                <a:lnTo>
                  <a:pt x="120054" y="0"/>
                </a:lnTo>
                <a:close/>
              </a:path>
            </a:pathLst>
          </a:custGeom>
          <a:solidFill>
            <a:srgbClr val="000000"/>
          </a:solidFill>
        </p:spPr>
        <p:txBody>
          <a:bodyPr wrap="square" lIns="0" tIns="0" rIns="0" bIns="0" rtlCol="0"/>
          <a:lstStyle/>
          <a:p>
            <a:endParaRPr/>
          </a:p>
        </p:txBody>
      </p:sp>
      <p:sp>
        <p:nvSpPr>
          <p:cNvPr id="56" name="object 17">
            <a:extLst>
              <a:ext uri="{FF2B5EF4-FFF2-40B4-BE49-F238E27FC236}">
                <a16:creationId xmlns:a16="http://schemas.microsoft.com/office/drawing/2014/main" id="{BB82EE82-6FC0-4E34-A543-A61892452866}"/>
              </a:ext>
            </a:extLst>
          </p:cNvPr>
          <p:cNvSpPr txBox="1"/>
          <p:nvPr/>
        </p:nvSpPr>
        <p:spPr>
          <a:xfrm>
            <a:off x="7432576" y="4290545"/>
            <a:ext cx="4288155" cy="1479550"/>
          </a:xfrm>
          <a:prstGeom prst="rect">
            <a:avLst/>
          </a:prstGeom>
        </p:spPr>
        <p:txBody>
          <a:bodyPr vert="horz" wrap="square" lIns="0" tIns="12700" rIns="0" bIns="0" rtlCol="0">
            <a:spAutoFit/>
          </a:bodyPr>
          <a:lstStyle/>
          <a:p>
            <a:pPr marL="335915">
              <a:lnSpc>
                <a:spcPts val="3770"/>
              </a:lnSpc>
              <a:spcBef>
                <a:spcPts val="100"/>
              </a:spcBef>
              <a:tabLst>
                <a:tab pos="1809750" algn="l"/>
              </a:tabLst>
            </a:pPr>
            <a:r>
              <a:rPr sz="3200" spc="125" dirty="0">
                <a:latin typeface="Cambria Math"/>
                <a:cs typeface="Cambria Math"/>
              </a:rPr>
              <a:t>𝑔</a:t>
            </a:r>
            <a:r>
              <a:rPr sz="3450" spc="187" baseline="-15700" dirty="0">
                <a:latin typeface="Cambria Math"/>
                <a:cs typeface="Cambria Math"/>
              </a:rPr>
              <a:t>	</a:t>
            </a:r>
            <a:r>
              <a:rPr sz="3200" spc="-5" dirty="0">
                <a:latin typeface="Cambria Math"/>
                <a:cs typeface="Cambria Math"/>
              </a:rPr>
              <a:t>tanh</a:t>
            </a:r>
            <a:endParaRPr sz="3200" dirty="0">
              <a:latin typeface="Cambria Math"/>
              <a:cs typeface="Cambria Math"/>
            </a:endParaRPr>
          </a:p>
          <a:p>
            <a:pPr marL="38100" marR="43180">
              <a:lnSpc>
                <a:spcPts val="3910"/>
              </a:lnSpc>
              <a:tabLst>
                <a:tab pos="483234" algn="l"/>
                <a:tab pos="530860" algn="l"/>
                <a:tab pos="2846705" algn="l"/>
              </a:tabLst>
            </a:pPr>
            <a:r>
              <a:rPr sz="3200" spc="140" dirty="0">
                <a:latin typeface="Cambria Math"/>
                <a:cs typeface="Cambria Math"/>
              </a:rPr>
              <a:t>𝑐</a:t>
            </a:r>
            <a:r>
              <a:rPr lang="en-US" sz="3450" spc="209" baseline="-15700" dirty="0">
                <a:latin typeface="Cambria Math"/>
                <a:cs typeface="Cambria Math"/>
              </a:rPr>
              <a:t>t</a:t>
            </a:r>
            <a:r>
              <a:rPr sz="3450" spc="209" baseline="-15700" dirty="0">
                <a:latin typeface="Cambria Math"/>
                <a:cs typeface="Cambria Math"/>
              </a:rPr>
              <a:t>	</a:t>
            </a:r>
            <a:r>
              <a:rPr sz="3200" dirty="0">
                <a:latin typeface="Cambria Math"/>
                <a:cs typeface="Cambria Math"/>
              </a:rPr>
              <a:t>=</a:t>
            </a:r>
            <a:r>
              <a:rPr sz="3200" spc="165" dirty="0">
                <a:latin typeface="Cambria Math"/>
                <a:cs typeface="Cambria Math"/>
              </a:rPr>
              <a:t> </a:t>
            </a:r>
            <a:r>
              <a:rPr sz="3200" spc="-75" dirty="0">
                <a:latin typeface="Cambria Math"/>
                <a:cs typeface="Cambria Math"/>
              </a:rPr>
              <a:t>𝑓</a:t>
            </a:r>
            <a:r>
              <a:rPr sz="3200" dirty="0">
                <a:latin typeface="Cambria Math"/>
                <a:cs typeface="Cambria Math"/>
              </a:rPr>
              <a:t>⊙</a:t>
            </a:r>
            <a:r>
              <a:rPr sz="3200" spc="-5" dirty="0">
                <a:latin typeface="Cambria Math"/>
                <a:cs typeface="Cambria Math"/>
              </a:rPr>
              <a:t> </a:t>
            </a:r>
            <a:r>
              <a:rPr sz="3200" spc="260" dirty="0">
                <a:latin typeface="Cambria Math"/>
                <a:cs typeface="Cambria Math"/>
              </a:rPr>
              <a:t>𝑐</a:t>
            </a:r>
            <a:r>
              <a:rPr lang="en-US" sz="3450" spc="390" baseline="-15700" dirty="0">
                <a:latin typeface="Cambria Math"/>
                <a:cs typeface="Cambria Math"/>
              </a:rPr>
              <a:t>t-1</a:t>
            </a:r>
            <a:r>
              <a:rPr sz="3450" spc="517" baseline="-15700" dirty="0">
                <a:latin typeface="Cambria Math"/>
                <a:cs typeface="Cambria Math"/>
              </a:rPr>
              <a:t> </a:t>
            </a:r>
            <a:r>
              <a:rPr sz="3200" dirty="0">
                <a:latin typeface="Cambria Math"/>
                <a:cs typeface="Cambria Math"/>
              </a:rPr>
              <a:t>+</a:t>
            </a:r>
            <a:r>
              <a:rPr sz="3200" spc="-10" dirty="0">
                <a:latin typeface="Cambria Math"/>
                <a:cs typeface="Cambria Math"/>
              </a:rPr>
              <a:t> </a:t>
            </a:r>
            <a:r>
              <a:rPr sz="3200" spc="175" dirty="0">
                <a:latin typeface="Cambria Math"/>
                <a:cs typeface="Cambria Math"/>
              </a:rPr>
              <a:t>𝑖</a:t>
            </a:r>
            <a:r>
              <a:rPr sz="3450" spc="600" baseline="-15700" dirty="0">
                <a:latin typeface="Cambria Math"/>
                <a:cs typeface="Cambria Math"/>
              </a:rPr>
              <a:t> </a:t>
            </a:r>
            <a:r>
              <a:rPr sz="3200" dirty="0">
                <a:latin typeface="Cambria Math"/>
                <a:cs typeface="Cambria Math"/>
              </a:rPr>
              <a:t>⊙</a:t>
            </a:r>
            <a:r>
              <a:rPr sz="3200" spc="-5" dirty="0">
                <a:latin typeface="Cambria Math"/>
                <a:cs typeface="Cambria Math"/>
              </a:rPr>
              <a:t> </a:t>
            </a:r>
            <a:r>
              <a:rPr sz="3200" spc="125" dirty="0">
                <a:latin typeface="Cambria Math"/>
                <a:cs typeface="Cambria Math"/>
              </a:rPr>
              <a:t>𝑔</a:t>
            </a:r>
            <a:r>
              <a:rPr sz="3450" spc="187" baseline="-15700" dirty="0">
                <a:latin typeface="Cambria Math"/>
                <a:cs typeface="Cambria Math"/>
              </a:rPr>
              <a:t> </a:t>
            </a:r>
            <a:r>
              <a:rPr sz="3450" spc="-742" baseline="-15700" dirty="0">
                <a:latin typeface="Cambria Math"/>
                <a:cs typeface="Cambria Math"/>
              </a:rPr>
              <a:t> </a:t>
            </a:r>
            <a:r>
              <a:rPr sz="3200" spc="175" dirty="0" err="1">
                <a:latin typeface="Cambria Math"/>
                <a:cs typeface="Cambria Math"/>
              </a:rPr>
              <a:t>ℎ</a:t>
            </a:r>
            <a:r>
              <a:rPr lang="en-US" sz="3450" spc="262" baseline="-15700" dirty="0" err="1">
                <a:latin typeface="Cambria Math"/>
                <a:cs typeface="Cambria Math"/>
              </a:rPr>
              <a:t>t</a:t>
            </a:r>
            <a:r>
              <a:rPr sz="3450" spc="262" baseline="-15700" dirty="0">
                <a:latin typeface="Cambria Math"/>
                <a:cs typeface="Cambria Math"/>
              </a:rPr>
              <a:t>		</a:t>
            </a:r>
            <a:r>
              <a:rPr sz="3200" dirty="0">
                <a:latin typeface="Cambria Math"/>
                <a:cs typeface="Cambria Math"/>
              </a:rPr>
              <a:t>=</a:t>
            </a:r>
            <a:r>
              <a:rPr sz="3200" spc="180" dirty="0">
                <a:latin typeface="Cambria Math"/>
                <a:cs typeface="Cambria Math"/>
              </a:rPr>
              <a:t> </a:t>
            </a:r>
            <a:r>
              <a:rPr sz="3200" spc="120" dirty="0">
                <a:latin typeface="Cambria Math"/>
                <a:cs typeface="Cambria Math"/>
              </a:rPr>
              <a:t>𝑜</a:t>
            </a:r>
            <a:r>
              <a:rPr sz="3450" spc="630" baseline="-15700" dirty="0">
                <a:latin typeface="Cambria Math"/>
                <a:cs typeface="Cambria Math"/>
              </a:rPr>
              <a:t> </a:t>
            </a:r>
            <a:r>
              <a:rPr sz="3200" dirty="0">
                <a:latin typeface="Cambria Math"/>
                <a:cs typeface="Cambria Math"/>
              </a:rPr>
              <a:t>⊙</a:t>
            </a:r>
            <a:r>
              <a:rPr sz="3200" spc="10" dirty="0">
                <a:latin typeface="Cambria Math"/>
                <a:cs typeface="Cambria Math"/>
              </a:rPr>
              <a:t> </a:t>
            </a:r>
            <a:r>
              <a:rPr sz="3200" spc="-5" dirty="0">
                <a:latin typeface="Cambria Math"/>
                <a:cs typeface="Cambria Math"/>
              </a:rPr>
              <a:t>tanh	</a:t>
            </a:r>
            <a:r>
              <a:rPr sz="3200" spc="140" dirty="0">
                <a:latin typeface="Cambria Math"/>
                <a:cs typeface="Cambria Math"/>
              </a:rPr>
              <a:t>𝑐</a:t>
            </a:r>
            <a:r>
              <a:rPr lang="en-US" sz="3450" spc="209" baseline="-15700" dirty="0">
                <a:latin typeface="Cambria Math"/>
                <a:cs typeface="Cambria Math"/>
              </a:rPr>
              <a:t>t</a:t>
            </a:r>
            <a:endParaRPr sz="3450" baseline="-15700" dirty="0">
              <a:latin typeface="Cambria Math"/>
              <a:cs typeface="Cambria Math"/>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9857105" cy="635000"/>
          </a:xfrm>
          <a:prstGeom prst="rect">
            <a:avLst/>
          </a:prstGeom>
        </p:spPr>
        <p:txBody>
          <a:bodyPr vert="horz" wrap="square" lIns="0" tIns="12700" rIns="0" bIns="0" rtlCol="0">
            <a:spAutoFit/>
          </a:bodyPr>
          <a:lstStyle/>
          <a:p>
            <a:pPr marL="12700">
              <a:lnSpc>
                <a:spcPct val="100000"/>
              </a:lnSpc>
              <a:spcBef>
                <a:spcPts val="100"/>
              </a:spcBef>
            </a:pPr>
            <a:r>
              <a:rPr sz="4000" spc="-5" dirty="0"/>
              <a:t>Long</a:t>
            </a:r>
            <a:r>
              <a:rPr sz="4000" spc="-15" dirty="0"/>
              <a:t> </a:t>
            </a:r>
            <a:r>
              <a:rPr sz="4000" spc="-5" dirty="0"/>
              <a:t>Short</a:t>
            </a:r>
            <a:r>
              <a:rPr sz="4000" spc="-15" dirty="0"/>
              <a:t> </a:t>
            </a:r>
            <a:r>
              <a:rPr sz="4000" spc="-95" dirty="0"/>
              <a:t>Term</a:t>
            </a:r>
            <a:r>
              <a:rPr sz="4000" spc="-15" dirty="0"/>
              <a:t> </a:t>
            </a:r>
            <a:r>
              <a:rPr sz="4000" dirty="0"/>
              <a:t>Memory</a:t>
            </a:r>
            <a:r>
              <a:rPr sz="4000" spc="-15" dirty="0"/>
              <a:t> </a:t>
            </a:r>
            <a:r>
              <a:rPr sz="4000" spc="-5" dirty="0"/>
              <a:t>(LSTM):</a:t>
            </a:r>
            <a:r>
              <a:rPr sz="4000" spc="-10" dirty="0"/>
              <a:t> </a:t>
            </a:r>
            <a:r>
              <a:rPr sz="4000" spc="-20" dirty="0"/>
              <a:t>Gradient</a:t>
            </a:r>
            <a:r>
              <a:rPr sz="4000" spc="-15" dirty="0"/>
              <a:t> </a:t>
            </a:r>
            <a:r>
              <a:rPr sz="4000" spc="-10" dirty="0"/>
              <a:t>Flow</a:t>
            </a:r>
            <a:endParaRPr sz="4000"/>
          </a:p>
        </p:txBody>
      </p:sp>
      <p:pic>
        <p:nvPicPr>
          <p:cNvPr id="3" name="object 3"/>
          <p:cNvPicPr/>
          <p:nvPr/>
        </p:nvPicPr>
        <p:blipFill>
          <a:blip r:embed="rId3" cstate="print"/>
          <a:stretch>
            <a:fillRect/>
          </a:stretch>
        </p:blipFill>
        <p:spPr>
          <a:xfrm>
            <a:off x="420623" y="2069592"/>
            <a:ext cx="3636264" cy="2164080"/>
          </a:xfrm>
          <a:prstGeom prst="rect">
            <a:avLst/>
          </a:prstGeom>
        </p:spPr>
      </p:pic>
      <p:pic>
        <p:nvPicPr>
          <p:cNvPr id="4" name="object 4"/>
          <p:cNvPicPr/>
          <p:nvPr/>
        </p:nvPicPr>
        <p:blipFill>
          <a:blip r:embed="rId3" cstate="print"/>
          <a:stretch>
            <a:fillRect/>
          </a:stretch>
        </p:blipFill>
        <p:spPr>
          <a:xfrm>
            <a:off x="4239767" y="2069592"/>
            <a:ext cx="3636264" cy="2164080"/>
          </a:xfrm>
          <a:prstGeom prst="rect">
            <a:avLst/>
          </a:prstGeom>
        </p:spPr>
      </p:pic>
      <p:pic>
        <p:nvPicPr>
          <p:cNvPr id="5" name="object 5"/>
          <p:cNvPicPr/>
          <p:nvPr/>
        </p:nvPicPr>
        <p:blipFill>
          <a:blip r:embed="rId3" cstate="print"/>
          <a:stretch>
            <a:fillRect/>
          </a:stretch>
        </p:blipFill>
        <p:spPr>
          <a:xfrm>
            <a:off x="8071104" y="2069592"/>
            <a:ext cx="3636264" cy="2164080"/>
          </a:xfrm>
          <a:prstGeom prst="rect">
            <a:avLst/>
          </a:prstGeom>
        </p:spPr>
      </p:pic>
      <p:sp>
        <p:nvSpPr>
          <p:cNvPr id="6" name="object 6"/>
          <p:cNvSpPr txBox="1"/>
          <p:nvPr/>
        </p:nvSpPr>
        <p:spPr>
          <a:xfrm>
            <a:off x="145624" y="2083308"/>
            <a:ext cx="38290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c</a:t>
            </a:r>
            <a:r>
              <a:rPr sz="3150" spc="-7" baseline="-18518" dirty="0">
                <a:latin typeface="Calibri"/>
                <a:cs typeface="Calibri"/>
              </a:rPr>
              <a:t>0</a:t>
            </a:r>
            <a:endParaRPr sz="3150" baseline="-18518">
              <a:latin typeface="Calibri"/>
              <a:cs typeface="Calibri"/>
            </a:endParaRPr>
          </a:p>
        </p:txBody>
      </p:sp>
      <p:sp>
        <p:nvSpPr>
          <p:cNvPr id="7" name="object 7"/>
          <p:cNvSpPr txBox="1"/>
          <p:nvPr/>
        </p:nvSpPr>
        <p:spPr>
          <a:xfrm>
            <a:off x="11692577" y="2083308"/>
            <a:ext cx="38290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c</a:t>
            </a:r>
            <a:r>
              <a:rPr sz="3150" spc="-7" baseline="-18518" dirty="0">
                <a:latin typeface="Calibri"/>
                <a:cs typeface="Calibri"/>
              </a:rPr>
              <a:t>3</a:t>
            </a:r>
            <a:endParaRPr sz="3150" baseline="-18518">
              <a:latin typeface="Calibri"/>
              <a:cs typeface="Calibri"/>
            </a:endParaRPr>
          </a:p>
        </p:txBody>
      </p:sp>
      <p:sp>
        <p:nvSpPr>
          <p:cNvPr id="8" name="object 8"/>
          <p:cNvSpPr/>
          <p:nvPr/>
        </p:nvSpPr>
        <p:spPr>
          <a:xfrm>
            <a:off x="424654" y="1811846"/>
            <a:ext cx="11076940" cy="85725"/>
          </a:xfrm>
          <a:custGeom>
            <a:avLst/>
            <a:gdLst/>
            <a:ahLst/>
            <a:cxnLst/>
            <a:rect l="l" t="t" r="r" b="b"/>
            <a:pathLst>
              <a:path w="11076940" h="85725">
                <a:moveTo>
                  <a:pt x="85725" y="0"/>
                </a:moveTo>
                <a:lnTo>
                  <a:pt x="0" y="42862"/>
                </a:lnTo>
                <a:lnTo>
                  <a:pt x="85725" y="85725"/>
                </a:lnTo>
                <a:lnTo>
                  <a:pt x="85725" y="57150"/>
                </a:lnTo>
                <a:lnTo>
                  <a:pt x="71435" y="57150"/>
                </a:lnTo>
                <a:lnTo>
                  <a:pt x="71435" y="28575"/>
                </a:lnTo>
                <a:lnTo>
                  <a:pt x="85725" y="28575"/>
                </a:lnTo>
                <a:lnTo>
                  <a:pt x="85725" y="0"/>
                </a:lnTo>
                <a:close/>
              </a:path>
              <a:path w="11076940" h="85725">
                <a:moveTo>
                  <a:pt x="85725" y="28575"/>
                </a:moveTo>
                <a:lnTo>
                  <a:pt x="85725" y="57150"/>
                </a:lnTo>
                <a:lnTo>
                  <a:pt x="11076714" y="57151"/>
                </a:lnTo>
                <a:lnTo>
                  <a:pt x="11076714" y="28576"/>
                </a:lnTo>
                <a:lnTo>
                  <a:pt x="85725" y="28575"/>
                </a:lnTo>
                <a:close/>
              </a:path>
              <a:path w="11076940" h="85725">
                <a:moveTo>
                  <a:pt x="71435" y="28575"/>
                </a:moveTo>
                <a:lnTo>
                  <a:pt x="71435" y="57150"/>
                </a:lnTo>
                <a:lnTo>
                  <a:pt x="85725" y="57150"/>
                </a:lnTo>
                <a:lnTo>
                  <a:pt x="85725" y="28575"/>
                </a:lnTo>
                <a:lnTo>
                  <a:pt x="71435" y="28575"/>
                </a:lnTo>
                <a:close/>
              </a:path>
              <a:path w="11076940" h="85725">
                <a:moveTo>
                  <a:pt x="85725" y="28575"/>
                </a:moveTo>
                <a:lnTo>
                  <a:pt x="71435" y="28575"/>
                </a:lnTo>
                <a:lnTo>
                  <a:pt x="85725" y="28575"/>
                </a:lnTo>
                <a:close/>
              </a:path>
            </a:pathLst>
          </a:custGeom>
          <a:solidFill>
            <a:srgbClr val="FF0000"/>
          </a:solidFill>
        </p:spPr>
        <p:txBody>
          <a:bodyPr wrap="square" lIns="0" tIns="0" rIns="0" bIns="0" rtlCol="0"/>
          <a:lstStyle/>
          <a:p>
            <a:endParaRPr/>
          </a:p>
        </p:txBody>
      </p:sp>
      <p:sp>
        <p:nvSpPr>
          <p:cNvPr id="9" name="object 9"/>
          <p:cNvSpPr txBox="1"/>
          <p:nvPr/>
        </p:nvSpPr>
        <p:spPr>
          <a:xfrm>
            <a:off x="3162969" y="1085596"/>
            <a:ext cx="6020435" cy="1511300"/>
          </a:xfrm>
          <a:prstGeom prst="rect">
            <a:avLst/>
          </a:prstGeom>
        </p:spPr>
        <p:txBody>
          <a:bodyPr vert="horz" wrap="square" lIns="0" tIns="12700" rIns="0" bIns="0" rtlCol="0">
            <a:spAutoFit/>
          </a:bodyPr>
          <a:lstStyle/>
          <a:p>
            <a:pPr algn="ctr">
              <a:lnSpc>
                <a:spcPct val="100000"/>
              </a:lnSpc>
              <a:spcBef>
                <a:spcPts val="100"/>
              </a:spcBef>
            </a:pPr>
            <a:r>
              <a:rPr sz="4000" spc="-15" dirty="0">
                <a:solidFill>
                  <a:srgbClr val="FF0000"/>
                </a:solidFill>
                <a:latin typeface="Calibri"/>
                <a:cs typeface="Calibri"/>
              </a:rPr>
              <a:t>Uninterrupted</a:t>
            </a:r>
            <a:r>
              <a:rPr sz="4000" spc="-40" dirty="0">
                <a:solidFill>
                  <a:srgbClr val="FF0000"/>
                </a:solidFill>
                <a:latin typeface="Calibri"/>
                <a:cs typeface="Calibri"/>
              </a:rPr>
              <a:t> </a:t>
            </a:r>
            <a:r>
              <a:rPr sz="4000" spc="-20" dirty="0">
                <a:solidFill>
                  <a:srgbClr val="FF0000"/>
                </a:solidFill>
                <a:latin typeface="Calibri"/>
                <a:cs typeface="Calibri"/>
              </a:rPr>
              <a:t>gradient</a:t>
            </a:r>
            <a:r>
              <a:rPr sz="4000" spc="-40" dirty="0">
                <a:solidFill>
                  <a:srgbClr val="FF0000"/>
                </a:solidFill>
                <a:latin typeface="Calibri"/>
                <a:cs typeface="Calibri"/>
              </a:rPr>
              <a:t> </a:t>
            </a:r>
            <a:r>
              <a:rPr sz="4000" spc="-5" dirty="0">
                <a:solidFill>
                  <a:srgbClr val="FF0000"/>
                </a:solidFill>
                <a:latin typeface="Calibri"/>
                <a:cs typeface="Calibri"/>
              </a:rPr>
              <a:t>flow!</a:t>
            </a:r>
            <a:endParaRPr sz="4000">
              <a:latin typeface="Calibri"/>
              <a:cs typeface="Calibri"/>
            </a:endParaRPr>
          </a:p>
          <a:p>
            <a:pPr marR="81915" algn="ctr">
              <a:lnSpc>
                <a:spcPct val="100000"/>
              </a:lnSpc>
              <a:spcBef>
                <a:spcPts val="3055"/>
              </a:spcBef>
              <a:tabLst>
                <a:tab pos="3808729" algn="l"/>
              </a:tabLst>
            </a:pPr>
            <a:r>
              <a:rPr sz="3200" spc="-5" dirty="0">
                <a:latin typeface="Calibri"/>
                <a:cs typeface="Calibri"/>
              </a:rPr>
              <a:t>c</a:t>
            </a:r>
            <a:r>
              <a:rPr sz="3150" spc="-7" baseline="-18518" dirty="0">
                <a:latin typeface="Calibri"/>
                <a:cs typeface="Calibri"/>
              </a:rPr>
              <a:t>1	</a:t>
            </a:r>
            <a:r>
              <a:rPr sz="3200" spc="-5" dirty="0">
                <a:latin typeface="Calibri"/>
                <a:cs typeface="Calibri"/>
              </a:rPr>
              <a:t>c</a:t>
            </a:r>
            <a:r>
              <a:rPr sz="3150" spc="-7" baseline="-18518" dirty="0">
                <a:latin typeface="Calibri"/>
                <a:cs typeface="Calibri"/>
              </a:rPr>
              <a:t>2</a:t>
            </a:r>
            <a:endParaRPr sz="3150" baseline="-18518">
              <a:latin typeface="Calibri"/>
              <a:cs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9857105" cy="635000"/>
          </a:xfrm>
          <a:prstGeom prst="rect">
            <a:avLst/>
          </a:prstGeom>
        </p:spPr>
        <p:txBody>
          <a:bodyPr vert="horz" wrap="square" lIns="0" tIns="12700" rIns="0" bIns="0" rtlCol="0">
            <a:spAutoFit/>
          </a:bodyPr>
          <a:lstStyle/>
          <a:p>
            <a:pPr marL="12700">
              <a:lnSpc>
                <a:spcPct val="100000"/>
              </a:lnSpc>
              <a:spcBef>
                <a:spcPts val="100"/>
              </a:spcBef>
            </a:pPr>
            <a:r>
              <a:rPr sz="4000" spc="-5" dirty="0"/>
              <a:t>Long</a:t>
            </a:r>
            <a:r>
              <a:rPr sz="4000" spc="-15" dirty="0"/>
              <a:t> </a:t>
            </a:r>
            <a:r>
              <a:rPr sz="4000" spc="-5" dirty="0"/>
              <a:t>Short</a:t>
            </a:r>
            <a:r>
              <a:rPr sz="4000" spc="-15" dirty="0"/>
              <a:t> </a:t>
            </a:r>
            <a:r>
              <a:rPr sz="4000" spc="-95" dirty="0"/>
              <a:t>Term</a:t>
            </a:r>
            <a:r>
              <a:rPr sz="4000" spc="-15" dirty="0"/>
              <a:t> </a:t>
            </a:r>
            <a:r>
              <a:rPr sz="4000" dirty="0"/>
              <a:t>Memory</a:t>
            </a:r>
            <a:r>
              <a:rPr sz="4000" spc="-15" dirty="0"/>
              <a:t> </a:t>
            </a:r>
            <a:r>
              <a:rPr sz="4000" spc="-5" dirty="0"/>
              <a:t>(LSTM):</a:t>
            </a:r>
            <a:r>
              <a:rPr sz="4000" spc="-10" dirty="0"/>
              <a:t> </a:t>
            </a:r>
            <a:r>
              <a:rPr sz="4000" spc="-20" dirty="0"/>
              <a:t>Gradient</a:t>
            </a:r>
            <a:r>
              <a:rPr sz="4000" spc="-15" dirty="0"/>
              <a:t> </a:t>
            </a:r>
            <a:r>
              <a:rPr sz="4000" spc="-10" dirty="0"/>
              <a:t>Flow</a:t>
            </a:r>
            <a:endParaRPr sz="4000"/>
          </a:p>
        </p:txBody>
      </p:sp>
      <p:pic>
        <p:nvPicPr>
          <p:cNvPr id="3" name="object 3"/>
          <p:cNvPicPr/>
          <p:nvPr/>
        </p:nvPicPr>
        <p:blipFill>
          <a:blip r:embed="rId3" cstate="print"/>
          <a:stretch>
            <a:fillRect/>
          </a:stretch>
        </p:blipFill>
        <p:spPr>
          <a:xfrm>
            <a:off x="420623" y="2069592"/>
            <a:ext cx="3636264" cy="2164080"/>
          </a:xfrm>
          <a:prstGeom prst="rect">
            <a:avLst/>
          </a:prstGeom>
        </p:spPr>
      </p:pic>
      <p:pic>
        <p:nvPicPr>
          <p:cNvPr id="4" name="object 4"/>
          <p:cNvPicPr/>
          <p:nvPr/>
        </p:nvPicPr>
        <p:blipFill>
          <a:blip r:embed="rId3" cstate="print"/>
          <a:stretch>
            <a:fillRect/>
          </a:stretch>
        </p:blipFill>
        <p:spPr>
          <a:xfrm>
            <a:off x="4239767" y="2069592"/>
            <a:ext cx="3636264" cy="2164080"/>
          </a:xfrm>
          <a:prstGeom prst="rect">
            <a:avLst/>
          </a:prstGeom>
        </p:spPr>
      </p:pic>
      <p:pic>
        <p:nvPicPr>
          <p:cNvPr id="5" name="object 5"/>
          <p:cNvPicPr/>
          <p:nvPr/>
        </p:nvPicPr>
        <p:blipFill>
          <a:blip r:embed="rId3" cstate="print"/>
          <a:stretch>
            <a:fillRect/>
          </a:stretch>
        </p:blipFill>
        <p:spPr>
          <a:xfrm>
            <a:off x="8071104" y="2069592"/>
            <a:ext cx="3636264" cy="2164080"/>
          </a:xfrm>
          <a:prstGeom prst="rect">
            <a:avLst/>
          </a:prstGeom>
        </p:spPr>
      </p:pic>
      <p:sp>
        <p:nvSpPr>
          <p:cNvPr id="6" name="object 6"/>
          <p:cNvSpPr txBox="1"/>
          <p:nvPr/>
        </p:nvSpPr>
        <p:spPr>
          <a:xfrm>
            <a:off x="145624" y="2083308"/>
            <a:ext cx="38290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c</a:t>
            </a:r>
            <a:r>
              <a:rPr sz="3150" spc="-7" baseline="-18518" dirty="0">
                <a:latin typeface="Calibri"/>
                <a:cs typeface="Calibri"/>
              </a:rPr>
              <a:t>0</a:t>
            </a:r>
            <a:endParaRPr sz="3150" baseline="-18518">
              <a:latin typeface="Calibri"/>
              <a:cs typeface="Calibri"/>
            </a:endParaRPr>
          </a:p>
        </p:txBody>
      </p:sp>
      <p:sp>
        <p:nvSpPr>
          <p:cNvPr id="7" name="object 7"/>
          <p:cNvSpPr txBox="1"/>
          <p:nvPr/>
        </p:nvSpPr>
        <p:spPr>
          <a:xfrm>
            <a:off x="11692577" y="2083308"/>
            <a:ext cx="38290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c</a:t>
            </a:r>
            <a:r>
              <a:rPr sz="3150" spc="-7" baseline="-18518" dirty="0">
                <a:latin typeface="Calibri"/>
                <a:cs typeface="Calibri"/>
              </a:rPr>
              <a:t>3</a:t>
            </a:r>
            <a:endParaRPr sz="3150" baseline="-18518">
              <a:latin typeface="Calibri"/>
              <a:cs typeface="Calibri"/>
            </a:endParaRPr>
          </a:p>
        </p:txBody>
      </p:sp>
      <p:sp>
        <p:nvSpPr>
          <p:cNvPr id="8" name="object 8"/>
          <p:cNvSpPr/>
          <p:nvPr/>
        </p:nvSpPr>
        <p:spPr>
          <a:xfrm>
            <a:off x="424654" y="1811846"/>
            <a:ext cx="11076940" cy="85725"/>
          </a:xfrm>
          <a:custGeom>
            <a:avLst/>
            <a:gdLst/>
            <a:ahLst/>
            <a:cxnLst/>
            <a:rect l="l" t="t" r="r" b="b"/>
            <a:pathLst>
              <a:path w="11076940" h="85725">
                <a:moveTo>
                  <a:pt x="85725" y="0"/>
                </a:moveTo>
                <a:lnTo>
                  <a:pt x="0" y="42862"/>
                </a:lnTo>
                <a:lnTo>
                  <a:pt x="85725" y="85725"/>
                </a:lnTo>
                <a:lnTo>
                  <a:pt x="85725" y="57150"/>
                </a:lnTo>
                <a:lnTo>
                  <a:pt x="71435" y="57150"/>
                </a:lnTo>
                <a:lnTo>
                  <a:pt x="71435" y="28575"/>
                </a:lnTo>
                <a:lnTo>
                  <a:pt x="85725" y="28575"/>
                </a:lnTo>
                <a:lnTo>
                  <a:pt x="85725" y="0"/>
                </a:lnTo>
                <a:close/>
              </a:path>
              <a:path w="11076940" h="85725">
                <a:moveTo>
                  <a:pt x="85725" y="28575"/>
                </a:moveTo>
                <a:lnTo>
                  <a:pt x="85725" y="57150"/>
                </a:lnTo>
                <a:lnTo>
                  <a:pt x="11076714" y="57151"/>
                </a:lnTo>
                <a:lnTo>
                  <a:pt x="11076714" y="28576"/>
                </a:lnTo>
                <a:lnTo>
                  <a:pt x="85725" y="28575"/>
                </a:lnTo>
                <a:close/>
              </a:path>
              <a:path w="11076940" h="85725">
                <a:moveTo>
                  <a:pt x="71435" y="28575"/>
                </a:moveTo>
                <a:lnTo>
                  <a:pt x="71435" y="57150"/>
                </a:lnTo>
                <a:lnTo>
                  <a:pt x="85725" y="57150"/>
                </a:lnTo>
                <a:lnTo>
                  <a:pt x="85725" y="28575"/>
                </a:lnTo>
                <a:lnTo>
                  <a:pt x="71435" y="28575"/>
                </a:lnTo>
                <a:close/>
              </a:path>
              <a:path w="11076940" h="85725">
                <a:moveTo>
                  <a:pt x="85725" y="28575"/>
                </a:moveTo>
                <a:lnTo>
                  <a:pt x="71435" y="28575"/>
                </a:lnTo>
                <a:lnTo>
                  <a:pt x="85725" y="28575"/>
                </a:lnTo>
                <a:close/>
              </a:path>
            </a:pathLst>
          </a:custGeom>
          <a:solidFill>
            <a:srgbClr val="FF0000"/>
          </a:solidFill>
        </p:spPr>
        <p:txBody>
          <a:bodyPr wrap="square" lIns="0" tIns="0" rIns="0" bIns="0" rtlCol="0"/>
          <a:lstStyle/>
          <a:p>
            <a:endParaRPr/>
          </a:p>
        </p:txBody>
      </p:sp>
      <p:sp>
        <p:nvSpPr>
          <p:cNvPr id="9" name="object 9"/>
          <p:cNvSpPr txBox="1"/>
          <p:nvPr/>
        </p:nvSpPr>
        <p:spPr>
          <a:xfrm>
            <a:off x="3162969" y="1085596"/>
            <a:ext cx="6020435" cy="1511300"/>
          </a:xfrm>
          <a:prstGeom prst="rect">
            <a:avLst/>
          </a:prstGeom>
        </p:spPr>
        <p:txBody>
          <a:bodyPr vert="horz" wrap="square" lIns="0" tIns="12700" rIns="0" bIns="0" rtlCol="0">
            <a:spAutoFit/>
          </a:bodyPr>
          <a:lstStyle/>
          <a:p>
            <a:pPr algn="ctr">
              <a:lnSpc>
                <a:spcPct val="100000"/>
              </a:lnSpc>
              <a:spcBef>
                <a:spcPts val="100"/>
              </a:spcBef>
            </a:pPr>
            <a:r>
              <a:rPr sz="4000" spc="-15" dirty="0">
                <a:solidFill>
                  <a:srgbClr val="FF0000"/>
                </a:solidFill>
                <a:latin typeface="Calibri"/>
                <a:cs typeface="Calibri"/>
              </a:rPr>
              <a:t>Uninterrupted</a:t>
            </a:r>
            <a:r>
              <a:rPr sz="4000" spc="-40" dirty="0">
                <a:solidFill>
                  <a:srgbClr val="FF0000"/>
                </a:solidFill>
                <a:latin typeface="Calibri"/>
                <a:cs typeface="Calibri"/>
              </a:rPr>
              <a:t> </a:t>
            </a:r>
            <a:r>
              <a:rPr sz="4000" spc="-20" dirty="0">
                <a:solidFill>
                  <a:srgbClr val="FF0000"/>
                </a:solidFill>
                <a:latin typeface="Calibri"/>
                <a:cs typeface="Calibri"/>
              </a:rPr>
              <a:t>gradient</a:t>
            </a:r>
            <a:r>
              <a:rPr sz="4000" spc="-40" dirty="0">
                <a:solidFill>
                  <a:srgbClr val="FF0000"/>
                </a:solidFill>
                <a:latin typeface="Calibri"/>
                <a:cs typeface="Calibri"/>
              </a:rPr>
              <a:t> </a:t>
            </a:r>
            <a:r>
              <a:rPr sz="4000" spc="-5" dirty="0">
                <a:solidFill>
                  <a:srgbClr val="FF0000"/>
                </a:solidFill>
                <a:latin typeface="Calibri"/>
                <a:cs typeface="Calibri"/>
              </a:rPr>
              <a:t>flow!</a:t>
            </a:r>
            <a:endParaRPr sz="4000">
              <a:latin typeface="Calibri"/>
              <a:cs typeface="Calibri"/>
            </a:endParaRPr>
          </a:p>
          <a:p>
            <a:pPr marR="81915" algn="ctr">
              <a:lnSpc>
                <a:spcPct val="100000"/>
              </a:lnSpc>
              <a:spcBef>
                <a:spcPts val="3055"/>
              </a:spcBef>
              <a:tabLst>
                <a:tab pos="3808729" algn="l"/>
              </a:tabLst>
            </a:pPr>
            <a:r>
              <a:rPr sz="3200" spc="-5" dirty="0">
                <a:latin typeface="Calibri"/>
                <a:cs typeface="Calibri"/>
              </a:rPr>
              <a:t>c</a:t>
            </a:r>
            <a:r>
              <a:rPr sz="3150" spc="-7" baseline="-18518" dirty="0">
                <a:latin typeface="Calibri"/>
                <a:cs typeface="Calibri"/>
              </a:rPr>
              <a:t>1	</a:t>
            </a:r>
            <a:r>
              <a:rPr sz="3200" spc="-5" dirty="0">
                <a:latin typeface="Calibri"/>
                <a:cs typeface="Calibri"/>
              </a:rPr>
              <a:t>c</a:t>
            </a:r>
            <a:r>
              <a:rPr sz="3150" spc="-7" baseline="-18518" dirty="0">
                <a:latin typeface="Calibri"/>
                <a:cs typeface="Calibri"/>
              </a:rPr>
              <a:t>2</a:t>
            </a:r>
            <a:endParaRPr sz="3150" baseline="-18518">
              <a:latin typeface="Calibri"/>
              <a:cs typeface="Calibri"/>
            </a:endParaRPr>
          </a:p>
        </p:txBody>
      </p:sp>
      <p:graphicFrame>
        <p:nvGraphicFramePr>
          <p:cNvPr id="10" name="object 10"/>
          <p:cNvGraphicFramePr>
            <a:graphicFrameLocks noGrp="1"/>
          </p:cNvGraphicFramePr>
          <p:nvPr/>
        </p:nvGraphicFramePr>
        <p:xfrm>
          <a:off x="1854547" y="4777747"/>
          <a:ext cx="421004" cy="1334770"/>
        </p:xfrm>
        <a:graphic>
          <a:graphicData uri="http://schemas.openxmlformats.org/drawingml/2006/table">
            <a:tbl>
              <a:tblPr firstRow="1" bandRow="1">
                <a:tableStyleId>{2D5ABB26-0587-4C30-8999-92F81FD0307C}</a:tableStyleId>
              </a:tblPr>
              <a:tblGrid>
                <a:gridCol w="132080">
                  <a:extLst>
                    <a:ext uri="{9D8B030D-6E8A-4147-A177-3AD203B41FA5}">
                      <a16:colId xmlns:a16="http://schemas.microsoft.com/office/drawing/2014/main" val="20000"/>
                    </a:ext>
                  </a:extLst>
                </a:gridCol>
                <a:gridCol w="156845">
                  <a:extLst>
                    <a:ext uri="{9D8B030D-6E8A-4147-A177-3AD203B41FA5}">
                      <a16:colId xmlns:a16="http://schemas.microsoft.com/office/drawing/2014/main" val="20001"/>
                    </a:ext>
                  </a:extLst>
                </a:gridCol>
                <a:gridCol w="132079">
                  <a:extLst>
                    <a:ext uri="{9D8B030D-6E8A-4147-A177-3AD203B41FA5}">
                      <a16:colId xmlns:a16="http://schemas.microsoft.com/office/drawing/2014/main" val="20002"/>
                    </a:ext>
                  </a:extLst>
                </a:gridCol>
              </a:tblGrid>
              <a:tr h="1334770">
                <a:tc>
                  <a:txBody>
                    <a:bodyPr/>
                    <a:lstStyle/>
                    <a:p>
                      <a:pPr marL="2540" algn="ctr">
                        <a:lnSpc>
                          <a:spcPts val="885"/>
                        </a:lnSpc>
                        <a:spcBef>
                          <a:spcPts val="60"/>
                        </a:spcBef>
                      </a:pPr>
                      <a:r>
                        <a:rPr sz="900" dirty="0">
                          <a:solidFill>
                            <a:srgbClr val="434343"/>
                          </a:solidFill>
                          <a:latin typeface="Arial"/>
                          <a:cs typeface="Arial"/>
                        </a:rPr>
                        <a:t>Input</a:t>
                      </a:r>
                      <a:endParaRPr sz="900">
                        <a:latin typeface="Arial"/>
                        <a:cs typeface="Arial"/>
                      </a:endParaRPr>
                    </a:p>
                  </a:txBody>
                  <a:tcPr marL="0" marR="0" marT="7620" marB="0" vert="vert">
                    <a:lnL w="28575">
                      <a:solidFill>
                        <a:srgbClr val="434343"/>
                      </a:solidFill>
                      <a:prstDash val="solid"/>
                    </a:lnL>
                    <a:lnR w="28575">
                      <a:solidFill>
                        <a:srgbClr val="FF9900"/>
                      </a:solidFill>
                      <a:prstDash val="solid"/>
                    </a:lnR>
                    <a:lnT w="28575">
                      <a:solidFill>
                        <a:srgbClr val="434343"/>
                      </a:solidFill>
                      <a:prstDash val="solid"/>
                    </a:lnT>
                    <a:lnB w="28575">
                      <a:solidFill>
                        <a:srgbClr val="434343"/>
                      </a:solidFill>
                      <a:prstDash val="solid"/>
                    </a:lnB>
                    <a:solidFill>
                      <a:srgbClr val="D9D9D9"/>
                    </a:solidFill>
                  </a:tcPr>
                </a:tc>
                <a:tc>
                  <a:txBody>
                    <a:bodyPr/>
                    <a:lstStyle/>
                    <a:p>
                      <a:pPr marL="247650">
                        <a:lnSpc>
                          <a:spcPts val="1080"/>
                        </a:lnSpc>
                        <a:spcBef>
                          <a:spcPts val="55"/>
                        </a:spcBef>
                      </a:pPr>
                      <a:r>
                        <a:rPr sz="900" dirty="0">
                          <a:solidFill>
                            <a:srgbClr val="FF9900"/>
                          </a:solidFill>
                          <a:latin typeface="Arial"/>
                          <a:cs typeface="Arial"/>
                        </a:rPr>
                        <a:t>7x7</a:t>
                      </a:r>
                      <a:r>
                        <a:rPr sz="900" spc="5" dirty="0">
                          <a:solidFill>
                            <a:srgbClr val="FF9900"/>
                          </a:solidFill>
                          <a:latin typeface="Arial"/>
                          <a:cs typeface="Arial"/>
                        </a:rPr>
                        <a:t> conv, </a:t>
                      </a:r>
                      <a:r>
                        <a:rPr sz="900" dirty="0">
                          <a:solidFill>
                            <a:srgbClr val="FF9900"/>
                          </a:solidFill>
                          <a:latin typeface="Arial"/>
                          <a:cs typeface="Arial"/>
                        </a:rPr>
                        <a:t>64</a:t>
                      </a:r>
                      <a:r>
                        <a:rPr sz="900" spc="10" dirty="0">
                          <a:solidFill>
                            <a:srgbClr val="FF9900"/>
                          </a:solidFill>
                          <a:latin typeface="Arial"/>
                          <a:cs typeface="Arial"/>
                        </a:rPr>
                        <a:t> </a:t>
                      </a:r>
                      <a:r>
                        <a:rPr sz="900" spc="45" dirty="0">
                          <a:solidFill>
                            <a:srgbClr val="FF9900"/>
                          </a:solidFill>
                          <a:latin typeface="Arial"/>
                          <a:cs typeface="Arial"/>
                        </a:rPr>
                        <a:t>/</a:t>
                      </a:r>
                      <a:r>
                        <a:rPr sz="900" spc="10" dirty="0">
                          <a:solidFill>
                            <a:srgbClr val="FF9900"/>
                          </a:solidFill>
                          <a:latin typeface="Arial"/>
                          <a:cs typeface="Arial"/>
                        </a:rPr>
                        <a:t> </a:t>
                      </a:r>
                      <a:r>
                        <a:rPr sz="900" spc="-5" dirty="0">
                          <a:solidFill>
                            <a:srgbClr val="FF9900"/>
                          </a:solidFill>
                          <a:latin typeface="Arial"/>
                          <a:cs typeface="Arial"/>
                        </a:rPr>
                        <a:t>2</a:t>
                      </a:r>
                      <a:endParaRPr sz="900">
                        <a:latin typeface="Arial"/>
                        <a:cs typeface="Arial"/>
                      </a:endParaRPr>
                    </a:p>
                  </a:txBody>
                  <a:tcPr marL="0" marR="0" marT="6985" marB="0" vert="vert">
                    <a:lnL w="28575">
                      <a:solidFill>
                        <a:srgbClr val="FF9900"/>
                      </a:solidFill>
                      <a:prstDash val="solid"/>
                    </a:lnL>
                    <a:lnR w="28575">
                      <a:solidFill>
                        <a:srgbClr val="4A86E8"/>
                      </a:solidFill>
                      <a:prstDash val="solid"/>
                    </a:lnR>
                    <a:lnT w="28575">
                      <a:solidFill>
                        <a:srgbClr val="FF9900"/>
                      </a:solidFill>
                      <a:prstDash val="solid"/>
                    </a:lnT>
                    <a:lnB w="28575">
                      <a:solidFill>
                        <a:srgbClr val="FF9900"/>
                      </a:solidFill>
                      <a:prstDash val="solid"/>
                    </a:lnB>
                    <a:solidFill>
                      <a:srgbClr val="FCE5CD"/>
                    </a:solidFill>
                  </a:tcPr>
                </a:tc>
                <a:tc>
                  <a:txBody>
                    <a:bodyPr/>
                    <a:lstStyle/>
                    <a:p>
                      <a:pPr marL="2540" algn="ctr">
                        <a:lnSpc>
                          <a:spcPts val="940"/>
                        </a:lnSpc>
                      </a:pPr>
                      <a:r>
                        <a:rPr sz="900" spc="-10" dirty="0">
                          <a:solidFill>
                            <a:srgbClr val="4A86E8"/>
                          </a:solidFill>
                          <a:latin typeface="Arial"/>
                          <a:cs typeface="Arial"/>
                        </a:rPr>
                        <a:t>Pool</a:t>
                      </a:r>
                      <a:endParaRPr sz="900" dirty="0">
                        <a:latin typeface="Arial"/>
                        <a:cs typeface="Arial"/>
                      </a:endParaRPr>
                    </a:p>
                  </a:txBody>
                  <a:tcPr marL="0" marR="0" marT="0" marB="0" vert="vert">
                    <a:lnL w="28575">
                      <a:solidFill>
                        <a:srgbClr val="4A86E8"/>
                      </a:solidFill>
                      <a:prstDash val="solid"/>
                    </a:lnL>
                    <a:lnR w="28575">
                      <a:solidFill>
                        <a:srgbClr val="4A86E8"/>
                      </a:solidFill>
                      <a:prstDash val="solid"/>
                    </a:lnR>
                    <a:lnT w="28575">
                      <a:solidFill>
                        <a:srgbClr val="4A86E8"/>
                      </a:solidFill>
                      <a:prstDash val="solid"/>
                    </a:lnT>
                    <a:lnB w="28575">
                      <a:solidFill>
                        <a:srgbClr val="4A86E8"/>
                      </a:solidFill>
                      <a:prstDash val="solid"/>
                    </a:lnB>
                    <a:solidFill>
                      <a:srgbClr val="C9DAF8"/>
                    </a:solidFill>
                  </a:tcPr>
                </a:tc>
                <a:extLst>
                  <a:ext uri="{0D108BD9-81ED-4DB2-BD59-A6C34878D82A}">
                    <a16:rowId xmlns:a16="http://schemas.microsoft.com/office/drawing/2014/main" val="10000"/>
                  </a:ext>
                </a:extLst>
              </a:tr>
            </a:tbl>
          </a:graphicData>
        </a:graphic>
      </p:graphicFrame>
      <p:grpSp>
        <p:nvGrpSpPr>
          <p:cNvPr id="11" name="object 11"/>
          <p:cNvGrpSpPr/>
          <p:nvPr/>
        </p:nvGrpSpPr>
        <p:grpSpPr>
          <a:xfrm>
            <a:off x="2574570" y="4779112"/>
            <a:ext cx="127000" cy="1354455"/>
            <a:chOff x="2574570" y="4779112"/>
            <a:chExt cx="127000" cy="1354455"/>
          </a:xfrm>
        </p:grpSpPr>
        <p:sp>
          <p:nvSpPr>
            <p:cNvPr id="12" name="object 12"/>
            <p:cNvSpPr/>
            <p:nvPr/>
          </p:nvSpPr>
          <p:spPr>
            <a:xfrm>
              <a:off x="2584094" y="4788637"/>
              <a:ext cx="107950" cy="1335405"/>
            </a:xfrm>
            <a:custGeom>
              <a:avLst/>
              <a:gdLst/>
              <a:ahLst/>
              <a:cxnLst/>
              <a:rect l="l" t="t" r="r" b="b"/>
              <a:pathLst>
                <a:path w="107950" h="1335404">
                  <a:moveTo>
                    <a:pt x="107572" y="0"/>
                  </a:moveTo>
                  <a:lnTo>
                    <a:pt x="0" y="0"/>
                  </a:lnTo>
                  <a:lnTo>
                    <a:pt x="0" y="1334851"/>
                  </a:lnTo>
                  <a:lnTo>
                    <a:pt x="107572" y="1334851"/>
                  </a:lnTo>
                  <a:lnTo>
                    <a:pt x="107572" y="0"/>
                  </a:lnTo>
                  <a:close/>
                </a:path>
              </a:pathLst>
            </a:custGeom>
            <a:solidFill>
              <a:srgbClr val="EAD1DC"/>
            </a:solidFill>
          </p:spPr>
          <p:txBody>
            <a:bodyPr wrap="square" lIns="0" tIns="0" rIns="0" bIns="0" rtlCol="0"/>
            <a:lstStyle/>
            <a:p>
              <a:endParaRPr/>
            </a:p>
          </p:txBody>
        </p:sp>
        <p:sp>
          <p:nvSpPr>
            <p:cNvPr id="13" name="object 13"/>
            <p:cNvSpPr/>
            <p:nvPr/>
          </p:nvSpPr>
          <p:spPr>
            <a:xfrm>
              <a:off x="2584095" y="4788637"/>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grpSp>
      <p:grpSp>
        <p:nvGrpSpPr>
          <p:cNvPr id="14" name="object 14"/>
          <p:cNvGrpSpPr/>
          <p:nvPr/>
        </p:nvGrpSpPr>
        <p:grpSpPr>
          <a:xfrm>
            <a:off x="2285564" y="4476437"/>
            <a:ext cx="2620010" cy="1656714"/>
            <a:chOff x="2285564" y="4476437"/>
            <a:chExt cx="2620010" cy="1656714"/>
          </a:xfrm>
        </p:grpSpPr>
        <p:sp>
          <p:nvSpPr>
            <p:cNvPr id="15" name="object 15"/>
            <p:cNvSpPr/>
            <p:nvPr/>
          </p:nvSpPr>
          <p:spPr>
            <a:xfrm>
              <a:off x="2432292" y="4788637"/>
              <a:ext cx="107950" cy="1335405"/>
            </a:xfrm>
            <a:custGeom>
              <a:avLst/>
              <a:gdLst/>
              <a:ahLst/>
              <a:cxnLst/>
              <a:rect l="l" t="t" r="r" b="b"/>
              <a:pathLst>
                <a:path w="107950" h="1335404">
                  <a:moveTo>
                    <a:pt x="107572" y="0"/>
                  </a:moveTo>
                  <a:lnTo>
                    <a:pt x="0" y="0"/>
                  </a:lnTo>
                  <a:lnTo>
                    <a:pt x="0" y="1334851"/>
                  </a:lnTo>
                  <a:lnTo>
                    <a:pt x="107572" y="1334851"/>
                  </a:lnTo>
                  <a:lnTo>
                    <a:pt x="107572" y="0"/>
                  </a:lnTo>
                  <a:close/>
                </a:path>
              </a:pathLst>
            </a:custGeom>
            <a:solidFill>
              <a:srgbClr val="EAD1DC"/>
            </a:solidFill>
          </p:spPr>
          <p:txBody>
            <a:bodyPr wrap="square" lIns="0" tIns="0" rIns="0" bIns="0" rtlCol="0"/>
            <a:lstStyle/>
            <a:p>
              <a:endParaRPr/>
            </a:p>
          </p:txBody>
        </p:sp>
        <p:sp>
          <p:nvSpPr>
            <p:cNvPr id="16" name="object 16"/>
            <p:cNvSpPr/>
            <p:nvPr/>
          </p:nvSpPr>
          <p:spPr>
            <a:xfrm>
              <a:off x="2432293" y="4788637"/>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sp>
          <p:nvSpPr>
            <p:cNvPr id="17" name="object 17"/>
            <p:cNvSpPr/>
            <p:nvPr/>
          </p:nvSpPr>
          <p:spPr>
            <a:xfrm>
              <a:off x="2539865" y="5456063"/>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pic>
          <p:nvPicPr>
            <p:cNvPr id="18" name="object 18"/>
            <p:cNvPicPr/>
            <p:nvPr/>
          </p:nvPicPr>
          <p:blipFill>
            <a:blip r:embed="rId4" cstate="print"/>
            <a:stretch>
              <a:fillRect/>
            </a:stretch>
          </p:blipFill>
          <p:spPr>
            <a:xfrm>
              <a:off x="2285564" y="5420246"/>
              <a:ext cx="146757" cy="71909"/>
            </a:xfrm>
            <a:prstGeom prst="rect">
              <a:avLst/>
            </a:prstGeom>
          </p:spPr>
        </p:pic>
        <p:pic>
          <p:nvPicPr>
            <p:cNvPr id="19" name="object 19"/>
            <p:cNvPicPr/>
            <p:nvPr/>
          </p:nvPicPr>
          <p:blipFill>
            <a:blip r:embed="rId5" cstate="print"/>
            <a:stretch>
              <a:fillRect/>
            </a:stretch>
          </p:blipFill>
          <p:spPr>
            <a:xfrm>
              <a:off x="2691667" y="5420231"/>
              <a:ext cx="95411" cy="71909"/>
            </a:xfrm>
            <a:prstGeom prst="rect">
              <a:avLst/>
            </a:prstGeom>
          </p:spPr>
        </p:pic>
        <p:sp>
          <p:nvSpPr>
            <p:cNvPr id="20" name="object 20"/>
            <p:cNvSpPr/>
            <p:nvPr/>
          </p:nvSpPr>
          <p:spPr>
            <a:xfrm>
              <a:off x="2359026" y="4527029"/>
              <a:ext cx="398780" cy="961390"/>
            </a:xfrm>
            <a:custGeom>
              <a:avLst/>
              <a:gdLst/>
              <a:ahLst/>
              <a:cxnLst/>
              <a:rect l="l" t="t" r="r" b="b"/>
              <a:pathLst>
                <a:path w="398780" h="961389">
                  <a:moveTo>
                    <a:pt x="398696" y="960348"/>
                  </a:moveTo>
                  <a:lnTo>
                    <a:pt x="398028" y="891803"/>
                  </a:lnTo>
                  <a:lnTo>
                    <a:pt x="396069" y="823570"/>
                  </a:lnTo>
                  <a:lnTo>
                    <a:pt x="392884" y="755959"/>
                  </a:lnTo>
                  <a:lnTo>
                    <a:pt x="388535" y="689281"/>
                  </a:lnTo>
                  <a:lnTo>
                    <a:pt x="383089" y="623847"/>
                  </a:lnTo>
                  <a:lnTo>
                    <a:pt x="376610" y="559969"/>
                  </a:lnTo>
                  <a:lnTo>
                    <a:pt x="369162" y="497958"/>
                  </a:lnTo>
                  <a:lnTo>
                    <a:pt x="360811" y="438124"/>
                  </a:lnTo>
                  <a:lnTo>
                    <a:pt x="351619" y="380779"/>
                  </a:lnTo>
                  <a:lnTo>
                    <a:pt x="341653" y="326234"/>
                  </a:lnTo>
                  <a:lnTo>
                    <a:pt x="330976" y="274799"/>
                  </a:lnTo>
                  <a:lnTo>
                    <a:pt x="319654" y="226787"/>
                  </a:lnTo>
                  <a:lnTo>
                    <a:pt x="307750" y="182508"/>
                  </a:lnTo>
                  <a:lnTo>
                    <a:pt x="295330" y="142273"/>
                  </a:lnTo>
                  <a:lnTo>
                    <a:pt x="282458" y="106394"/>
                  </a:lnTo>
                  <a:lnTo>
                    <a:pt x="255615" y="48945"/>
                  </a:lnTo>
                  <a:lnTo>
                    <a:pt x="227740" y="12651"/>
                  </a:lnTo>
                  <a:lnTo>
                    <a:pt x="199348" y="0"/>
                  </a:lnTo>
                  <a:lnTo>
                    <a:pt x="185119" y="3217"/>
                  </a:lnTo>
                  <a:lnTo>
                    <a:pt x="143080" y="48986"/>
                  </a:lnTo>
                  <a:lnTo>
                    <a:pt x="116237" y="106482"/>
                  </a:lnTo>
                  <a:lnTo>
                    <a:pt x="103365" y="142392"/>
                  </a:lnTo>
                  <a:lnTo>
                    <a:pt x="90945" y="182660"/>
                  </a:lnTo>
                  <a:lnTo>
                    <a:pt x="79041" y="226976"/>
                  </a:lnTo>
                  <a:lnTo>
                    <a:pt x="67719" y="275028"/>
                  </a:lnTo>
                  <a:lnTo>
                    <a:pt x="57042" y="326505"/>
                  </a:lnTo>
                  <a:lnTo>
                    <a:pt x="47076" y="381096"/>
                  </a:lnTo>
                  <a:lnTo>
                    <a:pt x="37884" y="438489"/>
                  </a:lnTo>
                  <a:lnTo>
                    <a:pt x="29533" y="498373"/>
                  </a:lnTo>
                  <a:lnTo>
                    <a:pt x="22085" y="560436"/>
                  </a:lnTo>
                  <a:lnTo>
                    <a:pt x="15606" y="624367"/>
                  </a:lnTo>
                  <a:lnTo>
                    <a:pt x="10160" y="689855"/>
                  </a:lnTo>
                  <a:lnTo>
                    <a:pt x="5811" y="756588"/>
                  </a:lnTo>
                  <a:lnTo>
                    <a:pt x="2626" y="824256"/>
                  </a:lnTo>
                  <a:lnTo>
                    <a:pt x="667" y="892546"/>
                  </a:lnTo>
                  <a:lnTo>
                    <a:pt x="0" y="961148"/>
                  </a:lnTo>
                </a:path>
              </a:pathLst>
            </a:custGeom>
            <a:ln w="9525">
              <a:solidFill>
                <a:srgbClr val="666666"/>
              </a:solidFill>
            </a:ln>
          </p:spPr>
          <p:txBody>
            <a:bodyPr wrap="square" lIns="0" tIns="0" rIns="0" bIns="0" rtlCol="0"/>
            <a:lstStyle/>
            <a:p>
              <a:endParaRPr/>
            </a:p>
          </p:txBody>
        </p:sp>
        <p:sp>
          <p:nvSpPr>
            <p:cNvPr id="21" name="object 21"/>
            <p:cNvSpPr/>
            <p:nvPr/>
          </p:nvSpPr>
          <p:spPr>
            <a:xfrm>
              <a:off x="2979097" y="4785864"/>
              <a:ext cx="107950" cy="1335405"/>
            </a:xfrm>
            <a:custGeom>
              <a:avLst/>
              <a:gdLst/>
              <a:ahLst/>
              <a:cxnLst/>
              <a:rect l="l" t="t" r="r" b="b"/>
              <a:pathLst>
                <a:path w="107950" h="1335404">
                  <a:moveTo>
                    <a:pt x="107571" y="0"/>
                  </a:moveTo>
                  <a:lnTo>
                    <a:pt x="0" y="0"/>
                  </a:lnTo>
                  <a:lnTo>
                    <a:pt x="0" y="1334852"/>
                  </a:lnTo>
                  <a:lnTo>
                    <a:pt x="107571" y="1334852"/>
                  </a:lnTo>
                  <a:lnTo>
                    <a:pt x="107571" y="0"/>
                  </a:lnTo>
                  <a:close/>
                </a:path>
              </a:pathLst>
            </a:custGeom>
            <a:solidFill>
              <a:srgbClr val="EAD1DC"/>
            </a:solidFill>
          </p:spPr>
          <p:txBody>
            <a:bodyPr wrap="square" lIns="0" tIns="0" rIns="0" bIns="0" rtlCol="0"/>
            <a:lstStyle/>
            <a:p>
              <a:endParaRPr/>
            </a:p>
          </p:txBody>
        </p:sp>
        <p:sp>
          <p:nvSpPr>
            <p:cNvPr id="22" name="object 22"/>
            <p:cNvSpPr/>
            <p:nvPr/>
          </p:nvSpPr>
          <p:spPr>
            <a:xfrm>
              <a:off x="2979096" y="4785864"/>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sp>
          <p:nvSpPr>
            <p:cNvPr id="23" name="object 23"/>
            <p:cNvSpPr/>
            <p:nvPr/>
          </p:nvSpPr>
          <p:spPr>
            <a:xfrm>
              <a:off x="2827294" y="4785864"/>
              <a:ext cx="107950" cy="1335405"/>
            </a:xfrm>
            <a:custGeom>
              <a:avLst/>
              <a:gdLst/>
              <a:ahLst/>
              <a:cxnLst/>
              <a:rect l="l" t="t" r="r" b="b"/>
              <a:pathLst>
                <a:path w="107950" h="1335404">
                  <a:moveTo>
                    <a:pt x="107572" y="0"/>
                  </a:moveTo>
                  <a:lnTo>
                    <a:pt x="0" y="0"/>
                  </a:lnTo>
                  <a:lnTo>
                    <a:pt x="0" y="1334852"/>
                  </a:lnTo>
                  <a:lnTo>
                    <a:pt x="107572" y="1334852"/>
                  </a:lnTo>
                  <a:lnTo>
                    <a:pt x="107572" y="0"/>
                  </a:lnTo>
                  <a:close/>
                </a:path>
              </a:pathLst>
            </a:custGeom>
            <a:solidFill>
              <a:srgbClr val="EAD1DC"/>
            </a:solidFill>
          </p:spPr>
          <p:txBody>
            <a:bodyPr wrap="square" lIns="0" tIns="0" rIns="0" bIns="0" rtlCol="0"/>
            <a:lstStyle/>
            <a:p>
              <a:endParaRPr/>
            </a:p>
          </p:txBody>
        </p:sp>
        <p:sp>
          <p:nvSpPr>
            <p:cNvPr id="24" name="object 24"/>
            <p:cNvSpPr/>
            <p:nvPr/>
          </p:nvSpPr>
          <p:spPr>
            <a:xfrm>
              <a:off x="2827295" y="4785864"/>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sp>
          <p:nvSpPr>
            <p:cNvPr id="25" name="object 25"/>
            <p:cNvSpPr/>
            <p:nvPr/>
          </p:nvSpPr>
          <p:spPr>
            <a:xfrm>
              <a:off x="2934868" y="5453290"/>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26" name="object 26"/>
            <p:cNvSpPr/>
            <p:nvPr/>
          </p:nvSpPr>
          <p:spPr>
            <a:xfrm>
              <a:off x="2782317" y="5453386"/>
              <a:ext cx="45085" cy="3175"/>
            </a:xfrm>
            <a:custGeom>
              <a:avLst/>
              <a:gdLst/>
              <a:ahLst/>
              <a:cxnLst/>
              <a:rect l="l" t="t" r="r" b="b"/>
              <a:pathLst>
                <a:path w="45085" h="3175">
                  <a:moveTo>
                    <a:pt x="0" y="2799"/>
                  </a:moveTo>
                  <a:lnTo>
                    <a:pt x="44788" y="0"/>
                  </a:lnTo>
                </a:path>
              </a:pathLst>
            </a:custGeom>
            <a:ln w="9525">
              <a:solidFill>
                <a:srgbClr val="666666"/>
              </a:solidFill>
            </a:ln>
          </p:spPr>
          <p:txBody>
            <a:bodyPr wrap="square" lIns="0" tIns="0" rIns="0" bIns="0" rtlCol="0"/>
            <a:lstStyle/>
            <a:p>
              <a:endParaRPr/>
            </a:p>
          </p:txBody>
        </p:sp>
        <p:pic>
          <p:nvPicPr>
            <p:cNvPr id="27" name="object 27"/>
            <p:cNvPicPr/>
            <p:nvPr/>
          </p:nvPicPr>
          <p:blipFill>
            <a:blip r:embed="rId6" cstate="print"/>
            <a:stretch>
              <a:fillRect/>
            </a:stretch>
          </p:blipFill>
          <p:spPr>
            <a:xfrm>
              <a:off x="3081906" y="5418076"/>
              <a:ext cx="105880" cy="71909"/>
            </a:xfrm>
            <a:prstGeom prst="rect">
              <a:avLst/>
            </a:prstGeom>
          </p:spPr>
        </p:pic>
        <p:sp>
          <p:nvSpPr>
            <p:cNvPr id="28" name="object 28"/>
            <p:cNvSpPr/>
            <p:nvPr/>
          </p:nvSpPr>
          <p:spPr>
            <a:xfrm>
              <a:off x="2757722" y="4481199"/>
              <a:ext cx="401320" cy="1006475"/>
            </a:xfrm>
            <a:custGeom>
              <a:avLst/>
              <a:gdLst/>
              <a:ahLst/>
              <a:cxnLst/>
              <a:rect l="l" t="t" r="r" b="b"/>
              <a:pathLst>
                <a:path w="401319" h="1006475">
                  <a:moveTo>
                    <a:pt x="0" y="1006178"/>
                  </a:moveTo>
                  <a:lnTo>
                    <a:pt x="611" y="937622"/>
                  </a:lnTo>
                  <a:lnTo>
                    <a:pt x="2408" y="869349"/>
                  </a:lnTo>
                  <a:lnTo>
                    <a:pt x="5334" y="801644"/>
                  </a:lnTo>
                  <a:lnTo>
                    <a:pt x="9332" y="734789"/>
                  </a:lnTo>
                  <a:lnTo>
                    <a:pt x="14346" y="669068"/>
                  </a:lnTo>
                  <a:lnTo>
                    <a:pt x="20320" y="604765"/>
                  </a:lnTo>
                  <a:lnTo>
                    <a:pt x="27197" y="542162"/>
                  </a:lnTo>
                  <a:lnTo>
                    <a:pt x="34921" y="481544"/>
                  </a:lnTo>
                  <a:lnTo>
                    <a:pt x="43435" y="423193"/>
                  </a:lnTo>
                  <a:lnTo>
                    <a:pt x="52683" y="367394"/>
                  </a:lnTo>
                  <a:lnTo>
                    <a:pt x="62608" y="314430"/>
                  </a:lnTo>
                  <a:lnTo>
                    <a:pt x="73154" y="264584"/>
                  </a:lnTo>
                  <a:lnTo>
                    <a:pt x="84265" y="218140"/>
                  </a:lnTo>
                  <a:lnTo>
                    <a:pt x="95884" y="175381"/>
                  </a:lnTo>
                  <a:lnTo>
                    <a:pt x="107954" y="136591"/>
                  </a:lnTo>
                  <a:lnTo>
                    <a:pt x="133223" y="72052"/>
                  </a:lnTo>
                  <a:lnTo>
                    <a:pt x="159621" y="26789"/>
                  </a:lnTo>
                  <a:lnTo>
                    <a:pt x="200348" y="0"/>
                  </a:lnTo>
                  <a:lnTo>
                    <a:pt x="213998" y="3064"/>
                  </a:lnTo>
                  <a:lnTo>
                    <a:pt x="254386" y="46776"/>
                  </a:lnTo>
                  <a:lnTo>
                    <a:pt x="280276" y="101851"/>
                  </a:lnTo>
                  <a:lnTo>
                    <a:pt x="304811" y="175033"/>
                  </a:lnTo>
                  <a:lnTo>
                    <a:pt x="316430" y="217707"/>
                  </a:lnTo>
                  <a:lnTo>
                    <a:pt x="327541" y="264059"/>
                  </a:lnTo>
                  <a:lnTo>
                    <a:pt x="338087" y="313806"/>
                  </a:lnTo>
                  <a:lnTo>
                    <a:pt x="348012" y="366665"/>
                  </a:lnTo>
                  <a:lnTo>
                    <a:pt x="357260" y="422353"/>
                  </a:lnTo>
                  <a:lnTo>
                    <a:pt x="365774" y="480587"/>
                  </a:lnTo>
                  <a:lnTo>
                    <a:pt x="373498" y="541085"/>
                  </a:lnTo>
                  <a:lnTo>
                    <a:pt x="380375" y="603563"/>
                  </a:lnTo>
                  <a:lnTo>
                    <a:pt x="386349" y="667739"/>
                  </a:lnTo>
                  <a:lnTo>
                    <a:pt x="391363" y="733330"/>
                  </a:lnTo>
                  <a:lnTo>
                    <a:pt x="395361" y="800052"/>
                  </a:lnTo>
                  <a:lnTo>
                    <a:pt x="398287" y="867622"/>
                  </a:lnTo>
                  <a:lnTo>
                    <a:pt x="400084" y="935759"/>
                  </a:lnTo>
                  <a:lnTo>
                    <a:pt x="400696" y="1004179"/>
                  </a:lnTo>
                </a:path>
              </a:pathLst>
            </a:custGeom>
            <a:ln w="9525">
              <a:solidFill>
                <a:srgbClr val="666666"/>
              </a:solidFill>
            </a:ln>
          </p:spPr>
          <p:txBody>
            <a:bodyPr wrap="square" lIns="0" tIns="0" rIns="0" bIns="0" rtlCol="0"/>
            <a:lstStyle/>
            <a:p>
              <a:endParaRPr/>
            </a:p>
          </p:txBody>
        </p:sp>
        <p:sp>
          <p:nvSpPr>
            <p:cNvPr id="29" name="object 29"/>
            <p:cNvSpPr/>
            <p:nvPr/>
          </p:nvSpPr>
          <p:spPr>
            <a:xfrm>
              <a:off x="3379877" y="4785864"/>
              <a:ext cx="107950" cy="1335405"/>
            </a:xfrm>
            <a:custGeom>
              <a:avLst/>
              <a:gdLst/>
              <a:ahLst/>
              <a:cxnLst/>
              <a:rect l="l" t="t" r="r" b="b"/>
              <a:pathLst>
                <a:path w="107950" h="1335404">
                  <a:moveTo>
                    <a:pt x="107572" y="0"/>
                  </a:moveTo>
                  <a:lnTo>
                    <a:pt x="0" y="0"/>
                  </a:lnTo>
                  <a:lnTo>
                    <a:pt x="0" y="1334852"/>
                  </a:lnTo>
                  <a:lnTo>
                    <a:pt x="107572" y="1334852"/>
                  </a:lnTo>
                  <a:lnTo>
                    <a:pt x="107572" y="0"/>
                  </a:lnTo>
                  <a:close/>
                </a:path>
              </a:pathLst>
            </a:custGeom>
            <a:solidFill>
              <a:srgbClr val="EAD1DC"/>
            </a:solidFill>
          </p:spPr>
          <p:txBody>
            <a:bodyPr wrap="square" lIns="0" tIns="0" rIns="0" bIns="0" rtlCol="0"/>
            <a:lstStyle/>
            <a:p>
              <a:endParaRPr/>
            </a:p>
          </p:txBody>
        </p:sp>
        <p:sp>
          <p:nvSpPr>
            <p:cNvPr id="30" name="object 30"/>
            <p:cNvSpPr/>
            <p:nvPr/>
          </p:nvSpPr>
          <p:spPr>
            <a:xfrm>
              <a:off x="3379878" y="4785864"/>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sp>
          <p:nvSpPr>
            <p:cNvPr id="31" name="object 31"/>
            <p:cNvSpPr/>
            <p:nvPr/>
          </p:nvSpPr>
          <p:spPr>
            <a:xfrm>
              <a:off x="3228075" y="4785864"/>
              <a:ext cx="107950" cy="1335405"/>
            </a:xfrm>
            <a:custGeom>
              <a:avLst/>
              <a:gdLst/>
              <a:ahLst/>
              <a:cxnLst/>
              <a:rect l="l" t="t" r="r" b="b"/>
              <a:pathLst>
                <a:path w="107950" h="1335404">
                  <a:moveTo>
                    <a:pt x="107571" y="0"/>
                  </a:moveTo>
                  <a:lnTo>
                    <a:pt x="0" y="0"/>
                  </a:lnTo>
                  <a:lnTo>
                    <a:pt x="0" y="1334852"/>
                  </a:lnTo>
                  <a:lnTo>
                    <a:pt x="107571" y="1334852"/>
                  </a:lnTo>
                  <a:lnTo>
                    <a:pt x="107571" y="0"/>
                  </a:lnTo>
                  <a:close/>
                </a:path>
              </a:pathLst>
            </a:custGeom>
            <a:solidFill>
              <a:srgbClr val="EAD1DC"/>
            </a:solidFill>
          </p:spPr>
          <p:txBody>
            <a:bodyPr wrap="square" lIns="0" tIns="0" rIns="0" bIns="0" rtlCol="0"/>
            <a:lstStyle/>
            <a:p>
              <a:endParaRPr/>
            </a:p>
          </p:txBody>
        </p:sp>
        <p:sp>
          <p:nvSpPr>
            <p:cNvPr id="32" name="object 32"/>
            <p:cNvSpPr/>
            <p:nvPr/>
          </p:nvSpPr>
          <p:spPr>
            <a:xfrm>
              <a:off x="3228075" y="4785864"/>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sp>
          <p:nvSpPr>
            <p:cNvPr id="33" name="object 33"/>
            <p:cNvSpPr/>
            <p:nvPr/>
          </p:nvSpPr>
          <p:spPr>
            <a:xfrm>
              <a:off x="3335647" y="5453290"/>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34" name="object 34"/>
            <p:cNvSpPr/>
            <p:nvPr/>
          </p:nvSpPr>
          <p:spPr>
            <a:xfrm>
              <a:off x="3183023" y="5453231"/>
              <a:ext cx="45720" cy="1270"/>
            </a:xfrm>
            <a:custGeom>
              <a:avLst/>
              <a:gdLst/>
              <a:ahLst/>
              <a:cxnLst/>
              <a:rect l="l" t="t" r="r" b="b"/>
              <a:pathLst>
                <a:path w="45719" h="1270">
                  <a:moveTo>
                    <a:pt x="0" y="800"/>
                  </a:moveTo>
                  <a:lnTo>
                    <a:pt x="45188" y="0"/>
                  </a:lnTo>
                </a:path>
              </a:pathLst>
            </a:custGeom>
            <a:ln w="9525">
              <a:solidFill>
                <a:srgbClr val="666666"/>
              </a:solidFill>
            </a:ln>
          </p:spPr>
          <p:txBody>
            <a:bodyPr wrap="square" lIns="0" tIns="0" rIns="0" bIns="0" rtlCol="0"/>
            <a:lstStyle/>
            <a:p>
              <a:endParaRPr/>
            </a:p>
          </p:txBody>
        </p:sp>
        <p:pic>
          <p:nvPicPr>
            <p:cNvPr id="35" name="object 35"/>
            <p:cNvPicPr/>
            <p:nvPr/>
          </p:nvPicPr>
          <p:blipFill>
            <a:blip r:embed="rId7" cstate="print"/>
            <a:stretch>
              <a:fillRect/>
            </a:stretch>
          </p:blipFill>
          <p:spPr>
            <a:xfrm>
              <a:off x="3482688" y="5418076"/>
              <a:ext cx="100324" cy="71909"/>
            </a:xfrm>
            <a:prstGeom prst="rect">
              <a:avLst/>
            </a:prstGeom>
          </p:spPr>
        </p:pic>
        <p:sp>
          <p:nvSpPr>
            <p:cNvPr id="36" name="object 36"/>
            <p:cNvSpPr/>
            <p:nvPr/>
          </p:nvSpPr>
          <p:spPr>
            <a:xfrm>
              <a:off x="3158430" y="4496130"/>
              <a:ext cx="395605" cy="989965"/>
            </a:xfrm>
            <a:custGeom>
              <a:avLst/>
              <a:gdLst/>
              <a:ahLst/>
              <a:cxnLst/>
              <a:rect l="l" t="t" r="r" b="b"/>
              <a:pathLst>
                <a:path w="395604" h="989964">
                  <a:moveTo>
                    <a:pt x="0" y="989092"/>
                  </a:moveTo>
                  <a:lnTo>
                    <a:pt x="602" y="921700"/>
                  </a:lnTo>
                  <a:lnTo>
                    <a:pt x="2374" y="854587"/>
                  </a:lnTo>
                  <a:lnTo>
                    <a:pt x="5259" y="788031"/>
                  </a:lnTo>
                  <a:lnTo>
                    <a:pt x="9202" y="722312"/>
                  </a:lnTo>
                  <a:lnTo>
                    <a:pt x="14146" y="657707"/>
                  </a:lnTo>
                  <a:lnTo>
                    <a:pt x="20036" y="594495"/>
                  </a:lnTo>
                  <a:lnTo>
                    <a:pt x="26817" y="532955"/>
                  </a:lnTo>
                  <a:lnTo>
                    <a:pt x="34433" y="473367"/>
                  </a:lnTo>
                  <a:lnTo>
                    <a:pt x="42828" y="416007"/>
                  </a:lnTo>
                  <a:lnTo>
                    <a:pt x="51947" y="361156"/>
                  </a:lnTo>
                  <a:lnTo>
                    <a:pt x="61733" y="309091"/>
                  </a:lnTo>
                  <a:lnTo>
                    <a:pt x="72132" y="260091"/>
                  </a:lnTo>
                  <a:lnTo>
                    <a:pt x="83087" y="214436"/>
                  </a:lnTo>
                  <a:lnTo>
                    <a:pt x="94544" y="172403"/>
                  </a:lnTo>
                  <a:lnTo>
                    <a:pt x="106445" y="134272"/>
                  </a:lnTo>
                  <a:lnTo>
                    <a:pt x="131362" y="70828"/>
                  </a:lnTo>
                  <a:lnTo>
                    <a:pt x="157391" y="26334"/>
                  </a:lnTo>
                  <a:lnTo>
                    <a:pt x="197549" y="0"/>
                  </a:lnTo>
                  <a:lnTo>
                    <a:pt x="211008" y="3021"/>
                  </a:lnTo>
                  <a:lnTo>
                    <a:pt x="250832" y="46110"/>
                  </a:lnTo>
                  <a:lnTo>
                    <a:pt x="276360" y="100402"/>
                  </a:lnTo>
                  <a:lnTo>
                    <a:pt x="300552" y="172543"/>
                  </a:lnTo>
                  <a:lnTo>
                    <a:pt x="312009" y="214609"/>
                  </a:lnTo>
                  <a:lnTo>
                    <a:pt x="322964" y="260302"/>
                  </a:lnTo>
                  <a:lnTo>
                    <a:pt x="333363" y="309341"/>
                  </a:lnTo>
                  <a:lnTo>
                    <a:pt x="343149" y="361448"/>
                  </a:lnTo>
                  <a:lnTo>
                    <a:pt x="352268" y="416344"/>
                  </a:lnTo>
                  <a:lnTo>
                    <a:pt x="360663" y="473749"/>
                  </a:lnTo>
                  <a:lnTo>
                    <a:pt x="368279" y="533387"/>
                  </a:lnTo>
                  <a:lnTo>
                    <a:pt x="375060" y="594976"/>
                  </a:lnTo>
                  <a:lnTo>
                    <a:pt x="380950" y="658239"/>
                  </a:lnTo>
                  <a:lnTo>
                    <a:pt x="385894" y="722896"/>
                  </a:lnTo>
                  <a:lnTo>
                    <a:pt x="389837" y="788669"/>
                  </a:lnTo>
                  <a:lnTo>
                    <a:pt x="392722" y="855278"/>
                  </a:lnTo>
                  <a:lnTo>
                    <a:pt x="394494" y="922445"/>
                  </a:lnTo>
                  <a:lnTo>
                    <a:pt x="395097" y="989892"/>
                  </a:lnTo>
                </a:path>
              </a:pathLst>
            </a:custGeom>
            <a:ln w="9525">
              <a:solidFill>
                <a:srgbClr val="666666"/>
              </a:solidFill>
            </a:ln>
          </p:spPr>
          <p:txBody>
            <a:bodyPr wrap="square" lIns="0" tIns="0" rIns="0" bIns="0" rtlCol="0"/>
            <a:lstStyle/>
            <a:p>
              <a:endParaRPr/>
            </a:p>
          </p:txBody>
        </p:sp>
        <p:sp>
          <p:nvSpPr>
            <p:cNvPr id="37" name="object 37"/>
            <p:cNvSpPr/>
            <p:nvPr/>
          </p:nvSpPr>
          <p:spPr>
            <a:xfrm>
              <a:off x="3779103" y="4787252"/>
              <a:ext cx="107950" cy="1335405"/>
            </a:xfrm>
            <a:custGeom>
              <a:avLst/>
              <a:gdLst/>
              <a:ahLst/>
              <a:cxnLst/>
              <a:rect l="l" t="t" r="r" b="b"/>
              <a:pathLst>
                <a:path w="107950" h="1335404">
                  <a:moveTo>
                    <a:pt x="107571" y="0"/>
                  </a:moveTo>
                  <a:lnTo>
                    <a:pt x="0" y="0"/>
                  </a:lnTo>
                  <a:lnTo>
                    <a:pt x="0" y="1334851"/>
                  </a:lnTo>
                  <a:lnTo>
                    <a:pt x="107571" y="1334851"/>
                  </a:lnTo>
                  <a:lnTo>
                    <a:pt x="107571" y="0"/>
                  </a:lnTo>
                  <a:close/>
                </a:path>
              </a:pathLst>
            </a:custGeom>
            <a:solidFill>
              <a:srgbClr val="D9D2E9"/>
            </a:solidFill>
          </p:spPr>
          <p:txBody>
            <a:bodyPr wrap="square" lIns="0" tIns="0" rIns="0" bIns="0" rtlCol="0"/>
            <a:lstStyle/>
            <a:p>
              <a:endParaRPr/>
            </a:p>
          </p:txBody>
        </p:sp>
        <p:sp>
          <p:nvSpPr>
            <p:cNvPr id="38" name="object 38"/>
            <p:cNvSpPr/>
            <p:nvPr/>
          </p:nvSpPr>
          <p:spPr>
            <a:xfrm>
              <a:off x="3779102"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39" name="object 39"/>
            <p:cNvSpPr/>
            <p:nvPr/>
          </p:nvSpPr>
          <p:spPr>
            <a:xfrm>
              <a:off x="3627301" y="4787252"/>
              <a:ext cx="107950" cy="1335405"/>
            </a:xfrm>
            <a:custGeom>
              <a:avLst/>
              <a:gdLst/>
              <a:ahLst/>
              <a:cxnLst/>
              <a:rect l="l" t="t" r="r" b="b"/>
              <a:pathLst>
                <a:path w="107950" h="1335404">
                  <a:moveTo>
                    <a:pt x="107572" y="0"/>
                  </a:moveTo>
                  <a:lnTo>
                    <a:pt x="0" y="0"/>
                  </a:lnTo>
                  <a:lnTo>
                    <a:pt x="0" y="1334851"/>
                  </a:lnTo>
                  <a:lnTo>
                    <a:pt x="107572" y="1334851"/>
                  </a:lnTo>
                  <a:lnTo>
                    <a:pt x="107572" y="0"/>
                  </a:lnTo>
                  <a:close/>
                </a:path>
              </a:pathLst>
            </a:custGeom>
            <a:solidFill>
              <a:srgbClr val="D9D2E9"/>
            </a:solidFill>
          </p:spPr>
          <p:txBody>
            <a:bodyPr wrap="square" lIns="0" tIns="0" rIns="0" bIns="0" rtlCol="0"/>
            <a:lstStyle/>
            <a:p>
              <a:endParaRPr/>
            </a:p>
          </p:txBody>
        </p:sp>
        <p:sp>
          <p:nvSpPr>
            <p:cNvPr id="40" name="object 40"/>
            <p:cNvSpPr/>
            <p:nvPr/>
          </p:nvSpPr>
          <p:spPr>
            <a:xfrm>
              <a:off x="3627302"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41" name="object 41"/>
            <p:cNvSpPr/>
            <p:nvPr/>
          </p:nvSpPr>
          <p:spPr>
            <a:xfrm>
              <a:off x="3734874" y="5454677"/>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42" name="object 42"/>
            <p:cNvSpPr/>
            <p:nvPr/>
          </p:nvSpPr>
          <p:spPr>
            <a:xfrm>
              <a:off x="3578250" y="5454031"/>
              <a:ext cx="49530" cy="1270"/>
            </a:xfrm>
            <a:custGeom>
              <a:avLst/>
              <a:gdLst/>
              <a:ahLst/>
              <a:cxnLst/>
              <a:rect l="l" t="t" r="r" b="b"/>
              <a:pathLst>
                <a:path w="49529" h="1270">
                  <a:moveTo>
                    <a:pt x="0" y="0"/>
                  </a:moveTo>
                  <a:lnTo>
                    <a:pt x="49187" y="800"/>
                  </a:lnTo>
                </a:path>
              </a:pathLst>
            </a:custGeom>
            <a:ln w="9525">
              <a:solidFill>
                <a:srgbClr val="666666"/>
              </a:solidFill>
            </a:ln>
          </p:spPr>
          <p:txBody>
            <a:bodyPr wrap="square" lIns="0" tIns="0" rIns="0" bIns="0" rtlCol="0"/>
            <a:lstStyle/>
            <a:p>
              <a:endParaRPr/>
            </a:p>
          </p:txBody>
        </p:sp>
        <p:pic>
          <p:nvPicPr>
            <p:cNvPr id="43" name="object 43"/>
            <p:cNvPicPr/>
            <p:nvPr/>
          </p:nvPicPr>
          <p:blipFill>
            <a:blip r:embed="rId8" cstate="print"/>
            <a:stretch>
              <a:fillRect/>
            </a:stretch>
          </p:blipFill>
          <p:spPr>
            <a:xfrm>
              <a:off x="3881912" y="5419153"/>
              <a:ext cx="100177" cy="71909"/>
            </a:xfrm>
            <a:prstGeom prst="rect">
              <a:avLst/>
            </a:prstGeom>
          </p:spPr>
        </p:pic>
        <p:sp>
          <p:nvSpPr>
            <p:cNvPr id="44" name="object 44"/>
            <p:cNvSpPr/>
            <p:nvPr/>
          </p:nvSpPr>
          <p:spPr>
            <a:xfrm>
              <a:off x="3553638" y="4496129"/>
              <a:ext cx="399415" cy="990600"/>
            </a:xfrm>
            <a:custGeom>
              <a:avLst/>
              <a:gdLst/>
              <a:ahLst/>
              <a:cxnLst/>
              <a:rect l="l" t="t" r="r" b="b"/>
              <a:pathLst>
                <a:path w="399414" h="990600">
                  <a:moveTo>
                    <a:pt x="399096" y="990170"/>
                  </a:moveTo>
                  <a:lnTo>
                    <a:pt x="398486" y="922704"/>
                  </a:lnTo>
                  <a:lnTo>
                    <a:pt x="396697" y="855518"/>
                  </a:lnTo>
                  <a:lnTo>
                    <a:pt x="393783" y="788890"/>
                  </a:lnTo>
                  <a:lnTo>
                    <a:pt x="389800" y="723099"/>
                  </a:lnTo>
                  <a:lnTo>
                    <a:pt x="384806" y="658424"/>
                  </a:lnTo>
                  <a:lnTo>
                    <a:pt x="378856" y="595143"/>
                  </a:lnTo>
                  <a:lnTo>
                    <a:pt x="372006" y="533536"/>
                  </a:lnTo>
                  <a:lnTo>
                    <a:pt x="364313" y="473883"/>
                  </a:lnTo>
                  <a:lnTo>
                    <a:pt x="355833" y="416460"/>
                  </a:lnTo>
                  <a:lnTo>
                    <a:pt x="346622" y="361549"/>
                  </a:lnTo>
                  <a:lnTo>
                    <a:pt x="336737" y="309428"/>
                  </a:lnTo>
                  <a:lnTo>
                    <a:pt x="326233" y="260375"/>
                  </a:lnTo>
                  <a:lnTo>
                    <a:pt x="315167" y="214670"/>
                  </a:lnTo>
                  <a:lnTo>
                    <a:pt x="303594" y="172591"/>
                  </a:lnTo>
                  <a:lnTo>
                    <a:pt x="291572" y="134418"/>
                  </a:lnTo>
                  <a:lnTo>
                    <a:pt x="266404" y="70905"/>
                  </a:lnTo>
                  <a:lnTo>
                    <a:pt x="240111" y="26362"/>
                  </a:lnTo>
                  <a:lnTo>
                    <a:pt x="199548" y="0"/>
                  </a:lnTo>
                  <a:lnTo>
                    <a:pt x="185951" y="3018"/>
                  </a:lnTo>
                  <a:lnTo>
                    <a:pt x="145725" y="46067"/>
                  </a:lnTo>
                  <a:lnTo>
                    <a:pt x="119938" y="100308"/>
                  </a:lnTo>
                  <a:lnTo>
                    <a:pt x="95501" y="172382"/>
                  </a:lnTo>
                  <a:lnTo>
                    <a:pt x="83928" y="214409"/>
                  </a:lnTo>
                  <a:lnTo>
                    <a:pt x="72862" y="260059"/>
                  </a:lnTo>
                  <a:lnTo>
                    <a:pt x="62358" y="309053"/>
                  </a:lnTo>
                  <a:lnTo>
                    <a:pt x="52473" y="361111"/>
                  </a:lnTo>
                  <a:lnTo>
                    <a:pt x="43262" y="415956"/>
                  </a:lnTo>
                  <a:lnTo>
                    <a:pt x="34782" y="473308"/>
                  </a:lnTo>
                  <a:lnTo>
                    <a:pt x="27089" y="532890"/>
                  </a:lnTo>
                  <a:lnTo>
                    <a:pt x="20239" y="594422"/>
                  </a:lnTo>
                  <a:lnTo>
                    <a:pt x="14289" y="657626"/>
                  </a:lnTo>
                  <a:lnTo>
                    <a:pt x="9295" y="722223"/>
                  </a:lnTo>
                  <a:lnTo>
                    <a:pt x="5312" y="787934"/>
                  </a:lnTo>
                  <a:lnTo>
                    <a:pt x="2398" y="854481"/>
                  </a:lnTo>
                  <a:lnTo>
                    <a:pt x="609" y="921586"/>
                  </a:lnTo>
                  <a:lnTo>
                    <a:pt x="0" y="988970"/>
                  </a:lnTo>
                </a:path>
              </a:pathLst>
            </a:custGeom>
            <a:ln w="9525">
              <a:solidFill>
                <a:srgbClr val="666666"/>
              </a:solidFill>
            </a:ln>
          </p:spPr>
          <p:txBody>
            <a:bodyPr wrap="square" lIns="0" tIns="0" rIns="0" bIns="0" rtlCol="0"/>
            <a:lstStyle/>
            <a:p>
              <a:endParaRPr/>
            </a:p>
          </p:txBody>
        </p:sp>
        <p:sp>
          <p:nvSpPr>
            <p:cNvPr id="45" name="object 45"/>
            <p:cNvSpPr/>
            <p:nvPr/>
          </p:nvSpPr>
          <p:spPr>
            <a:xfrm>
              <a:off x="4174106" y="4784479"/>
              <a:ext cx="107950" cy="1335405"/>
            </a:xfrm>
            <a:custGeom>
              <a:avLst/>
              <a:gdLst/>
              <a:ahLst/>
              <a:cxnLst/>
              <a:rect l="l" t="t" r="r" b="b"/>
              <a:pathLst>
                <a:path w="107950" h="1335404">
                  <a:moveTo>
                    <a:pt x="107571" y="0"/>
                  </a:moveTo>
                  <a:lnTo>
                    <a:pt x="0" y="0"/>
                  </a:lnTo>
                  <a:lnTo>
                    <a:pt x="0" y="1334852"/>
                  </a:lnTo>
                  <a:lnTo>
                    <a:pt x="107571" y="1334852"/>
                  </a:lnTo>
                  <a:lnTo>
                    <a:pt x="107571" y="0"/>
                  </a:lnTo>
                  <a:close/>
                </a:path>
              </a:pathLst>
            </a:custGeom>
            <a:solidFill>
              <a:srgbClr val="D9D2E9"/>
            </a:solidFill>
          </p:spPr>
          <p:txBody>
            <a:bodyPr wrap="square" lIns="0" tIns="0" rIns="0" bIns="0" rtlCol="0"/>
            <a:lstStyle/>
            <a:p>
              <a:endParaRPr/>
            </a:p>
          </p:txBody>
        </p:sp>
        <p:sp>
          <p:nvSpPr>
            <p:cNvPr id="46" name="object 46"/>
            <p:cNvSpPr/>
            <p:nvPr/>
          </p:nvSpPr>
          <p:spPr>
            <a:xfrm>
              <a:off x="4174106" y="4784479"/>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47" name="object 47"/>
            <p:cNvSpPr/>
            <p:nvPr/>
          </p:nvSpPr>
          <p:spPr>
            <a:xfrm>
              <a:off x="4022303" y="4784479"/>
              <a:ext cx="107950" cy="1335405"/>
            </a:xfrm>
            <a:custGeom>
              <a:avLst/>
              <a:gdLst/>
              <a:ahLst/>
              <a:cxnLst/>
              <a:rect l="l" t="t" r="r" b="b"/>
              <a:pathLst>
                <a:path w="107950" h="1335404">
                  <a:moveTo>
                    <a:pt x="107572" y="0"/>
                  </a:moveTo>
                  <a:lnTo>
                    <a:pt x="0" y="0"/>
                  </a:lnTo>
                  <a:lnTo>
                    <a:pt x="0" y="1334852"/>
                  </a:lnTo>
                  <a:lnTo>
                    <a:pt x="107572" y="1334852"/>
                  </a:lnTo>
                  <a:lnTo>
                    <a:pt x="107572" y="0"/>
                  </a:lnTo>
                  <a:close/>
                </a:path>
              </a:pathLst>
            </a:custGeom>
            <a:solidFill>
              <a:srgbClr val="D9D2E9"/>
            </a:solidFill>
          </p:spPr>
          <p:txBody>
            <a:bodyPr wrap="square" lIns="0" tIns="0" rIns="0" bIns="0" rtlCol="0"/>
            <a:lstStyle/>
            <a:p>
              <a:endParaRPr/>
            </a:p>
          </p:txBody>
        </p:sp>
        <p:sp>
          <p:nvSpPr>
            <p:cNvPr id="48" name="object 48"/>
            <p:cNvSpPr/>
            <p:nvPr/>
          </p:nvSpPr>
          <p:spPr>
            <a:xfrm>
              <a:off x="4022304" y="4784479"/>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49" name="object 49"/>
            <p:cNvSpPr/>
            <p:nvPr/>
          </p:nvSpPr>
          <p:spPr>
            <a:xfrm>
              <a:off x="4129876" y="5451905"/>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50" name="object 50"/>
            <p:cNvSpPr/>
            <p:nvPr/>
          </p:nvSpPr>
          <p:spPr>
            <a:xfrm>
              <a:off x="3977327" y="5451909"/>
              <a:ext cx="45085" cy="3810"/>
            </a:xfrm>
            <a:custGeom>
              <a:avLst/>
              <a:gdLst/>
              <a:ahLst/>
              <a:cxnLst/>
              <a:rect l="l" t="t" r="r" b="b"/>
              <a:pathLst>
                <a:path w="45085" h="3810">
                  <a:moveTo>
                    <a:pt x="0" y="3199"/>
                  </a:moveTo>
                  <a:lnTo>
                    <a:pt x="44788" y="0"/>
                  </a:lnTo>
                </a:path>
              </a:pathLst>
            </a:custGeom>
            <a:ln w="9525">
              <a:solidFill>
                <a:srgbClr val="666666"/>
              </a:solidFill>
            </a:ln>
          </p:spPr>
          <p:txBody>
            <a:bodyPr wrap="square" lIns="0" tIns="0" rIns="0" bIns="0" rtlCol="0"/>
            <a:lstStyle/>
            <a:p>
              <a:endParaRPr/>
            </a:p>
          </p:txBody>
        </p:sp>
        <p:pic>
          <p:nvPicPr>
            <p:cNvPr id="51" name="object 51"/>
            <p:cNvPicPr/>
            <p:nvPr/>
          </p:nvPicPr>
          <p:blipFill>
            <a:blip r:embed="rId9" cstate="print"/>
            <a:stretch>
              <a:fillRect/>
            </a:stretch>
          </p:blipFill>
          <p:spPr>
            <a:xfrm>
              <a:off x="4276915" y="5416998"/>
              <a:ext cx="105883" cy="71909"/>
            </a:xfrm>
            <a:prstGeom prst="rect">
              <a:avLst/>
            </a:prstGeom>
          </p:spPr>
        </p:pic>
        <p:sp>
          <p:nvSpPr>
            <p:cNvPr id="52" name="object 52"/>
            <p:cNvSpPr/>
            <p:nvPr/>
          </p:nvSpPr>
          <p:spPr>
            <a:xfrm>
              <a:off x="3952733" y="4542968"/>
              <a:ext cx="401320" cy="943610"/>
            </a:xfrm>
            <a:custGeom>
              <a:avLst/>
              <a:gdLst/>
              <a:ahLst/>
              <a:cxnLst/>
              <a:rect l="l" t="t" r="r" b="b"/>
              <a:pathLst>
                <a:path w="401320" h="943610">
                  <a:moveTo>
                    <a:pt x="0" y="943331"/>
                  </a:moveTo>
                  <a:lnTo>
                    <a:pt x="670" y="876001"/>
                  </a:lnTo>
                  <a:lnTo>
                    <a:pt x="2639" y="808976"/>
                  </a:lnTo>
                  <a:lnTo>
                    <a:pt x="5841" y="742563"/>
                  </a:lnTo>
                  <a:lnTo>
                    <a:pt x="10211" y="677067"/>
                  </a:lnTo>
                  <a:lnTo>
                    <a:pt x="15684" y="612793"/>
                  </a:lnTo>
                  <a:lnTo>
                    <a:pt x="22195" y="550047"/>
                  </a:lnTo>
                  <a:lnTo>
                    <a:pt x="29681" y="489134"/>
                  </a:lnTo>
                  <a:lnTo>
                    <a:pt x="38074" y="430360"/>
                  </a:lnTo>
                  <a:lnTo>
                    <a:pt x="47312" y="374031"/>
                  </a:lnTo>
                  <a:lnTo>
                    <a:pt x="57328" y="320453"/>
                  </a:lnTo>
                  <a:lnTo>
                    <a:pt x="68059" y="269930"/>
                  </a:lnTo>
                  <a:lnTo>
                    <a:pt x="79438" y="222768"/>
                  </a:lnTo>
                  <a:lnTo>
                    <a:pt x="91401" y="179274"/>
                  </a:lnTo>
                  <a:lnTo>
                    <a:pt x="103884" y="139752"/>
                  </a:lnTo>
                  <a:lnTo>
                    <a:pt x="130147" y="73848"/>
                  </a:lnTo>
                  <a:lnTo>
                    <a:pt x="157708" y="27502"/>
                  </a:lnTo>
                  <a:lnTo>
                    <a:pt x="200348" y="0"/>
                  </a:lnTo>
                  <a:lnTo>
                    <a:pt x="214647" y="3150"/>
                  </a:lnTo>
                  <a:lnTo>
                    <a:pt x="256898" y="47976"/>
                  </a:lnTo>
                  <a:lnTo>
                    <a:pt x="283875" y="104287"/>
                  </a:lnTo>
                  <a:lnTo>
                    <a:pt x="309294" y="178894"/>
                  </a:lnTo>
                  <a:lnTo>
                    <a:pt x="321257" y="222297"/>
                  </a:lnTo>
                  <a:lnTo>
                    <a:pt x="332636" y="269358"/>
                  </a:lnTo>
                  <a:lnTo>
                    <a:pt x="343367" y="319774"/>
                  </a:lnTo>
                  <a:lnTo>
                    <a:pt x="353383" y="373239"/>
                  </a:lnTo>
                  <a:lnTo>
                    <a:pt x="362621" y="429449"/>
                  </a:lnTo>
                  <a:lnTo>
                    <a:pt x="371014" y="488098"/>
                  </a:lnTo>
                  <a:lnTo>
                    <a:pt x="378500" y="548881"/>
                  </a:lnTo>
                  <a:lnTo>
                    <a:pt x="385011" y="611494"/>
                  </a:lnTo>
                  <a:lnTo>
                    <a:pt x="390484" y="675632"/>
                  </a:lnTo>
                  <a:lnTo>
                    <a:pt x="394854" y="740990"/>
                  </a:lnTo>
                  <a:lnTo>
                    <a:pt x="398056" y="807262"/>
                  </a:lnTo>
                  <a:lnTo>
                    <a:pt x="400025" y="874144"/>
                  </a:lnTo>
                  <a:lnTo>
                    <a:pt x="400696" y="941332"/>
                  </a:lnTo>
                </a:path>
              </a:pathLst>
            </a:custGeom>
            <a:ln w="9525">
              <a:solidFill>
                <a:srgbClr val="666666"/>
              </a:solidFill>
            </a:ln>
          </p:spPr>
          <p:txBody>
            <a:bodyPr wrap="square" lIns="0" tIns="0" rIns="0" bIns="0" rtlCol="0"/>
            <a:lstStyle/>
            <a:p>
              <a:endParaRPr/>
            </a:p>
          </p:txBody>
        </p:sp>
        <p:sp>
          <p:nvSpPr>
            <p:cNvPr id="53" name="object 53"/>
            <p:cNvSpPr/>
            <p:nvPr/>
          </p:nvSpPr>
          <p:spPr>
            <a:xfrm>
              <a:off x="4574886" y="4784479"/>
              <a:ext cx="107950" cy="1335405"/>
            </a:xfrm>
            <a:custGeom>
              <a:avLst/>
              <a:gdLst/>
              <a:ahLst/>
              <a:cxnLst/>
              <a:rect l="l" t="t" r="r" b="b"/>
              <a:pathLst>
                <a:path w="107950" h="1335404">
                  <a:moveTo>
                    <a:pt x="107572" y="0"/>
                  </a:moveTo>
                  <a:lnTo>
                    <a:pt x="0" y="0"/>
                  </a:lnTo>
                  <a:lnTo>
                    <a:pt x="0" y="1334852"/>
                  </a:lnTo>
                  <a:lnTo>
                    <a:pt x="107572" y="1334852"/>
                  </a:lnTo>
                  <a:lnTo>
                    <a:pt x="107572" y="0"/>
                  </a:lnTo>
                  <a:close/>
                </a:path>
              </a:pathLst>
            </a:custGeom>
            <a:solidFill>
              <a:srgbClr val="D9D2E9"/>
            </a:solidFill>
          </p:spPr>
          <p:txBody>
            <a:bodyPr wrap="square" lIns="0" tIns="0" rIns="0" bIns="0" rtlCol="0"/>
            <a:lstStyle/>
            <a:p>
              <a:endParaRPr/>
            </a:p>
          </p:txBody>
        </p:sp>
        <p:sp>
          <p:nvSpPr>
            <p:cNvPr id="54" name="object 54"/>
            <p:cNvSpPr/>
            <p:nvPr/>
          </p:nvSpPr>
          <p:spPr>
            <a:xfrm>
              <a:off x="4574887" y="4784479"/>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55" name="object 55"/>
            <p:cNvSpPr/>
            <p:nvPr/>
          </p:nvSpPr>
          <p:spPr>
            <a:xfrm>
              <a:off x="4423084" y="4784479"/>
              <a:ext cx="107950" cy="1335405"/>
            </a:xfrm>
            <a:custGeom>
              <a:avLst/>
              <a:gdLst/>
              <a:ahLst/>
              <a:cxnLst/>
              <a:rect l="l" t="t" r="r" b="b"/>
              <a:pathLst>
                <a:path w="107950" h="1335404">
                  <a:moveTo>
                    <a:pt x="107571" y="0"/>
                  </a:moveTo>
                  <a:lnTo>
                    <a:pt x="0" y="0"/>
                  </a:lnTo>
                  <a:lnTo>
                    <a:pt x="0" y="1334852"/>
                  </a:lnTo>
                  <a:lnTo>
                    <a:pt x="107571" y="1334852"/>
                  </a:lnTo>
                  <a:lnTo>
                    <a:pt x="107571" y="0"/>
                  </a:lnTo>
                  <a:close/>
                </a:path>
              </a:pathLst>
            </a:custGeom>
            <a:solidFill>
              <a:srgbClr val="D9D2E9"/>
            </a:solidFill>
          </p:spPr>
          <p:txBody>
            <a:bodyPr wrap="square" lIns="0" tIns="0" rIns="0" bIns="0" rtlCol="0"/>
            <a:lstStyle/>
            <a:p>
              <a:endParaRPr/>
            </a:p>
          </p:txBody>
        </p:sp>
        <p:sp>
          <p:nvSpPr>
            <p:cNvPr id="56" name="object 56"/>
            <p:cNvSpPr/>
            <p:nvPr/>
          </p:nvSpPr>
          <p:spPr>
            <a:xfrm>
              <a:off x="4423084" y="4784479"/>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57" name="object 57"/>
            <p:cNvSpPr/>
            <p:nvPr/>
          </p:nvSpPr>
          <p:spPr>
            <a:xfrm>
              <a:off x="4530656" y="5451905"/>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58" name="object 58"/>
            <p:cNvSpPr/>
            <p:nvPr/>
          </p:nvSpPr>
          <p:spPr>
            <a:xfrm>
              <a:off x="4378035" y="5451753"/>
              <a:ext cx="45720" cy="1270"/>
            </a:xfrm>
            <a:custGeom>
              <a:avLst/>
              <a:gdLst/>
              <a:ahLst/>
              <a:cxnLst/>
              <a:rect l="l" t="t" r="r" b="b"/>
              <a:pathLst>
                <a:path w="45720" h="1270">
                  <a:moveTo>
                    <a:pt x="0" y="1200"/>
                  </a:moveTo>
                  <a:lnTo>
                    <a:pt x="45188" y="0"/>
                  </a:lnTo>
                </a:path>
              </a:pathLst>
            </a:custGeom>
            <a:ln w="9525">
              <a:solidFill>
                <a:srgbClr val="666666"/>
              </a:solidFill>
            </a:ln>
          </p:spPr>
          <p:txBody>
            <a:bodyPr wrap="square" lIns="0" tIns="0" rIns="0" bIns="0" rtlCol="0"/>
            <a:lstStyle/>
            <a:p>
              <a:endParaRPr/>
            </a:p>
          </p:txBody>
        </p:sp>
        <p:pic>
          <p:nvPicPr>
            <p:cNvPr id="59" name="object 59"/>
            <p:cNvPicPr/>
            <p:nvPr/>
          </p:nvPicPr>
          <p:blipFill>
            <a:blip r:embed="rId10" cstate="print"/>
            <a:stretch>
              <a:fillRect/>
            </a:stretch>
          </p:blipFill>
          <p:spPr>
            <a:xfrm>
              <a:off x="4677697" y="5416998"/>
              <a:ext cx="100326" cy="71909"/>
            </a:xfrm>
            <a:prstGeom prst="rect">
              <a:avLst/>
            </a:prstGeom>
          </p:spPr>
        </p:pic>
        <p:sp>
          <p:nvSpPr>
            <p:cNvPr id="60" name="object 60"/>
            <p:cNvSpPr/>
            <p:nvPr/>
          </p:nvSpPr>
          <p:spPr>
            <a:xfrm>
              <a:off x="4353441" y="4553697"/>
              <a:ext cx="395605" cy="931544"/>
            </a:xfrm>
            <a:custGeom>
              <a:avLst/>
              <a:gdLst/>
              <a:ahLst/>
              <a:cxnLst/>
              <a:rect l="l" t="t" r="r" b="b"/>
              <a:pathLst>
                <a:path w="395604" h="931545">
                  <a:moveTo>
                    <a:pt x="0" y="930447"/>
                  </a:moveTo>
                  <a:lnTo>
                    <a:pt x="728" y="860721"/>
                  </a:lnTo>
                  <a:lnTo>
                    <a:pt x="2864" y="791345"/>
                  </a:lnTo>
                  <a:lnTo>
                    <a:pt x="6333" y="722666"/>
                  </a:lnTo>
                  <a:lnTo>
                    <a:pt x="11062" y="655034"/>
                  </a:lnTo>
                  <a:lnTo>
                    <a:pt x="16976" y="588798"/>
                  </a:lnTo>
                  <a:lnTo>
                    <a:pt x="24002" y="524307"/>
                  </a:lnTo>
                  <a:lnTo>
                    <a:pt x="32064" y="461909"/>
                  </a:lnTo>
                  <a:lnTo>
                    <a:pt x="41090" y="401953"/>
                  </a:lnTo>
                  <a:lnTo>
                    <a:pt x="51004" y="344788"/>
                  </a:lnTo>
                  <a:lnTo>
                    <a:pt x="61733" y="290764"/>
                  </a:lnTo>
                  <a:lnTo>
                    <a:pt x="73204" y="240229"/>
                  </a:lnTo>
                  <a:lnTo>
                    <a:pt x="85340" y="193533"/>
                  </a:lnTo>
                  <a:lnTo>
                    <a:pt x="98070" y="151023"/>
                  </a:lnTo>
                  <a:lnTo>
                    <a:pt x="111318" y="113049"/>
                  </a:lnTo>
                  <a:lnTo>
                    <a:pt x="139074" y="52105"/>
                  </a:lnTo>
                  <a:lnTo>
                    <a:pt x="168015" y="13491"/>
                  </a:lnTo>
                  <a:lnTo>
                    <a:pt x="197549" y="0"/>
                  </a:lnTo>
                  <a:lnTo>
                    <a:pt x="212352" y="3433"/>
                  </a:lnTo>
                  <a:lnTo>
                    <a:pt x="241663" y="29858"/>
                  </a:lnTo>
                  <a:lnTo>
                    <a:pt x="270086" y="80029"/>
                  </a:lnTo>
                  <a:lnTo>
                    <a:pt x="297026" y="151153"/>
                  </a:lnTo>
                  <a:lnTo>
                    <a:pt x="309756" y="193699"/>
                  </a:lnTo>
                  <a:lnTo>
                    <a:pt x="321893" y="240436"/>
                  </a:lnTo>
                  <a:lnTo>
                    <a:pt x="333363" y="291014"/>
                  </a:lnTo>
                  <a:lnTo>
                    <a:pt x="344092" y="345085"/>
                  </a:lnTo>
                  <a:lnTo>
                    <a:pt x="354007" y="402298"/>
                  </a:lnTo>
                  <a:lnTo>
                    <a:pt x="363032" y="462306"/>
                  </a:lnTo>
                  <a:lnTo>
                    <a:pt x="371094" y="524757"/>
                  </a:lnTo>
                  <a:lnTo>
                    <a:pt x="378120" y="589304"/>
                  </a:lnTo>
                  <a:lnTo>
                    <a:pt x="384034" y="655598"/>
                  </a:lnTo>
                  <a:lnTo>
                    <a:pt x="388763" y="723288"/>
                  </a:lnTo>
                  <a:lnTo>
                    <a:pt x="392232" y="792025"/>
                  </a:lnTo>
                  <a:lnTo>
                    <a:pt x="394368" y="861461"/>
                  </a:lnTo>
                  <a:lnTo>
                    <a:pt x="395097" y="931247"/>
                  </a:lnTo>
                </a:path>
              </a:pathLst>
            </a:custGeom>
            <a:ln w="9525">
              <a:solidFill>
                <a:srgbClr val="666666"/>
              </a:solidFill>
            </a:ln>
          </p:spPr>
          <p:txBody>
            <a:bodyPr wrap="square" lIns="0" tIns="0" rIns="0" bIns="0" rtlCol="0"/>
            <a:lstStyle/>
            <a:p>
              <a:endParaRPr/>
            </a:p>
          </p:txBody>
        </p:sp>
        <p:pic>
          <p:nvPicPr>
            <p:cNvPr id="61" name="object 61"/>
            <p:cNvPicPr/>
            <p:nvPr/>
          </p:nvPicPr>
          <p:blipFill>
            <a:blip r:embed="rId11" cstate="print"/>
            <a:stretch>
              <a:fillRect/>
            </a:stretch>
          </p:blipFill>
          <p:spPr>
            <a:xfrm>
              <a:off x="4768847" y="5417200"/>
              <a:ext cx="136378" cy="76200"/>
            </a:xfrm>
            <a:prstGeom prst="rect">
              <a:avLst/>
            </a:prstGeom>
          </p:spPr>
        </p:pic>
      </p:grpSp>
      <p:sp>
        <p:nvSpPr>
          <p:cNvPr id="62" name="object 62"/>
          <p:cNvSpPr txBox="1"/>
          <p:nvPr/>
        </p:nvSpPr>
        <p:spPr>
          <a:xfrm>
            <a:off x="2405821" y="4992115"/>
            <a:ext cx="2670810" cy="923925"/>
          </a:xfrm>
          <a:prstGeom prst="rect">
            <a:avLst/>
          </a:prstGeom>
        </p:spPr>
        <p:txBody>
          <a:bodyPr vert="vert" wrap="square" lIns="0" tIns="4445" rIns="0" bIns="0" rtlCol="0">
            <a:spAutoFit/>
          </a:bodyPr>
          <a:lstStyle/>
          <a:p>
            <a:pPr marL="16510" algn="ctr">
              <a:lnSpc>
                <a:spcPct val="100000"/>
              </a:lnSpc>
              <a:spcBef>
                <a:spcPts val="35"/>
              </a:spcBef>
            </a:pPr>
            <a:r>
              <a:rPr sz="1300" spc="5" dirty="0">
                <a:latin typeface="Calibri"/>
                <a:cs typeface="Calibri"/>
              </a:rPr>
              <a:t>...</a:t>
            </a:r>
            <a:endParaRPr sz="1300">
              <a:latin typeface="Calibri"/>
              <a:cs typeface="Calibri"/>
            </a:endParaRPr>
          </a:p>
          <a:p>
            <a:pPr algn="ctr">
              <a:lnSpc>
                <a:spcPct val="100000"/>
              </a:lnSpc>
              <a:spcBef>
                <a:spcPts val="1370"/>
              </a:spcBef>
            </a:pPr>
            <a:r>
              <a:rPr sz="900" dirty="0">
                <a:solidFill>
                  <a:srgbClr val="8B81D2"/>
                </a:solidFill>
                <a:latin typeface="Arial"/>
                <a:cs typeface="Arial"/>
              </a:rPr>
              <a:t>3x3</a:t>
            </a:r>
            <a:r>
              <a:rPr sz="900" spc="-20" dirty="0">
                <a:solidFill>
                  <a:srgbClr val="8B81D2"/>
                </a:solidFill>
                <a:latin typeface="Arial"/>
                <a:cs typeface="Arial"/>
              </a:rPr>
              <a:t> </a:t>
            </a:r>
            <a:r>
              <a:rPr sz="900" spc="5" dirty="0">
                <a:solidFill>
                  <a:srgbClr val="8B81D2"/>
                </a:solidFill>
                <a:latin typeface="Arial"/>
                <a:cs typeface="Arial"/>
              </a:rPr>
              <a:t>conv,</a:t>
            </a:r>
            <a:r>
              <a:rPr sz="900" spc="-15" dirty="0">
                <a:solidFill>
                  <a:srgbClr val="8B81D2"/>
                </a:solidFill>
                <a:latin typeface="Arial"/>
                <a:cs typeface="Arial"/>
              </a:rPr>
              <a:t> </a:t>
            </a:r>
            <a:r>
              <a:rPr sz="900" spc="5" dirty="0">
                <a:solidFill>
                  <a:srgbClr val="8B81D2"/>
                </a:solidFill>
                <a:latin typeface="Arial"/>
                <a:cs typeface="Arial"/>
              </a:rPr>
              <a:t>128</a:t>
            </a:r>
            <a:endParaRPr sz="900">
              <a:latin typeface="Arial"/>
              <a:cs typeface="Arial"/>
            </a:endParaRPr>
          </a:p>
          <a:p>
            <a:pPr algn="ctr">
              <a:lnSpc>
                <a:spcPct val="100000"/>
              </a:lnSpc>
              <a:spcBef>
                <a:spcPts val="115"/>
              </a:spcBef>
            </a:pPr>
            <a:r>
              <a:rPr sz="900" dirty="0">
                <a:solidFill>
                  <a:srgbClr val="8B81D2"/>
                </a:solidFill>
                <a:latin typeface="Arial"/>
                <a:cs typeface="Arial"/>
              </a:rPr>
              <a:t>3x3</a:t>
            </a:r>
            <a:r>
              <a:rPr sz="900" spc="-20" dirty="0">
                <a:solidFill>
                  <a:srgbClr val="8B81D2"/>
                </a:solidFill>
                <a:latin typeface="Arial"/>
                <a:cs typeface="Arial"/>
              </a:rPr>
              <a:t> </a:t>
            </a:r>
            <a:r>
              <a:rPr sz="900" spc="5" dirty="0">
                <a:solidFill>
                  <a:srgbClr val="8B81D2"/>
                </a:solidFill>
                <a:latin typeface="Arial"/>
                <a:cs typeface="Arial"/>
              </a:rPr>
              <a:t>conv,</a:t>
            </a:r>
            <a:r>
              <a:rPr sz="900" spc="-15" dirty="0">
                <a:solidFill>
                  <a:srgbClr val="8B81D2"/>
                </a:solidFill>
                <a:latin typeface="Arial"/>
                <a:cs typeface="Arial"/>
              </a:rPr>
              <a:t> </a:t>
            </a:r>
            <a:r>
              <a:rPr sz="900" spc="5" dirty="0">
                <a:solidFill>
                  <a:srgbClr val="8B81D2"/>
                </a:solidFill>
                <a:latin typeface="Arial"/>
                <a:cs typeface="Arial"/>
              </a:rPr>
              <a:t>128</a:t>
            </a:r>
            <a:endParaRPr sz="900">
              <a:latin typeface="Arial"/>
              <a:cs typeface="Arial"/>
            </a:endParaRPr>
          </a:p>
          <a:p>
            <a:pPr algn="ctr">
              <a:lnSpc>
                <a:spcPct val="100000"/>
              </a:lnSpc>
              <a:spcBef>
                <a:spcPts val="880"/>
              </a:spcBef>
            </a:pPr>
            <a:r>
              <a:rPr sz="900" dirty="0">
                <a:solidFill>
                  <a:srgbClr val="8B81D2"/>
                </a:solidFill>
                <a:latin typeface="Arial"/>
                <a:cs typeface="Arial"/>
              </a:rPr>
              <a:t>3x3</a:t>
            </a:r>
            <a:r>
              <a:rPr sz="900" spc="-20" dirty="0">
                <a:solidFill>
                  <a:srgbClr val="8B81D2"/>
                </a:solidFill>
                <a:latin typeface="Arial"/>
                <a:cs typeface="Arial"/>
              </a:rPr>
              <a:t> </a:t>
            </a:r>
            <a:r>
              <a:rPr sz="900" spc="5" dirty="0">
                <a:solidFill>
                  <a:srgbClr val="8B81D2"/>
                </a:solidFill>
                <a:latin typeface="Arial"/>
                <a:cs typeface="Arial"/>
              </a:rPr>
              <a:t>conv,</a:t>
            </a:r>
            <a:r>
              <a:rPr sz="900" spc="-15" dirty="0">
                <a:solidFill>
                  <a:srgbClr val="8B81D2"/>
                </a:solidFill>
                <a:latin typeface="Arial"/>
                <a:cs typeface="Arial"/>
              </a:rPr>
              <a:t> </a:t>
            </a:r>
            <a:r>
              <a:rPr sz="900" spc="5" dirty="0">
                <a:solidFill>
                  <a:srgbClr val="8B81D2"/>
                </a:solidFill>
                <a:latin typeface="Arial"/>
                <a:cs typeface="Arial"/>
              </a:rPr>
              <a:t>128</a:t>
            </a:r>
            <a:endParaRPr sz="900">
              <a:latin typeface="Arial"/>
              <a:cs typeface="Arial"/>
            </a:endParaRPr>
          </a:p>
          <a:p>
            <a:pPr algn="ctr">
              <a:lnSpc>
                <a:spcPct val="100000"/>
              </a:lnSpc>
              <a:spcBef>
                <a:spcPts val="114"/>
              </a:spcBef>
            </a:pPr>
            <a:r>
              <a:rPr sz="900" dirty="0">
                <a:solidFill>
                  <a:srgbClr val="8B81D2"/>
                </a:solidFill>
                <a:latin typeface="Arial"/>
                <a:cs typeface="Arial"/>
              </a:rPr>
              <a:t>3x3</a:t>
            </a:r>
            <a:r>
              <a:rPr sz="900" spc="-20" dirty="0">
                <a:solidFill>
                  <a:srgbClr val="8B81D2"/>
                </a:solidFill>
                <a:latin typeface="Arial"/>
                <a:cs typeface="Arial"/>
              </a:rPr>
              <a:t> </a:t>
            </a:r>
            <a:r>
              <a:rPr sz="900" spc="5" dirty="0">
                <a:solidFill>
                  <a:srgbClr val="8B81D2"/>
                </a:solidFill>
                <a:latin typeface="Arial"/>
                <a:cs typeface="Arial"/>
              </a:rPr>
              <a:t>conv,</a:t>
            </a:r>
            <a:r>
              <a:rPr sz="900" spc="-15" dirty="0">
                <a:solidFill>
                  <a:srgbClr val="8B81D2"/>
                </a:solidFill>
                <a:latin typeface="Arial"/>
                <a:cs typeface="Arial"/>
              </a:rPr>
              <a:t> </a:t>
            </a:r>
            <a:r>
              <a:rPr sz="900" spc="5" dirty="0">
                <a:solidFill>
                  <a:srgbClr val="8B81D2"/>
                </a:solidFill>
                <a:latin typeface="Arial"/>
                <a:cs typeface="Arial"/>
              </a:rPr>
              <a:t>128</a:t>
            </a:r>
            <a:endParaRPr sz="900">
              <a:latin typeface="Arial"/>
              <a:cs typeface="Arial"/>
            </a:endParaRPr>
          </a:p>
          <a:p>
            <a:pPr marL="635" algn="ctr">
              <a:lnSpc>
                <a:spcPct val="100000"/>
              </a:lnSpc>
              <a:spcBef>
                <a:spcPts val="835"/>
              </a:spcBef>
            </a:pPr>
            <a:r>
              <a:rPr sz="900" dirty="0">
                <a:solidFill>
                  <a:srgbClr val="8B81D2"/>
                </a:solidFill>
                <a:latin typeface="Arial"/>
                <a:cs typeface="Arial"/>
              </a:rPr>
              <a:t>3x3</a:t>
            </a:r>
            <a:r>
              <a:rPr sz="900" spc="-20" dirty="0">
                <a:solidFill>
                  <a:srgbClr val="8B81D2"/>
                </a:solidFill>
                <a:latin typeface="Arial"/>
                <a:cs typeface="Arial"/>
              </a:rPr>
              <a:t> </a:t>
            </a:r>
            <a:r>
              <a:rPr sz="900" spc="5" dirty="0">
                <a:solidFill>
                  <a:srgbClr val="8B81D2"/>
                </a:solidFill>
                <a:latin typeface="Arial"/>
                <a:cs typeface="Arial"/>
              </a:rPr>
              <a:t>conv,</a:t>
            </a:r>
            <a:r>
              <a:rPr sz="900" spc="-15" dirty="0">
                <a:solidFill>
                  <a:srgbClr val="8B81D2"/>
                </a:solidFill>
                <a:latin typeface="Arial"/>
                <a:cs typeface="Arial"/>
              </a:rPr>
              <a:t> </a:t>
            </a:r>
            <a:r>
              <a:rPr sz="900" spc="5" dirty="0">
                <a:solidFill>
                  <a:srgbClr val="8B81D2"/>
                </a:solidFill>
                <a:latin typeface="Arial"/>
                <a:cs typeface="Arial"/>
              </a:rPr>
              <a:t>128</a:t>
            </a:r>
            <a:endParaRPr sz="900">
              <a:latin typeface="Arial"/>
              <a:cs typeface="Arial"/>
            </a:endParaRPr>
          </a:p>
          <a:p>
            <a:pPr algn="ctr">
              <a:lnSpc>
                <a:spcPct val="100000"/>
              </a:lnSpc>
              <a:spcBef>
                <a:spcPts val="114"/>
              </a:spcBef>
            </a:pPr>
            <a:r>
              <a:rPr sz="900" dirty="0">
                <a:solidFill>
                  <a:srgbClr val="8B81D2"/>
                </a:solidFill>
                <a:latin typeface="Arial"/>
                <a:cs typeface="Arial"/>
              </a:rPr>
              <a:t>3x3</a:t>
            </a:r>
            <a:r>
              <a:rPr sz="900" spc="5" dirty="0">
                <a:solidFill>
                  <a:srgbClr val="8B81D2"/>
                </a:solidFill>
                <a:latin typeface="Arial"/>
                <a:cs typeface="Arial"/>
              </a:rPr>
              <a:t> conv, 128 </a:t>
            </a:r>
            <a:r>
              <a:rPr sz="900" spc="45" dirty="0">
                <a:solidFill>
                  <a:srgbClr val="8B81D2"/>
                </a:solidFill>
                <a:latin typeface="Arial"/>
                <a:cs typeface="Arial"/>
              </a:rPr>
              <a:t>/</a:t>
            </a:r>
            <a:r>
              <a:rPr sz="900" spc="10" dirty="0">
                <a:solidFill>
                  <a:srgbClr val="8B81D2"/>
                </a:solidFill>
                <a:latin typeface="Arial"/>
                <a:cs typeface="Arial"/>
              </a:rPr>
              <a:t> </a:t>
            </a:r>
            <a:r>
              <a:rPr sz="900" spc="-5" dirty="0">
                <a:solidFill>
                  <a:srgbClr val="8B81D2"/>
                </a:solidFill>
                <a:latin typeface="Arial"/>
                <a:cs typeface="Arial"/>
              </a:rPr>
              <a:t>2</a:t>
            </a:r>
            <a:endParaRPr sz="900">
              <a:latin typeface="Arial"/>
              <a:cs typeface="Arial"/>
            </a:endParaRPr>
          </a:p>
          <a:p>
            <a:pPr algn="ctr">
              <a:lnSpc>
                <a:spcPct val="100000"/>
              </a:lnSpc>
              <a:spcBef>
                <a:spcPts val="870"/>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a:p>
            <a:pPr algn="ctr">
              <a:lnSpc>
                <a:spcPct val="100000"/>
              </a:lnSpc>
              <a:spcBef>
                <a:spcPts val="115"/>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a:p>
            <a:pPr algn="ctr">
              <a:lnSpc>
                <a:spcPct val="100000"/>
              </a:lnSpc>
              <a:spcBef>
                <a:spcPts val="880"/>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a:p>
            <a:pPr algn="ctr">
              <a:lnSpc>
                <a:spcPct val="100000"/>
              </a:lnSpc>
              <a:spcBef>
                <a:spcPts val="114"/>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a:p>
            <a:pPr marL="2540" algn="ctr">
              <a:lnSpc>
                <a:spcPct val="100000"/>
              </a:lnSpc>
              <a:spcBef>
                <a:spcPts val="835"/>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a:p>
            <a:pPr marL="2540" algn="ctr">
              <a:lnSpc>
                <a:spcPct val="100000"/>
              </a:lnSpc>
              <a:spcBef>
                <a:spcPts val="114"/>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p:txBody>
      </p:sp>
      <p:grpSp>
        <p:nvGrpSpPr>
          <p:cNvPr id="63" name="object 63"/>
          <p:cNvGrpSpPr/>
          <p:nvPr/>
        </p:nvGrpSpPr>
        <p:grpSpPr>
          <a:xfrm>
            <a:off x="4966379" y="4533466"/>
            <a:ext cx="913130" cy="1601470"/>
            <a:chOff x="4966379" y="4533466"/>
            <a:chExt cx="913130" cy="1601470"/>
          </a:xfrm>
        </p:grpSpPr>
        <p:pic>
          <p:nvPicPr>
            <p:cNvPr id="64" name="object 64"/>
            <p:cNvPicPr/>
            <p:nvPr/>
          </p:nvPicPr>
          <p:blipFill>
            <a:blip r:embed="rId12" cstate="print"/>
            <a:stretch>
              <a:fillRect/>
            </a:stretch>
          </p:blipFill>
          <p:spPr>
            <a:xfrm>
              <a:off x="4966379" y="5418574"/>
              <a:ext cx="150798" cy="76197"/>
            </a:xfrm>
            <a:prstGeom prst="rect">
              <a:avLst/>
            </a:prstGeom>
          </p:spPr>
        </p:pic>
        <p:sp>
          <p:nvSpPr>
            <p:cNvPr id="65" name="object 65"/>
            <p:cNvSpPr/>
            <p:nvPr/>
          </p:nvSpPr>
          <p:spPr>
            <a:xfrm>
              <a:off x="5366918" y="4790023"/>
              <a:ext cx="107950" cy="1335405"/>
            </a:xfrm>
            <a:custGeom>
              <a:avLst/>
              <a:gdLst/>
              <a:ahLst/>
              <a:cxnLst/>
              <a:rect l="l" t="t" r="r" b="b"/>
              <a:pathLst>
                <a:path w="107950" h="1335404">
                  <a:moveTo>
                    <a:pt x="107571" y="0"/>
                  </a:moveTo>
                  <a:lnTo>
                    <a:pt x="0" y="0"/>
                  </a:lnTo>
                  <a:lnTo>
                    <a:pt x="0" y="1334852"/>
                  </a:lnTo>
                  <a:lnTo>
                    <a:pt x="107571" y="1334852"/>
                  </a:lnTo>
                  <a:lnTo>
                    <a:pt x="107571" y="0"/>
                  </a:lnTo>
                  <a:close/>
                </a:path>
              </a:pathLst>
            </a:custGeom>
            <a:solidFill>
              <a:srgbClr val="B6D7A8"/>
            </a:solidFill>
          </p:spPr>
          <p:txBody>
            <a:bodyPr wrap="square" lIns="0" tIns="0" rIns="0" bIns="0" rtlCol="0"/>
            <a:lstStyle/>
            <a:p>
              <a:endParaRPr/>
            </a:p>
          </p:txBody>
        </p:sp>
        <p:sp>
          <p:nvSpPr>
            <p:cNvPr id="66" name="object 66"/>
            <p:cNvSpPr/>
            <p:nvPr/>
          </p:nvSpPr>
          <p:spPr>
            <a:xfrm>
              <a:off x="5366917" y="4790023"/>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sp>
          <p:nvSpPr>
            <p:cNvPr id="67" name="object 67"/>
            <p:cNvSpPr/>
            <p:nvPr/>
          </p:nvSpPr>
          <p:spPr>
            <a:xfrm>
              <a:off x="5215115" y="4790023"/>
              <a:ext cx="107950" cy="1335405"/>
            </a:xfrm>
            <a:custGeom>
              <a:avLst/>
              <a:gdLst/>
              <a:ahLst/>
              <a:cxnLst/>
              <a:rect l="l" t="t" r="r" b="b"/>
              <a:pathLst>
                <a:path w="107950" h="1335404">
                  <a:moveTo>
                    <a:pt x="107572" y="0"/>
                  </a:moveTo>
                  <a:lnTo>
                    <a:pt x="0" y="0"/>
                  </a:lnTo>
                  <a:lnTo>
                    <a:pt x="0" y="1334852"/>
                  </a:lnTo>
                  <a:lnTo>
                    <a:pt x="107572" y="1334852"/>
                  </a:lnTo>
                  <a:lnTo>
                    <a:pt x="107572" y="0"/>
                  </a:lnTo>
                  <a:close/>
                </a:path>
              </a:pathLst>
            </a:custGeom>
            <a:solidFill>
              <a:srgbClr val="B6D7A8"/>
            </a:solidFill>
          </p:spPr>
          <p:txBody>
            <a:bodyPr wrap="square" lIns="0" tIns="0" rIns="0" bIns="0" rtlCol="0"/>
            <a:lstStyle/>
            <a:p>
              <a:endParaRPr/>
            </a:p>
          </p:txBody>
        </p:sp>
        <p:sp>
          <p:nvSpPr>
            <p:cNvPr id="68" name="object 68"/>
            <p:cNvSpPr/>
            <p:nvPr/>
          </p:nvSpPr>
          <p:spPr>
            <a:xfrm>
              <a:off x="5215116" y="4790023"/>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sp>
          <p:nvSpPr>
            <p:cNvPr id="69" name="object 69"/>
            <p:cNvSpPr/>
            <p:nvPr/>
          </p:nvSpPr>
          <p:spPr>
            <a:xfrm>
              <a:off x="5322688" y="5457450"/>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pic>
          <p:nvPicPr>
            <p:cNvPr id="70" name="object 70"/>
            <p:cNvPicPr/>
            <p:nvPr/>
          </p:nvPicPr>
          <p:blipFill>
            <a:blip r:embed="rId13" cstate="print"/>
            <a:stretch>
              <a:fillRect/>
            </a:stretch>
          </p:blipFill>
          <p:spPr>
            <a:xfrm>
              <a:off x="5112414" y="5421325"/>
              <a:ext cx="102737" cy="71909"/>
            </a:xfrm>
            <a:prstGeom prst="rect">
              <a:avLst/>
            </a:prstGeom>
          </p:spPr>
        </p:pic>
        <p:pic>
          <p:nvPicPr>
            <p:cNvPr id="71" name="object 71"/>
            <p:cNvPicPr/>
            <p:nvPr/>
          </p:nvPicPr>
          <p:blipFill>
            <a:blip r:embed="rId14" cstate="print"/>
            <a:stretch>
              <a:fillRect/>
            </a:stretch>
          </p:blipFill>
          <p:spPr>
            <a:xfrm>
              <a:off x="5474489" y="5421308"/>
              <a:ext cx="95418" cy="71909"/>
            </a:xfrm>
            <a:prstGeom prst="rect">
              <a:avLst/>
            </a:prstGeom>
          </p:spPr>
        </p:pic>
        <p:sp>
          <p:nvSpPr>
            <p:cNvPr id="72" name="object 72"/>
            <p:cNvSpPr/>
            <p:nvPr/>
          </p:nvSpPr>
          <p:spPr>
            <a:xfrm>
              <a:off x="5141855" y="4538228"/>
              <a:ext cx="398780" cy="951230"/>
            </a:xfrm>
            <a:custGeom>
              <a:avLst/>
              <a:gdLst/>
              <a:ahLst/>
              <a:cxnLst/>
              <a:rect l="l" t="t" r="r" b="b"/>
              <a:pathLst>
                <a:path w="398779" h="951229">
                  <a:moveTo>
                    <a:pt x="398696" y="950226"/>
                  </a:moveTo>
                  <a:lnTo>
                    <a:pt x="398028" y="882404"/>
                  </a:lnTo>
                  <a:lnTo>
                    <a:pt x="396069" y="814889"/>
                  </a:lnTo>
                  <a:lnTo>
                    <a:pt x="392884" y="747991"/>
                  </a:lnTo>
                  <a:lnTo>
                    <a:pt x="388535" y="682016"/>
                  </a:lnTo>
                  <a:lnTo>
                    <a:pt x="383089" y="617272"/>
                  </a:lnTo>
                  <a:lnTo>
                    <a:pt x="376610" y="554067"/>
                  </a:lnTo>
                  <a:lnTo>
                    <a:pt x="369162" y="492709"/>
                  </a:lnTo>
                  <a:lnTo>
                    <a:pt x="360811" y="433506"/>
                  </a:lnTo>
                  <a:lnTo>
                    <a:pt x="351619" y="376765"/>
                  </a:lnTo>
                  <a:lnTo>
                    <a:pt x="341653" y="322795"/>
                  </a:lnTo>
                  <a:lnTo>
                    <a:pt x="330976" y="271903"/>
                  </a:lnTo>
                  <a:lnTo>
                    <a:pt x="319654" y="224397"/>
                  </a:lnTo>
                  <a:lnTo>
                    <a:pt x="307750" y="180585"/>
                  </a:lnTo>
                  <a:lnTo>
                    <a:pt x="295330" y="140774"/>
                  </a:lnTo>
                  <a:lnTo>
                    <a:pt x="269198" y="74388"/>
                  </a:lnTo>
                  <a:lnTo>
                    <a:pt x="241774" y="27703"/>
                  </a:lnTo>
                  <a:lnTo>
                    <a:pt x="199348" y="0"/>
                  </a:lnTo>
                  <a:lnTo>
                    <a:pt x="185119" y="3183"/>
                  </a:lnTo>
                  <a:lnTo>
                    <a:pt x="143080" y="48470"/>
                  </a:lnTo>
                  <a:lnTo>
                    <a:pt x="116237" y="105361"/>
                  </a:lnTo>
                  <a:lnTo>
                    <a:pt x="90945" y="180737"/>
                  </a:lnTo>
                  <a:lnTo>
                    <a:pt x="79041" y="224586"/>
                  </a:lnTo>
                  <a:lnTo>
                    <a:pt x="67719" y="272132"/>
                  </a:lnTo>
                  <a:lnTo>
                    <a:pt x="57042" y="323067"/>
                  </a:lnTo>
                  <a:lnTo>
                    <a:pt x="47076" y="377083"/>
                  </a:lnTo>
                  <a:lnTo>
                    <a:pt x="37884" y="433871"/>
                  </a:lnTo>
                  <a:lnTo>
                    <a:pt x="29533" y="493124"/>
                  </a:lnTo>
                  <a:lnTo>
                    <a:pt x="22085" y="554534"/>
                  </a:lnTo>
                  <a:lnTo>
                    <a:pt x="15606" y="617792"/>
                  </a:lnTo>
                  <a:lnTo>
                    <a:pt x="10160" y="682590"/>
                  </a:lnTo>
                  <a:lnTo>
                    <a:pt x="5811" y="748621"/>
                  </a:lnTo>
                  <a:lnTo>
                    <a:pt x="2626" y="815575"/>
                  </a:lnTo>
                  <a:lnTo>
                    <a:pt x="667" y="883146"/>
                  </a:lnTo>
                  <a:lnTo>
                    <a:pt x="0" y="951026"/>
                  </a:lnTo>
                </a:path>
              </a:pathLst>
            </a:custGeom>
            <a:ln w="9525">
              <a:solidFill>
                <a:srgbClr val="666666"/>
              </a:solidFill>
            </a:ln>
          </p:spPr>
          <p:txBody>
            <a:bodyPr wrap="square" lIns="0" tIns="0" rIns="0" bIns="0" rtlCol="0"/>
            <a:lstStyle/>
            <a:p>
              <a:endParaRPr/>
            </a:p>
          </p:txBody>
        </p:sp>
        <p:sp>
          <p:nvSpPr>
            <p:cNvPr id="73" name="object 73"/>
            <p:cNvSpPr/>
            <p:nvPr/>
          </p:nvSpPr>
          <p:spPr>
            <a:xfrm>
              <a:off x="5761920" y="4787252"/>
              <a:ext cx="107950" cy="1335405"/>
            </a:xfrm>
            <a:custGeom>
              <a:avLst/>
              <a:gdLst/>
              <a:ahLst/>
              <a:cxnLst/>
              <a:rect l="l" t="t" r="r" b="b"/>
              <a:pathLst>
                <a:path w="107950" h="1335404">
                  <a:moveTo>
                    <a:pt x="107571" y="0"/>
                  </a:moveTo>
                  <a:lnTo>
                    <a:pt x="0" y="0"/>
                  </a:lnTo>
                  <a:lnTo>
                    <a:pt x="0" y="1334851"/>
                  </a:lnTo>
                  <a:lnTo>
                    <a:pt x="107571" y="1334851"/>
                  </a:lnTo>
                  <a:lnTo>
                    <a:pt x="107571" y="0"/>
                  </a:lnTo>
                  <a:close/>
                </a:path>
              </a:pathLst>
            </a:custGeom>
            <a:solidFill>
              <a:srgbClr val="B6D7A8"/>
            </a:solidFill>
          </p:spPr>
          <p:txBody>
            <a:bodyPr wrap="square" lIns="0" tIns="0" rIns="0" bIns="0" rtlCol="0"/>
            <a:lstStyle/>
            <a:p>
              <a:endParaRPr/>
            </a:p>
          </p:txBody>
        </p:sp>
        <p:sp>
          <p:nvSpPr>
            <p:cNvPr id="74" name="object 74"/>
            <p:cNvSpPr/>
            <p:nvPr/>
          </p:nvSpPr>
          <p:spPr>
            <a:xfrm>
              <a:off x="5761919"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sp>
          <p:nvSpPr>
            <p:cNvPr id="75" name="object 75"/>
            <p:cNvSpPr/>
            <p:nvPr/>
          </p:nvSpPr>
          <p:spPr>
            <a:xfrm>
              <a:off x="5610118" y="4787252"/>
              <a:ext cx="107950" cy="1335405"/>
            </a:xfrm>
            <a:custGeom>
              <a:avLst/>
              <a:gdLst/>
              <a:ahLst/>
              <a:cxnLst/>
              <a:rect l="l" t="t" r="r" b="b"/>
              <a:pathLst>
                <a:path w="107950" h="1335404">
                  <a:moveTo>
                    <a:pt x="107571" y="0"/>
                  </a:moveTo>
                  <a:lnTo>
                    <a:pt x="0" y="0"/>
                  </a:lnTo>
                  <a:lnTo>
                    <a:pt x="0" y="1334851"/>
                  </a:lnTo>
                  <a:lnTo>
                    <a:pt x="107571" y="1334851"/>
                  </a:lnTo>
                  <a:lnTo>
                    <a:pt x="107571" y="0"/>
                  </a:lnTo>
                  <a:close/>
                </a:path>
              </a:pathLst>
            </a:custGeom>
            <a:solidFill>
              <a:srgbClr val="B6D7A8"/>
            </a:solidFill>
          </p:spPr>
          <p:txBody>
            <a:bodyPr wrap="square" lIns="0" tIns="0" rIns="0" bIns="0" rtlCol="0"/>
            <a:lstStyle/>
            <a:p>
              <a:endParaRPr/>
            </a:p>
          </p:txBody>
        </p:sp>
        <p:sp>
          <p:nvSpPr>
            <p:cNvPr id="76" name="object 76"/>
            <p:cNvSpPr/>
            <p:nvPr/>
          </p:nvSpPr>
          <p:spPr>
            <a:xfrm>
              <a:off x="5610117"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grpSp>
      <p:sp>
        <p:nvSpPr>
          <p:cNvPr id="77" name="object 77"/>
          <p:cNvSpPr txBox="1"/>
          <p:nvPr/>
        </p:nvSpPr>
        <p:spPr>
          <a:xfrm>
            <a:off x="5188644" y="5110988"/>
            <a:ext cx="707390" cy="692150"/>
          </a:xfrm>
          <a:prstGeom prst="rect">
            <a:avLst/>
          </a:prstGeom>
        </p:spPr>
        <p:txBody>
          <a:bodyPr vert="vert" wrap="square" lIns="0" tIns="8890" rIns="0" bIns="0" rtlCol="0">
            <a:spAutoFit/>
          </a:bodyPr>
          <a:lstStyle/>
          <a:p>
            <a:pPr marL="12700">
              <a:lnSpc>
                <a:spcPct val="100000"/>
              </a:lnSpc>
              <a:spcBef>
                <a:spcPts val="70"/>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a:p>
            <a:pPr marL="12700">
              <a:lnSpc>
                <a:spcPct val="100000"/>
              </a:lnSpc>
              <a:spcBef>
                <a:spcPts val="114"/>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a:p>
            <a:pPr marL="15240">
              <a:lnSpc>
                <a:spcPct val="100000"/>
              </a:lnSpc>
              <a:spcBef>
                <a:spcPts val="835"/>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a:p>
            <a:pPr marL="15240">
              <a:lnSpc>
                <a:spcPct val="100000"/>
              </a:lnSpc>
              <a:spcBef>
                <a:spcPts val="114"/>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p:txBody>
      </p:sp>
      <p:grpSp>
        <p:nvGrpSpPr>
          <p:cNvPr id="78" name="object 78"/>
          <p:cNvGrpSpPr/>
          <p:nvPr/>
        </p:nvGrpSpPr>
        <p:grpSpPr>
          <a:xfrm>
            <a:off x="5535790" y="4503057"/>
            <a:ext cx="744220" cy="1628775"/>
            <a:chOff x="5535790" y="4503057"/>
            <a:chExt cx="744220" cy="1628775"/>
          </a:xfrm>
        </p:grpSpPr>
        <p:sp>
          <p:nvSpPr>
            <p:cNvPr id="79" name="object 79"/>
            <p:cNvSpPr/>
            <p:nvPr/>
          </p:nvSpPr>
          <p:spPr>
            <a:xfrm>
              <a:off x="5717691" y="5454677"/>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80" name="object 80"/>
            <p:cNvSpPr/>
            <p:nvPr/>
          </p:nvSpPr>
          <p:spPr>
            <a:xfrm>
              <a:off x="5565146" y="5454864"/>
              <a:ext cx="45085" cy="2540"/>
            </a:xfrm>
            <a:custGeom>
              <a:avLst/>
              <a:gdLst/>
              <a:ahLst/>
              <a:cxnLst/>
              <a:rect l="l" t="t" r="r" b="b"/>
              <a:pathLst>
                <a:path w="45085" h="2539">
                  <a:moveTo>
                    <a:pt x="0" y="2399"/>
                  </a:moveTo>
                  <a:lnTo>
                    <a:pt x="44788" y="0"/>
                  </a:lnTo>
                </a:path>
              </a:pathLst>
            </a:custGeom>
            <a:ln w="9525">
              <a:solidFill>
                <a:srgbClr val="666666"/>
              </a:solidFill>
            </a:ln>
          </p:spPr>
          <p:txBody>
            <a:bodyPr wrap="square" lIns="0" tIns="0" rIns="0" bIns="0" rtlCol="0"/>
            <a:lstStyle/>
            <a:p>
              <a:endParaRPr/>
            </a:p>
          </p:txBody>
        </p:sp>
        <p:pic>
          <p:nvPicPr>
            <p:cNvPr id="81" name="object 81"/>
            <p:cNvPicPr/>
            <p:nvPr/>
          </p:nvPicPr>
          <p:blipFill>
            <a:blip r:embed="rId15" cstate="print"/>
            <a:stretch>
              <a:fillRect/>
            </a:stretch>
          </p:blipFill>
          <p:spPr>
            <a:xfrm>
              <a:off x="5864729" y="5419153"/>
              <a:ext cx="105888" cy="71909"/>
            </a:xfrm>
            <a:prstGeom prst="rect">
              <a:avLst/>
            </a:prstGeom>
          </p:spPr>
        </p:pic>
        <p:sp>
          <p:nvSpPr>
            <p:cNvPr id="82" name="object 82"/>
            <p:cNvSpPr/>
            <p:nvPr/>
          </p:nvSpPr>
          <p:spPr>
            <a:xfrm>
              <a:off x="5540552" y="4507819"/>
              <a:ext cx="401320" cy="981075"/>
            </a:xfrm>
            <a:custGeom>
              <a:avLst/>
              <a:gdLst/>
              <a:ahLst/>
              <a:cxnLst/>
              <a:rect l="l" t="t" r="r" b="b"/>
              <a:pathLst>
                <a:path w="401320" h="981075">
                  <a:moveTo>
                    <a:pt x="0" y="980635"/>
                  </a:moveTo>
                  <a:lnTo>
                    <a:pt x="670" y="910642"/>
                  </a:lnTo>
                  <a:lnTo>
                    <a:pt x="2639" y="840967"/>
                  </a:lnTo>
                  <a:lnTo>
                    <a:pt x="5841" y="771928"/>
                  </a:lnTo>
                  <a:lnTo>
                    <a:pt x="10211" y="703841"/>
                  </a:lnTo>
                  <a:lnTo>
                    <a:pt x="15684" y="637026"/>
                  </a:lnTo>
                  <a:lnTo>
                    <a:pt x="22195" y="571798"/>
                  </a:lnTo>
                  <a:lnTo>
                    <a:pt x="29681" y="508477"/>
                  </a:lnTo>
                  <a:lnTo>
                    <a:pt x="38074" y="447379"/>
                  </a:lnTo>
                  <a:lnTo>
                    <a:pt x="47312" y="388823"/>
                  </a:lnTo>
                  <a:lnTo>
                    <a:pt x="57328" y="333125"/>
                  </a:lnTo>
                  <a:lnTo>
                    <a:pt x="68059" y="280604"/>
                  </a:lnTo>
                  <a:lnTo>
                    <a:pt x="79438" y="231578"/>
                  </a:lnTo>
                  <a:lnTo>
                    <a:pt x="91401" y="186363"/>
                  </a:lnTo>
                  <a:lnTo>
                    <a:pt x="103884" y="145279"/>
                  </a:lnTo>
                  <a:lnTo>
                    <a:pt x="116820" y="108641"/>
                  </a:lnTo>
                  <a:lnTo>
                    <a:pt x="143797" y="49979"/>
                  </a:lnTo>
                  <a:lnTo>
                    <a:pt x="171813" y="12918"/>
                  </a:lnTo>
                  <a:lnTo>
                    <a:pt x="200348" y="0"/>
                  </a:lnTo>
                  <a:lnTo>
                    <a:pt x="214647" y="3275"/>
                  </a:lnTo>
                  <a:lnTo>
                    <a:pt x="256898" y="49877"/>
                  </a:lnTo>
                  <a:lnTo>
                    <a:pt x="283875" y="108420"/>
                  </a:lnTo>
                  <a:lnTo>
                    <a:pt x="296811" y="144983"/>
                  </a:lnTo>
                  <a:lnTo>
                    <a:pt x="309294" y="185984"/>
                  </a:lnTo>
                  <a:lnTo>
                    <a:pt x="321257" y="231106"/>
                  </a:lnTo>
                  <a:lnTo>
                    <a:pt x="332636" y="280032"/>
                  </a:lnTo>
                  <a:lnTo>
                    <a:pt x="343367" y="332446"/>
                  </a:lnTo>
                  <a:lnTo>
                    <a:pt x="353383" y="388030"/>
                  </a:lnTo>
                  <a:lnTo>
                    <a:pt x="362621" y="446467"/>
                  </a:lnTo>
                  <a:lnTo>
                    <a:pt x="371014" y="507440"/>
                  </a:lnTo>
                  <a:lnTo>
                    <a:pt x="378500" y="570633"/>
                  </a:lnTo>
                  <a:lnTo>
                    <a:pt x="385011" y="635727"/>
                  </a:lnTo>
                  <a:lnTo>
                    <a:pt x="390484" y="702407"/>
                  </a:lnTo>
                  <a:lnTo>
                    <a:pt x="394854" y="770354"/>
                  </a:lnTo>
                  <a:lnTo>
                    <a:pt x="398056" y="839253"/>
                  </a:lnTo>
                  <a:lnTo>
                    <a:pt x="400025" y="908786"/>
                  </a:lnTo>
                  <a:lnTo>
                    <a:pt x="400696" y="978636"/>
                  </a:lnTo>
                </a:path>
              </a:pathLst>
            </a:custGeom>
            <a:ln w="9525">
              <a:solidFill>
                <a:srgbClr val="666666"/>
              </a:solidFill>
            </a:ln>
          </p:spPr>
          <p:txBody>
            <a:bodyPr wrap="square" lIns="0" tIns="0" rIns="0" bIns="0" rtlCol="0"/>
            <a:lstStyle/>
            <a:p>
              <a:endParaRPr/>
            </a:p>
          </p:txBody>
        </p:sp>
        <p:sp>
          <p:nvSpPr>
            <p:cNvPr id="83" name="object 83"/>
            <p:cNvSpPr/>
            <p:nvPr/>
          </p:nvSpPr>
          <p:spPr>
            <a:xfrm>
              <a:off x="6162701" y="4787252"/>
              <a:ext cx="107950" cy="1335405"/>
            </a:xfrm>
            <a:custGeom>
              <a:avLst/>
              <a:gdLst/>
              <a:ahLst/>
              <a:cxnLst/>
              <a:rect l="l" t="t" r="r" b="b"/>
              <a:pathLst>
                <a:path w="107950" h="1335404">
                  <a:moveTo>
                    <a:pt x="107571" y="0"/>
                  </a:moveTo>
                  <a:lnTo>
                    <a:pt x="0" y="0"/>
                  </a:lnTo>
                  <a:lnTo>
                    <a:pt x="0" y="1334851"/>
                  </a:lnTo>
                  <a:lnTo>
                    <a:pt x="107571" y="1334851"/>
                  </a:lnTo>
                  <a:lnTo>
                    <a:pt x="107571" y="0"/>
                  </a:lnTo>
                  <a:close/>
                </a:path>
              </a:pathLst>
            </a:custGeom>
            <a:solidFill>
              <a:srgbClr val="B6D7A8"/>
            </a:solidFill>
          </p:spPr>
          <p:txBody>
            <a:bodyPr wrap="square" lIns="0" tIns="0" rIns="0" bIns="0" rtlCol="0"/>
            <a:lstStyle/>
            <a:p>
              <a:endParaRPr/>
            </a:p>
          </p:txBody>
        </p:sp>
        <p:sp>
          <p:nvSpPr>
            <p:cNvPr id="84" name="object 84"/>
            <p:cNvSpPr/>
            <p:nvPr/>
          </p:nvSpPr>
          <p:spPr>
            <a:xfrm>
              <a:off x="6162701"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sp>
          <p:nvSpPr>
            <p:cNvPr id="85" name="object 85"/>
            <p:cNvSpPr/>
            <p:nvPr/>
          </p:nvSpPr>
          <p:spPr>
            <a:xfrm>
              <a:off x="6010898" y="4787252"/>
              <a:ext cx="107950" cy="1335405"/>
            </a:xfrm>
            <a:custGeom>
              <a:avLst/>
              <a:gdLst/>
              <a:ahLst/>
              <a:cxnLst/>
              <a:rect l="l" t="t" r="r" b="b"/>
              <a:pathLst>
                <a:path w="107950" h="1335404">
                  <a:moveTo>
                    <a:pt x="107571" y="0"/>
                  </a:moveTo>
                  <a:lnTo>
                    <a:pt x="0" y="0"/>
                  </a:lnTo>
                  <a:lnTo>
                    <a:pt x="0" y="1334851"/>
                  </a:lnTo>
                  <a:lnTo>
                    <a:pt x="107571" y="1334851"/>
                  </a:lnTo>
                  <a:lnTo>
                    <a:pt x="107571" y="0"/>
                  </a:lnTo>
                  <a:close/>
                </a:path>
              </a:pathLst>
            </a:custGeom>
            <a:solidFill>
              <a:srgbClr val="B6D7A8"/>
            </a:solidFill>
          </p:spPr>
          <p:txBody>
            <a:bodyPr wrap="square" lIns="0" tIns="0" rIns="0" bIns="0" rtlCol="0"/>
            <a:lstStyle/>
            <a:p>
              <a:endParaRPr/>
            </a:p>
          </p:txBody>
        </p:sp>
        <p:sp>
          <p:nvSpPr>
            <p:cNvPr id="86" name="object 86"/>
            <p:cNvSpPr/>
            <p:nvPr/>
          </p:nvSpPr>
          <p:spPr>
            <a:xfrm>
              <a:off x="6010898"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grpSp>
      <p:sp>
        <p:nvSpPr>
          <p:cNvPr id="87" name="object 87"/>
          <p:cNvSpPr txBox="1"/>
          <p:nvPr/>
        </p:nvSpPr>
        <p:spPr>
          <a:xfrm>
            <a:off x="5984427" y="5110988"/>
            <a:ext cx="312420" cy="688975"/>
          </a:xfrm>
          <a:prstGeom prst="rect">
            <a:avLst/>
          </a:prstGeom>
        </p:spPr>
        <p:txBody>
          <a:bodyPr vert="vert" wrap="square" lIns="0" tIns="8890" rIns="0" bIns="0" rtlCol="0">
            <a:spAutoFit/>
          </a:bodyPr>
          <a:lstStyle/>
          <a:p>
            <a:pPr marL="12700">
              <a:lnSpc>
                <a:spcPct val="100000"/>
              </a:lnSpc>
              <a:spcBef>
                <a:spcPts val="70"/>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a:p>
            <a:pPr marL="12700">
              <a:lnSpc>
                <a:spcPct val="100000"/>
              </a:lnSpc>
              <a:spcBef>
                <a:spcPts val="114"/>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p:txBody>
      </p:sp>
      <p:grpSp>
        <p:nvGrpSpPr>
          <p:cNvPr id="88" name="object 88"/>
          <p:cNvGrpSpPr/>
          <p:nvPr/>
        </p:nvGrpSpPr>
        <p:grpSpPr>
          <a:xfrm>
            <a:off x="5936496" y="4533942"/>
            <a:ext cx="493395" cy="959485"/>
            <a:chOff x="5936496" y="4533942"/>
            <a:chExt cx="493395" cy="959485"/>
          </a:xfrm>
        </p:grpSpPr>
        <p:sp>
          <p:nvSpPr>
            <p:cNvPr id="89" name="object 89"/>
            <p:cNvSpPr/>
            <p:nvPr/>
          </p:nvSpPr>
          <p:spPr>
            <a:xfrm>
              <a:off x="6118471" y="5454677"/>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90" name="object 90"/>
            <p:cNvSpPr/>
            <p:nvPr/>
          </p:nvSpPr>
          <p:spPr>
            <a:xfrm>
              <a:off x="5965854" y="5454708"/>
              <a:ext cx="45720" cy="635"/>
            </a:xfrm>
            <a:custGeom>
              <a:avLst/>
              <a:gdLst/>
              <a:ahLst/>
              <a:cxnLst/>
              <a:rect l="l" t="t" r="r" b="b"/>
              <a:pathLst>
                <a:path w="45720" h="635">
                  <a:moveTo>
                    <a:pt x="0" y="400"/>
                  </a:moveTo>
                  <a:lnTo>
                    <a:pt x="45188" y="0"/>
                  </a:lnTo>
                </a:path>
              </a:pathLst>
            </a:custGeom>
            <a:ln w="9525">
              <a:solidFill>
                <a:srgbClr val="666666"/>
              </a:solidFill>
            </a:ln>
          </p:spPr>
          <p:txBody>
            <a:bodyPr wrap="square" lIns="0" tIns="0" rIns="0" bIns="0" rtlCol="0"/>
            <a:lstStyle/>
            <a:p>
              <a:endParaRPr/>
            </a:p>
          </p:txBody>
        </p:sp>
        <p:sp>
          <p:nvSpPr>
            <p:cNvPr id="91" name="object 91"/>
            <p:cNvSpPr/>
            <p:nvPr/>
          </p:nvSpPr>
          <p:spPr>
            <a:xfrm>
              <a:off x="5941259" y="4538704"/>
              <a:ext cx="408940" cy="949960"/>
            </a:xfrm>
            <a:custGeom>
              <a:avLst/>
              <a:gdLst/>
              <a:ahLst/>
              <a:cxnLst/>
              <a:rect l="l" t="t" r="r" b="b"/>
              <a:pathLst>
                <a:path w="408939" h="949960">
                  <a:moveTo>
                    <a:pt x="0" y="947596"/>
                  </a:moveTo>
                  <a:lnTo>
                    <a:pt x="684" y="879961"/>
                  </a:lnTo>
                  <a:lnTo>
                    <a:pt x="2691" y="812634"/>
                  </a:lnTo>
                  <a:lnTo>
                    <a:pt x="5957" y="745921"/>
                  </a:lnTo>
                  <a:lnTo>
                    <a:pt x="10414" y="680128"/>
                  </a:lnTo>
                  <a:lnTo>
                    <a:pt x="15997" y="615563"/>
                  </a:lnTo>
                  <a:lnTo>
                    <a:pt x="22639" y="552534"/>
                  </a:lnTo>
                  <a:lnTo>
                    <a:pt x="30273" y="491346"/>
                  </a:lnTo>
                  <a:lnTo>
                    <a:pt x="38835" y="432306"/>
                  </a:lnTo>
                  <a:lnTo>
                    <a:pt x="48257" y="375723"/>
                  </a:lnTo>
                  <a:lnTo>
                    <a:pt x="58473" y="321902"/>
                  </a:lnTo>
                  <a:lnTo>
                    <a:pt x="69417" y="271151"/>
                  </a:lnTo>
                  <a:lnTo>
                    <a:pt x="81024" y="223776"/>
                  </a:lnTo>
                  <a:lnTo>
                    <a:pt x="93226" y="180085"/>
                  </a:lnTo>
                  <a:lnTo>
                    <a:pt x="105957" y="140384"/>
                  </a:lnTo>
                  <a:lnTo>
                    <a:pt x="132745" y="74182"/>
                  </a:lnTo>
                  <a:lnTo>
                    <a:pt x="160856" y="27626"/>
                  </a:lnTo>
                  <a:lnTo>
                    <a:pt x="204347" y="0"/>
                  </a:lnTo>
                  <a:lnTo>
                    <a:pt x="218932" y="3178"/>
                  </a:lnTo>
                  <a:lnTo>
                    <a:pt x="262025" y="48397"/>
                  </a:lnTo>
                  <a:lnTo>
                    <a:pt x="289541" y="105203"/>
                  </a:lnTo>
                  <a:lnTo>
                    <a:pt x="315468" y="180465"/>
                  </a:lnTo>
                  <a:lnTo>
                    <a:pt x="327670" y="224248"/>
                  </a:lnTo>
                  <a:lnTo>
                    <a:pt x="339276" y="271723"/>
                  </a:lnTo>
                  <a:lnTo>
                    <a:pt x="350221" y="322581"/>
                  </a:lnTo>
                  <a:lnTo>
                    <a:pt x="360437" y="376516"/>
                  </a:lnTo>
                  <a:lnTo>
                    <a:pt x="369859" y="433218"/>
                  </a:lnTo>
                  <a:lnTo>
                    <a:pt x="378420" y="492382"/>
                  </a:lnTo>
                  <a:lnTo>
                    <a:pt x="386055" y="553699"/>
                  </a:lnTo>
                  <a:lnTo>
                    <a:pt x="392696" y="616862"/>
                  </a:lnTo>
                  <a:lnTo>
                    <a:pt x="398279" y="681563"/>
                  </a:lnTo>
                  <a:lnTo>
                    <a:pt x="402736" y="747494"/>
                  </a:lnTo>
                  <a:lnTo>
                    <a:pt x="406002" y="814348"/>
                  </a:lnTo>
                  <a:lnTo>
                    <a:pt x="408009" y="881818"/>
                  </a:lnTo>
                  <a:lnTo>
                    <a:pt x="408694" y="949595"/>
                  </a:lnTo>
                </a:path>
              </a:pathLst>
            </a:custGeom>
            <a:ln w="9525">
              <a:solidFill>
                <a:srgbClr val="666666"/>
              </a:solidFill>
            </a:ln>
          </p:spPr>
          <p:txBody>
            <a:bodyPr wrap="square" lIns="0" tIns="0" rIns="0" bIns="0" rtlCol="0"/>
            <a:lstStyle/>
            <a:p>
              <a:endParaRPr/>
            </a:p>
          </p:txBody>
        </p:sp>
        <p:pic>
          <p:nvPicPr>
            <p:cNvPr id="92" name="object 92"/>
            <p:cNvPicPr/>
            <p:nvPr/>
          </p:nvPicPr>
          <p:blipFill>
            <a:blip r:embed="rId16" cstate="print"/>
            <a:stretch>
              <a:fillRect/>
            </a:stretch>
          </p:blipFill>
          <p:spPr>
            <a:xfrm>
              <a:off x="6265510" y="5421340"/>
              <a:ext cx="164357" cy="71909"/>
            </a:xfrm>
            <a:prstGeom prst="rect">
              <a:avLst/>
            </a:prstGeom>
          </p:spPr>
        </p:pic>
      </p:grpSp>
      <p:graphicFrame>
        <p:nvGraphicFramePr>
          <p:cNvPr id="93" name="object 93"/>
          <p:cNvGraphicFramePr>
            <a:graphicFrameLocks noGrp="1"/>
          </p:cNvGraphicFramePr>
          <p:nvPr/>
        </p:nvGraphicFramePr>
        <p:xfrm>
          <a:off x="6420324" y="4778831"/>
          <a:ext cx="421004" cy="1334770"/>
        </p:xfrm>
        <a:graphic>
          <a:graphicData uri="http://schemas.openxmlformats.org/drawingml/2006/table">
            <a:tbl>
              <a:tblPr firstRow="1" bandRow="1">
                <a:tableStyleId>{2D5ABB26-0587-4C30-8999-92F81FD0307C}</a:tableStyleId>
              </a:tblPr>
              <a:tblGrid>
                <a:gridCol w="132080">
                  <a:extLst>
                    <a:ext uri="{9D8B030D-6E8A-4147-A177-3AD203B41FA5}">
                      <a16:colId xmlns:a16="http://schemas.microsoft.com/office/drawing/2014/main" val="20000"/>
                    </a:ext>
                  </a:extLst>
                </a:gridCol>
                <a:gridCol w="156845">
                  <a:extLst>
                    <a:ext uri="{9D8B030D-6E8A-4147-A177-3AD203B41FA5}">
                      <a16:colId xmlns:a16="http://schemas.microsoft.com/office/drawing/2014/main" val="20001"/>
                    </a:ext>
                  </a:extLst>
                </a:gridCol>
                <a:gridCol w="132079">
                  <a:extLst>
                    <a:ext uri="{9D8B030D-6E8A-4147-A177-3AD203B41FA5}">
                      <a16:colId xmlns:a16="http://schemas.microsoft.com/office/drawing/2014/main" val="20002"/>
                    </a:ext>
                  </a:extLst>
                </a:gridCol>
              </a:tblGrid>
              <a:tr h="1334770">
                <a:tc>
                  <a:txBody>
                    <a:bodyPr/>
                    <a:lstStyle/>
                    <a:p>
                      <a:pPr marL="635" algn="ctr">
                        <a:lnSpc>
                          <a:spcPts val="885"/>
                        </a:lnSpc>
                        <a:spcBef>
                          <a:spcPts val="55"/>
                        </a:spcBef>
                      </a:pPr>
                      <a:r>
                        <a:rPr sz="900" spc="-10" dirty="0">
                          <a:solidFill>
                            <a:srgbClr val="4A86E8"/>
                          </a:solidFill>
                          <a:latin typeface="Arial"/>
                          <a:cs typeface="Arial"/>
                        </a:rPr>
                        <a:t>Pool</a:t>
                      </a:r>
                      <a:endParaRPr sz="900">
                        <a:latin typeface="Arial"/>
                        <a:cs typeface="Arial"/>
                      </a:endParaRPr>
                    </a:p>
                  </a:txBody>
                  <a:tcPr marL="0" marR="0" marT="6985" marB="0" vert="vert">
                    <a:lnL w="28575">
                      <a:solidFill>
                        <a:srgbClr val="4A86E8"/>
                      </a:solidFill>
                      <a:prstDash val="solid"/>
                    </a:lnL>
                    <a:lnR w="28575">
                      <a:solidFill>
                        <a:srgbClr val="4A86E8"/>
                      </a:solidFill>
                      <a:prstDash val="solid"/>
                    </a:lnR>
                    <a:lnT w="28575">
                      <a:solidFill>
                        <a:srgbClr val="4A86E8"/>
                      </a:solidFill>
                      <a:prstDash val="solid"/>
                    </a:lnT>
                    <a:lnB w="28575">
                      <a:solidFill>
                        <a:srgbClr val="4A86E8"/>
                      </a:solidFill>
                      <a:prstDash val="solid"/>
                    </a:lnB>
                    <a:solidFill>
                      <a:srgbClr val="C9DAF8"/>
                    </a:solidFill>
                  </a:tcPr>
                </a:tc>
                <a:tc>
                  <a:txBody>
                    <a:bodyPr/>
                    <a:lstStyle/>
                    <a:p>
                      <a:pPr algn="ctr">
                        <a:lnSpc>
                          <a:spcPts val="1075"/>
                        </a:lnSpc>
                        <a:spcBef>
                          <a:spcPts val="60"/>
                        </a:spcBef>
                      </a:pPr>
                      <a:r>
                        <a:rPr sz="900" spc="-35" dirty="0">
                          <a:solidFill>
                            <a:srgbClr val="38761D"/>
                          </a:solidFill>
                          <a:latin typeface="Arial"/>
                          <a:cs typeface="Arial"/>
                        </a:rPr>
                        <a:t>FC</a:t>
                      </a:r>
                      <a:r>
                        <a:rPr sz="900" spc="-5" dirty="0">
                          <a:solidFill>
                            <a:srgbClr val="38761D"/>
                          </a:solidFill>
                          <a:latin typeface="Arial"/>
                          <a:cs typeface="Arial"/>
                        </a:rPr>
                        <a:t> </a:t>
                      </a:r>
                      <a:r>
                        <a:rPr sz="900" spc="5" dirty="0">
                          <a:solidFill>
                            <a:srgbClr val="38761D"/>
                          </a:solidFill>
                          <a:latin typeface="Arial"/>
                          <a:cs typeface="Arial"/>
                        </a:rPr>
                        <a:t>1000</a:t>
                      </a:r>
                      <a:endParaRPr sz="900">
                        <a:latin typeface="Arial"/>
                        <a:cs typeface="Arial"/>
                      </a:endParaRPr>
                    </a:p>
                  </a:txBody>
                  <a:tcPr marL="0" marR="0" marT="7620" marB="0" vert="vert">
                    <a:lnL w="28575">
                      <a:solidFill>
                        <a:srgbClr val="4A86E8"/>
                      </a:solidFill>
                      <a:prstDash val="solid"/>
                    </a:lnL>
                    <a:lnR w="28575">
                      <a:solidFill>
                        <a:srgbClr val="38761D"/>
                      </a:solidFill>
                      <a:prstDash val="solid"/>
                    </a:lnR>
                    <a:lnT w="28575">
                      <a:solidFill>
                        <a:srgbClr val="38761D"/>
                      </a:solidFill>
                      <a:prstDash val="solid"/>
                    </a:lnT>
                    <a:lnB w="28575">
                      <a:solidFill>
                        <a:srgbClr val="38761D"/>
                      </a:solidFill>
                      <a:prstDash val="solid"/>
                    </a:lnB>
                    <a:solidFill>
                      <a:srgbClr val="D9EAD3"/>
                    </a:solidFill>
                  </a:tcPr>
                </a:tc>
                <a:tc>
                  <a:txBody>
                    <a:bodyPr/>
                    <a:lstStyle/>
                    <a:p>
                      <a:pPr marL="8255" algn="ctr">
                        <a:lnSpc>
                          <a:spcPts val="940"/>
                        </a:lnSpc>
                      </a:pPr>
                      <a:r>
                        <a:rPr sz="900" dirty="0">
                          <a:solidFill>
                            <a:srgbClr val="FF0000"/>
                          </a:solidFill>
                          <a:latin typeface="Arial"/>
                          <a:cs typeface="Arial"/>
                        </a:rPr>
                        <a:t>Softmax</a:t>
                      </a:r>
                      <a:endParaRPr sz="900" dirty="0">
                        <a:latin typeface="Arial"/>
                        <a:cs typeface="Arial"/>
                      </a:endParaRPr>
                    </a:p>
                  </a:txBody>
                  <a:tcPr marL="0" marR="0" marT="0" marB="0" vert="vert">
                    <a:lnL w="28575">
                      <a:solidFill>
                        <a:srgbClr val="38761D"/>
                      </a:solidFill>
                      <a:prstDash val="solid"/>
                    </a:lnL>
                    <a:lnR w="28575">
                      <a:solidFill>
                        <a:srgbClr val="FF0000"/>
                      </a:solidFill>
                      <a:prstDash val="solid"/>
                    </a:lnR>
                    <a:lnT w="28575">
                      <a:solidFill>
                        <a:srgbClr val="FF0000"/>
                      </a:solidFill>
                      <a:prstDash val="solid"/>
                    </a:lnT>
                    <a:lnB w="28575">
                      <a:solidFill>
                        <a:srgbClr val="FF0000"/>
                      </a:solidFill>
                      <a:prstDash val="solid"/>
                    </a:lnB>
                    <a:solidFill>
                      <a:srgbClr val="F4CCCC"/>
                    </a:solidFill>
                  </a:tcPr>
                </a:tc>
                <a:extLst>
                  <a:ext uri="{0D108BD9-81ED-4DB2-BD59-A6C34878D82A}">
                    <a16:rowId xmlns:a16="http://schemas.microsoft.com/office/drawing/2014/main" val="10000"/>
                  </a:ext>
                </a:extLst>
              </a:tr>
            </a:tbl>
          </a:graphicData>
        </a:graphic>
      </p:graphicFrame>
      <p:sp>
        <p:nvSpPr>
          <p:cNvPr id="94" name="object 94"/>
          <p:cNvSpPr/>
          <p:nvPr/>
        </p:nvSpPr>
        <p:spPr>
          <a:xfrm>
            <a:off x="1818666" y="4316794"/>
            <a:ext cx="5004435" cy="85725"/>
          </a:xfrm>
          <a:custGeom>
            <a:avLst/>
            <a:gdLst/>
            <a:ahLst/>
            <a:cxnLst/>
            <a:rect l="l" t="t" r="r" b="b"/>
            <a:pathLst>
              <a:path w="5004434" h="85725">
                <a:moveTo>
                  <a:pt x="85725" y="0"/>
                </a:moveTo>
                <a:lnTo>
                  <a:pt x="0" y="42862"/>
                </a:lnTo>
                <a:lnTo>
                  <a:pt x="85725" y="85725"/>
                </a:lnTo>
                <a:lnTo>
                  <a:pt x="85725" y="57150"/>
                </a:lnTo>
                <a:lnTo>
                  <a:pt x="71434" y="57150"/>
                </a:lnTo>
                <a:lnTo>
                  <a:pt x="71434" y="28575"/>
                </a:lnTo>
                <a:lnTo>
                  <a:pt x="85725" y="28575"/>
                </a:lnTo>
                <a:lnTo>
                  <a:pt x="85725" y="0"/>
                </a:lnTo>
                <a:close/>
              </a:path>
              <a:path w="5004434" h="85725">
                <a:moveTo>
                  <a:pt x="85725" y="28575"/>
                </a:moveTo>
                <a:lnTo>
                  <a:pt x="71434" y="28575"/>
                </a:lnTo>
                <a:lnTo>
                  <a:pt x="71434" y="57150"/>
                </a:lnTo>
                <a:lnTo>
                  <a:pt x="85725" y="57150"/>
                </a:lnTo>
                <a:lnTo>
                  <a:pt x="85725" y="28575"/>
                </a:lnTo>
                <a:close/>
              </a:path>
              <a:path w="5004434" h="85725">
                <a:moveTo>
                  <a:pt x="5004295" y="28575"/>
                </a:moveTo>
                <a:lnTo>
                  <a:pt x="85725" y="28575"/>
                </a:lnTo>
                <a:lnTo>
                  <a:pt x="85725" y="57150"/>
                </a:lnTo>
                <a:lnTo>
                  <a:pt x="5004295" y="57150"/>
                </a:lnTo>
                <a:lnTo>
                  <a:pt x="5004295" y="28575"/>
                </a:lnTo>
                <a:close/>
              </a:path>
            </a:pathLst>
          </a:custGeom>
          <a:solidFill>
            <a:srgbClr val="FF0000"/>
          </a:solidFill>
        </p:spPr>
        <p:txBody>
          <a:bodyPr wrap="square" lIns="0" tIns="0" rIns="0" bIns="0" rtlCol="0"/>
          <a:lstStyle/>
          <a:p>
            <a:endParaRPr/>
          </a:p>
        </p:txBody>
      </p:sp>
      <p:sp>
        <p:nvSpPr>
          <p:cNvPr id="95" name="object 95"/>
          <p:cNvSpPr txBox="1"/>
          <p:nvPr/>
        </p:nvSpPr>
        <p:spPr>
          <a:xfrm>
            <a:off x="224204" y="5022088"/>
            <a:ext cx="1243965" cy="787400"/>
          </a:xfrm>
          <a:prstGeom prst="rect">
            <a:avLst/>
          </a:prstGeom>
        </p:spPr>
        <p:txBody>
          <a:bodyPr vert="horz" wrap="square" lIns="0" tIns="12700" rIns="0" bIns="0" rtlCol="0">
            <a:spAutoFit/>
          </a:bodyPr>
          <a:lstStyle/>
          <a:p>
            <a:pPr marL="12700" marR="5080">
              <a:lnSpc>
                <a:spcPct val="100000"/>
              </a:lnSpc>
              <a:spcBef>
                <a:spcPts val="100"/>
              </a:spcBef>
            </a:pPr>
            <a:r>
              <a:rPr sz="2500" spc="-5" dirty="0">
                <a:latin typeface="Calibri"/>
                <a:cs typeface="Calibri"/>
              </a:rPr>
              <a:t>Similar</a:t>
            </a:r>
            <a:r>
              <a:rPr sz="2500" spc="-110" dirty="0">
                <a:latin typeface="Calibri"/>
                <a:cs typeface="Calibri"/>
              </a:rPr>
              <a:t> </a:t>
            </a:r>
            <a:r>
              <a:rPr sz="2500" spc="-15" dirty="0">
                <a:latin typeface="Calibri"/>
                <a:cs typeface="Calibri"/>
              </a:rPr>
              <a:t>to </a:t>
            </a:r>
            <a:r>
              <a:rPr sz="2500" spc="-550" dirty="0">
                <a:latin typeface="Calibri"/>
                <a:cs typeface="Calibri"/>
              </a:rPr>
              <a:t> </a:t>
            </a:r>
            <a:r>
              <a:rPr sz="2500" spc="-15" dirty="0">
                <a:latin typeface="Calibri"/>
                <a:cs typeface="Calibri"/>
              </a:rPr>
              <a:t>ResNet!</a:t>
            </a:r>
            <a:endParaRPr sz="2500">
              <a:latin typeface="Calibri"/>
              <a:cs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96557" y="5146319"/>
            <a:ext cx="848994" cy="282575"/>
          </a:xfrm>
          <a:custGeom>
            <a:avLst/>
            <a:gdLst/>
            <a:ahLst/>
            <a:cxnLst/>
            <a:rect l="l" t="t" r="r" b="b"/>
            <a:pathLst>
              <a:path w="848995" h="282575">
                <a:moveTo>
                  <a:pt x="758728" y="0"/>
                </a:moveTo>
                <a:lnTo>
                  <a:pt x="754710" y="11460"/>
                </a:lnTo>
                <a:lnTo>
                  <a:pt x="771053" y="18552"/>
                </a:lnTo>
                <a:lnTo>
                  <a:pt x="785108" y="28370"/>
                </a:lnTo>
                <a:lnTo>
                  <a:pt x="813646" y="73878"/>
                </a:lnTo>
                <a:lnTo>
                  <a:pt x="821980" y="115662"/>
                </a:lnTo>
                <a:lnTo>
                  <a:pt x="823022" y="139749"/>
                </a:lnTo>
                <a:lnTo>
                  <a:pt x="821975" y="164650"/>
                </a:lnTo>
                <a:lnTo>
                  <a:pt x="813603" y="207587"/>
                </a:lnTo>
                <a:lnTo>
                  <a:pt x="785126" y="253826"/>
                </a:lnTo>
                <a:lnTo>
                  <a:pt x="755155" y="270866"/>
                </a:lnTo>
                <a:lnTo>
                  <a:pt x="758728" y="282327"/>
                </a:lnTo>
                <a:lnTo>
                  <a:pt x="797237" y="264263"/>
                </a:lnTo>
                <a:lnTo>
                  <a:pt x="825552" y="232990"/>
                </a:lnTo>
                <a:lnTo>
                  <a:pt x="842964" y="191113"/>
                </a:lnTo>
                <a:lnTo>
                  <a:pt x="848768" y="141237"/>
                </a:lnTo>
                <a:lnTo>
                  <a:pt x="847313" y="115355"/>
                </a:lnTo>
                <a:lnTo>
                  <a:pt x="835667" y="69479"/>
                </a:lnTo>
                <a:lnTo>
                  <a:pt x="812571" y="32133"/>
                </a:lnTo>
                <a:lnTo>
                  <a:pt x="779196" y="7390"/>
                </a:lnTo>
                <a:lnTo>
                  <a:pt x="758728" y="0"/>
                </a:lnTo>
                <a:close/>
              </a:path>
              <a:path w="848995" h="282575">
                <a:moveTo>
                  <a:pt x="90041" y="0"/>
                </a:moveTo>
                <a:lnTo>
                  <a:pt x="51625" y="18101"/>
                </a:lnTo>
                <a:lnTo>
                  <a:pt x="23291" y="49485"/>
                </a:lnTo>
                <a:lnTo>
                  <a:pt x="5823" y="91436"/>
                </a:lnTo>
                <a:lnTo>
                  <a:pt x="0" y="141237"/>
                </a:lnTo>
                <a:lnTo>
                  <a:pt x="1451" y="167175"/>
                </a:lnTo>
                <a:lnTo>
                  <a:pt x="13060" y="213051"/>
                </a:lnTo>
                <a:lnTo>
                  <a:pt x="36100" y="250277"/>
                </a:lnTo>
                <a:lnTo>
                  <a:pt x="69512" y="274946"/>
                </a:lnTo>
                <a:lnTo>
                  <a:pt x="90041" y="282327"/>
                </a:lnTo>
                <a:lnTo>
                  <a:pt x="93612" y="270866"/>
                </a:lnTo>
                <a:lnTo>
                  <a:pt x="77526" y="263742"/>
                </a:lnTo>
                <a:lnTo>
                  <a:pt x="63643" y="253826"/>
                </a:lnTo>
                <a:lnTo>
                  <a:pt x="35165" y="207587"/>
                </a:lnTo>
                <a:lnTo>
                  <a:pt x="26794" y="164650"/>
                </a:lnTo>
                <a:lnTo>
                  <a:pt x="25747" y="139749"/>
                </a:lnTo>
                <a:lnTo>
                  <a:pt x="26794" y="115662"/>
                </a:lnTo>
                <a:lnTo>
                  <a:pt x="35165" y="73878"/>
                </a:lnTo>
                <a:lnTo>
                  <a:pt x="63755" y="28370"/>
                </a:lnTo>
                <a:lnTo>
                  <a:pt x="94060" y="11460"/>
                </a:lnTo>
                <a:lnTo>
                  <a:pt x="90041" y="0"/>
                </a:lnTo>
                <a:close/>
              </a:path>
            </a:pathLst>
          </a:custGeom>
          <a:solidFill>
            <a:srgbClr val="000000"/>
          </a:solidFill>
        </p:spPr>
        <p:txBody>
          <a:bodyPr wrap="square" lIns="0" tIns="0" rIns="0" bIns="0" rtlCol="0"/>
          <a:lstStyle/>
          <a:p>
            <a:endParaRPr/>
          </a:p>
        </p:txBody>
      </p:sp>
      <p:sp>
        <p:nvSpPr>
          <p:cNvPr id="3" name="object 3"/>
          <p:cNvSpPr/>
          <p:nvPr/>
        </p:nvSpPr>
        <p:spPr>
          <a:xfrm>
            <a:off x="9046493" y="5501919"/>
            <a:ext cx="888365" cy="282575"/>
          </a:xfrm>
          <a:custGeom>
            <a:avLst/>
            <a:gdLst/>
            <a:ahLst/>
            <a:cxnLst/>
            <a:rect l="l" t="t" r="r" b="b"/>
            <a:pathLst>
              <a:path w="888365" h="282575">
                <a:moveTo>
                  <a:pt x="798098" y="0"/>
                </a:moveTo>
                <a:lnTo>
                  <a:pt x="794080" y="11460"/>
                </a:lnTo>
                <a:lnTo>
                  <a:pt x="810423" y="18552"/>
                </a:lnTo>
                <a:lnTo>
                  <a:pt x="824478" y="28370"/>
                </a:lnTo>
                <a:lnTo>
                  <a:pt x="853016" y="73880"/>
                </a:lnTo>
                <a:lnTo>
                  <a:pt x="861350" y="115663"/>
                </a:lnTo>
                <a:lnTo>
                  <a:pt x="862392" y="139750"/>
                </a:lnTo>
                <a:lnTo>
                  <a:pt x="861345" y="164650"/>
                </a:lnTo>
                <a:lnTo>
                  <a:pt x="852973" y="207587"/>
                </a:lnTo>
                <a:lnTo>
                  <a:pt x="824496" y="253826"/>
                </a:lnTo>
                <a:lnTo>
                  <a:pt x="794525" y="270867"/>
                </a:lnTo>
                <a:lnTo>
                  <a:pt x="798098" y="282327"/>
                </a:lnTo>
                <a:lnTo>
                  <a:pt x="836607" y="264263"/>
                </a:lnTo>
                <a:lnTo>
                  <a:pt x="864922" y="232990"/>
                </a:lnTo>
                <a:lnTo>
                  <a:pt x="882334" y="191114"/>
                </a:lnTo>
                <a:lnTo>
                  <a:pt x="888138" y="141238"/>
                </a:lnTo>
                <a:lnTo>
                  <a:pt x="886683" y="115356"/>
                </a:lnTo>
                <a:lnTo>
                  <a:pt x="875037" y="69479"/>
                </a:lnTo>
                <a:lnTo>
                  <a:pt x="851941" y="32133"/>
                </a:lnTo>
                <a:lnTo>
                  <a:pt x="818566" y="7390"/>
                </a:lnTo>
                <a:lnTo>
                  <a:pt x="798098" y="0"/>
                </a:lnTo>
                <a:close/>
              </a:path>
              <a:path w="888365" h="282575">
                <a:moveTo>
                  <a:pt x="90041" y="0"/>
                </a:moveTo>
                <a:lnTo>
                  <a:pt x="51625" y="18101"/>
                </a:lnTo>
                <a:lnTo>
                  <a:pt x="23291" y="49485"/>
                </a:lnTo>
                <a:lnTo>
                  <a:pt x="5823" y="91436"/>
                </a:lnTo>
                <a:lnTo>
                  <a:pt x="0" y="141238"/>
                </a:lnTo>
                <a:lnTo>
                  <a:pt x="1451" y="167176"/>
                </a:lnTo>
                <a:lnTo>
                  <a:pt x="13060" y="213052"/>
                </a:lnTo>
                <a:lnTo>
                  <a:pt x="36100" y="250278"/>
                </a:lnTo>
                <a:lnTo>
                  <a:pt x="69512" y="274946"/>
                </a:lnTo>
                <a:lnTo>
                  <a:pt x="90041" y="282327"/>
                </a:lnTo>
                <a:lnTo>
                  <a:pt x="93612" y="270867"/>
                </a:lnTo>
                <a:lnTo>
                  <a:pt x="77525" y="263742"/>
                </a:lnTo>
                <a:lnTo>
                  <a:pt x="63642" y="253826"/>
                </a:lnTo>
                <a:lnTo>
                  <a:pt x="35165" y="207587"/>
                </a:lnTo>
                <a:lnTo>
                  <a:pt x="26794" y="164650"/>
                </a:lnTo>
                <a:lnTo>
                  <a:pt x="25747" y="139750"/>
                </a:lnTo>
                <a:lnTo>
                  <a:pt x="26794" y="115663"/>
                </a:lnTo>
                <a:lnTo>
                  <a:pt x="35165" y="73880"/>
                </a:lnTo>
                <a:lnTo>
                  <a:pt x="63754" y="28370"/>
                </a:lnTo>
                <a:lnTo>
                  <a:pt x="94060" y="11460"/>
                </a:lnTo>
                <a:lnTo>
                  <a:pt x="90041" y="0"/>
                </a:lnTo>
                <a:close/>
              </a:path>
            </a:pathLst>
          </a:custGeom>
          <a:solidFill>
            <a:srgbClr val="000000"/>
          </a:solidFill>
        </p:spPr>
        <p:txBody>
          <a:bodyPr wrap="square" lIns="0" tIns="0" rIns="0" bIns="0" rtlCol="0"/>
          <a:lstStyle/>
          <a:p>
            <a:endParaRPr/>
          </a:p>
        </p:txBody>
      </p:sp>
      <p:sp>
        <p:nvSpPr>
          <p:cNvPr id="4" name="object 4"/>
          <p:cNvSpPr/>
          <p:nvPr/>
        </p:nvSpPr>
        <p:spPr>
          <a:xfrm>
            <a:off x="10350719" y="5501919"/>
            <a:ext cx="1022985" cy="282575"/>
          </a:xfrm>
          <a:custGeom>
            <a:avLst/>
            <a:gdLst/>
            <a:ahLst/>
            <a:cxnLst/>
            <a:rect l="l" t="t" r="r" b="b"/>
            <a:pathLst>
              <a:path w="1022984" h="282575">
                <a:moveTo>
                  <a:pt x="932527" y="0"/>
                </a:moveTo>
                <a:lnTo>
                  <a:pt x="928509" y="11460"/>
                </a:lnTo>
                <a:lnTo>
                  <a:pt x="944852" y="18552"/>
                </a:lnTo>
                <a:lnTo>
                  <a:pt x="958907" y="28370"/>
                </a:lnTo>
                <a:lnTo>
                  <a:pt x="987445" y="73880"/>
                </a:lnTo>
                <a:lnTo>
                  <a:pt x="995779" y="115663"/>
                </a:lnTo>
                <a:lnTo>
                  <a:pt x="996821" y="139750"/>
                </a:lnTo>
                <a:lnTo>
                  <a:pt x="995775" y="164650"/>
                </a:lnTo>
                <a:lnTo>
                  <a:pt x="987403" y="207587"/>
                </a:lnTo>
                <a:lnTo>
                  <a:pt x="958925" y="253826"/>
                </a:lnTo>
                <a:lnTo>
                  <a:pt x="928955" y="270867"/>
                </a:lnTo>
                <a:lnTo>
                  <a:pt x="932527" y="282327"/>
                </a:lnTo>
                <a:lnTo>
                  <a:pt x="971036" y="264263"/>
                </a:lnTo>
                <a:lnTo>
                  <a:pt x="999351" y="232990"/>
                </a:lnTo>
                <a:lnTo>
                  <a:pt x="1016764" y="191114"/>
                </a:lnTo>
                <a:lnTo>
                  <a:pt x="1022568" y="141238"/>
                </a:lnTo>
                <a:lnTo>
                  <a:pt x="1021112" y="115356"/>
                </a:lnTo>
                <a:lnTo>
                  <a:pt x="1009466" y="69479"/>
                </a:lnTo>
                <a:lnTo>
                  <a:pt x="986370" y="32133"/>
                </a:lnTo>
                <a:lnTo>
                  <a:pt x="952996" y="7390"/>
                </a:lnTo>
                <a:lnTo>
                  <a:pt x="932527" y="0"/>
                </a:lnTo>
                <a:close/>
              </a:path>
              <a:path w="1022984" h="282575">
                <a:moveTo>
                  <a:pt x="90041" y="0"/>
                </a:moveTo>
                <a:lnTo>
                  <a:pt x="51625" y="18101"/>
                </a:lnTo>
                <a:lnTo>
                  <a:pt x="23291" y="49485"/>
                </a:lnTo>
                <a:lnTo>
                  <a:pt x="5823" y="91436"/>
                </a:lnTo>
                <a:lnTo>
                  <a:pt x="0" y="141238"/>
                </a:lnTo>
                <a:lnTo>
                  <a:pt x="1451" y="167176"/>
                </a:lnTo>
                <a:lnTo>
                  <a:pt x="13059" y="213052"/>
                </a:lnTo>
                <a:lnTo>
                  <a:pt x="36100" y="250278"/>
                </a:lnTo>
                <a:lnTo>
                  <a:pt x="69512" y="274946"/>
                </a:lnTo>
                <a:lnTo>
                  <a:pt x="90041" y="282327"/>
                </a:lnTo>
                <a:lnTo>
                  <a:pt x="93612" y="270867"/>
                </a:lnTo>
                <a:lnTo>
                  <a:pt x="77525" y="263742"/>
                </a:lnTo>
                <a:lnTo>
                  <a:pt x="63642" y="253826"/>
                </a:lnTo>
                <a:lnTo>
                  <a:pt x="35165" y="207587"/>
                </a:lnTo>
                <a:lnTo>
                  <a:pt x="26794" y="164650"/>
                </a:lnTo>
                <a:lnTo>
                  <a:pt x="25747" y="139750"/>
                </a:lnTo>
                <a:lnTo>
                  <a:pt x="26794" y="115663"/>
                </a:lnTo>
                <a:lnTo>
                  <a:pt x="35165" y="73880"/>
                </a:lnTo>
                <a:lnTo>
                  <a:pt x="63754" y="28370"/>
                </a:lnTo>
                <a:lnTo>
                  <a:pt x="94060" y="11460"/>
                </a:lnTo>
                <a:lnTo>
                  <a:pt x="90041" y="0"/>
                </a:lnTo>
                <a:close/>
              </a:path>
            </a:pathLst>
          </a:custGeom>
          <a:solidFill>
            <a:srgbClr val="000000"/>
          </a:solidFill>
        </p:spPr>
        <p:txBody>
          <a:bodyPr wrap="square" lIns="0" tIns="0" rIns="0" bIns="0" rtlCol="0"/>
          <a:lstStyle/>
          <a:p>
            <a:endParaRPr/>
          </a:p>
        </p:txBody>
      </p:sp>
      <p:sp>
        <p:nvSpPr>
          <p:cNvPr id="5" name="object 5"/>
          <p:cNvSpPr txBox="1"/>
          <p:nvPr/>
        </p:nvSpPr>
        <p:spPr>
          <a:xfrm>
            <a:off x="7294536" y="4263368"/>
            <a:ext cx="4880610" cy="2038379"/>
          </a:xfrm>
          <a:prstGeom prst="rect">
            <a:avLst/>
          </a:prstGeom>
        </p:spPr>
        <p:txBody>
          <a:bodyPr vert="horz" wrap="square" lIns="0" tIns="222885" rIns="0" bIns="0" rtlCol="0">
            <a:spAutoFit/>
          </a:bodyPr>
          <a:lstStyle/>
          <a:p>
            <a:pPr marL="513080">
              <a:lnSpc>
                <a:spcPct val="100000"/>
              </a:lnSpc>
              <a:spcBef>
                <a:spcPts val="1755"/>
              </a:spcBef>
            </a:pPr>
            <a:r>
              <a:rPr sz="2500" spc="-5" dirty="0">
                <a:latin typeface="Calibri"/>
                <a:cs typeface="Calibri"/>
              </a:rPr>
              <a:t>In</a:t>
            </a:r>
            <a:r>
              <a:rPr sz="2500" spc="-10" dirty="0">
                <a:latin typeface="Calibri"/>
                <a:cs typeface="Calibri"/>
              </a:rPr>
              <a:t> </a:t>
            </a:r>
            <a:r>
              <a:rPr sz="2500" spc="-15" dirty="0">
                <a:latin typeface="Calibri"/>
                <a:cs typeface="Calibri"/>
              </a:rPr>
              <a:t>between:</a:t>
            </a:r>
            <a:r>
              <a:rPr sz="2500" spc="-10" dirty="0">
                <a:latin typeface="Calibri"/>
                <a:cs typeface="Calibri"/>
              </a:rPr>
              <a:t> </a:t>
            </a:r>
            <a:r>
              <a:rPr sz="2500" b="1" spc="-25" dirty="0">
                <a:latin typeface="Calibri"/>
                <a:cs typeface="Calibri"/>
              </a:rPr>
              <a:t>Highway</a:t>
            </a:r>
            <a:r>
              <a:rPr sz="2500" b="1" spc="-15" dirty="0">
                <a:latin typeface="Calibri"/>
                <a:cs typeface="Calibri"/>
              </a:rPr>
              <a:t> </a:t>
            </a:r>
            <a:r>
              <a:rPr sz="2500" b="1" spc="-20" dirty="0">
                <a:latin typeface="Calibri"/>
                <a:cs typeface="Calibri"/>
              </a:rPr>
              <a:t>Networks</a:t>
            </a:r>
            <a:endParaRPr sz="2500" dirty="0">
              <a:latin typeface="Calibri"/>
              <a:cs typeface="Calibri"/>
            </a:endParaRPr>
          </a:p>
          <a:p>
            <a:pPr marL="88900">
              <a:lnSpc>
                <a:spcPts val="2845"/>
              </a:lnSpc>
              <a:spcBef>
                <a:spcPts val="1585"/>
              </a:spcBef>
              <a:tabLst>
                <a:tab pos="1101090" algn="l"/>
              </a:tabLst>
            </a:pPr>
            <a:r>
              <a:rPr sz="2400" spc="-90" dirty="0">
                <a:latin typeface="Cambria Math"/>
                <a:cs typeface="Cambria Math"/>
              </a:rPr>
              <a:t>𝑔</a:t>
            </a:r>
            <a:r>
              <a:rPr sz="2700" baseline="-15432" dirty="0">
                <a:latin typeface="Cambria Math"/>
                <a:cs typeface="Cambria Math"/>
              </a:rPr>
              <a:t> </a:t>
            </a:r>
            <a:r>
              <a:rPr sz="2400" dirty="0">
                <a:latin typeface="Cambria Math"/>
                <a:cs typeface="Cambria Math"/>
              </a:rPr>
              <a:t>=</a:t>
            </a:r>
            <a:r>
              <a:rPr sz="2400" spc="130" dirty="0">
                <a:latin typeface="Cambria Math"/>
                <a:cs typeface="Cambria Math"/>
              </a:rPr>
              <a:t> </a:t>
            </a:r>
            <a:r>
              <a:rPr lang="en-US" sz="2400" dirty="0">
                <a:latin typeface="Cambria Math"/>
                <a:cs typeface="Cambria Math"/>
              </a:rPr>
              <a:t>T</a:t>
            </a:r>
            <a:r>
              <a:rPr sz="2400" dirty="0">
                <a:latin typeface="Cambria Math"/>
                <a:cs typeface="Cambria Math"/>
              </a:rPr>
              <a:t>	</a:t>
            </a:r>
            <a:r>
              <a:rPr sz="2400" spc="70" dirty="0">
                <a:latin typeface="Cambria Math"/>
                <a:cs typeface="Cambria Math"/>
              </a:rPr>
              <a:t>𝑥</a:t>
            </a:r>
            <a:r>
              <a:rPr sz="2400" dirty="0">
                <a:latin typeface="Cambria Math"/>
                <a:cs typeface="Cambria Math"/>
              </a:rPr>
              <a:t>,</a:t>
            </a:r>
            <a:r>
              <a:rPr sz="2400" spc="-135" dirty="0">
                <a:latin typeface="Cambria Math"/>
                <a:cs typeface="Cambria Math"/>
              </a:rPr>
              <a:t> </a:t>
            </a:r>
            <a:r>
              <a:rPr sz="2400" spc="-325" dirty="0">
                <a:latin typeface="Cambria Math"/>
                <a:cs typeface="Cambria Math"/>
              </a:rPr>
              <a:t>𝑊</a:t>
            </a:r>
            <a:r>
              <a:rPr lang="en-US" sz="2700" spc="67" baseline="-15432" dirty="0">
                <a:latin typeface="Cambria Math"/>
                <a:cs typeface="Cambria Math"/>
              </a:rPr>
              <a:t>T</a:t>
            </a:r>
            <a:endParaRPr sz="2700" baseline="-15432" dirty="0">
              <a:latin typeface="Cambria Math"/>
              <a:cs typeface="Cambria Math"/>
            </a:endParaRPr>
          </a:p>
          <a:p>
            <a:pPr marL="88900">
              <a:lnSpc>
                <a:spcPts val="2845"/>
              </a:lnSpc>
              <a:tabLst>
                <a:tab pos="1851025" algn="l"/>
                <a:tab pos="2734310" algn="l"/>
                <a:tab pos="3155315" algn="l"/>
                <a:tab pos="4173220" algn="l"/>
              </a:tabLst>
            </a:pPr>
            <a:r>
              <a:rPr sz="2400" spc="-20" dirty="0">
                <a:latin typeface="Cambria Math"/>
                <a:cs typeface="Cambria Math"/>
              </a:rPr>
              <a:t>𝑦</a:t>
            </a:r>
            <a:r>
              <a:rPr lang="en-US" sz="2700" spc="-30" baseline="-15432" dirty="0">
                <a:latin typeface="Cambria Math"/>
                <a:cs typeface="Cambria Math"/>
              </a:rPr>
              <a:t> </a:t>
            </a:r>
            <a:r>
              <a:rPr sz="2400" dirty="0">
                <a:latin typeface="Cambria Math"/>
                <a:cs typeface="Cambria Math"/>
              </a:rPr>
              <a:t>=</a:t>
            </a:r>
            <a:r>
              <a:rPr sz="2400" spc="135" dirty="0">
                <a:latin typeface="Cambria Math"/>
                <a:cs typeface="Cambria Math"/>
              </a:rPr>
              <a:t> </a:t>
            </a:r>
            <a:r>
              <a:rPr sz="2400" spc="-25" dirty="0">
                <a:latin typeface="Cambria Math"/>
                <a:cs typeface="Cambria Math"/>
              </a:rPr>
              <a:t>𝑔</a:t>
            </a:r>
            <a:r>
              <a:rPr sz="2400" dirty="0">
                <a:latin typeface="Cambria Math"/>
                <a:cs typeface="Cambria Math"/>
              </a:rPr>
              <a:t>⊙</a:t>
            </a:r>
            <a:r>
              <a:rPr sz="2400" spc="5" dirty="0">
                <a:latin typeface="Cambria Math"/>
                <a:cs typeface="Cambria Math"/>
              </a:rPr>
              <a:t> </a:t>
            </a:r>
            <a:r>
              <a:rPr sz="2400" dirty="0">
                <a:latin typeface="Cambria Math"/>
                <a:cs typeface="Cambria Math"/>
              </a:rPr>
              <a:t>𝐻</a:t>
            </a:r>
            <a:r>
              <a:rPr lang="en-US" sz="2400" dirty="0">
                <a:latin typeface="Cambria Math"/>
                <a:cs typeface="Cambria Math"/>
              </a:rPr>
              <a:t>	</a:t>
            </a:r>
            <a:r>
              <a:rPr sz="2400" spc="35" dirty="0">
                <a:latin typeface="Cambria Math"/>
                <a:cs typeface="Cambria Math"/>
              </a:rPr>
              <a:t>𝑥,</a:t>
            </a:r>
            <a:r>
              <a:rPr sz="2400" spc="-135" dirty="0">
                <a:latin typeface="Cambria Math"/>
                <a:cs typeface="Cambria Math"/>
              </a:rPr>
              <a:t> </a:t>
            </a:r>
            <a:r>
              <a:rPr lang="en-US" sz="2400" spc="-135" dirty="0">
                <a:latin typeface="Cambria Math"/>
                <a:cs typeface="Cambria Math"/>
              </a:rPr>
              <a:t>W</a:t>
            </a:r>
            <a:r>
              <a:rPr lang="en-US" sz="1200" spc="-135" dirty="0">
                <a:latin typeface="Cambria Math"/>
                <a:cs typeface="Cambria Math"/>
              </a:rPr>
              <a:t>H</a:t>
            </a:r>
            <a:r>
              <a:rPr sz="2700" spc="270" baseline="-15432" dirty="0">
                <a:latin typeface="Cambria Math"/>
                <a:cs typeface="Cambria Math"/>
              </a:rPr>
              <a:t>	</a:t>
            </a:r>
            <a:r>
              <a:rPr sz="2400" dirty="0">
                <a:latin typeface="Cambria Math"/>
                <a:cs typeface="Cambria Math"/>
              </a:rPr>
              <a:t>+	1 −</a:t>
            </a:r>
            <a:r>
              <a:rPr sz="2400" spc="-5" dirty="0">
                <a:latin typeface="Cambria Math"/>
                <a:cs typeface="Cambria Math"/>
              </a:rPr>
              <a:t> </a:t>
            </a:r>
            <a:r>
              <a:rPr sz="2400" spc="-25" dirty="0">
                <a:latin typeface="Cambria Math"/>
                <a:cs typeface="Cambria Math"/>
              </a:rPr>
              <a:t>𝑔</a:t>
            </a:r>
            <a:r>
              <a:rPr lang="en-US" sz="2700" spc="-37" baseline="-15432" dirty="0">
                <a:latin typeface="Cambria Math"/>
                <a:cs typeface="Cambria Math"/>
              </a:rPr>
              <a:t>	</a:t>
            </a:r>
            <a:r>
              <a:rPr sz="2400" dirty="0">
                <a:latin typeface="Cambria Math"/>
                <a:cs typeface="Cambria Math"/>
              </a:rPr>
              <a:t>⊙</a:t>
            </a:r>
            <a:r>
              <a:rPr sz="2400" spc="-90" dirty="0">
                <a:latin typeface="Cambria Math"/>
                <a:cs typeface="Cambria Math"/>
              </a:rPr>
              <a:t> </a:t>
            </a:r>
            <a:r>
              <a:rPr sz="2400" spc="5" dirty="0">
                <a:latin typeface="Cambria Math"/>
                <a:cs typeface="Cambria Math"/>
              </a:rPr>
              <a:t>𝑥</a:t>
            </a:r>
            <a:endParaRPr sz="2700" baseline="-15432" dirty="0">
              <a:latin typeface="Cambria Math"/>
              <a:cs typeface="Cambria Math"/>
            </a:endParaRPr>
          </a:p>
          <a:p>
            <a:pPr marL="908050">
              <a:lnSpc>
                <a:spcPct val="100000"/>
              </a:lnSpc>
              <a:spcBef>
                <a:spcPts val="2450"/>
              </a:spcBef>
            </a:pPr>
            <a:r>
              <a:rPr sz="1200" spc="-15" dirty="0">
                <a:latin typeface="Calibri"/>
                <a:cs typeface="Calibri"/>
              </a:rPr>
              <a:t>Srivastava</a:t>
            </a:r>
            <a:r>
              <a:rPr sz="1200" spc="5" dirty="0">
                <a:latin typeface="Calibri"/>
                <a:cs typeface="Calibri"/>
              </a:rPr>
              <a:t> </a:t>
            </a:r>
            <a:r>
              <a:rPr sz="1200" spc="-5" dirty="0">
                <a:latin typeface="Calibri"/>
                <a:cs typeface="Calibri"/>
              </a:rPr>
              <a:t>et</a:t>
            </a:r>
            <a:r>
              <a:rPr sz="1200" spc="5" dirty="0">
                <a:latin typeface="Calibri"/>
                <a:cs typeface="Calibri"/>
              </a:rPr>
              <a:t> </a:t>
            </a:r>
            <a:r>
              <a:rPr sz="1200" spc="-5" dirty="0">
                <a:latin typeface="Calibri"/>
                <a:cs typeface="Calibri"/>
              </a:rPr>
              <a:t>al,</a:t>
            </a:r>
            <a:r>
              <a:rPr sz="1200" spc="5" dirty="0">
                <a:latin typeface="Calibri"/>
                <a:cs typeface="Calibri"/>
              </a:rPr>
              <a:t> </a:t>
            </a:r>
            <a:r>
              <a:rPr sz="1200" spc="-10" dirty="0">
                <a:latin typeface="Calibri"/>
                <a:cs typeface="Calibri"/>
              </a:rPr>
              <a:t>“Highway</a:t>
            </a:r>
            <a:r>
              <a:rPr sz="1200" spc="5" dirty="0">
                <a:latin typeface="Calibri"/>
                <a:cs typeface="Calibri"/>
              </a:rPr>
              <a:t> </a:t>
            </a:r>
            <a:r>
              <a:rPr sz="1200" spc="-20" dirty="0">
                <a:latin typeface="Calibri"/>
                <a:cs typeface="Calibri"/>
              </a:rPr>
              <a:t>Networks”,</a:t>
            </a:r>
            <a:r>
              <a:rPr sz="1200" spc="5" dirty="0">
                <a:latin typeface="Calibri"/>
                <a:cs typeface="Calibri"/>
              </a:rPr>
              <a:t> </a:t>
            </a:r>
            <a:r>
              <a:rPr sz="1200" spc="-5" dirty="0">
                <a:latin typeface="Calibri"/>
                <a:cs typeface="Calibri"/>
              </a:rPr>
              <a:t>ICML</a:t>
            </a:r>
            <a:r>
              <a:rPr sz="1200" dirty="0">
                <a:latin typeface="Calibri"/>
                <a:cs typeface="Calibri"/>
              </a:rPr>
              <a:t> </a:t>
            </a:r>
            <a:r>
              <a:rPr sz="1200" spc="-5" dirty="0">
                <a:latin typeface="Calibri"/>
                <a:cs typeface="Calibri"/>
              </a:rPr>
              <a:t>DL</a:t>
            </a:r>
            <a:r>
              <a:rPr sz="1200" dirty="0">
                <a:latin typeface="Calibri"/>
                <a:cs typeface="Calibri"/>
              </a:rPr>
              <a:t> </a:t>
            </a:r>
            <a:r>
              <a:rPr sz="1200" spc="-15" dirty="0">
                <a:latin typeface="Calibri"/>
                <a:cs typeface="Calibri"/>
              </a:rPr>
              <a:t>Workshop</a:t>
            </a:r>
            <a:r>
              <a:rPr sz="1200" spc="5" dirty="0">
                <a:latin typeface="Calibri"/>
                <a:cs typeface="Calibri"/>
              </a:rPr>
              <a:t> </a:t>
            </a:r>
            <a:r>
              <a:rPr sz="1200" dirty="0">
                <a:latin typeface="Calibri"/>
                <a:cs typeface="Calibri"/>
              </a:rPr>
              <a:t>2015</a:t>
            </a:r>
          </a:p>
        </p:txBody>
      </p:sp>
      <p:sp>
        <p:nvSpPr>
          <p:cNvPr id="6" name="object 6"/>
          <p:cNvSpPr txBox="1">
            <a:spLocks noGrp="1"/>
          </p:cNvSpPr>
          <p:nvPr>
            <p:ph type="title"/>
          </p:nvPr>
        </p:nvSpPr>
        <p:spPr>
          <a:xfrm>
            <a:off x="916939" y="332739"/>
            <a:ext cx="9857105" cy="635000"/>
          </a:xfrm>
          <a:prstGeom prst="rect">
            <a:avLst/>
          </a:prstGeom>
        </p:spPr>
        <p:txBody>
          <a:bodyPr vert="horz" wrap="square" lIns="0" tIns="12700" rIns="0" bIns="0" rtlCol="0">
            <a:spAutoFit/>
          </a:bodyPr>
          <a:lstStyle/>
          <a:p>
            <a:pPr marL="12700">
              <a:lnSpc>
                <a:spcPct val="100000"/>
              </a:lnSpc>
              <a:spcBef>
                <a:spcPts val="100"/>
              </a:spcBef>
            </a:pPr>
            <a:r>
              <a:rPr sz="4000" spc="-5" dirty="0"/>
              <a:t>Long</a:t>
            </a:r>
            <a:r>
              <a:rPr sz="4000" spc="-15" dirty="0"/>
              <a:t> </a:t>
            </a:r>
            <a:r>
              <a:rPr sz="4000" spc="-5" dirty="0"/>
              <a:t>Short</a:t>
            </a:r>
            <a:r>
              <a:rPr sz="4000" spc="-15" dirty="0"/>
              <a:t> </a:t>
            </a:r>
            <a:r>
              <a:rPr sz="4000" spc="-95" dirty="0"/>
              <a:t>Term</a:t>
            </a:r>
            <a:r>
              <a:rPr sz="4000" spc="-15" dirty="0"/>
              <a:t> </a:t>
            </a:r>
            <a:r>
              <a:rPr sz="4000" dirty="0"/>
              <a:t>Memory</a:t>
            </a:r>
            <a:r>
              <a:rPr sz="4000" spc="-15" dirty="0"/>
              <a:t> </a:t>
            </a:r>
            <a:r>
              <a:rPr sz="4000" spc="-5" dirty="0"/>
              <a:t>(LSTM):</a:t>
            </a:r>
            <a:r>
              <a:rPr sz="4000" spc="-10" dirty="0"/>
              <a:t> </a:t>
            </a:r>
            <a:r>
              <a:rPr sz="4000" spc="-20" dirty="0"/>
              <a:t>Gradient</a:t>
            </a:r>
            <a:r>
              <a:rPr sz="4000" spc="-15" dirty="0"/>
              <a:t> </a:t>
            </a:r>
            <a:r>
              <a:rPr sz="4000" spc="-10" dirty="0"/>
              <a:t>Flow</a:t>
            </a:r>
            <a:endParaRPr sz="4000"/>
          </a:p>
        </p:txBody>
      </p:sp>
      <p:pic>
        <p:nvPicPr>
          <p:cNvPr id="7" name="object 7"/>
          <p:cNvPicPr/>
          <p:nvPr/>
        </p:nvPicPr>
        <p:blipFill>
          <a:blip r:embed="rId3" cstate="print"/>
          <a:stretch>
            <a:fillRect/>
          </a:stretch>
        </p:blipFill>
        <p:spPr>
          <a:xfrm>
            <a:off x="420623" y="2069592"/>
            <a:ext cx="3636264" cy="2164080"/>
          </a:xfrm>
          <a:prstGeom prst="rect">
            <a:avLst/>
          </a:prstGeom>
        </p:spPr>
      </p:pic>
      <p:pic>
        <p:nvPicPr>
          <p:cNvPr id="8" name="object 8"/>
          <p:cNvPicPr/>
          <p:nvPr/>
        </p:nvPicPr>
        <p:blipFill>
          <a:blip r:embed="rId3" cstate="print"/>
          <a:stretch>
            <a:fillRect/>
          </a:stretch>
        </p:blipFill>
        <p:spPr>
          <a:xfrm>
            <a:off x="4239767" y="2069592"/>
            <a:ext cx="3636264" cy="2164080"/>
          </a:xfrm>
          <a:prstGeom prst="rect">
            <a:avLst/>
          </a:prstGeom>
        </p:spPr>
      </p:pic>
      <p:pic>
        <p:nvPicPr>
          <p:cNvPr id="9" name="object 9"/>
          <p:cNvPicPr/>
          <p:nvPr/>
        </p:nvPicPr>
        <p:blipFill>
          <a:blip r:embed="rId3" cstate="print"/>
          <a:stretch>
            <a:fillRect/>
          </a:stretch>
        </p:blipFill>
        <p:spPr>
          <a:xfrm>
            <a:off x="8071104" y="2069592"/>
            <a:ext cx="3636264" cy="2164080"/>
          </a:xfrm>
          <a:prstGeom prst="rect">
            <a:avLst/>
          </a:prstGeom>
        </p:spPr>
      </p:pic>
      <p:sp>
        <p:nvSpPr>
          <p:cNvPr id="10" name="object 10"/>
          <p:cNvSpPr txBox="1"/>
          <p:nvPr/>
        </p:nvSpPr>
        <p:spPr>
          <a:xfrm>
            <a:off x="145624" y="2083308"/>
            <a:ext cx="38290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c</a:t>
            </a:r>
            <a:r>
              <a:rPr sz="3150" spc="-7" baseline="-18518" dirty="0">
                <a:latin typeface="Calibri"/>
                <a:cs typeface="Calibri"/>
              </a:rPr>
              <a:t>0</a:t>
            </a:r>
            <a:endParaRPr sz="3150" baseline="-18518">
              <a:latin typeface="Calibri"/>
              <a:cs typeface="Calibri"/>
            </a:endParaRPr>
          </a:p>
        </p:txBody>
      </p:sp>
      <p:sp>
        <p:nvSpPr>
          <p:cNvPr id="11" name="object 11"/>
          <p:cNvSpPr txBox="1"/>
          <p:nvPr/>
        </p:nvSpPr>
        <p:spPr>
          <a:xfrm>
            <a:off x="11692577" y="2083308"/>
            <a:ext cx="382905" cy="513080"/>
          </a:xfrm>
          <a:prstGeom prst="rect">
            <a:avLst/>
          </a:prstGeom>
        </p:spPr>
        <p:txBody>
          <a:bodyPr vert="horz" wrap="square" lIns="0" tIns="12700" rIns="0" bIns="0" rtlCol="0">
            <a:spAutoFit/>
          </a:bodyPr>
          <a:lstStyle/>
          <a:p>
            <a:pPr marL="38100">
              <a:lnSpc>
                <a:spcPct val="100000"/>
              </a:lnSpc>
              <a:spcBef>
                <a:spcPts val="100"/>
              </a:spcBef>
            </a:pPr>
            <a:r>
              <a:rPr sz="3200" spc="-5" dirty="0">
                <a:latin typeface="Calibri"/>
                <a:cs typeface="Calibri"/>
              </a:rPr>
              <a:t>c</a:t>
            </a:r>
            <a:r>
              <a:rPr sz="3150" spc="-7" baseline="-18518" dirty="0">
                <a:latin typeface="Calibri"/>
                <a:cs typeface="Calibri"/>
              </a:rPr>
              <a:t>3</a:t>
            </a:r>
            <a:endParaRPr sz="3150" baseline="-18518">
              <a:latin typeface="Calibri"/>
              <a:cs typeface="Calibri"/>
            </a:endParaRPr>
          </a:p>
        </p:txBody>
      </p:sp>
      <p:sp>
        <p:nvSpPr>
          <p:cNvPr id="12" name="object 12"/>
          <p:cNvSpPr/>
          <p:nvPr/>
        </p:nvSpPr>
        <p:spPr>
          <a:xfrm>
            <a:off x="424654" y="1811846"/>
            <a:ext cx="11076940" cy="85725"/>
          </a:xfrm>
          <a:custGeom>
            <a:avLst/>
            <a:gdLst/>
            <a:ahLst/>
            <a:cxnLst/>
            <a:rect l="l" t="t" r="r" b="b"/>
            <a:pathLst>
              <a:path w="11076940" h="85725">
                <a:moveTo>
                  <a:pt x="85725" y="0"/>
                </a:moveTo>
                <a:lnTo>
                  <a:pt x="0" y="42862"/>
                </a:lnTo>
                <a:lnTo>
                  <a:pt x="85725" y="85725"/>
                </a:lnTo>
                <a:lnTo>
                  <a:pt x="85725" y="57150"/>
                </a:lnTo>
                <a:lnTo>
                  <a:pt x="71435" y="57150"/>
                </a:lnTo>
                <a:lnTo>
                  <a:pt x="71435" y="28575"/>
                </a:lnTo>
                <a:lnTo>
                  <a:pt x="85725" y="28575"/>
                </a:lnTo>
                <a:lnTo>
                  <a:pt x="85725" y="0"/>
                </a:lnTo>
                <a:close/>
              </a:path>
              <a:path w="11076940" h="85725">
                <a:moveTo>
                  <a:pt x="85725" y="28575"/>
                </a:moveTo>
                <a:lnTo>
                  <a:pt x="85725" y="57150"/>
                </a:lnTo>
                <a:lnTo>
                  <a:pt x="11076714" y="57151"/>
                </a:lnTo>
                <a:lnTo>
                  <a:pt x="11076714" y="28576"/>
                </a:lnTo>
                <a:lnTo>
                  <a:pt x="85725" y="28575"/>
                </a:lnTo>
                <a:close/>
              </a:path>
              <a:path w="11076940" h="85725">
                <a:moveTo>
                  <a:pt x="71435" y="28575"/>
                </a:moveTo>
                <a:lnTo>
                  <a:pt x="71435" y="57150"/>
                </a:lnTo>
                <a:lnTo>
                  <a:pt x="85725" y="57150"/>
                </a:lnTo>
                <a:lnTo>
                  <a:pt x="85725" y="28575"/>
                </a:lnTo>
                <a:lnTo>
                  <a:pt x="71435" y="28575"/>
                </a:lnTo>
                <a:close/>
              </a:path>
              <a:path w="11076940" h="85725">
                <a:moveTo>
                  <a:pt x="85725" y="28575"/>
                </a:moveTo>
                <a:lnTo>
                  <a:pt x="71435" y="28575"/>
                </a:lnTo>
                <a:lnTo>
                  <a:pt x="85725" y="28575"/>
                </a:lnTo>
                <a:close/>
              </a:path>
            </a:pathLst>
          </a:custGeom>
          <a:solidFill>
            <a:srgbClr val="FF0000"/>
          </a:solidFill>
        </p:spPr>
        <p:txBody>
          <a:bodyPr wrap="square" lIns="0" tIns="0" rIns="0" bIns="0" rtlCol="0"/>
          <a:lstStyle/>
          <a:p>
            <a:endParaRPr/>
          </a:p>
        </p:txBody>
      </p:sp>
      <p:sp>
        <p:nvSpPr>
          <p:cNvPr id="13" name="object 13"/>
          <p:cNvSpPr txBox="1"/>
          <p:nvPr/>
        </p:nvSpPr>
        <p:spPr>
          <a:xfrm>
            <a:off x="3162969" y="1085596"/>
            <a:ext cx="6020435" cy="1511300"/>
          </a:xfrm>
          <a:prstGeom prst="rect">
            <a:avLst/>
          </a:prstGeom>
        </p:spPr>
        <p:txBody>
          <a:bodyPr vert="horz" wrap="square" lIns="0" tIns="12700" rIns="0" bIns="0" rtlCol="0">
            <a:spAutoFit/>
          </a:bodyPr>
          <a:lstStyle/>
          <a:p>
            <a:pPr algn="ctr">
              <a:lnSpc>
                <a:spcPct val="100000"/>
              </a:lnSpc>
              <a:spcBef>
                <a:spcPts val="100"/>
              </a:spcBef>
            </a:pPr>
            <a:r>
              <a:rPr sz="4000" spc="-15" dirty="0">
                <a:solidFill>
                  <a:srgbClr val="FF0000"/>
                </a:solidFill>
                <a:latin typeface="Calibri"/>
                <a:cs typeface="Calibri"/>
              </a:rPr>
              <a:t>Uninterrupted</a:t>
            </a:r>
            <a:r>
              <a:rPr sz="4000" spc="-40" dirty="0">
                <a:solidFill>
                  <a:srgbClr val="FF0000"/>
                </a:solidFill>
                <a:latin typeface="Calibri"/>
                <a:cs typeface="Calibri"/>
              </a:rPr>
              <a:t> </a:t>
            </a:r>
            <a:r>
              <a:rPr sz="4000" spc="-20" dirty="0">
                <a:solidFill>
                  <a:srgbClr val="FF0000"/>
                </a:solidFill>
                <a:latin typeface="Calibri"/>
                <a:cs typeface="Calibri"/>
              </a:rPr>
              <a:t>gradient</a:t>
            </a:r>
            <a:r>
              <a:rPr sz="4000" spc="-40" dirty="0">
                <a:solidFill>
                  <a:srgbClr val="FF0000"/>
                </a:solidFill>
                <a:latin typeface="Calibri"/>
                <a:cs typeface="Calibri"/>
              </a:rPr>
              <a:t> </a:t>
            </a:r>
            <a:r>
              <a:rPr sz="4000" spc="-5" dirty="0">
                <a:solidFill>
                  <a:srgbClr val="FF0000"/>
                </a:solidFill>
                <a:latin typeface="Calibri"/>
                <a:cs typeface="Calibri"/>
              </a:rPr>
              <a:t>flow!</a:t>
            </a:r>
            <a:endParaRPr sz="4000">
              <a:latin typeface="Calibri"/>
              <a:cs typeface="Calibri"/>
            </a:endParaRPr>
          </a:p>
          <a:p>
            <a:pPr marR="81915" algn="ctr">
              <a:lnSpc>
                <a:spcPct val="100000"/>
              </a:lnSpc>
              <a:spcBef>
                <a:spcPts val="3055"/>
              </a:spcBef>
              <a:tabLst>
                <a:tab pos="3808729" algn="l"/>
              </a:tabLst>
            </a:pPr>
            <a:r>
              <a:rPr sz="3200" spc="-5" dirty="0">
                <a:latin typeface="Calibri"/>
                <a:cs typeface="Calibri"/>
              </a:rPr>
              <a:t>c</a:t>
            </a:r>
            <a:r>
              <a:rPr sz="3150" spc="-7" baseline="-18518" dirty="0">
                <a:latin typeface="Calibri"/>
                <a:cs typeface="Calibri"/>
              </a:rPr>
              <a:t>1	</a:t>
            </a:r>
            <a:r>
              <a:rPr sz="3200" spc="-5" dirty="0">
                <a:latin typeface="Calibri"/>
                <a:cs typeface="Calibri"/>
              </a:rPr>
              <a:t>c</a:t>
            </a:r>
            <a:r>
              <a:rPr sz="3150" spc="-7" baseline="-18518" dirty="0">
                <a:latin typeface="Calibri"/>
                <a:cs typeface="Calibri"/>
              </a:rPr>
              <a:t>2</a:t>
            </a:r>
            <a:endParaRPr sz="3150" baseline="-18518">
              <a:latin typeface="Calibri"/>
              <a:cs typeface="Calibri"/>
            </a:endParaRPr>
          </a:p>
        </p:txBody>
      </p:sp>
      <p:graphicFrame>
        <p:nvGraphicFramePr>
          <p:cNvPr id="14" name="object 14"/>
          <p:cNvGraphicFramePr>
            <a:graphicFrameLocks noGrp="1"/>
          </p:cNvGraphicFramePr>
          <p:nvPr/>
        </p:nvGraphicFramePr>
        <p:xfrm>
          <a:off x="1854547" y="4777747"/>
          <a:ext cx="421004" cy="1334770"/>
        </p:xfrm>
        <a:graphic>
          <a:graphicData uri="http://schemas.openxmlformats.org/drawingml/2006/table">
            <a:tbl>
              <a:tblPr firstRow="1" bandRow="1">
                <a:tableStyleId>{2D5ABB26-0587-4C30-8999-92F81FD0307C}</a:tableStyleId>
              </a:tblPr>
              <a:tblGrid>
                <a:gridCol w="132080">
                  <a:extLst>
                    <a:ext uri="{9D8B030D-6E8A-4147-A177-3AD203B41FA5}">
                      <a16:colId xmlns:a16="http://schemas.microsoft.com/office/drawing/2014/main" val="20000"/>
                    </a:ext>
                  </a:extLst>
                </a:gridCol>
                <a:gridCol w="156845">
                  <a:extLst>
                    <a:ext uri="{9D8B030D-6E8A-4147-A177-3AD203B41FA5}">
                      <a16:colId xmlns:a16="http://schemas.microsoft.com/office/drawing/2014/main" val="20001"/>
                    </a:ext>
                  </a:extLst>
                </a:gridCol>
                <a:gridCol w="132079">
                  <a:extLst>
                    <a:ext uri="{9D8B030D-6E8A-4147-A177-3AD203B41FA5}">
                      <a16:colId xmlns:a16="http://schemas.microsoft.com/office/drawing/2014/main" val="20002"/>
                    </a:ext>
                  </a:extLst>
                </a:gridCol>
              </a:tblGrid>
              <a:tr h="1334770">
                <a:tc>
                  <a:txBody>
                    <a:bodyPr/>
                    <a:lstStyle/>
                    <a:p>
                      <a:pPr marL="2540" algn="ctr">
                        <a:lnSpc>
                          <a:spcPts val="885"/>
                        </a:lnSpc>
                        <a:spcBef>
                          <a:spcPts val="60"/>
                        </a:spcBef>
                      </a:pPr>
                      <a:r>
                        <a:rPr sz="900" dirty="0">
                          <a:solidFill>
                            <a:srgbClr val="434343"/>
                          </a:solidFill>
                          <a:latin typeface="Arial"/>
                          <a:cs typeface="Arial"/>
                        </a:rPr>
                        <a:t>Input</a:t>
                      </a:r>
                      <a:endParaRPr sz="900">
                        <a:latin typeface="Arial"/>
                        <a:cs typeface="Arial"/>
                      </a:endParaRPr>
                    </a:p>
                  </a:txBody>
                  <a:tcPr marL="0" marR="0" marT="7620" marB="0" vert="vert">
                    <a:lnL w="28575">
                      <a:solidFill>
                        <a:srgbClr val="434343"/>
                      </a:solidFill>
                      <a:prstDash val="solid"/>
                    </a:lnL>
                    <a:lnR w="28575">
                      <a:solidFill>
                        <a:srgbClr val="FF9900"/>
                      </a:solidFill>
                      <a:prstDash val="solid"/>
                    </a:lnR>
                    <a:lnT w="28575">
                      <a:solidFill>
                        <a:srgbClr val="434343"/>
                      </a:solidFill>
                      <a:prstDash val="solid"/>
                    </a:lnT>
                    <a:lnB w="28575">
                      <a:solidFill>
                        <a:srgbClr val="434343"/>
                      </a:solidFill>
                      <a:prstDash val="solid"/>
                    </a:lnB>
                    <a:solidFill>
                      <a:srgbClr val="D9D9D9"/>
                    </a:solidFill>
                  </a:tcPr>
                </a:tc>
                <a:tc>
                  <a:txBody>
                    <a:bodyPr/>
                    <a:lstStyle/>
                    <a:p>
                      <a:pPr marL="247650">
                        <a:lnSpc>
                          <a:spcPts val="1080"/>
                        </a:lnSpc>
                        <a:spcBef>
                          <a:spcPts val="55"/>
                        </a:spcBef>
                      </a:pPr>
                      <a:r>
                        <a:rPr sz="900" dirty="0">
                          <a:solidFill>
                            <a:srgbClr val="FF9900"/>
                          </a:solidFill>
                          <a:latin typeface="Arial"/>
                          <a:cs typeface="Arial"/>
                        </a:rPr>
                        <a:t>7x7</a:t>
                      </a:r>
                      <a:r>
                        <a:rPr sz="900" spc="5" dirty="0">
                          <a:solidFill>
                            <a:srgbClr val="FF9900"/>
                          </a:solidFill>
                          <a:latin typeface="Arial"/>
                          <a:cs typeface="Arial"/>
                        </a:rPr>
                        <a:t> conv, </a:t>
                      </a:r>
                      <a:r>
                        <a:rPr sz="900" dirty="0">
                          <a:solidFill>
                            <a:srgbClr val="FF9900"/>
                          </a:solidFill>
                          <a:latin typeface="Arial"/>
                          <a:cs typeface="Arial"/>
                        </a:rPr>
                        <a:t>64</a:t>
                      </a:r>
                      <a:r>
                        <a:rPr sz="900" spc="10" dirty="0">
                          <a:solidFill>
                            <a:srgbClr val="FF9900"/>
                          </a:solidFill>
                          <a:latin typeface="Arial"/>
                          <a:cs typeface="Arial"/>
                        </a:rPr>
                        <a:t> </a:t>
                      </a:r>
                      <a:r>
                        <a:rPr sz="900" spc="45" dirty="0">
                          <a:solidFill>
                            <a:srgbClr val="FF9900"/>
                          </a:solidFill>
                          <a:latin typeface="Arial"/>
                          <a:cs typeface="Arial"/>
                        </a:rPr>
                        <a:t>/</a:t>
                      </a:r>
                      <a:r>
                        <a:rPr sz="900" spc="10" dirty="0">
                          <a:solidFill>
                            <a:srgbClr val="FF9900"/>
                          </a:solidFill>
                          <a:latin typeface="Arial"/>
                          <a:cs typeface="Arial"/>
                        </a:rPr>
                        <a:t> </a:t>
                      </a:r>
                      <a:r>
                        <a:rPr sz="900" spc="-5" dirty="0">
                          <a:solidFill>
                            <a:srgbClr val="FF9900"/>
                          </a:solidFill>
                          <a:latin typeface="Arial"/>
                          <a:cs typeface="Arial"/>
                        </a:rPr>
                        <a:t>2</a:t>
                      </a:r>
                      <a:endParaRPr sz="900">
                        <a:latin typeface="Arial"/>
                        <a:cs typeface="Arial"/>
                      </a:endParaRPr>
                    </a:p>
                  </a:txBody>
                  <a:tcPr marL="0" marR="0" marT="6985" marB="0" vert="vert">
                    <a:lnL w="28575">
                      <a:solidFill>
                        <a:srgbClr val="FF9900"/>
                      </a:solidFill>
                      <a:prstDash val="solid"/>
                    </a:lnL>
                    <a:lnR w="28575">
                      <a:solidFill>
                        <a:srgbClr val="4A86E8"/>
                      </a:solidFill>
                      <a:prstDash val="solid"/>
                    </a:lnR>
                    <a:lnT w="28575">
                      <a:solidFill>
                        <a:srgbClr val="FF9900"/>
                      </a:solidFill>
                      <a:prstDash val="solid"/>
                    </a:lnT>
                    <a:lnB w="28575">
                      <a:solidFill>
                        <a:srgbClr val="FF9900"/>
                      </a:solidFill>
                      <a:prstDash val="solid"/>
                    </a:lnB>
                    <a:solidFill>
                      <a:srgbClr val="FCE5CD"/>
                    </a:solidFill>
                  </a:tcPr>
                </a:tc>
                <a:tc>
                  <a:txBody>
                    <a:bodyPr/>
                    <a:lstStyle/>
                    <a:p>
                      <a:pPr marL="2540" algn="ctr">
                        <a:lnSpc>
                          <a:spcPts val="940"/>
                        </a:lnSpc>
                      </a:pPr>
                      <a:r>
                        <a:rPr sz="900" spc="-10" dirty="0">
                          <a:solidFill>
                            <a:srgbClr val="4A86E8"/>
                          </a:solidFill>
                          <a:latin typeface="Arial"/>
                          <a:cs typeface="Arial"/>
                        </a:rPr>
                        <a:t>Pool</a:t>
                      </a:r>
                      <a:endParaRPr sz="900" dirty="0">
                        <a:latin typeface="Arial"/>
                        <a:cs typeface="Arial"/>
                      </a:endParaRPr>
                    </a:p>
                  </a:txBody>
                  <a:tcPr marL="0" marR="0" marT="0" marB="0" vert="vert">
                    <a:lnL w="28575">
                      <a:solidFill>
                        <a:srgbClr val="4A86E8"/>
                      </a:solidFill>
                      <a:prstDash val="solid"/>
                    </a:lnL>
                    <a:lnR w="28575">
                      <a:solidFill>
                        <a:srgbClr val="4A86E8"/>
                      </a:solidFill>
                      <a:prstDash val="solid"/>
                    </a:lnR>
                    <a:lnT w="28575">
                      <a:solidFill>
                        <a:srgbClr val="4A86E8"/>
                      </a:solidFill>
                      <a:prstDash val="solid"/>
                    </a:lnT>
                    <a:lnB w="28575">
                      <a:solidFill>
                        <a:srgbClr val="4A86E8"/>
                      </a:solidFill>
                      <a:prstDash val="solid"/>
                    </a:lnB>
                    <a:solidFill>
                      <a:srgbClr val="C9DAF8"/>
                    </a:solidFill>
                  </a:tcPr>
                </a:tc>
                <a:extLst>
                  <a:ext uri="{0D108BD9-81ED-4DB2-BD59-A6C34878D82A}">
                    <a16:rowId xmlns:a16="http://schemas.microsoft.com/office/drawing/2014/main" val="10000"/>
                  </a:ext>
                </a:extLst>
              </a:tr>
            </a:tbl>
          </a:graphicData>
        </a:graphic>
      </p:graphicFrame>
      <p:grpSp>
        <p:nvGrpSpPr>
          <p:cNvPr id="15" name="object 15"/>
          <p:cNvGrpSpPr/>
          <p:nvPr/>
        </p:nvGrpSpPr>
        <p:grpSpPr>
          <a:xfrm>
            <a:off x="2574570" y="4779112"/>
            <a:ext cx="127000" cy="1354455"/>
            <a:chOff x="2574570" y="4779112"/>
            <a:chExt cx="127000" cy="1354455"/>
          </a:xfrm>
        </p:grpSpPr>
        <p:sp>
          <p:nvSpPr>
            <p:cNvPr id="16" name="object 16"/>
            <p:cNvSpPr/>
            <p:nvPr/>
          </p:nvSpPr>
          <p:spPr>
            <a:xfrm>
              <a:off x="2584094" y="4788637"/>
              <a:ext cx="107950" cy="1335405"/>
            </a:xfrm>
            <a:custGeom>
              <a:avLst/>
              <a:gdLst/>
              <a:ahLst/>
              <a:cxnLst/>
              <a:rect l="l" t="t" r="r" b="b"/>
              <a:pathLst>
                <a:path w="107950" h="1335404">
                  <a:moveTo>
                    <a:pt x="107572" y="0"/>
                  </a:moveTo>
                  <a:lnTo>
                    <a:pt x="0" y="0"/>
                  </a:lnTo>
                  <a:lnTo>
                    <a:pt x="0" y="1334851"/>
                  </a:lnTo>
                  <a:lnTo>
                    <a:pt x="107572" y="1334851"/>
                  </a:lnTo>
                  <a:lnTo>
                    <a:pt x="107572" y="0"/>
                  </a:lnTo>
                  <a:close/>
                </a:path>
              </a:pathLst>
            </a:custGeom>
            <a:solidFill>
              <a:srgbClr val="EAD1DC"/>
            </a:solidFill>
          </p:spPr>
          <p:txBody>
            <a:bodyPr wrap="square" lIns="0" tIns="0" rIns="0" bIns="0" rtlCol="0"/>
            <a:lstStyle/>
            <a:p>
              <a:endParaRPr/>
            </a:p>
          </p:txBody>
        </p:sp>
        <p:sp>
          <p:nvSpPr>
            <p:cNvPr id="17" name="object 17"/>
            <p:cNvSpPr/>
            <p:nvPr/>
          </p:nvSpPr>
          <p:spPr>
            <a:xfrm>
              <a:off x="2584095" y="4788637"/>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grpSp>
      <p:grpSp>
        <p:nvGrpSpPr>
          <p:cNvPr id="18" name="object 18"/>
          <p:cNvGrpSpPr/>
          <p:nvPr/>
        </p:nvGrpSpPr>
        <p:grpSpPr>
          <a:xfrm>
            <a:off x="2285564" y="4476437"/>
            <a:ext cx="2620010" cy="1656714"/>
            <a:chOff x="2285564" y="4476437"/>
            <a:chExt cx="2620010" cy="1656714"/>
          </a:xfrm>
        </p:grpSpPr>
        <p:sp>
          <p:nvSpPr>
            <p:cNvPr id="19" name="object 19"/>
            <p:cNvSpPr/>
            <p:nvPr/>
          </p:nvSpPr>
          <p:spPr>
            <a:xfrm>
              <a:off x="2432292" y="4788637"/>
              <a:ext cx="107950" cy="1335405"/>
            </a:xfrm>
            <a:custGeom>
              <a:avLst/>
              <a:gdLst/>
              <a:ahLst/>
              <a:cxnLst/>
              <a:rect l="l" t="t" r="r" b="b"/>
              <a:pathLst>
                <a:path w="107950" h="1335404">
                  <a:moveTo>
                    <a:pt x="107572" y="0"/>
                  </a:moveTo>
                  <a:lnTo>
                    <a:pt x="0" y="0"/>
                  </a:lnTo>
                  <a:lnTo>
                    <a:pt x="0" y="1334851"/>
                  </a:lnTo>
                  <a:lnTo>
                    <a:pt x="107572" y="1334851"/>
                  </a:lnTo>
                  <a:lnTo>
                    <a:pt x="107572" y="0"/>
                  </a:lnTo>
                  <a:close/>
                </a:path>
              </a:pathLst>
            </a:custGeom>
            <a:solidFill>
              <a:srgbClr val="EAD1DC"/>
            </a:solidFill>
          </p:spPr>
          <p:txBody>
            <a:bodyPr wrap="square" lIns="0" tIns="0" rIns="0" bIns="0" rtlCol="0"/>
            <a:lstStyle/>
            <a:p>
              <a:endParaRPr/>
            </a:p>
          </p:txBody>
        </p:sp>
        <p:sp>
          <p:nvSpPr>
            <p:cNvPr id="20" name="object 20"/>
            <p:cNvSpPr/>
            <p:nvPr/>
          </p:nvSpPr>
          <p:spPr>
            <a:xfrm>
              <a:off x="2432293" y="4788637"/>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sp>
          <p:nvSpPr>
            <p:cNvPr id="21" name="object 21"/>
            <p:cNvSpPr/>
            <p:nvPr/>
          </p:nvSpPr>
          <p:spPr>
            <a:xfrm>
              <a:off x="2539865" y="5456063"/>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pic>
          <p:nvPicPr>
            <p:cNvPr id="22" name="object 22"/>
            <p:cNvPicPr/>
            <p:nvPr/>
          </p:nvPicPr>
          <p:blipFill>
            <a:blip r:embed="rId4" cstate="print"/>
            <a:stretch>
              <a:fillRect/>
            </a:stretch>
          </p:blipFill>
          <p:spPr>
            <a:xfrm>
              <a:off x="2285564" y="5420246"/>
              <a:ext cx="146757" cy="71909"/>
            </a:xfrm>
            <a:prstGeom prst="rect">
              <a:avLst/>
            </a:prstGeom>
          </p:spPr>
        </p:pic>
        <p:pic>
          <p:nvPicPr>
            <p:cNvPr id="23" name="object 23"/>
            <p:cNvPicPr/>
            <p:nvPr/>
          </p:nvPicPr>
          <p:blipFill>
            <a:blip r:embed="rId5" cstate="print"/>
            <a:stretch>
              <a:fillRect/>
            </a:stretch>
          </p:blipFill>
          <p:spPr>
            <a:xfrm>
              <a:off x="2691667" y="5420231"/>
              <a:ext cx="95411" cy="71909"/>
            </a:xfrm>
            <a:prstGeom prst="rect">
              <a:avLst/>
            </a:prstGeom>
          </p:spPr>
        </p:pic>
        <p:sp>
          <p:nvSpPr>
            <p:cNvPr id="24" name="object 24"/>
            <p:cNvSpPr/>
            <p:nvPr/>
          </p:nvSpPr>
          <p:spPr>
            <a:xfrm>
              <a:off x="2359026" y="4527029"/>
              <a:ext cx="398780" cy="961390"/>
            </a:xfrm>
            <a:custGeom>
              <a:avLst/>
              <a:gdLst/>
              <a:ahLst/>
              <a:cxnLst/>
              <a:rect l="l" t="t" r="r" b="b"/>
              <a:pathLst>
                <a:path w="398780" h="961389">
                  <a:moveTo>
                    <a:pt x="398696" y="960348"/>
                  </a:moveTo>
                  <a:lnTo>
                    <a:pt x="398028" y="891803"/>
                  </a:lnTo>
                  <a:lnTo>
                    <a:pt x="396069" y="823570"/>
                  </a:lnTo>
                  <a:lnTo>
                    <a:pt x="392884" y="755959"/>
                  </a:lnTo>
                  <a:lnTo>
                    <a:pt x="388535" y="689281"/>
                  </a:lnTo>
                  <a:lnTo>
                    <a:pt x="383089" y="623847"/>
                  </a:lnTo>
                  <a:lnTo>
                    <a:pt x="376610" y="559969"/>
                  </a:lnTo>
                  <a:lnTo>
                    <a:pt x="369162" y="497958"/>
                  </a:lnTo>
                  <a:lnTo>
                    <a:pt x="360811" y="438124"/>
                  </a:lnTo>
                  <a:lnTo>
                    <a:pt x="351619" y="380779"/>
                  </a:lnTo>
                  <a:lnTo>
                    <a:pt x="341653" y="326234"/>
                  </a:lnTo>
                  <a:lnTo>
                    <a:pt x="330976" y="274799"/>
                  </a:lnTo>
                  <a:lnTo>
                    <a:pt x="319654" y="226787"/>
                  </a:lnTo>
                  <a:lnTo>
                    <a:pt x="307750" y="182508"/>
                  </a:lnTo>
                  <a:lnTo>
                    <a:pt x="295330" y="142273"/>
                  </a:lnTo>
                  <a:lnTo>
                    <a:pt x="282458" y="106394"/>
                  </a:lnTo>
                  <a:lnTo>
                    <a:pt x="255615" y="48945"/>
                  </a:lnTo>
                  <a:lnTo>
                    <a:pt x="227740" y="12651"/>
                  </a:lnTo>
                  <a:lnTo>
                    <a:pt x="199348" y="0"/>
                  </a:lnTo>
                  <a:lnTo>
                    <a:pt x="185119" y="3217"/>
                  </a:lnTo>
                  <a:lnTo>
                    <a:pt x="143080" y="48986"/>
                  </a:lnTo>
                  <a:lnTo>
                    <a:pt x="116237" y="106482"/>
                  </a:lnTo>
                  <a:lnTo>
                    <a:pt x="103365" y="142392"/>
                  </a:lnTo>
                  <a:lnTo>
                    <a:pt x="90945" y="182660"/>
                  </a:lnTo>
                  <a:lnTo>
                    <a:pt x="79041" y="226976"/>
                  </a:lnTo>
                  <a:lnTo>
                    <a:pt x="67719" y="275028"/>
                  </a:lnTo>
                  <a:lnTo>
                    <a:pt x="57042" y="326505"/>
                  </a:lnTo>
                  <a:lnTo>
                    <a:pt x="47076" y="381096"/>
                  </a:lnTo>
                  <a:lnTo>
                    <a:pt x="37884" y="438489"/>
                  </a:lnTo>
                  <a:lnTo>
                    <a:pt x="29533" y="498373"/>
                  </a:lnTo>
                  <a:lnTo>
                    <a:pt x="22085" y="560436"/>
                  </a:lnTo>
                  <a:lnTo>
                    <a:pt x="15606" y="624367"/>
                  </a:lnTo>
                  <a:lnTo>
                    <a:pt x="10160" y="689855"/>
                  </a:lnTo>
                  <a:lnTo>
                    <a:pt x="5811" y="756588"/>
                  </a:lnTo>
                  <a:lnTo>
                    <a:pt x="2626" y="824256"/>
                  </a:lnTo>
                  <a:lnTo>
                    <a:pt x="667" y="892546"/>
                  </a:lnTo>
                  <a:lnTo>
                    <a:pt x="0" y="961148"/>
                  </a:lnTo>
                </a:path>
              </a:pathLst>
            </a:custGeom>
            <a:ln w="9525">
              <a:solidFill>
                <a:srgbClr val="666666"/>
              </a:solidFill>
            </a:ln>
          </p:spPr>
          <p:txBody>
            <a:bodyPr wrap="square" lIns="0" tIns="0" rIns="0" bIns="0" rtlCol="0"/>
            <a:lstStyle/>
            <a:p>
              <a:endParaRPr/>
            </a:p>
          </p:txBody>
        </p:sp>
        <p:sp>
          <p:nvSpPr>
            <p:cNvPr id="25" name="object 25"/>
            <p:cNvSpPr/>
            <p:nvPr/>
          </p:nvSpPr>
          <p:spPr>
            <a:xfrm>
              <a:off x="2979097" y="4785864"/>
              <a:ext cx="107950" cy="1335405"/>
            </a:xfrm>
            <a:custGeom>
              <a:avLst/>
              <a:gdLst/>
              <a:ahLst/>
              <a:cxnLst/>
              <a:rect l="l" t="t" r="r" b="b"/>
              <a:pathLst>
                <a:path w="107950" h="1335404">
                  <a:moveTo>
                    <a:pt x="107571" y="0"/>
                  </a:moveTo>
                  <a:lnTo>
                    <a:pt x="0" y="0"/>
                  </a:lnTo>
                  <a:lnTo>
                    <a:pt x="0" y="1334852"/>
                  </a:lnTo>
                  <a:lnTo>
                    <a:pt x="107571" y="1334852"/>
                  </a:lnTo>
                  <a:lnTo>
                    <a:pt x="107571" y="0"/>
                  </a:lnTo>
                  <a:close/>
                </a:path>
              </a:pathLst>
            </a:custGeom>
            <a:solidFill>
              <a:srgbClr val="EAD1DC"/>
            </a:solidFill>
          </p:spPr>
          <p:txBody>
            <a:bodyPr wrap="square" lIns="0" tIns="0" rIns="0" bIns="0" rtlCol="0"/>
            <a:lstStyle/>
            <a:p>
              <a:endParaRPr/>
            </a:p>
          </p:txBody>
        </p:sp>
        <p:sp>
          <p:nvSpPr>
            <p:cNvPr id="26" name="object 26"/>
            <p:cNvSpPr/>
            <p:nvPr/>
          </p:nvSpPr>
          <p:spPr>
            <a:xfrm>
              <a:off x="2979096" y="4785864"/>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sp>
          <p:nvSpPr>
            <p:cNvPr id="27" name="object 27"/>
            <p:cNvSpPr/>
            <p:nvPr/>
          </p:nvSpPr>
          <p:spPr>
            <a:xfrm>
              <a:off x="2827294" y="4785864"/>
              <a:ext cx="107950" cy="1335405"/>
            </a:xfrm>
            <a:custGeom>
              <a:avLst/>
              <a:gdLst/>
              <a:ahLst/>
              <a:cxnLst/>
              <a:rect l="l" t="t" r="r" b="b"/>
              <a:pathLst>
                <a:path w="107950" h="1335404">
                  <a:moveTo>
                    <a:pt x="107572" y="0"/>
                  </a:moveTo>
                  <a:lnTo>
                    <a:pt x="0" y="0"/>
                  </a:lnTo>
                  <a:lnTo>
                    <a:pt x="0" y="1334852"/>
                  </a:lnTo>
                  <a:lnTo>
                    <a:pt x="107572" y="1334852"/>
                  </a:lnTo>
                  <a:lnTo>
                    <a:pt x="107572" y="0"/>
                  </a:lnTo>
                  <a:close/>
                </a:path>
              </a:pathLst>
            </a:custGeom>
            <a:solidFill>
              <a:srgbClr val="EAD1DC"/>
            </a:solidFill>
          </p:spPr>
          <p:txBody>
            <a:bodyPr wrap="square" lIns="0" tIns="0" rIns="0" bIns="0" rtlCol="0"/>
            <a:lstStyle/>
            <a:p>
              <a:endParaRPr/>
            </a:p>
          </p:txBody>
        </p:sp>
        <p:sp>
          <p:nvSpPr>
            <p:cNvPr id="28" name="object 28"/>
            <p:cNvSpPr/>
            <p:nvPr/>
          </p:nvSpPr>
          <p:spPr>
            <a:xfrm>
              <a:off x="2827295" y="4785864"/>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sp>
          <p:nvSpPr>
            <p:cNvPr id="29" name="object 29"/>
            <p:cNvSpPr/>
            <p:nvPr/>
          </p:nvSpPr>
          <p:spPr>
            <a:xfrm>
              <a:off x="2934868" y="5453290"/>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30" name="object 30"/>
            <p:cNvSpPr/>
            <p:nvPr/>
          </p:nvSpPr>
          <p:spPr>
            <a:xfrm>
              <a:off x="2782317" y="5453386"/>
              <a:ext cx="45085" cy="3175"/>
            </a:xfrm>
            <a:custGeom>
              <a:avLst/>
              <a:gdLst/>
              <a:ahLst/>
              <a:cxnLst/>
              <a:rect l="l" t="t" r="r" b="b"/>
              <a:pathLst>
                <a:path w="45085" h="3175">
                  <a:moveTo>
                    <a:pt x="0" y="2799"/>
                  </a:moveTo>
                  <a:lnTo>
                    <a:pt x="44788" y="0"/>
                  </a:lnTo>
                </a:path>
              </a:pathLst>
            </a:custGeom>
            <a:ln w="9525">
              <a:solidFill>
                <a:srgbClr val="666666"/>
              </a:solidFill>
            </a:ln>
          </p:spPr>
          <p:txBody>
            <a:bodyPr wrap="square" lIns="0" tIns="0" rIns="0" bIns="0" rtlCol="0"/>
            <a:lstStyle/>
            <a:p>
              <a:endParaRPr/>
            </a:p>
          </p:txBody>
        </p:sp>
        <p:pic>
          <p:nvPicPr>
            <p:cNvPr id="31" name="object 31"/>
            <p:cNvPicPr/>
            <p:nvPr/>
          </p:nvPicPr>
          <p:blipFill>
            <a:blip r:embed="rId6" cstate="print"/>
            <a:stretch>
              <a:fillRect/>
            </a:stretch>
          </p:blipFill>
          <p:spPr>
            <a:xfrm>
              <a:off x="3081906" y="5418076"/>
              <a:ext cx="105880" cy="71909"/>
            </a:xfrm>
            <a:prstGeom prst="rect">
              <a:avLst/>
            </a:prstGeom>
          </p:spPr>
        </p:pic>
        <p:sp>
          <p:nvSpPr>
            <p:cNvPr id="32" name="object 32"/>
            <p:cNvSpPr/>
            <p:nvPr/>
          </p:nvSpPr>
          <p:spPr>
            <a:xfrm>
              <a:off x="2757722" y="4481199"/>
              <a:ext cx="401320" cy="1006475"/>
            </a:xfrm>
            <a:custGeom>
              <a:avLst/>
              <a:gdLst/>
              <a:ahLst/>
              <a:cxnLst/>
              <a:rect l="l" t="t" r="r" b="b"/>
              <a:pathLst>
                <a:path w="401319" h="1006475">
                  <a:moveTo>
                    <a:pt x="0" y="1006178"/>
                  </a:moveTo>
                  <a:lnTo>
                    <a:pt x="611" y="937622"/>
                  </a:lnTo>
                  <a:lnTo>
                    <a:pt x="2408" y="869349"/>
                  </a:lnTo>
                  <a:lnTo>
                    <a:pt x="5334" y="801644"/>
                  </a:lnTo>
                  <a:lnTo>
                    <a:pt x="9332" y="734789"/>
                  </a:lnTo>
                  <a:lnTo>
                    <a:pt x="14346" y="669068"/>
                  </a:lnTo>
                  <a:lnTo>
                    <a:pt x="20320" y="604765"/>
                  </a:lnTo>
                  <a:lnTo>
                    <a:pt x="27197" y="542162"/>
                  </a:lnTo>
                  <a:lnTo>
                    <a:pt x="34921" y="481544"/>
                  </a:lnTo>
                  <a:lnTo>
                    <a:pt x="43435" y="423193"/>
                  </a:lnTo>
                  <a:lnTo>
                    <a:pt x="52683" y="367394"/>
                  </a:lnTo>
                  <a:lnTo>
                    <a:pt x="62608" y="314430"/>
                  </a:lnTo>
                  <a:lnTo>
                    <a:pt x="73154" y="264584"/>
                  </a:lnTo>
                  <a:lnTo>
                    <a:pt x="84265" y="218140"/>
                  </a:lnTo>
                  <a:lnTo>
                    <a:pt x="95884" y="175381"/>
                  </a:lnTo>
                  <a:lnTo>
                    <a:pt x="107954" y="136591"/>
                  </a:lnTo>
                  <a:lnTo>
                    <a:pt x="133223" y="72052"/>
                  </a:lnTo>
                  <a:lnTo>
                    <a:pt x="159621" y="26789"/>
                  </a:lnTo>
                  <a:lnTo>
                    <a:pt x="200348" y="0"/>
                  </a:lnTo>
                  <a:lnTo>
                    <a:pt x="213998" y="3064"/>
                  </a:lnTo>
                  <a:lnTo>
                    <a:pt x="254386" y="46776"/>
                  </a:lnTo>
                  <a:lnTo>
                    <a:pt x="280276" y="101851"/>
                  </a:lnTo>
                  <a:lnTo>
                    <a:pt x="304811" y="175033"/>
                  </a:lnTo>
                  <a:lnTo>
                    <a:pt x="316430" y="217707"/>
                  </a:lnTo>
                  <a:lnTo>
                    <a:pt x="327541" y="264059"/>
                  </a:lnTo>
                  <a:lnTo>
                    <a:pt x="338087" y="313806"/>
                  </a:lnTo>
                  <a:lnTo>
                    <a:pt x="348012" y="366665"/>
                  </a:lnTo>
                  <a:lnTo>
                    <a:pt x="357260" y="422353"/>
                  </a:lnTo>
                  <a:lnTo>
                    <a:pt x="365774" y="480587"/>
                  </a:lnTo>
                  <a:lnTo>
                    <a:pt x="373498" y="541085"/>
                  </a:lnTo>
                  <a:lnTo>
                    <a:pt x="380375" y="603563"/>
                  </a:lnTo>
                  <a:lnTo>
                    <a:pt x="386349" y="667739"/>
                  </a:lnTo>
                  <a:lnTo>
                    <a:pt x="391363" y="733330"/>
                  </a:lnTo>
                  <a:lnTo>
                    <a:pt x="395361" y="800052"/>
                  </a:lnTo>
                  <a:lnTo>
                    <a:pt x="398287" y="867622"/>
                  </a:lnTo>
                  <a:lnTo>
                    <a:pt x="400084" y="935759"/>
                  </a:lnTo>
                  <a:lnTo>
                    <a:pt x="400696" y="1004179"/>
                  </a:lnTo>
                </a:path>
              </a:pathLst>
            </a:custGeom>
            <a:ln w="9525">
              <a:solidFill>
                <a:srgbClr val="666666"/>
              </a:solidFill>
            </a:ln>
          </p:spPr>
          <p:txBody>
            <a:bodyPr wrap="square" lIns="0" tIns="0" rIns="0" bIns="0" rtlCol="0"/>
            <a:lstStyle/>
            <a:p>
              <a:endParaRPr/>
            </a:p>
          </p:txBody>
        </p:sp>
        <p:sp>
          <p:nvSpPr>
            <p:cNvPr id="33" name="object 33"/>
            <p:cNvSpPr/>
            <p:nvPr/>
          </p:nvSpPr>
          <p:spPr>
            <a:xfrm>
              <a:off x="3379877" y="4785864"/>
              <a:ext cx="107950" cy="1335405"/>
            </a:xfrm>
            <a:custGeom>
              <a:avLst/>
              <a:gdLst/>
              <a:ahLst/>
              <a:cxnLst/>
              <a:rect l="l" t="t" r="r" b="b"/>
              <a:pathLst>
                <a:path w="107950" h="1335404">
                  <a:moveTo>
                    <a:pt x="107572" y="0"/>
                  </a:moveTo>
                  <a:lnTo>
                    <a:pt x="0" y="0"/>
                  </a:lnTo>
                  <a:lnTo>
                    <a:pt x="0" y="1334852"/>
                  </a:lnTo>
                  <a:lnTo>
                    <a:pt x="107572" y="1334852"/>
                  </a:lnTo>
                  <a:lnTo>
                    <a:pt x="107572" y="0"/>
                  </a:lnTo>
                  <a:close/>
                </a:path>
              </a:pathLst>
            </a:custGeom>
            <a:solidFill>
              <a:srgbClr val="EAD1DC"/>
            </a:solidFill>
          </p:spPr>
          <p:txBody>
            <a:bodyPr wrap="square" lIns="0" tIns="0" rIns="0" bIns="0" rtlCol="0"/>
            <a:lstStyle/>
            <a:p>
              <a:endParaRPr/>
            </a:p>
          </p:txBody>
        </p:sp>
        <p:sp>
          <p:nvSpPr>
            <p:cNvPr id="34" name="object 34"/>
            <p:cNvSpPr/>
            <p:nvPr/>
          </p:nvSpPr>
          <p:spPr>
            <a:xfrm>
              <a:off x="3379878" y="4785864"/>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sp>
          <p:nvSpPr>
            <p:cNvPr id="35" name="object 35"/>
            <p:cNvSpPr/>
            <p:nvPr/>
          </p:nvSpPr>
          <p:spPr>
            <a:xfrm>
              <a:off x="3228075" y="4785864"/>
              <a:ext cx="107950" cy="1335405"/>
            </a:xfrm>
            <a:custGeom>
              <a:avLst/>
              <a:gdLst/>
              <a:ahLst/>
              <a:cxnLst/>
              <a:rect l="l" t="t" r="r" b="b"/>
              <a:pathLst>
                <a:path w="107950" h="1335404">
                  <a:moveTo>
                    <a:pt x="107571" y="0"/>
                  </a:moveTo>
                  <a:lnTo>
                    <a:pt x="0" y="0"/>
                  </a:lnTo>
                  <a:lnTo>
                    <a:pt x="0" y="1334852"/>
                  </a:lnTo>
                  <a:lnTo>
                    <a:pt x="107571" y="1334852"/>
                  </a:lnTo>
                  <a:lnTo>
                    <a:pt x="107571" y="0"/>
                  </a:lnTo>
                  <a:close/>
                </a:path>
              </a:pathLst>
            </a:custGeom>
            <a:solidFill>
              <a:srgbClr val="EAD1DC"/>
            </a:solidFill>
          </p:spPr>
          <p:txBody>
            <a:bodyPr wrap="square" lIns="0" tIns="0" rIns="0" bIns="0" rtlCol="0"/>
            <a:lstStyle/>
            <a:p>
              <a:endParaRPr/>
            </a:p>
          </p:txBody>
        </p:sp>
        <p:sp>
          <p:nvSpPr>
            <p:cNvPr id="36" name="object 36"/>
            <p:cNvSpPr/>
            <p:nvPr/>
          </p:nvSpPr>
          <p:spPr>
            <a:xfrm>
              <a:off x="3228075" y="4785864"/>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741B47"/>
              </a:solidFill>
            </a:ln>
          </p:spPr>
          <p:txBody>
            <a:bodyPr wrap="square" lIns="0" tIns="0" rIns="0" bIns="0" rtlCol="0"/>
            <a:lstStyle/>
            <a:p>
              <a:endParaRPr/>
            </a:p>
          </p:txBody>
        </p:sp>
        <p:sp>
          <p:nvSpPr>
            <p:cNvPr id="37" name="object 37"/>
            <p:cNvSpPr/>
            <p:nvPr/>
          </p:nvSpPr>
          <p:spPr>
            <a:xfrm>
              <a:off x="3335647" y="5453290"/>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38" name="object 38"/>
            <p:cNvSpPr/>
            <p:nvPr/>
          </p:nvSpPr>
          <p:spPr>
            <a:xfrm>
              <a:off x="3183023" y="5453231"/>
              <a:ext cx="45720" cy="1270"/>
            </a:xfrm>
            <a:custGeom>
              <a:avLst/>
              <a:gdLst/>
              <a:ahLst/>
              <a:cxnLst/>
              <a:rect l="l" t="t" r="r" b="b"/>
              <a:pathLst>
                <a:path w="45719" h="1270">
                  <a:moveTo>
                    <a:pt x="0" y="800"/>
                  </a:moveTo>
                  <a:lnTo>
                    <a:pt x="45188" y="0"/>
                  </a:lnTo>
                </a:path>
              </a:pathLst>
            </a:custGeom>
            <a:ln w="9525">
              <a:solidFill>
                <a:srgbClr val="666666"/>
              </a:solidFill>
            </a:ln>
          </p:spPr>
          <p:txBody>
            <a:bodyPr wrap="square" lIns="0" tIns="0" rIns="0" bIns="0" rtlCol="0"/>
            <a:lstStyle/>
            <a:p>
              <a:endParaRPr/>
            </a:p>
          </p:txBody>
        </p:sp>
        <p:pic>
          <p:nvPicPr>
            <p:cNvPr id="39" name="object 39"/>
            <p:cNvPicPr/>
            <p:nvPr/>
          </p:nvPicPr>
          <p:blipFill>
            <a:blip r:embed="rId7" cstate="print"/>
            <a:stretch>
              <a:fillRect/>
            </a:stretch>
          </p:blipFill>
          <p:spPr>
            <a:xfrm>
              <a:off x="3482688" y="5418076"/>
              <a:ext cx="100324" cy="71909"/>
            </a:xfrm>
            <a:prstGeom prst="rect">
              <a:avLst/>
            </a:prstGeom>
          </p:spPr>
        </p:pic>
        <p:sp>
          <p:nvSpPr>
            <p:cNvPr id="40" name="object 40"/>
            <p:cNvSpPr/>
            <p:nvPr/>
          </p:nvSpPr>
          <p:spPr>
            <a:xfrm>
              <a:off x="3158430" y="4496130"/>
              <a:ext cx="395605" cy="989965"/>
            </a:xfrm>
            <a:custGeom>
              <a:avLst/>
              <a:gdLst/>
              <a:ahLst/>
              <a:cxnLst/>
              <a:rect l="l" t="t" r="r" b="b"/>
              <a:pathLst>
                <a:path w="395604" h="989964">
                  <a:moveTo>
                    <a:pt x="0" y="989092"/>
                  </a:moveTo>
                  <a:lnTo>
                    <a:pt x="602" y="921700"/>
                  </a:lnTo>
                  <a:lnTo>
                    <a:pt x="2374" y="854587"/>
                  </a:lnTo>
                  <a:lnTo>
                    <a:pt x="5259" y="788031"/>
                  </a:lnTo>
                  <a:lnTo>
                    <a:pt x="9202" y="722312"/>
                  </a:lnTo>
                  <a:lnTo>
                    <a:pt x="14146" y="657707"/>
                  </a:lnTo>
                  <a:lnTo>
                    <a:pt x="20036" y="594495"/>
                  </a:lnTo>
                  <a:lnTo>
                    <a:pt x="26817" y="532955"/>
                  </a:lnTo>
                  <a:lnTo>
                    <a:pt x="34433" y="473367"/>
                  </a:lnTo>
                  <a:lnTo>
                    <a:pt x="42828" y="416007"/>
                  </a:lnTo>
                  <a:lnTo>
                    <a:pt x="51947" y="361156"/>
                  </a:lnTo>
                  <a:lnTo>
                    <a:pt x="61733" y="309091"/>
                  </a:lnTo>
                  <a:lnTo>
                    <a:pt x="72132" y="260091"/>
                  </a:lnTo>
                  <a:lnTo>
                    <a:pt x="83087" y="214436"/>
                  </a:lnTo>
                  <a:lnTo>
                    <a:pt x="94544" y="172403"/>
                  </a:lnTo>
                  <a:lnTo>
                    <a:pt x="106445" y="134272"/>
                  </a:lnTo>
                  <a:lnTo>
                    <a:pt x="131362" y="70828"/>
                  </a:lnTo>
                  <a:lnTo>
                    <a:pt x="157391" y="26334"/>
                  </a:lnTo>
                  <a:lnTo>
                    <a:pt x="197549" y="0"/>
                  </a:lnTo>
                  <a:lnTo>
                    <a:pt x="211008" y="3021"/>
                  </a:lnTo>
                  <a:lnTo>
                    <a:pt x="250832" y="46110"/>
                  </a:lnTo>
                  <a:lnTo>
                    <a:pt x="276360" y="100402"/>
                  </a:lnTo>
                  <a:lnTo>
                    <a:pt x="300552" y="172543"/>
                  </a:lnTo>
                  <a:lnTo>
                    <a:pt x="312009" y="214609"/>
                  </a:lnTo>
                  <a:lnTo>
                    <a:pt x="322964" y="260302"/>
                  </a:lnTo>
                  <a:lnTo>
                    <a:pt x="333363" y="309341"/>
                  </a:lnTo>
                  <a:lnTo>
                    <a:pt x="343149" y="361448"/>
                  </a:lnTo>
                  <a:lnTo>
                    <a:pt x="352268" y="416344"/>
                  </a:lnTo>
                  <a:lnTo>
                    <a:pt x="360663" y="473749"/>
                  </a:lnTo>
                  <a:lnTo>
                    <a:pt x="368279" y="533387"/>
                  </a:lnTo>
                  <a:lnTo>
                    <a:pt x="375060" y="594976"/>
                  </a:lnTo>
                  <a:lnTo>
                    <a:pt x="380950" y="658239"/>
                  </a:lnTo>
                  <a:lnTo>
                    <a:pt x="385894" y="722896"/>
                  </a:lnTo>
                  <a:lnTo>
                    <a:pt x="389837" y="788669"/>
                  </a:lnTo>
                  <a:lnTo>
                    <a:pt x="392722" y="855278"/>
                  </a:lnTo>
                  <a:lnTo>
                    <a:pt x="394494" y="922445"/>
                  </a:lnTo>
                  <a:lnTo>
                    <a:pt x="395097" y="989892"/>
                  </a:lnTo>
                </a:path>
              </a:pathLst>
            </a:custGeom>
            <a:ln w="9525">
              <a:solidFill>
                <a:srgbClr val="666666"/>
              </a:solidFill>
            </a:ln>
          </p:spPr>
          <p:txBody>
            <a:bodyPr wrap="square" lIns="0" tIns="0" rIns="0" bIns="0" rtlCol="0"/>
            <a:lstStyle/>
            <a:p>
              <a:endParaRPr/>
            </a:p>
          </p:txBody>
        </p:sp>
        <p:sp>
          <p:nvSpPr>
            <p:cNvPr id="41" name="object 41"/>
            <p:cNvSpPr/>
            <p:nvPr/>
          </p:nvSpPr>
          <p:spPr>
            <a:xfrm>
              <a:off x="3779103" y="4787252"/>
              <a:ext cx="107950" cy="1335405"/>
            </a:xfrm>
            <a:custGeom>
              <a:avLst/>
              <a:gdLst/>
              <a:ahLst/>
              <a:cxnLst/>
              <a:rect l="l" t="t" r="r" b="b"/>
              <a:pathLst>
                <a:path w="107950" h="1335404">
                  <a:moveTo>
                    <a:pt x="107571" y="0"/>
                  </a:moveTo>
                  <a:lnTo>
                    <a:pt x="0" y="0"/>
                  </a:lnTo>
                  <a:lnTo>
                    <a:pt x="0" y="1334851"/>
                  </a:lnTo>
                  <a:lnTo>
                    <a:pt x="107571" y="1334851"/>
                  </a:lnTo>
                  <a:lnTo>
                    <a:pt x="107571" y="0"/>
                  </a:lnTo>
                  <a:close/>
                </a:path>
              </a:pathLst>
            </a:custGeom>
            <a:solidFill>
              <a:srgbClr val="D9D2E9"/>
            </a:solidFill>
          </p:spPr>
          <p:txBody>
            <a:bodyPr wrap="square" lIns="0" tIns="0" rIns="0" bIns="0" rtlCol="0"/>
            <a:lstStyle/>
            <a:p>
              <a:endParaRPr/>
            </a:p>
          </p:txBody>
        </p:sp>
        <p:sp>
          <p:nvSpPr>
            <p:cNvPr id="42" name="object 42"/>
            <p:cNvSpPr/>
            <p:nvPr/>
          </p:nvSpPr>
          <p:spPr>
            <a:xfrm>
              <a:off x="3779102"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43" name="object 43"/>
            <p:cNvSpPr/>
            <p:nvPr/>
          </p:nvSpPr>
          <p:spPr>
            <a:xfrm>
              <a:off x="3627301" y="4787252"/>
              <a:ext cx="107950" cy="1335405"/>
            </a:xfrm>
            <a:custGeom>
              <a:avLst/>
              <a:gdLst/>
              <a:ahLst/>
              <a:cxnLst/>
              <a:rect l="l" t="t" r="r" b="b"/>
              <a:pathLst>
                <a:path w="107950" h="1335404">
                  <a:moveTo>
                    <a:pt x="107572" y="0"/>
                  </a:moveTo>
                  <a:lnTo>
                    <a:pt x="0" y="0"/>
                  </a:lnTo>
                  <a:lnTo>
                    <a:pt x="0" y="1334851"/>
                  </a:lnTo>
                  <a:lnTo>
                    <a:pt x="107572" y="1334851"/>
                  </a:lnTo>
                  <a:lnTo>
                    <a:pt x="107572" y="0"/>
                  </a:lnTo>
                  <a:close/>
                </a:path>
              </a:pathLst>
            </a:custGeom>
            <a:solidFill>
              <a:srgbClr val="D9D2E9"/>
            </a:solidFill>
          </p:spPr>
          <p:txBody>
            <a:bodyPr wrap="square" lIns="0" tIns="0" rIns="0" bIns="0" rtlCol="0"/>
            <a:lstStyle/>
            <a:p>
              <a:endParaRPr/>
            </a:p>
          </p:txBody>
        </p:sp>
        <p:sp>
          <p:nvSpPr>
            <p:cNvPr id="44" name="object 44"/>
            <p:cNvSpPr/>
            <p:nvPr/>
          </p:nvSpPr>
          <p:spPr>
            <a:xfrm>
              <a:off x="3627302"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45" name="object 45"/>
            <p:cNvSpPr/>
            <p:nvPr/>
          </p:nvSpPr>
          <p:spPr>
            <a:xfrm>
              <a:off x="3734874" y="5454677"/>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46" name="object 46"/>
            <p:cNvSpPr/>
            <p:nvPr/>
          </p:nvSpPr>
          <p:spPr>
            <a:xfrm>
              <a:off x="3578250" y="5454031"/>
              <a:ext cx="49530" cy="1270"/>
            </a:xfrm>
            <a:custGeom>
              <a:avLst/>
              <a:gdLst/>
              <a:ahLst/>
              <a:cxnLst/>
              <a:rect l="l" t="t" r="r" b="b"/>
              <a:pathLst>
                <a:path w="49529" h="1270">
                  <a:moveTo>
                    <a:pt x="0" y="0"/>
                  </a:moveTo>
                  <a:lnTo>
                    <a:pt x="49187" y="800"/>
                  </a:lnTo>
                </a:path>
              </a:pathLst>
            </a:custGeom>
            <a:ln w="9525">
              <a:solidFill>
                <a:srgbClr val="666666"/>
              </a:solidFill>
            </a:ln>
          </p:spPr>
          <p:txBody>
            <a:bodyPr wrap="square" lIns="0" tIns="0" rIns="0" bIns="0" rtlCol="0"/>
            <a:lstStyle/>
            <a:p>
              <a:endParaRPr/>
            </a:p>
          </p:txBody>
        </p:sp>
        <p:pic>
          <p:nvPicPr>
            <p:cNvPr id="47" name="object 47"/>
            <p:cNvPicPr/>
            <p:nvPr/>
          </p:nvPicPr>
          <p:blipFill>
            <a:blip r:embed="rId8" cstate="print"/>
            <a:stretch>
              <a:fillRect/>
            </a:stretch>
          </p:blipFill>
          <p:spPr>
            <a:xfrm>
              <a:off x="3881912" y="5419153"/>
              <a:ext cx="100177" cy="71909"/>
            </a:xfrm>
            <a:prstGeom prst="rect">
              <a:avLst/>
            </a:prstGeom>
          </p:spPr>
        </p:pic>
        <p:sp>
          <p:nvSpPr>
            <p:cNvPr id="48" name="object 48"/>
            <p:cNvSpPr/>
            <p:nvPr/>
          </p:nvSpPr>
          <p:spPr>
            <a:xfrm>
              <a:off x="3553638" y="4496129"/>
              <a:ext cx="399415" cy="990600"/>
            </a:xfrm>
            <a:custGeom>
              <a:avLst/>
              <a:gdLst/>
              <a:ahLst/>
              <a:cxnLst/>
              <a:rect l="l" t="t" r="r" b="b"/>
              <a:pathLst>
                <a:path w="399414" h="990600">
                  <a:moveTo>
                    <a:pt x="399096" y="990170"/>
                  </a:moveTo>
                  <a:lnTo>
                    <a:pt x="398486" y="922704"/>
                  </a:lnTo>
                  <a:lnTo>
                    <a:pt x="396697" y="855518"/>
                  </a:lnTo>
                  <a:lnTo>
                    <a:pt x="393783" y="788890"/>
                  </a:lnTo>
                  <a:lnTo>
                    <a:pt x="389800" y="723099"/>
                  </a:lnTo>
                  <a:lnTo>
                    <a:pt x="384806" y="658424"/>
                  </a:lnTo>
                  <a:lnTo>
                    <a:pt x="378856" y="595143"/>
                  </a:lnTo>
                  <a:lnTo>
                    <a:pt x="372006" y="533536"/>
                  </a:lnTo>
                  <a:lnTo>
                    <a:pt x="364313" y="473883"/>
                  </a:lnTo>
                  <a:lnTo>
                    <a:pt x="355833" y="416460"/>
                  </a:lnTo>
                  <a:lnTo>
                    <a:pt x="346622" y="361549"/>
                  </a:lnTo>
                  <a:lnTo>
                    <a:pt x="336737" y="309428"/>
                  </a:lnTo>
                  <a:lnTo>
                    <a:pt x="326233" y="260375"/>
                  </a:lnTo>
                  <a:lnTo>
                    <a:pt x="315167" y="214670"/>
                  </a:lnTo>
                  <a:lnTo>
                    <a:pt x="303594" y="172591"/>
                  </a:lnTo>
                  <a:lnTo>
                    <a:pt x="291572" y="134418"/>
                  </a:lnTo>
                  <a:lnTo>
                    <a:pt x="266404" y="70905"/>
                  </a:lnTo>
                  <a:lnTo>
                    <a:pt x="240111" y="26362"/>
                  </a:lnTo>
                  <a:lnTo>
                    <a:pt x="199548" y="0"/>
                  </a:lnTo>
                  <a:lnTo>
                    <a:pt x="185951" y="3018"/>
                  </a:lnTo>
                  <a:lnTo>
                    <a:pt x="145725" y="46067"/>
                  </a:lnTo>
                  <a:lnTo>
                    <a:pt x="119938" y="100308"/>
                  </a:lnTo>
                  <a:lnTo>
                    <a:pt x="95501" y="172382"/>
                  </a:lnTo>
                  <a:lnTo>
                    <a:pt x="83928" y="214409"/>
                  </a:lnTo>
                  <a:lnTo>
                    <a:pt x="72862" y="260059"/>
                  </a:lnTo>
                  <a:lnTo>
                    <a:pt x="62358" y="309053"/>
                  </a:lnTo>
                  <a:lnTo>
                    <a:pt x="52473" y="361111"/>
                  </a:lnTo>
                  <a:lnTo>
                    <a:pt x="43262" y="415956"/>
                  </a:lnTo>
                  <a:lnTo>
                    <a:pt x="34782" y="473308"/>
                  </a:lnTo>
                  <a:lnTo>
                    <a:pt x="27089" y="532890"/>
                  </a:lnTo>
                  <a:lnTo>
                    <a:pt x="20239" y="594422"/>
                  </a:lnTo>
                  <a:lnTo>
                    <a:pt x="14289" y="657626"/>
                  </a:lnTo>
                  <a:lnTo>
                    <a:pt x="9295" y="722223"/>
                  </a:lnTo>
                  <a:lnTo>
                    <a:pt x="5312" y="787934"/>
                  </a:lnTo>
                  <a:lnTo>
                    <a:pt x="2398" y="854481"/>
                  </a:lnTo>
                  <a:lnTo>
                    <a:pt x="609" y="921586"/>
                  </a:lnTo>
                  <a:lnTo>
                    <a:pt x="0" y="988970"/>
                  </a:lnTo>
                </a:path>
              </a:pathLst>
            </a:custGeom>
            <a:ln w="9525">
              <a:solidFill>
                <a:srgbClr val="666666"/>
              </a:solidFill>
            </a:ln>
          </p:spPr>
          <p:txBody>
            <a:bodyPr wrap="square" lIns="0" tIns="0" rIns="0" bIns="0" rtlCol="0"/>
            <a:lstStyle/>
            <a:p>
              <a:endParaRPr/>
            </a:p>
          </p:txBody>
        </p:sp>
        <p:sp>
          <p:nvSpPr>
            <p:cNvPr id="49" name="object 49"/>
            <p:cNvSpPr/>
            <p:nvPr/>
          </p:nvSpPr>
          <p:spPr>
            <a:xfrm>
              <a:off x="4174106" y="4784479"/>
              <a:ext cx="107950" cy="1335405"/>
            </a:xfrm>
            <a:custGeom>
              <a:avLst/>
              <a:gdLst/>
              <a:ahLst/>
              <a:cxnLst/>
              <a:rect l="l" t="t" r="r" b="b"/>
              <a:pathLst>
                <a:path w="107950" h="1335404">
                  <a:moveTo>
                    <a:pt x="107571" y="0"/>
                  </a:moveTo>
                  <a:lnTo>
                    <a:pt x="0" y="0"/>
                  </a:lnTo>
                  <a:lnTo>
                    <a:pt x="0" y="1334852"/>
                  </a:lnTo>
                  <a:lnTo>
                    <a:pt x="107571" y="1334852"/>
                  </a:lnTo>
                  <a:lnTo>
                    <a:pt x="107571" y="0"/>
                  </a:lnTo>
                  <a:close/>
                </a:path>
              </a:pathLst>
            </a:custGeom>
            <a:solidFill>
              <a:srgbClr val="D9D2E9"/>
            </a:solidFill>
          </p:spPr>
          <p:txBody>
            <a:bodyPr wrap="square" lIns="0" tIns="0" rIns="0" bIns="0" rtlCol="0"/>
            <a:lstStyle/>
            <a:p>
              <a:endParaRPr/>
            </a:p>
          </p:txBody>
        </p:sp>
        <p:sp>
          <p:nvSpPr>
            <p:cNvPr id="50" name="object 50"/>
            <p:cNvSpPr/>
            <p:nvPr/>
          </p:nvSpPr>
          <p:spPr>
            <a:xfrm>
              <a:off x="4174106" y="4784479"/>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51" name="object 51"/>
            <p:cNvSpPr/>
            <p:nvPr/>
          </p:nvSpPr>
          <p:spPr>
            <a:xfrm>
              <a:off x="4022303" y="4784479"/>
              <a:ext cx="107950" cy="1335405"/>
            </a:xfrm>
            <a:custGeom>
              <a:avLst/>
              <a:gdLst/>
              <a:ahLst/>
              <a:cxnLst/>
              <a:rect l="l" t="t" r="r" b="b"/>
              <a:pathLst>
                <a:path w="107950" h="1335404">
                  <a:moveTo>
                    <a:pt x="107572" y="0"/>
                  </a:moveTo>
                  <a:lnTo>
                    <a:pt x="0" y="0"/>
                  </a:lnTo>
                  <a:lnTo>
                    <a:pt x="0" y="1334852"/>
                  </a:lnTo>
                  <a:lnTo>
                    <a:pt x="107572" y="1334852"/>
                  </a:lnTo>
                  <a:lnTo>
                    <a:pt x="107572" y="0"/>
                  </a:lnTo>
                  <a:close/>
                </a:path>
              </a:pathLst>
            </a:custGeom>
            <a:solidFill>
              <a:srgbClr val="D9D2E9"/>
            </a:solidFill>
          </p:spPr>
          <p:txBody>
            <a:bodyPr wrap="square" lIns="0" tIns="0" rIns="0" bIns="0" rtlCol="0"/>
            <a:lstStyle/>
            <a:p>
              <a:endParaRPr/>
            </a:p>
          </p:txBody>
        </p:sp>
        <p:sp>
          <p:nvSpPr>
            <p:cNvPr id="52" name="object 52"/>
            <p:cNvSpPr/>
            <p:nvPr/>
          </p:nvSpPr>
          <p:spPr>
            <a:xfrm>
              <a:off x="4022304" y="4784479"/>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53" name="object 53"/>
            <p:cNvSpPr/>
            <p:nvPr/>
          </p:nvSpPr>
          <p:spPr>
            <a:xfrm>
              <a:off x="4129876" y="5451905"/>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54" name="object 54"/>
            <p:cNvSpPr/>
            <p:nvPr/>
          </p:nvSpPr>
          <p:spPr>
            <a:xfrm>
              <a:off x="3977327" y="5451909"/>
              <a:ext cx="45085" cy="3810"/>
            </a:xfrm>
            <a:custGeom>
              <a:avLst/>
              <a:gdLst/>
              <a:ahLst/>
              <a:cxnLst/>
              <a:rect l="l" t="t" r="r" b="b"/>
              <a:pathLst>
                <a:path w="45085" h="3810">
                  <a:moveTo>
                    <a:pt x="0" y="3199"/>
                  </a:moveTo>
                  <a:lnTo>
                    <a:pt x="44788" y="0"/>
                  </a:lnTo>
                </a:path>
              </a:pathLst>
            </a:custGeom>
            <a:ln w="9525">
              <a:solidFill>
                <a:srgbClr val="666666"/>
              </a:solidFill>
            </a:ln>
          </p:spPr>
          <p:txBody>
            <a:bodyPr wrap="square" lIns="0" tIns="0" rIns="0" bIns="0" rtlCol="0"/>
            <a:lstStyle/>
            <a:p>
              <a:endParaRPr/>
            </a:p>
          </p:txBody>
        </p:sp>
        <p:pic>
          <p:nvPicPr>
            <p:cNvPr id="55" name="object 55"/>
            <p:cNvPicPr/>
            <p:nvPr/>
          </p:nvPicPr>
          <p:blipFill>
            <a:blip r:embed="rId9" cstate="print"/>
            <a:stretch>
              <a:fillRect/>
            </a:stretch>
          </p:blipFill>
          <p:spPr>
            <a:xfrm>
              <a:off x="4276915" y="5416998"/>
              <a:ext cx="105883" cy="71909"/>
            </a:xfrm>
            <a:prstGeom prst="rect">
              <a:avLst/>
            </a:prstGeom>
          </p:spPr>
        </p:pic>
        <p:sp>
          <p:nvSpPr>
            <p:cNvPr id="56" name="object 56"/>
            <p:cNvSpPr/>
            <p:nvPr/>
          </p:nvSpPr>
          <p:spPr>
            <a:xfrm>
              <a:off x="3952733" y="4542968"/>
              <a:ext cx="401320" cy="943610"/>
            </a:xfrm>
            <a:custGeom>
              <a:avLst/>
              <a:gdLst/>
              <a:ahLst/>
              <a:cxnLst/>
              <a:rect l="l" t="t" r="r" b="b"/>
              <a:pathLst>
                <a:path w="401320" h="943610">
                  <a:moveTo>
                    <a:pt x="0" y="943331"/>
                  </a:moveTo>
                  <a:lnTo>
                    <a:pt x="670" y="876001"/>
                  </a:lnTo>
                  <a:lnTo>
                    <a:pt x="2639" y="808976"/>
                  </a:lnTo>
                  <a:lnTo>
                    <a:pt x="5841" y="742563"/>
                  </a:lnTo>
                  <a:lnTo>
                    <a:pt x="10211" y="677067"/>
                  </a:lnTo>
                  <a:lnTo>
                    <a:pt x="15684" y="612793"/>
                  </a:lnTo>
                  <a:lnTo>
                    <a:pt x="22195" y="550047"/>
                  </a:lnTo>
                  <a:lnTo>
                    <a:pt x="29681" y="489134"/>
                  </a:lnTo>
                  <a:lnTo>
                    <a:pt x="38074" y="430360"/>
                  </a:lnTo>
                  <a:lnTo>
                    <a:pt x="47312" y="374031"/>
                  </a:lnTo>
                  <a:lnTo>
                    <a:pt x="57328" y="320453"/>
                  </a:lnTo>
                  <a:lnTo>
                    <a:pt x="68059" y="269930"/>
                  </a:lnTo>
                  <a:lnTo>
                    <a:pt x="79438" y="222768"/>
                  </a:lnTo>
                  <a:lnTo>
                    <a:pt x="91401" y="179274"/>
                  </a:lnTo>
                  <a:lnTo>
                    <a:pt x="103884" y="139752"/>
                  </a:lnTo>
                  <a:lnTo>
                    <a:pt x="130147" y="73848"/>
                  </a:lnTo>
                  <a:lnTo>
                    <a:pt x="157708" y="27502"/>
                  </a:lnTo>
                  <a:lnTo>
                    <a:pt x="200348" y="0"/>
                  </a:lnTo>
                  <a:lnTo>
                    <a:pt x="214647" y="3150"/>
                  </a:lnTo>
                  <a:lnTo>
                    <a:pt x="256898" y="47976"/>
                  </a:lnTo>
                  <a:lnTo>
                    <a:pt x="283875" y="104287"/>
                  </a:lnTo>
                  <a:lnTo>
                    <a:pt x="309294" y="178894"/>
                  </a:lnTo>
                  <a:lnTo>
                    <a:pt x="321257" y="222297"/>
                  </a:lnTo>
                  <a:lnTo>
                    <a:pt x="332636" y="269358"/>
                  </a:lnTo>
                  <a:lnTo>
                    <a:pt x="343367" y="319774"/>
                  </a:lnTo>
                  <a:lnTo>
                    <a:pt x="353383" y="373239"/>
                  </a:lnTo>
                  <a:lnTo>
                    <a:pt x="362621" y="429449"/>
                  </a:lnTo>
                  <a:lnTo>
                    <a:pt x="371014" y="488098"/>
                  </a:lnTo>
                  <a:lnTo>
                    <a:pt x="378500" y="548881"/>
                  </a:lnTo>
                  <a:lnTo>
                    <a:pt x="385011" y="611494"/>
                  </a:lnTo>
                  <a:lnTo>
                    <a:pt x="390484" y="675632"/>
                  </a:lnTo>
                  <a:lnTo>
                    <a:pt x="394854" y="740990"/>
                  </a:lnTo>
                  <a:lnTo>
                    <a:pt x="398056" y="807262"/>
                  </a:lnTo>
                  <a:lnTo>
                    <a:pt x="400025" y="874144"/>
                  </a:lnTo>
                  <a:lnTo>
                    <a:pt x="400696" y="941332"/>
                  </a:lnTo>
                </a:path>
              </a:pathLst>
            </a:custGeom>
            <a:ln w="9525">
              <a:solidFill>
                <a:srgbClr val="666666"/>
              </a:solidFill>
            </a:ln>
          </p:spPr>
          <p:txBody>
            <a:bodyPr wrap="square" lIns="0" tIns="0" rIns="0" bIns="0" rtlCol="0"/>
            <a:lstStyle/>
            <a:p>
              <a:endParaRPr/>
            </a:p>
          </p:txBody>
        </p:sp>
        <p:sp>
          <p:nvSpPr>
            <p:cNvPr id="57" name="object 57"/>
            <p:cNvSpPr/>
            <p:nvPr/>
          </p:nvSpPr>
          <p:spPr>
            <a:xfrm>
              <a:off x="4574886" y="4784479"/>
              <a:ext cx="107950" cy="1335405"/>
            </a:xfrm>
            <a:custGeom>
              <a:avLst/>
              <a:gdLst/>
              <a:ahLst/>
              <a:cxnLst/>
              <a:rect l="l" t="t" r="r" b="b"/>
              <a:pathLst>
                <a:path w="107950" h="1335404">
                  <a:moveTo>
                    <a:pt x="107572" y="0"/>
                  </a:moveTo>
                  <a:lnTo>
                    <a:pt x="0" y="0"/>
                  </a:lnTo>
                  <a:lnTo>
                    <a:pt x="0" y="1334852"/>
                  </a:lnTo>
                  <a:lnTo>
                    <a:pt x="107572" y="1334852"/>
                  </a:lnTo>
                  <a:lnTo>
                    <a:pt x="107572" y="0"/>
                  </a:lnTo>
                  <a:close/>
                </a:path>
              </a:pathLst>
            </a:custGeom>
            <a:solidFill>
              <a:srgbClr val="D9D2E9"/>
            </a:solidFill>
          </p:spPr>
          <p:txBody>
            <a:bodyPr wrap="square" lIns="0" tIns="0" rIns="0" bIns="0" rtlCol="0"/>
            <a:lstStyle/>
            <a:p>
              <a:endParaRPr/>
            </a:p>
          </p:txBody>
        </p:sp>
        <p:sp>
          <p:nvSpPr>
            <p:cNvPr id="58" name="object 58"/>
            <p:cNvSpPr/>
            <p:nvPr/>
          </p:nvSpPr>
          <p:spPr>
            <a:xfrm>
              <a:off x="4574887" y="4784479"/>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59" name="object 59"/>
            <p:cNvSpPr/>
            <p:nvPr/>
          </p:nvSpPr>
          <p:spPr>
            <a:xfrm>
              <a:off x="4423084" y="4784479"/>
              <a:ext cx="107950" cy="1335405"/>
            </a:xfrm>
            <a:custGeom>
              <a:avLst/>
              <a:gdLst/>
              <a:ahLst/>
              <a:cxnLst/>
              <a:rect l="l" t="t" r="r" b="b"/>
              <a:pathLst>
                <a:path w="107950" h="1335404">
                  <a:moveTo>
                    <a:pt x="107571" y="0"/>
                  </a:moveTo>
                  <a:lnTo>
                    <a:pt x="0" y="0"/>
                  </a:lnTo>
                  <a:lnTo>
                    <a:pt x="0" y="1334852"/>
                  </a:lnTo>
                  <a:lnTo>
                    <a:pt x="107571" y="1334852"/>
                  </a:lnTo>
                  <a:lnTo>
                    <a:pt x="107571" y="0"/>
                  </a:lnTo>
                  <a:close/>
                </a:path>
              </a:pathLst>
            </a:custGeom>
            <a:solidFill>
              <a:srgbClr val="D9D2E9"/>
            </a:solidFill>
          </p:spPr>
          <p:txBody>
            <a:bodyPr wrap="square" lIns="0" tIns="0" rIns="0" bIns="0" rtlCol="0"/>
            <a:lstStyle/>
            <a:p>
              <a:endParaRPr/>
            </a:p>
          </p:txBody>
        </p:sp>
        <p:sp>
          <p:nvSpPr>
            <p:cNvPr id="60" name="object 60"/>
            <p:cNvSpPr/>
            <p:nvPr/>
          </p:nvSpPr>
          <p:spPr>
            <a:xfrm>
              <a:off x="4423084" y="4784479"/>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8B81D2"/>
              </a:solidFill>
            </a:ln>
          </p:spPr>
          <p:txBody>
            <a:bodyPr wrap="square" lIns="0" tIns="0" rIns="0" bIns="0" rtlCol="0"/>
            <a:lstStyle/>
            <a:p>
              <a:endParaRPr/>
            </a:p>
          </p:txBody>
        </p:sp>
        <p:sp>
          <p:nvSpPr>
            <p:cNvPr id="61" name="object 61"/>
            <p:cNvSpPr/>
            <p:nvPr/>
          </p:nvSpPr>
          <p:spPr>
            <a:xfrm>
              <a:off x="4530656" y="5451905"/>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62" name="object 62"/>
            <p:cNvSpPr/>
            <p:nvPr/>
          </p:nvSpPr>
          <p:spPr>
            <a:xfrm>
              <a:off x="4378035" y="5451753"/>
              <a:ext cx="45720" cy="1270"/>
            </a:xfrm>
            <a:custGeom>
              <a:avLst/>
              <a:gdLst/>
              <a:ahLst/>
              <a:cxnLst/>
              <a:rect l="l" t="t" r="r" b="b"/>
              <a:pathLst>
                <a:path w="45720" h="1270">
                  <a:moveTo>
                    <a:pt x="0" y="1200"/>
                  </a:moveTo>
                  <a:lnTo>
                    <a:pt x="45188" y="0"/>
                  </a:lnTo>
                </a:path>
              </a:pathLst>
            </a:custGeom>
            <a:ln w="9525">
              <a:solidFill>
                <a:srgbClr val="666666"/>
              </a:solidFill>
            </a:ln>
          </p:spPr>
          <p:txBody>
            <a:bodyPr wrap="square" lIns="0" tIns="0" rIns="0" bIns="0" rtlCol="0"/>
            <a:lstStyle/>
            <a:p>
              <a:endParaRPr/>
            </a:p>
          </p:txBody>
        </p:sp>
        <p:pic>
          <p:nvPicPr>
            <p:cNvPr id="63" name="object 63"/>
            <p:cNvPicPr/>
            <p:nvPr/>
          </p:nvPicPr>
          <p:blipFill>
            <a:blip r:embed="rId10" cstate="print"/>
            <a:stretch>
              <a:fillRect/>
            </a:stretch>
          </p:blipFill>
          <p:spPr>
            <a:xfrm>
              <a:off x="4677697" y="5416998"/>
              <a:ext cx="100326" cy="71909"/>
            </a:xfrm>
            <a:prstGeom prst="rect">
              <a:avLst/>
            </a:prstGeom>
          </p:spPr>
        </p:pic>
        <p:sp>
          <p:nvSpPr>
            <p:cNvPr id="64" name="object 64"/>
            <p:cNvSpPr/>
            <p:nvPr/>
          </p:nvSpPr>
          <p:spPr>
            <a:xfrm>
              <a:off x="4353441" y="4553697"/>
              <a:ext cx="395605" cy="931544"/>
            </a:xfrm>
            <a:custGeom>
              <a:avLst/>
              <a:gdLst/>
              <a:ahLst/>
              <a:cxnLst/>
              <a:rect l="l" t="t" r="r" b="b"/>
              <a:pathLst>
                <a:path w="395604" h="931545">
                  <a:moveTo>
                    <a:pt x="0" y="930447"/>
                  </a:moveTo>
                  <a:lnTo>
                    <a:pt x="728" y="860721"/>
                  </a:lnTo>
                  <a:lnTo>
                    <a:pt x="2864" y="791345"/>
                  </a:lnTo>
                  <a:lnTo>
                    <a:pt x="6333" y="722666"/>
                  </a:lnTo>
                  <a:lnTo>
                    <a:pt x="11062" y="655034"/>
                  </a:lnTo>
                  <a:lnTo>
                    <a:pt x="16976" y="588798"/>
                  </a:lnTo>
                  <a:lnTo>
                    <a:pt x="24002" y="524307"/>
                  </a:lnTo>
                  <a:lnTo>
                    <a:pt x="32064" y="461909"/>
                  </a:lnTo>
                  <a:lnTo>
                    <a:pt x="41090" y="401953"/>
                  </a:lnTo>
                  <a:lnTo>
                    <a:pt x="51004" y="344788"/>
                  </a:lnTo>
                  <a:lnTo>
                    <a:pt x="61733" y="290764"/>
                  </a:lnTo>
                  <a:lnTo>
                    <a:pt x="73204" y="240229"/>
                  </a:lnTo>
                  <a:lnTo>
                    <a:pt x="85340" y="193533"/>
                  </a:lnTo>
                  <a:lnTo>
                    <a:pt x="98070" y="151023"/>
                  </a:lnTo>
                  <a:lnTo>
                    <a:pt x="111318" y="113049"/>
                  </a:lnTo>
                  <a:lnTo>
                    <a:pt x="139074" y="52105"/>
                  </a:lnTo>
                  <a:lnTo>
                    <a:pt x="168015" y="13491"/>
                  </a:lnTo>
                  <a:lnTo>
                    <a:pt x="197549" y="0"/>
                  </a:lnTo>
                  <a:lnTo>
                    <a:pt x="212352" y="3433"/>
                  </a:lnTo>
                  <a:lnTo>
                    <a:pt x="241663" y="29858"/>
                  </a:lnTo>
                  <a:lnTo>
                    <a:pt x="270086" y="80029"/>
                  </a:lnTo>
                  <a:lnTo>
                    <a:pt x="297026" y="151153"/>
                  </a:lnTo>
                  <a:lnTo>
                    <a:pt x="309756" y="193699"/>
                  </a:lnTo>
                  <a:lnTo>
                    <a:pt x="321893" y="240436"/>
                  </a:lnTo>
                  <a:lnTo>
                    <a:pt x="333363" y="291014"/>
                  </a:lnTo>
                  <a:lnTo>
                    <a:pt x="344092" y="345085"/>
                  </a:lnTo>
                  <a:lnTo>
                    <a:pt x="354007" y="402298"/>
                  </a:lnTo>
                  <a:lnTo>
                    <a:pt x="363032" y="462306"/>
                  </a:lnTo>
                  <a:lnTo>
                    <a:pt x="371094" y="524757"/>
                  </a:lnTo>
                  <a:lnTo>
                    <a:pt x="378120" y="589304"/>
                  </a:lnTo>
                  <a:lnTo>
                    <a:pt x="384034" y="655598"/>
                  </a:lnTo>
                  <a:lnTo>
                    <a:pt x="388763" y="723288"/>
                  </a:lnTo>
                  <a:lnTo>
                    <a:pt x="392232" y="792025"/>
                  </a:lnTo>
                  <a:lnTo>
                    <a:pt x="394368" y="861461"/>
                  </a:lnTo>
                  <a:lnTo>
                    <a:pt x="395097" y="931247"/>
                  </a:lnTo>
                </a:path>
              </a:pathLst>
            </a:custGeom>
            <a:ln w="9525">
              <a:solidFill>
                <a:srgbClr val="666666"/>
              </a:solidFill>
            </a:ln>
          </p:spPr>
          <p:txBody>
            <a:bodyPr wrap="square" lIns="0" tIns="0" rIns="0" bIns="0" rtlCol="0"/>
            <a:lstStyle/>
            <a:p>
              <a:endParaRPr/>
            </a:p>
          </p:txBody>
        </p:sp>
        <p:pic>
          <p:nvPicPr>
            <p:cNvPr id="65" name="object 65"/>
            <p:cNvPicPr/>
            <p:nvPr/>
          </p:nvPicPr>
          <p:blipFill>
            <a:blip r:embed="rId11" cstate="print"/>
            <a:stretch>
              <a:fillRect/>
            </a:stretch>
          </p:blipFill>
          <p:spPr>
            <a:xfrm>
              <a:off x="4768847" y="5417200"/>
              <a:ext cx="136378" cy="76200"/>
            </a:xfrm>
            <a:prstGeom prst="rect">
              <a:avLst/>
            </a:prstGeom>
          </p:spPr>
        </p:pic>
      </p:grpSp>
      <p:sp>
        <p:nvSpPr>
          <p:cNvPr id="66" name="object 66"/>
          <p:cNvSpPr txBox="1"/>
          <p:nvPr/>
        </p:nvSpPr>
        <p:spPr>
          <a:xfrm>
            <a:off x="2405821" y="4992115"/>
            <a:ext cx="2670810" cy="923925"/>
          </a:xfrm>
          <a:prstGeom prst="rect">
            <a:avLst/>
          </a:prstGeom>
        </p:spPr>
        <p:txBody>
          <a:bodyPr vert="vert" wrap="square" lIns="0" tIns="4445" rIns="0" bIns="0" rtlCol="0">
            <a:spAutoFit/>
          </a:bodyPr>
          <a:lstStyle/>
          <a:p>
            <a:pPr marL="16510" algn="ctr">
              <a:lnSpc>
                <a:spcPct val="100000"/>
              </a:lnSpc>
              <a:spcBef>
                <a:spcPts val="35"/>
              </a:spcBef>
            </a:pPr>
            <a:r>
              <a:rPr sz="1300" spc="5" dirty="0">
                <a:latin typeface="Calibri"/>
                <a:cs typeface="Calibri"/>
              </a:rPr>
              <a:t>...</a:t>
            </a:r>
            <a:endParaRPr sz="1300">
              <a:latin typeface="Calibri"/>
              <a:cs typeface="Calibri"/>
            </a:endParaRPr>
          </a:p>
          <a:p>
            <a:pPr algn="ctr">
              <a:lnSpc>
                <a:spcPct val="100000"/>
              </a:lnSpc>
              <a:spcBef>
                <a:spcPts val="1370"/>
              </a:spcBef>
            </a:pPr>
            <a:r>
              <a:rPr sz="900" dirty="0">
                <a:solidFill>
                  <a:srgbClr val="8B81D2"/>
                </a:solidFill>
                <a:latin typeface="Arial"/>
                <a:cs typeface="Arial"/>
              </a:rPr>
              <a:t>3x3</a:t>
            </a:r>
            <a:r>
              <a:rPr sz="900" spc="-20" dirty="0">
                <a:solidFill>
                  <a:srgbClr val="8B81D2"/>
                </a:solidFill>
                <a:latin typeface="Arial"/>
                <a:cs typeface="Arial"/>
              </a:rPr>
              <a:t> </a:t>
            </a:r>
            <a:r>
              <a:rPr sz="900" spc="5" dirty="0">
                <a:solidFill>
                  <a:srgbClr val="8B81D2"/>
                </a:solidFill>
                <a:latin typeface="Arial"/>
                <a:cs typeface="Arial"/>
              </a:rPr>
              <a:t>conv,</a:t>
            </a:r>
            <a:r>
              <a:rPr sz="900" spc="-15" dirty="0">
                <a:solidFill>
                  <a:srgbClr val="8B81D2"/>
                </a:solidFill>
                <a:latin typeface="Arial"/>
                <a:cs typeface="Arial"/>
              </a:rPr>
              <a:t> </a:t>
            </a:r>
            <a:r>
              <a:rPr sz="900" spc="5" dirty="0">
                <a:solidFill>
                  <a:srgbClr val="8B81D2"/>
                </a:solidFill>
                <a:latin typeface="Arial"/>
                <a:cs typeface="Arial"/>
              </a:rPr>
              <a:t>128</a:t>
            </a:r>
            <a:endParaRPr sz="900">
              <a:latin typeface="Arial"/>
              <a:cs typeface="Arial"/>
            </a:endParaRPr>
          </a:p>
          <a:p>
            <a:pPr algn="ctr">
              <a:lnSpc>
                <a:spcPct val="100000"/>
              </a:lnSpc>
              <a:spcBef>
                <a:spcPts val="115"/>
              </a:spcBef>
            </a:pPr>
            <a:r>
              <a:rPr sz="900" dirty="0">
                <a:solidFill>
                  <a:srgbClr val="8B81D2"/>
                </a:solidFill>
                <a:latin typeface="Arial"/>
                <a:cs typeface="Arial"/>
              </a:rPr>
              <a:t>3x3</a:t>
            </a:r>
            <a:r>
              <a:rPr sz="900" spc="-20" dirty="0">
                <a:solidFill>
                  <a:srgbClr val="8B81D2"/>
                </a:solidFill>
                <a:latin typeface="Arial"/>
                <a:cs typeface="Arial"/>
              </a:rPr>
              <a:t> </a:t>
            </a:r>
            <a:r>
              <a:rPr sz="900" spc="5" dirty="0">
                <a:solidFill>
                  <a:srgbClr val="8B81D2"/>
                </a:solidFill>
                <a:latin typeface="Arial"/>
                <a:cs typeface="Arial"/>
              </a:rPr>
              <a:t>conv,</a:t>
            </a:r>
            <a:r>
              <a:rPr sz="900" spc="-15" dirty="0">
                <a:solidFill>
                  <a:srgbClr val="8B81D2"/>
                </a:solidFill>
                <a:latin typeface="Arial"/>
                <a:cs typeface="Arial"/>
              </a:rPr>
              <a:t> </a:t>
            </a:r>
            <a:r>
              <a:rPr sz="900" spc="5" dirty="0">
                <a:solidFill>
                  <a:srgbClr val="8B81D2"/>
                </a:solidFill>
                <a:latin typeface="Arial"/>
                <a:cs typeface="Arial"/>
              </a:rPr>
              <a:t>128</a:t>
            </a:r>
            <a:endParaRPr sz="900">
              <a:latin typeface="Arial"/>
              <a:cs typeface="Arial"/>
            </a:endParaRPr>
          </a:p>
          <a:p>
            <a:pPr algn="ctr">
              <a:lnSpc>
                <a:spcPct val="100000"/>
              </a:lnSpc>
              <a:spcBef>
                <a:spcPts val="880"/>
              </a:spcBef>
            </a:pPr>
            <a:r>
              <a:rPr sz="900" dirty="0">
                <a:solidFill>
                  <a:srgbClr val="8B81D2"/>
                </a:solidFill>
                <a:latin typeface="Arial"/>
                <a:cs typeface="Arial"/>
              </a:rPr>
              <a:t>3x3</a:t>
            </a:r>
            <a:r>
              <a:rPr sz="900" spc="-20" dirty="0">
                <a:solidFill>
                  <a:srgbClr val="8B81D2"/>
                </a:solidFill>
                <a:latin typeface="Arial"/>
                <a:cs typeface="Arial"/>
              </a:rPr>
              <a:t> </a:t>
            </a:r>
            <a:r>
              <a:rPr sz="900" spc="5" dirty="0">
                <a:solidFill>
                  <a:srgbClr val="8B81D2"/>
                </a:solidFill>
                <a:latin typeface="Arial"/>
                <a:cs typeface="Arial"/>
              </a:rPr>
              <a:t>conv,</a:t>
            </a:r>
            <a:r>
              <a:rPr sz="900" spc="-15" dirty="0">
                <a:solidFill>
                  <a:srgbClr val="8B81D2"/>
                </a:solidFill>
                <a:latin typeface="Arial"/>
                <a:cs typeface="Arial"/>
              </a:rPr>
              <a:t> </a:t>
            </a:r>
            <a:r>
              <a:rPr sz="900" spc="5" dirty="0">
                <a:solidFill>
                  <a:srgbClr val="8B81D2"/>
                </a:solidFill>
                <a:latin typeface="Arial"/>
                <a:cs typeface="Arial"/>
              </a:rPr>
              <a:t>128</a:t>
            </a:r>
            <a:endParaRPr sz="900">
              <a:latin typeface="Arial"/>
              <a:cs typeface="Arial"/>
            </a:endParaRPr>
          </a:p>
          <a:p>
            <a:pPr algn="ctr">
              <a:lnSpc>
                <a:spcPct val="100000"/>
              </a:lnSpc>
              <a:spcBef>
                <a:spcPts val="114"/>
              </a:spcBef>
            </a:pPr>
            <a:r>
              <a:rPr sz="900" dirty="0">
                <a:solidFill>
                  <a:srgbClr val="8B81D2"/>
                </a:solidFill>
                <a:latin typeface="Arial"/>
                <a:cs typeface="Arial"/>
              </a:rPr>
              <a:t>3x3</a:t>
            </a:r>
            <a:r>
              <a:rPr sz="900" spc="-20" dirty="0">
                <a:solidFill>
                  <a:srgbClr val="8B81D2"/>
                </a:solidFill>
                <a:latin typeface="Arial"/>
                <a:cs typeface="Arial"/>
              </a:rPr>
              <a:t> </a:t>
            </a:r>
            <a:r>
              <a:rPr sz="900" spc="5" dirty="0">
                <a:solidFill>
                  <a:srgbClr val="8B81D2"/>
                </a:solidFill>
                <a:latin typeface="Arial"/>
                <a:cs typeface="Arial"/>
              </a:rPr>
              <a:t>conv,</a:t>
            </a:r>
            <a:r>
              <a:rPr sz="900" spc="-15" dirty="0">
                <a:solidFill>
                  <a:srgbClr val="8B81D2"/>
                </a:solidFill>
                <a:latin typeface="Arial"/>
                <a:cs typeface="Arial"/>
              </a:rPr>
              <a:t> </a:t>
            </a:r>
            <a:r>
              <a:rPr sz="900" spc="5" dirty="0">
                <a:solidFill>
                  <a:srgbClr val="8B81D2"/>
                </a:solidFill>
                <a:latin typeface="Arial"/>
                <a:cs typeface="Arial"/>
              </a:rPr>
              <a:t>128</a:t>
            </a:r>
            <a:endParaRPr sz="900">
              <a:latin typeface="Arial"/>
              <a:cs typeface="Arial"/>
            </a:endParaRPr>
          </a:p>
          <a:p>
            <a:pPr marL="635" algn="ctr">
              <a:lnSpc>
                <a:spcPct val="100000"/>
              </a:lnSpc>
              <a:spcBef>
                <a:spcPts val="835"/>
              </a:spcBef>
            </a:pPr>
            <a:r>
              <a:rPr sz="900" dirty="0">
                <a:solidFill>
                  <a:srgbClr val="8B81D2"/>
                </a:solidFill>
                <a:latin typeface="Arial"/>
                <a:cs typeface="Arial"/>
              </a:rPr>
              <a:t>3x3</a:t>
            </a:r>
            <a:r>
              <a:rPr sz="900" spc="-20" dirty="0">
                <a:solidFill>
                  <a:srgbClr val="8B81D2"/>
                </a:solidFill>
                <a:latin typeface="Arial"/>
                <a:cs typeface="Arial"/>
              </a:rPr>
              <a:t> </a:t>
            </a:r>
            <a:r>
              <a:rPr sz="900" spc="5" dirty="0">
                <a:solidFill>
                  <a:srgbClr val="8B81D2"/>
                </a:solidFill>
                <a:latin typeface="Arial"/>
                <a:cs typeface="Arial"/>
              </a:rPr>
              <a:t>conv,</a:t>
            </a:r>
            <a:r>
              <a:rPr sz="900" spc="-15" dirty="0">
                <a:solidFill>
                  <a:srgbClr val="8B81D2"/>
                </a:solidFill>
                <a:latin typeface="Arial"/>
                <a:cs typeface="Arial"/>
              </a:rPr>
              <a:t> </a:t>
            </a:r>
            <a:r>
              <a:rPr sz="900" spc="5" dirty="0">
                <a:solidFill>
                  <a:srgbClr val="8B81D2"/>
                </a:solidFill>
                <a:latin typeface="Arial"/>
                <a:cs typeface="Arial"/>
              </a:rPr>
              <a:t>128</a:t>
            </a:r>
            <a:endParaRPr sz="900">
              <a:latin typeface="Arial"/>
              <a:cs typeface="Arial"/>
            </a:endParaRPr>
          </a:p>
          <a:p>
            <a:pPr algn="ctr">
              <a:lnSpc>
                <a:spcPct val="100000"/>
              </a:lnSpc>
              <a:spcBef>
                <a:spcPts val="114"/>
              </a:spcBef>
            </a:pPr>
            <a:r>
              <a:rPr sz="900" dirty="0">
                <a:solidFill>
                  <a:srgbClr val="8B81D2"/>
                </a:solidFill>
                <a:latin typeface="Arial"/>
                <a:cs typeface="Arial"/>
              </a:rPr>
              <a:t>3x3</a:t>
            </a:r>
            <a:r>
              <a:rPr sz="900" spc="5" dirty="0">
                <a:solidFill>
                  <a:srgbClr val="8B81D2"/>
                </a:solidFill>
                <a:latin typeface="Arial"/>
                <a:cs typeface="Arial"/>
              </a:rPr>
              <a:t> conv, 128 </a:t>
            </a:r>
            <a:r>
              <a:rPr sz="900" spc="45" dirty="0">
                <a:solidFill>
                  <a:srgbClr val="8B81D2"/>
                </a:solidFill>
                <a:latin typeface="Arial"/>
                <a:cs typeface="Arial"/>
              </a:rPr>
              <a:t>/</a:t>
            </a:r>
            <a:r>
              <a:rPr sz="900" spc="10" dirty="0">
                <a:solidFill>
                  <a:srgbClr val="8B81D2"/>
                </a:solidFill>
                <a:latin typeface="Arial"/>
                <a:cs typeface="Arial"/>
              </a:rPr>
              <a:t> </a:t>
            </a:r>
            <a:r>
              <a:rPr sz="900" spc="-5" dirty="0">
                <a:solidFill>
                  <a:srgbClr val="8B81D2"/>
                </a:solidFill>
                <a:latin typeface="Arial"/>
                <a:cs typeface="Arial"/>
              </a:rPr>
              <a:t>2</a:t>
            </a:r>
            <a:endParaRPr sz="900">
              <a:latin typeface="Arial"/>
              <a:cs typeface="Arial"/>
            </a:endParaRPr>
          </a:p>
          <a:p>
            <a:pPr algn="ctr">
              <a:lnSpc>
                <a:spcPct val="100000"/>
              </a:lnSpc>
              <a:spcBef>
                <a:spcPts val="870"/>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a:p>
            <a:pPr algn="ctr">
              <a:lnSpc>
                <a:spcPct val="100000"/>
              </a:lnSpc>
              <a:spcBef>
                <a:spcPts val="115"/>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a:p>
            <a:pPr algn="ctr">
              <a:lnSpc>
                <a:spcPct val="100000"/>
              </a:lnSpc>
              <a:spcBef>
                <a:spcPts val="880"/>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a:p>
            <a:pPr algn="ctr">
              <a:lnSpc>
                <a:spcPct val="100000"/>
              </a:lnSpc>
              <a:spcBef>
                <a:spcPts val="114"/>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a:p>
            <a:pPr marL="2540" algn="ctr">
              <a:lnSpc>
                <a:spcPct val="100000"/>
              </a:lnSpc>
              <a:spcBef>
                <a:spcPts val="835"/>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a:p>
            <a:pPr marL="2540" algn="ctr">
              <a:lnSpc>
                <a:spcPct val="100000"/>
              </a:lnSpc>
              <a:spcBef>
                <a:spcPts val="114"/>
              </a:spcBef>
            </a:pPr>
            <a:r>
              <a:rPr sz="900" dirty="0">
                <a:solidFill>
                  <a:srgbClr val="741B47"/>
                </a:solidFill>
                <a:latin typeface="Arial"/>
                <a:cs typeface="Arial"/>
              </a:rPr>
              <a:t>3x3</a:t>
            </a:r>
            <a:r>
              <a:rPr sz="900" spc="-20" dirty="0">
                <a:solidFill>
                  <a:srgbClr val="741B47"/>
                </a:solidFill>
                <a:latin typeface="Arial"/>
                <a:cs typeface="Arial"/>
              </a:rPr>
              <a:t> </a:t>
            </a:r>
            <a:r>
              <a:rPr sz="900" spc="5" dirty="0">
                <a:solidFill>
                  <a:srgbClr val="741B47"/>
                </a:solidFill>
                <a:latin typeface="Arial"/>
                <a:cs typeface="Arial"/>
              </a:rPr>
              <a:t>conv,</a:t>
            </a:r>
            <a:r>
              <a:rPr sz="900" spc="-20" dirty="0">
                <a:solidFill>
                  <a:srgbClr val="741B47"/>
                </a:solidFill>
                <a:latin typeface="Arial"/>
                <a:cs typeface="Arial"/>
              </a:rPr>
              <a:t> </a:t>
            </a:r>
            <a:r>
              <a:rPr sz="900" spc="5" dirty="0">
                <a:solidFill>
                  <a:srgbClr val="741B47"/>
                </a:solidFill>
                <a:latin typeface="Arial"/>
                <a:cs typeface="Arial"/>
              </a:rPr>
              <a:t>64</a:t>
            </a:r>
            <a:endParaRPr sz="900">
              <a:latin typeface="Arial"/>
              <a:cs typeface="Arial"/>
            </a:endParaRPr>
          </a:p>
        </p:txBody>
      </p:sp>
      <p:grpSp>
        <p:nvGrpSpPr>
          <p:cNvPr id="67" name="object 67"/>
          <p:cNvGrpSpPr/>
          <p:nvPr/>
        </p:nvGrpSpPr>
        <p:grpSpPr>
          <a:xfrm>
            <a:off x="4966379" y="4533466"/>
            <a:ext cx="913130" cy="1601470"/>
            <a:chOff x="4966379" y="4533466"/>
            <a:chExt cx="913130" cy="1601470"/>
          </a:xfrm>
        </p:grpSpPr>
        <p:pic>
          <p:nvPicPr>
            <p:cNvPr id="68" name="object 68"/>
            <p:cNvPicPr/>
            <p:nvPr/>
          </p:nvPicPr>
          <p:blipFill>
            <a:blip r:embed="rId12" cstate="print"/>
            <a:stretch>
              <a:fillRect/>
            </a:stretch>
          </p:blipFill>
          <p:spPr>
            <a:xfrm>
              <a:off x="4966379" y="5418574"/>
              <a:ext cx="150798" cy="76197"/>
            </a:xfrm>
            <a:prstGeom prst="rect">
              <a:avLst/>
            </a:prstGeom>
          </p:spPr>
        </p:pic>
        <p:sp>
          <p:nvSpPr>
            <p:cNvPr id="69" name="object 69"/>
            <p:cNvSpPr/>
            <p:nvPr/>
          </p:nvSpPr>
          <p:spPr>
            <a:xfrm>
              <a:off x="5366918" y="4790023"/>
              <a:ext cx="107950" cy="1335405"/>
            </a:xfrm>
            <a:custGeom>
              <a:avLst/>
              <a:gdLst/>
              <a:ahLst/>
              <a:cxnLst/>
              <a:rect l="l" t="t" r="r" b="b"/>
              <a:pathLst>
                <a:path w="107950" h="1335404">
                  <a:moveTo>
                    <a:pt x="107571" y="0"/>
                  </a:moveTo>
                  <a:lnTo>
                    <a:pt x="0" y="0"/>
                  </a:lnTo>
                  <a:lnTo>
                    <a:pt x="0" y="1334852"/>
                  </a:lnTo>
                  <a:lnTo>
                    <a:pt x="107571" y="1334852"/>
                  </a:lnTo>
                  <a:lnTo>
                    <a:pt x="107571" y="0"/>
                  </a:lnTo>
                  <a:close/>
                </a:path>
              </a:pathLst>
            </a:custGeom>
            <a:solidFill>
              <a:srgbClr val="B6D7A8"/>
            </a:solidFill>
          </p:spPr>
          <p:txBody>
            <a:bodyPr wrap="square" lIns="0" tIns="0" rIns="0" bIns="0" rtlCol="0"/>
            <a:lstStyle/>
            <a:p>
              <a:endParaRPr/>
            </a:p>
          </p:txBody>
        </p:sp>
        <p:sp>
          <p:nvSpPr>
            <p:cNvPr id="70" name="object 70"/>
            <p:cNvSpPr/>
            <p:nvPr/>
          </p:nvSpPr>
          <p:spPr>
            <a:xfrm>
              <a:off x="5366917" y="4790023"/>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sp>
          <p:nvSpPr>
            <p:cNvPr id="71" name="object 71"/>
            <p:cNvSpPr/>
            <p:nvPr/>
          </p:nvSpPr>
          <p:spPr>
            <a:xfrm>
              <a:off x="5215115" y="4790023"/>
              <a:ext cx="107950" cy="1335405"/>
            </a:xfrm>
            <a:custGeom>
              <a:avLst/>
              <a:gdLst/>
              <a:ahLst/>
              <a:cxnLst/>
              <a:rect l="l" t="t" r="r" b="b"/>
              <a:pathLst>
                <a:path w="107950" h="1335404">
                  <a:moveTo>
                    <a:pt x="107572" y="0"/>
                  </a:moveTo>
                  <a:lnTo>
                    <a:pt x="0" y="0"/>
                  </a:lnTo>
                  <a:lnTo>
                    <a:pt x="0" y="1334852"/>
                  </a:lnTo>
                  <a:lnTo>
                    <a:pt x="107572" y="1334852"/>
                  </a:lnTo>
                  <a:lnTo>
                    <a:pt x="107572" y="0"/>
                  </a:lnTo>
                  <a:close/>
                </a:path>
              </a:pathLst>
            </a:custGeom>
            <a:solidFill>
              <a:srgbClr val="B6D7A8"/>
            </a:solidFill>
          </p:spPr>
          <p:txBody>
            <a:bodyPr wrap="square" lIns="0" tIns="0" rIns="0" bIns="0" rtlCol="0"/>
            <a:lstStyle/>
            <a:p>
              <a:endParaRPr/>
            </a:p>
          </p:txBody>
        </p:sp>
        <p:sp>
          <p:nvSpPr>
            <p:cNvPr id="72" name="object 72"/>
            <p:cNvSpPr/>
            <p:nvPr/>
          </p:nvSpPr>
          <p:spPr>
            <a:xfrm>
              <a:off x="5215116" y="4790023"/>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sp>
          <p:nvSpPr>
            <p:cNvPr id="73" name="object 73"/>
            <p:cNvSpPr/>
            <p:nvPr/>
          </p:nvSpPr>
          <p:spPr>
            <a:xfrm>
              <a:off x="5322688" y="5457450"/>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pic>
          <p:nvPicPr>
            <p:cNvPr id="74" name="object 74"/>
            <p:cNvPicPr/>
            <p:nvPr/>
          </p:nvPicPr>
          <p:blipFill>
            <a:blip r:embed="rId13" cstate="print"/>
            <a:stretch>
              <a:fillRect/>
            </a:stretch>
          </p:blipFill>
          <p:spPr>
            <a:xfrm>
              <a:off x="5112414" y="5421325"/>
              <a:ext cx="102737" cy="71909"/>
            </a:xfrm>
            <a:prstGeom prst="rect">
              <a:avLst/>
            </a:prstGeom>
          </p:spPr>
        </p:pic>
        <p:pic>
          <p:nvPicPr>
            <p:cNvPr id="75" name="object 75"/>
            <p:cNvPicPr/>
            <p:nvPr/>
          </p:nvPicPr>
          <p:blipFill>
            <a:blip r:embed="rId14" cstate="print"/>
            <a:stretch>
              <a:fillRect/>
            </a:stretch>
          </p:blipFill>
          <p:spPr>
            <a:xfrm>
              <a:off x="5474489" y="5421308"/>
              <a:ext cx="95418" cy="71909"/>
            </a:xfrm>
            <a:prstGeom prst="rect">
              <a:avLst/>
            </a:prstGeom>
          </p:spPr>
        </p:pic>
        <p:sp>
          <p:nvSpPr>
            <p:cNvPr id="76" name="object 76"/>
            <p:cNvSpPr/>
            <p:nvPr/>
          </p:nvSpPr>
          <p:spPr>
            <a:xfrm>
              <a:off x="5141855" y="4538228"/>
              <a:ext cx="398780" cy="951230"/>
            </a:xfrm>
            <a:custGeom>
              <a:avLst/>
              <a:gdLst/>
              <a:ahLst/>
              <a:cxnLst/>
              <a:rect l="l" t="t" r="r" b="b"/>
              <a:pathLst>
                <a:path w="398779" h="951229">
                  <a:moveTo>
                    <a:pt x="398696" y="950226"/>
                  </a:moveTo>
                  <a:lnTo>
                    <a:pt x="398028" y="882404"/>
                  </a:lnTo>
                  <a:lnTo>
                    <a:pt x="396069" y="814889"/>
                  </a:lnTo>
                  <a:lnTo>
                    <a:pt x="392884" y="747991"/>
                  </a:lnTo>
                  <a:lnTo>
                    <a:pt x="388535" y="682016"/>
                  </a:lnTo>
                  <a:lnTo>
                    <a:pt x="383089" y="617272"/>
                  </a:lnTo>
                  <a:lnTo>
                    <a:pt x="376610" y="554067"/>
                  </a:lnTo>
                  <a:lnTo>
                    <a:pt x="369162" y="492709"/>
                  </a:lnTo>
                  <a:lnTo>
                    <a:pt x="360811" y="433506"/>
                  </a:lnTo>
                  <a:lnTo>
                    <a:pt x="351619" y="376765"/>
                  </a:lnTo>
                  <a:lnTo>
                    <a:pt x="341653" y="322795"/>
                  </a:lnTo>
                  <a:lnTo>
                    <a:pt x="330976" y="271903"/>
                  </a:lnTo>
                  <a:lnTo>
                    <a:pt x="319654" y="224397"/>
                  </a:lnTo>
                  <a:lnTo>
                    <a:pt x="307750" y="180585"/>
                  </a:lnTo>
                  <a:lnTo>
                    <a:pt x="295330" y="140774"/>
                  </a:lnTo>
                  <a:lnTo>
                    <a:pt x="269198" y="74388"/>
                  </a:lnTo>
                  <a:lnTo>
                    <a:pt x="241774" y="27703"/>
                  </a:lnTo>
                  <a:lnTo>
                    <a:pt x="199348" y="0"/>
                  </a:lnTo>
                  <a:lnTo>
                    <a:pt x="185119" y="3183"/>
                  </a:lnTo>
                  <a:lnTo>
                    <a:pt x="143080" y="48470"/>
                  </a:lnTo>
                  <a:lnTo>
                    <a:pt x="116237" y="105361"/>
                  </a:lnTo>
                  <a:lnTo>
                    <a:pt x="90945" y="180737"/>
                  </a:lnTo>
                  <a:lnTo>
                    <a:pt x="79041" y="224586"/>
                  </a:lnTo>
                  <a:lnTo>
                    <a:pt x="67719" y="272132"/>
                  </a:lnTo>
                  <a:lnTo>
                    <a:pt x="57042" y="323067"/>
                  </a:lnTo>
                  <a:lnTo>
                    <a:pt x="47076" y="377083"/>
                  </a:lnTo>
                  <a:lnTo>
                    <a:pt x="37884" y="433871"/>
                  </a:lnTo>
                  <a:lnTo>
                    <a:pt x="29533" y="493124"/>
                  </a:lnTo>
                  <a:lnTo>
                    <a:pt x="22085" y="554534"/>
                  </a:lnTo>
                  <a:lnTo>
                    <a:pt x="15606" y="617792"/>
                  </a:lnTo>
                  <a:lnTo>
                    <a:pt x="10160" y="682590"/>
                  </a:lnTo>
                  <a:lnTo>
                    <a:pt x="5811" y="748621"/>
                  </a:lnTo>
                  <a:lnTo>
                    <a:pt x="2626" y="815575"/>
                  </a:lnTo>
                  <a:lnTo>
                    <a:pt x="667" y="883146"/>
                  </a:lnTo>
                  <a:lnTo>
                    <a:pt x="0" y="951026"/>
                  </a:lnTo>
                </a:path>
              </a:pathLst>
            </a:custGeom>
            <a:ln w="9525">
              <a:solidFill>
                <a:srgbClr val="666666"/>
              </a:solidFill>
            </a:ln>
          </p:spPr>
          <p:txBody>
            <a:bodyPr wrap="square" lIns="0" tIns="0" rIns="0" bIns="0" rtlCol="0"/>
            <a:lstStyle/>
            <a:p>
              <a:endParaRPr/>
            </a:p>
          </p:txBody>
        </p:sp>
        <p:sp>
          <p:nvSpPr>
            <p:cNvPr id="77" name="object 77"/>
            <p:cNvSpPr/>
            <p:nvPr/>
          </p:nvSpPr>
          <p:spPr>
            <a:xfrm>
              <a:off x="5761920" y="4787252"/>
              <a:ext cx="107950" cy="1335405"/>
            </a:xfrm>
            <a:custGeom>
              <a:avLst/>
              <a:gdLst/>
              <a:ahLst/>
              <a:cxnLst/>
              <a:rect l="l" t="t" r="r" b="b"/>
              <a:pathLst>
                <a:path w="107950" h="1335404">
                  <a:moveTo>
                    <a:pt x="107571" y="0"/>
                  </a:moveTo>
                  <a:lnTo>
                    <a:pt x="0" y="0"/>
                  </a:lnTo>
                  <a:lnTo>
                    <a:pt x="0" y="1334851"/>
                  </a:lnTo>
                  <a:lnTo>
                    <a:pt x="107571" y="1334851"/>
                  </a:lnTo>
                  <a:lnTo>
                    <a:pt x="107571" y="0"/>
                  </a:lnTo>
                  <a:close/>
                </a:path>
              </a:pathLst>
            </a:custGeom>
            <a:solidFill>
              <a:srgbClr val="B6D7A8"/>
            </a:solidFill>
          </p:spPr>
          <p:txBody>
            <a:bodyPr wrap="square" lIns="0" tIns="0" rIns="0" bIns="0" rtlCol="0"/>
            <a:lstStyle/>
            <a:p>
              <a:endParaRPr/>
            </a:p>
          </p:txBody>
        </p:sp>
        <p:sp>
          <p:nvSpPr>
            <p:cNvPr id="78" name="object 78"/>
            <p:cNvSpPr/>
            <p:nvPr/>
          </p:nvSpPr>
          <p:spPr>
            <a:xfrm>
              <a:off x="5761919"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sp>
          <p:nvSpPr>
            <p:cNvPr id="79" name="object 79"/>
            <p:cNvSpPr/>
            <p:nvPr/>
          </p:nvSpPr>
          <p:spPr>
            <a:xfrm>
              <a:off x="5610118" y="4787252"/>
              <a:ext cx="107950" cy="1335405"/>
            </a:xfrm>
            <a:custGeom>
              <a:avLst/>
              <a:gdLst/>
              <a:ahLst/>
              <a:cxnLst/>
              <a:rect l="l" t="t" r="r" b="b"/>
              <a:pathLst>
                <a:path w="107950" h="1335404">
                  <a:moveTo>
                    <a:pt x="107571" y="0"/>
                  </a:moveTo>
                  <a:lnTo>
                    <a:pt x="0" y="0"/>
                  </a:lnTo>
                  <a:lnTo>
                    <a:pt x="0" y="1334851"/>
                  </a:lnTo>
                  <a:lnTo>
                    <a:pt x="107571" y="1334851"/>
                  </a:lnTo>
                  <a:lnTo>
                    <a:pt x="107571" y="0"/>
                  </a:lnTo>
                  <a:close/>
                </a:path>
              </a:pathLst>
            </a:custGeom>
            <a:solidFill>
              <a:srgbClr val="B6D7A8"/>
            </a:solidFill>
          </p:spPr>
          <p:txBody>
            <a:bodyPr wrap="square" lIns="0" tIns="0" rIns="0" bIns="0" rtlCol="0"/>
            <a:lstStyle/>
            <a:p>
              <a:endParaRPr/>
            </a:p>
          </p:txBody>
        </p:sp>
        <p:sp>
          <p:nvSpPr>
            <p:cNvPr id="80" name="object 80"/>
            <p:cNvSpPr/>
            <p:nvPr/>
          </p:nvSpPr>
          <p:spPr>
            <a:xfrm>
              <a:off x="5610117"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grpSp>
      <p:sp>
        <p:nvSpPr>
          <p:cNvPr id="81" name="object 81"/>
          <p:cNvSpPr txBox="1"/>
          <p:nvPr/>
        </p:nvSpPr>
        <p:spPr>
          <a:xfrm>
            <a:off x="5188644" y="5110988"/>
            <a:ext cx="707390" cy="692150"/>
          </a:xfrm>
          <a:prstGeom prst="rect">
            <a:avLst/>
          </a:prstGeom>
        </p:spPr>
        <p:txBody>
          <a:bodyPr vert="vert" wrap="square" lIns="0" tIns="8890" rIns="0" bIns="0" rtlCol="0">
            <a:spAutoFit/>
          </a:bodyPr>
          <a:lstStyle/>
          <a:p>
            <a:pPr marL="12700">
              <a:lnSpc>
                <a:spcPct val="100000"/>
              </a:lnSpc>
              <a:spcBef>
                <a:spcPts val="70"/>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a:p>
            <a:pPr marL="12700">
              <a:lnSpc>
                <a:spcPct val="100000"/>
              </a:lnSpc>
              <a:spcBef>
                <a:spcPts val="114"/>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a:p>
            <a:pPr marL="15240">
              <a:lnSpc>
                <a:spcPct val="100000"/>
              </a:lnSpc>
              <a:spcBef>
                <a:spcPts val="835"/>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a:p>
            <a:pPr marL="15240">
              <a:lnSpc>
                <a:spcPct val="100000"/>
              </a:lnSpc>
              <a:spcBef>
                <a:spcPts val="114"/>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p:txBody>
      </p:sp>
      <p:grpSp>
        <p:nvGrpSpPr>
          <p:cNvPr id="82" name="object 82"/>
          <p:cNvGrpSpPr/>
          <p:nvPr/>
        </p:nvGrpSpPr>
        <p:grpSpPr>
          <a:xfrm>
            <a:off x="5535790" y="4503057"/>
            <a:ext cx="744220" cy="1628775"/>
            <a:chOff x="5535790" y="4503057"/>
            <a:chExt cx="744220" cy="1628775"/>
          </a:xfrm>
        </p:grpSpPr>
        <p:sp>
          <p:nvSpPr>
            <p:cNvPr id="83" name="object 83"/>
            <p:cNvSpPr/>
            <p:nvPr/>
          </p:nvSpPr>
          <p:spPr>
            <a:xfrm>
              <a:off x="5717691" y="5454677"/>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84" name="object 84"/>
            <p:cNvSpPr/>
            <p:nvPr/>
          </p:nvSpPr>
          <p:spPr>
            <a:xfrm>
              <a:off x="5565146" y="5454864"/>
              <a:ext cx="45085" cy="2540"/>
            </a:xfrm>
            <a:custGeom>
              <a:avLst/>
              <a:gdLst/>
              <a:ahLst/>
              <a:cxnLst/>
              <a:rect l="l" t="t" r="r" b="b"/>
              <a:pathLst>
                <a:path w="45085" h="2539">
                  <a:moveTo>
                    <a:pt x="0" y="2399"/>
                  </a:moveTo>
                  <a:lnTo>
                    <a:pt x="44788" y="0"/>
                  </a:lnTo>
                </a:path>
              </a:pathLst>
            </a:custGeom>
            <a:ln w="9525">
              <a:solidFill>
                <a:srgbClr val="666666"/>
              </a:solidFill>
            </a:ln>
          </p:spPr>
          <p:txBody>
            <a:bodyPr wrap="square" lIns="0" tIns="0" rIns="0" bIns="0" rtlCol="0"/>
            <a:lstStyle/>
            <a:p>
              <a:endParaRPr/>
            </a:p>
          </p:txBody>
        </p:sp>
        <p:pic>
          <p:nvPicPr>
            <p:cNvPr id="85" name="object 85"/>
            <p:cNvPicPr/>
            <p:nvPr/>
          </p:nvPicPr>
          <p:blipFill>
            <a:blip r:embed="rId15" cstate="print"/>
            <a:stretch>
              <a:fillRect/>
            </a:stretch>
          </p:blipFill>
          <p:spPr>
            <a:xfrm>
              <a:off x="5864729" y="5419153"/>
              <a:ext cx="105888" cy="71909"/>
            </a:xfrm>
            <a:prstGeom prst="rect">
              <a:avLst/>
            </a:prstGeom>
          </p:spPr>
        </p:pic>
        <p:sp>
          <p:nvSpPr>
            <p:cNvPr id="86" name="object 86"/>
            <p:cNvSpPr/>
            <p:nvPr/>
          </p:nvSpPr>
          <p:spPr>
            <a:xfrm>
              <a:off x="5540552" y="4507819"/>
              <a:ext cx="401320" cy="981075"/>
            </a:xfrm>
            <a:custGeom>
              <a:avLst/>
              <a:gdLst/>
              <a:ahLst/>
              <a:cxnLst/>
              <a:rect l="l" t="t" r="r" b="b"/>
              <a:pathLst>
                <a:path w="401320" h="981075">
                  <a:moveTo>
                    <a:pt x="0" y="980635"/>
                  </a:moveTo>
                  <a:lnTo>
                    <a:pt x="670" y="910642"/>
                  </a:lnTo>
                  <a:lnTo>
                    <a:pt x="2639" y="840967"/>
                  </a:lnTo>
                  <a:lnTo>
                    <a:pt x="5841" y="771928"/>
                  </a:lnTo>
                  <a:lnTo>
                    <a:pt x="10211" y="703841"/>
                  </a:lnTo>
                  <a:lnTo>
                    <a:pt x="15684" y="637026"/>
                  </a:lnTo>
                  <a:lnTo>
                    <a:pt x="22195" y="571798"/>
                  </a:lnTo>
                  <a:lnTo>
                    <a:pt x="29681" y="508477"/>
                  </a:lnTo>
                  <a:lnTo>
                    <a:pt x="38074" y="447379"/>
                  </a:lnTo>
                  <a:lnTo>
                    <a:pt x="47312" y="388823"/>
                  </a:lnTo>
                  <a:lnTo>
                    <a:pt x="57328" y="333125"/>
                  </a:lnTo>
                  <a:lnTo>
                    <a:pt x="68059" y="280604"/>
                  </a:lnTo>
                  <a:lnTo>
                    <a:pt x="79438" y="231578"/>
                  </a:lnTo>
                  <a:lnTo>
                    <a:pt x="91401" y="186363"/>
                  </a:lnTo>
                  <a:lnTo>
                    <a:pt x="103884" y="145279"/>
                  </a:lnTo>
                  <a:lnTo>
                    <a:pt x="116820" y="108641"/>
                  </a:lnTo>
                  <a:lnTo>
                    <a:pt x="143797" y="49979"/>
                  </a:lnTo>
                  <a:lnTo>
                    <a:pt x="171813" y="12918"/>
                  </a:lnTo>
                  <a:lnTo>
                    <a:pt x="200348" y="0"/>
                  </a:lnTo>
                  <a:lnTo>
                    <a:pt x="214647" y="3275"/>
                  </a:lnTo>
                  <a:lnTo>
                    <a:pt x="256898" y="49877"/>
                  </a:lnTo>
                  <a:lnTo>
                    <a:pt x="283875" y="108420"/>
                  </a:lnTo>
                  <a:lnTo>
                    <a:pt x="296811" y="144983"/>
                  </a:lnTo>
                  <a:lnTo>
                    <a:pt x="309294" y="185984"/>
                  </a:lnTo>
                  <a:lnTo>
                    <a:pt x="321257" y="231106"/>
                  </a:lnTo>
                  <a:lnTo>
                    <a:pt x="332636" y="280032"/>
                  </a:lnTo>
                  <a:lnTo>
                    <a:pt x="343367" y="332446"/>
                  </a:lnTo>
                  <a:lnTo>
                    <a:pt x="353383" y="388030"/>
                  </a:lnTo>
                  <a:lnTo>
                    <a:pt x="362621" y="446467"/>
                  </a:lnTo>
                  <a:lnTo>
                    <a:pt x="371014" y="507440"/>
                  </a:lnTo>
                  <a:lnTo>
                    <a:pt x="378500" y="570633"/>
                  </a:lnTo>
                  <a:lnTo>
                    <a:pt x="385011" y="635727"/>
                  </a:lnTo>
                  <a:lnTo>
                    <a:pt x="390484" y="702407"/>
                  </a:lnTo>
                  <a:lnTo>
                    <a:pt x="394854" y="770354"/>
                  </a:lnTo>
                  <a:lnTo>
                    <a:pt x="398056" y="839253"/>
                  </a:lnTo>
                  <a:lnTo>
                    <a:pt x="400025" y="908786"/>
                  </a:lnTo>
                  <a:lnTo>
                    <a:pt x="400696" y="978636"/>
                  </a:lnTo>
                </a:path>
              </a:pathLst>
            </a:custGeom>
            <a:ln w="9525">
              <a:solidFill>
                <a:srgbClr val="666666"/>
              </a:solidFill>
            </a:ln>
          </p:spPr>
          <p:txBody>
            <a:bodyPr wrap="square" lIns="0" tIns="0" rIns="0" bIns="0" rtlCol="0"/>
            <a:lstStyle/>
            <a:p>
              <a:endParaRPr/>
            </a:p>
          </p:txBody>
        </p:sp>
        <p:sp>
          <p:nvSpPr>
            <p:cNvPr id="87" name="object 87"/>
            <p:cNvSpPr/>
            <p:nvPr/>
          </p:nvSpPr>
          <p:spPr>
            <a:xfrm>
              <a:off x="6162701" y="4787252"/>
              <a:ext cx="107950" cy="1335405"/>
            </a:xfrm>
            <a:custGeom>
              <a:avLst/>
              <a:gdLst/>
              <a:ahLst/>
              <a:cxnLst/>
              <a:rect l="l" t="t" r="r" b="b"/>
              <a:pathLst>
                <a:path w="107950" h="1335404">
                  <a:moveTo>
                    <a:pt x="107571" y="0"/>
                  </a:moveTo>
                  <a:lnTo>
                    <a:pt x="0" y="0"/>
                  </a:lnTo>
                  <a:lnTo>
                    <a:pt x="0" y="1334851"/>
                  </a:lnTo>
                  <a:lnTo>
                    <a:pt x="107571" y="1334851"/>
                  </a:lnTo>
                  <a:lnTo>
                    <a:pt x="107571" y="0"/>
                  </a:lnTo>
                  <a:close/>
                </a:path>
              </a:pathLst>
            </a:custGeom>
            <a:solidFill>
              <a:srgbClr val="B6D7A8"/>
            </a:solidFill>
          </p:spPr>
          <p:txBody>
            <a:bodyPr wrap="square" lIns="0" tIns="0" rIns="0" bIns="0" rtlCol="0"/>
            <a:lstStyle/>
            <a:p>
              <a:endParaRPr/>
            </a:p>
          </p:txBody>
        </p:sp>
        <p:sp>
          <p:nvSpPr>
            <p:cNvPr id="88" name="object 88"/>
            <p:cNvSpPr/>
            <p:nvPr/>
          </p:nvSpPr>
          <p:spPr>
            <a:xfrm>
              <a:off x="6162701"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sp>
          <p:nvSpPr>
            <p:cNvPr id="89" name="object 89"/>
            <p:cNvSpPr/>
            <p:nvPr/>
          </p:nvSpPr>
          <p:spPr>
            <a:xfrm>
              <a:off x="6010898" y="4787252"/>
              <a:ext cx="107950" cy="1335405"/>
            </a:xfrm>
            <a:custGeom>
              <a:avLst/>
              <a:gdLst/>
              <a:ahLst/>
              <a:cxnLst/>
              <a:rect l="l" t="t" r="r" b="b"/>
              <a:pathLst>
                <a:path w="107950" h="1335404">
                  <a:moveTo>
                    <a:pt x="107571" y="0"/>
                  </a:moveTo>
                  <a:lnTo>
                    <a:pt x="0" y="0"/>
                  </a:lnTo>
                  <a:lnTo>
                    <a:pt x="0" y="1334851"/>
                  </a:lnTo>
                  <a:lnTo>
                    <a:pt x="107571" y="1334851"/>
                  </a:lnTo>
                  <a:lnTo>
                    <a:pt x="107571" y="0"/>
                  </a:lnTo>
                  <a:close/>
                </a:path>
              </a:pathLst>
            </a:custGeom>
            <a:solidFill>
              <a:srgbClr val="B6D7A8"/>
            </a:solidFill>
          </p:spPr>
          <p:txBody>
            <a:bodyPr wrap="square" lIns="0" tIns="0" rIns="0" bIns="0" rtlCol="0"/>
            <a:lstStyle/>
            <a:p>
              <a:endParaRPr/>
            </a:p>
          </p:txBody>
        </p:sp>
        <p:sp>
          <p:nvSpPr>
            <p:cNvPr id="90" name="object 90"/>
            <p:cNvSpPr/>
            <p:nvPr/>
          </p:nvSpPr>
          <p:spPr>
            <a:xfrm>
              <a:off x="6010898" y="4787252"/>
              <a:ext cx="107950" cy="1335405"/>
            </a:xfrm>
            <a:custGeom>
              <a:avLst/>
              <a:gdLst/>
              <a:ahLst/>
              <a:cxnLst/>
              <a:rect l="l" t="t" r="r" b="b"/>
              <a:pathLst>
                <a:path w="107950" h="1335404">
                  <a:moveTo>
                    <a:pt x="107572" y="0"/>
                  </a:moveTo>
                  <a:lnTo>
                    <a:pt x="107572" y="1334852"/>
                  </a:lnTo>
                  <a:lnTo>
                    <a:pt x="0" y="1334852"/>
                  </a:lnTo>
                  <a:lnTo>
                    <a:pt x="0" y="0"/>
                  </a:lnTo>
                  <a:lnTo>
                    <a:pt x="107572" y="0"/>
                  </a:lnTo>
                  <a:close/>
                </a:path>
              </a:pathLst>
            </a:custGeom>
            <a:ln w="19050">
              <a:solidFill>
                <a:srgbClr val="38761D"/>
              </a:solidFill>
            </a:ln>
          </p:spPr>
          <p:txBody>
            <a:bodyPr wrap="square" lIns="0" tIns="0" rIns="0" bIns="0" rtlCol="0"/>
            <a:lstStyle/>
            <a:p>
              <a:endParaRPr/>
            </a:p>
          </p:txBody>
        </p:sp>
      </p:grpSp>
      <p:sp>
        <p:nvSpPr>
          <p:cNvPr id="91" name="object 91"/>
          <p:cNvSpPr txBox="1"/>
          <p:nvPr/>
        </p:nvSpPr>
        <p:spPr>
          <a:xfrm>
            <a:off x="5984427" y="5110988"/>
            <a:ext cx="312420" cy="688975"/>
          </a:xfrm>
          <a:prstGeom prst="rect">
            <a:avLst/>
          </a:prstGeom>
        </p:spPr>
        <p:txBody>
          <a:bodyPr vert="vert" wrap="square" lIns="0" tIns="8890" rIns="0" bIns="0" rtlCol="0">
            <a:spAutoFit/>
          </a:bodyPr>
          <a:lstStyle/>
          <a:p>
            <a:pPr marL="12700">
              <a:lnSpc>
                <a:spcPct val="100000"/>
              </a:lnSpc>
              <a:spcBef>
                <a:spcPts val="70"/>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a:p>
            <a:pPr marL="12700">
              <a:lnSpc>
                <a:spcPct val="100000"/>
              </a:lnSpc>
              <a:spcBef>
                <a:spcPts val="114"/>
              </a:spcBef>
            </a:pPr>
            <a:r>
              <a:rPr sz="900" dirty="0">
                <a:solidFill>
                  <a:srgbClr val="38761D"/>
                </a:solidFill>
                <a:latin typeface="Arial"/>
                <a:cs typeface="Arial"/>
              </a:rPr>
              <a:t>3x3</a:t>
            </a:r>
            <a:r>
              <a:rPr sz="900" spc="-20" dirty="0">
                <a:solidFill>
                  <a:srgbClr val="38761D"/>
                </a:solidFill>
                <a:latin typeface="Arial"/>
                <a:cs typeface="Arial"/>
              </a:rPr>
              <a:t> </a:t>
            </a:r>
            <a:r>
              <a:rPr sz="900" spc="5" dirty="0">
                <a:solidFill>
                  <a:srgbClr val="38761D"/>
                </a:solidFill>
                <a:latin typeface="Arial"/>
                <a:cs typeface="Arial"/>
              </a:rPr>
              <a:t>conv,</a:t>
            </a:r>
            <a:r>
              <a:rPr sz="900" spc="-20" dirty="0">
                <a:solidFill>
                  <a:srgbClr val="38761D"/>
                </a:solidFill>
                <a:latin typeface="Arial"/>
                <a:cs typeface="Arial"/>
              </a:rPr>
              <a:t> </a:t>
            </a:r>
            <a:r>
              <a:rPr sz="900" spc="5" dirty="0">
                <a:solidFill>
                  <a:srgbClr val="38761D"/>
                </a:solidFill>
                <a:latin typeface="Arial"/>
                <a:cs typeface="Arial"/>
              </a:rPr>
              <a:t>64</a:t>
            </a:r>
            <a:endParaRPr sz="900">
              <a:latin typeface="Arial"/>
              <a:cs typeface="Arial"/>
            </a:endParaRPr>
          </a:p>
        </p:txBody>
      </p:sp>
      <p:grpSp>
        <p:nvGrpSpPr>
          <p:cNvPr id="92" name="object 92"/>
          <p:cNvGrpSpPr/>
          <p:nvPr/>
        </p:nvGrpSpPr>
        <p:grpSpPr>
          <a:xfrm>
            <a:off x="5936496" y="4533942"/>
            <a:ext cx="493395" cy="959485"/>
            <a:chOff x="5936496" y="4533942"/>
            <a:chExt cx="493395" cy="959485"/>
          </a:xfrm>
        </p:grpSpPr>
        <p:sp>
          <p:nvSpPr>
            <p:cNvPr id="93" name="object 93"/>
            <p:cNvSpPr/>
            <p:nvPr/>
          </p:nvSpPr>
          <p:spPr>
            <a:xfrm>
              <a:off x="6118471" y="5454677"/>
              <a:ext cx="44450" cy="0"/>
            </a:xfrm>
            <a:custGeom>
              <a:avLst/>
              <a:gdLst/>
              <a:ahLst/>
              <a:cxnLst/>
              <a:rect l="l" t="t" r="r" b="b"/>
              <a:pathLst>
                <a:path w="44450">
                  <a:moveTo>
                    <a:pt x="0" y="0"/>
                  </a:moveTo>
                  <a:lnTo>
                    <a:pt x="44388" y="1"/>
                  </a:lnTo>
                </a:path>
              </a:pathLst>
            </a:custGeom>
            <a:ln w="9525">
              <a:solidFill>
                <a:srgbClr val="666666"/>
              </a:solidFill>
            </a:ln>
          </p:spPr>
          <p:txBody>
            <a:bodyPr wrap="square" lIns="0" tIns="0" rIns="0" bIns="0" rtlCol="0"/>
            <a:lstStyle/>
            <a:p>
              <a:endParaRPr/>
            </a:p>
          </p:txBody>
        </p:sp>
        <p:sp>
          <p:nvSpPr>
            <p:cNvPr id="94" name="object 94"/>
            <p:cNvSpPr/>
            <p:nvPr/>
          </p:nvSpPr>
          <p:spPr>
            <a:xfrm>
              <a:off x="5965854" y="5454708"/>
              <a:ext cx="45720" cy="635"/>
            </a:xfrm>
            <a:custGeom>
              <a:avLst/>
              <a:gdLst/>
              <a:ahLst/>
              <a:cxnLst/>
              <a:rect l="l" t="t" r="r" b="b"/>
              <a:pathLst>
                <a:path w="45720" h="635">
                  <a:moveTo>
                    <a:pt x="0" y="400"/>
                  </a:moveTo>
                  <a:lnTo>
                    <a:pt x="45188" y="0"/>
                  </a:lnTo>
                </a:path>
              </a:pathLst>
            </a:custGeom>
            <a:ln w="9525">
              <a:solidFill>
                <a:srgbClr val="666666"/>
              </a:solidFill>
            </a:ln>
          </p:spPr>
          <p:txBody>
            <a:bodyPr wrap="square" lIns="0" tIns="0" rIns="0" bIns="0" rtlCol="0"/>
            <a:lstStyle/>
            <a:p>
              <a:endParaRPr/>
            </a:p>
          </p:txBody>
        </p:sp>
        <p:sp>
          <p:nvSpPr>
            <p:cNvPr id="95" name="object 95"/>
            <p:cNvSpPr/>
            <p:nvPr/>
          </p:nvSpPr>
          <p:spPr>
            <a:xfrm>
              <a:off x="5941259" y="4538704"/>
              <a:ext cx="408940" cy="949960"/>
            </a:xfrm>
            <a:custGeom>
              <a:avLst/>
              <a:gdLst/>
              <a:ahLst/>
              <a:cxnLst/>
              <a:rect l="l" t="t" r="r" b="b"/>
              <a:pathLst>
                <a:path w="408939" h="949960">
                  <a:moveTo>
                    <a:pt x="0" y="947596"/>
                  </a:moveTo>
                  <a:lnTo>
                    <a:pt x="684" y="879961"/>
                  </a:lnTo>
                  <a:lnTo>
                    <a:pt x="2691" y="812634"/>
                  </a:lnTo>
                  <a:lnTo>
                    <a:pt x="5957" y="745921"/>
                  </a:lnTo>
                  <a:lnTo>
                    <a:pt x="10414" y="680128"/>
                  </a:lnTo>
                  <a:lnTo>
                    <a:pt x="15997" y="615563"/>
                  </a:lnTo>
                  <a:lnTo>
                    <a:pt x="22639" y="552534"/>
                  </a:lnTo>
                  <a:lnTo>
                    <a:pt x="30273" y="491346"/>
                  </a:lnTo>
                  <a:lnTo>
                    <a:pt x="38835" y="432306"/>
                  </a:lnTo>
                  <a:lnTo>
                    <a:pt x="48257" y="375723"/>
                  </a:lnTo>
                  <a:lnTo>
                    <a:pt x="58473" y="321902"/>
                  </a:lnTo>
                  <a:lnTo>
                    <a:pt x="69417" y="271151"/>
                  </a:lnTo>
                  <a:lnTo>
                    <a:pt x="81024" y="223776"/>
                  </a:lnTo>
                  <a:lnTo>
                    <a:pt x="93226" y="180085"/>
                  </a:lnTo>
                  <a:lnTo>
                    <a:pt x="105957" y="140384"/>
                  </a:lnTo>
                  <a:lnTo>
                    <a:pt x="132745" y="74182"/>
                  </a:lnTo>
                  <a:lnTo>
                    <a:pt x="160856" y="27626"/>
                  </a:lnTo>
                  <a:lnTo>
                    <a:pt x="204347" y="0"/>
                  </a:lnTo>
                  <a:lnTo>
                    <a:pt x="218932" y="3178"/>
                  </a:lnTo>
                  <a:lnTo>
                    <a:pt x="262025" y="48397"/>
                  </a:lnTo>
                  <a:lnTo>
                    <a:pt x="289541" y="105203"/>
                  </a:lnTo>
                  <a:lnTo>
                    <a:pt x="315468" y="180465"/>
                  </a:lnTo>
                  <a:lnTo>
                    <a:pt x="327670" y="224248"/>
                  </a:lnTo>
                  <a:lnTo>
                    <a:pt x="339276" y="271723"/>
                  </a:lnTo>
                  <a:lnTo>
                    <a:pt x="350221" y="322581"/>
                  </a:lnTo>
                  <a:lnTo>
                    <a:pt x="360437" y="376516"/>
                  </a:lnTo>
                  <a:lnTo>
                    <a:pt x="369859" y="433218"/>
                  </a:lnTo>
                  <a:lnTo>
                    <a:pt x="378420" y="492382"/>
                  </a:lnTo>
                  <a:lnTo>
                    <a:pt x="386055" y="553699"/>
                  </a:lnTo>
                  <a:lnTo>
                    <a:pt x="392696" y="616862"/>
                  </a:lnTo>
                  <a:lnTo>
                    <a:pt x="398279" y="681563"/>
                  </a:lnTo>
                  <a:lnTo>
                    <a:pt x="402736" y="747494"/>
                  </a:lnTo>
                  <a:lnTo>
                    <a:pt x="406002" y="814348"/>
                  </a:lnTo>
                  <a:lnTo>
                    <a:pt x="408009" y="881818"/>
                  </a:lnTo>
                  <a:lnTo>
                    <a:pt x="408694" y="949595"/>
                  </a:lnTo>
                </a:path>
              </a:pathLst>
            </a:custGeom>
            <a:ln w="9525">
              <a:solidFill>
                <a:srgbClr val="666666"/>
              </a:solidFill>
            </a:ln>
          </p:spPr>
          <p:txBody>
            <a:bodyPr wrap="square" lIns="0" tIns="0" rIns="0" bIns="0" rtlCol="0"/>
            <a:lstStyle/>
            <a:p>
              <a:endParaRPr/>
            </a:p>
          </p:txBody>
        </p:sp>
        <p:pic>
          <p:nvPicPr>
            <p:cNvPr id="96" name="object 96"/>
            <p:cNvPicPr/>
            <p:nvPr/>
          </p:nvPicPr>
          <p:blipFill>
            <a:blip r:embed="rId16" cstate="print"/>
            <a:stretch>
              <a:fillRect/>
            </a:stretch>
          </p:blipFill>
          <p:spPr>
            <a:xfrm>
              <a:off x="6265510" y="5421340"/>
              <a:ext cx="164357" cy="71909"/>
            </a:xfrm>
            <a:prstGeom prst="rect">
              <a:avLst/>
            </a:prstGeom>
          </p:spPr>
        </p:pic>
      </p:grpSp>
      <p:graphicFrame>
        <p:nvGraphicFramePr>
          <p:cNvPr id="97" name="object 97"/>
          <p:cNvGraphicFramePr>
            <a:graphicFrameLocks noGrp="1"/>
          </p:cNvGraphicFramePr>
          <p:nvPr/>
        </p:nvGraphicFramePr>
        <p:xfrm>
          <a:off x="6420324" y="4778831"/>
          <a:ext cx="421004" cy="1334770"/>
        </p:xfrm>
        <a:graphic>
          <a:graphicData uri="http://schemas.openxmlformats.org/drawingml/2006/table">
            <a:tbl>
              <a:tblPr firstRow="1" bandRow="1">
                <a:tableStyleId>{2D5ABB26-0587-4C30-8999-92F81FD0307C}</a:tableStyleId>
              </a:tblPr>
              <a:tblGrid>
                <a:gridCol w="132080">
                  <a:extLst>
                    <a:ext uri="{9D8B030D-6E8A-4147-A177-3AD203B41FA5}">
                      <a16:colId xmlns:a16="http://schemas.microsoft.com/office/drawing/2014/main" val="20000"/>
                    </a:ext>
                  </a:extLst>
                </a:gridCol>
                <a:gridCol w="156845">
                  <a:extLst>
                    <a:ext uri="{9D8B030D-6E8A-4147-A177-3AD203B41FA5}">
                      <a16:colId xmlns:a16="http://schemas.microsoft.com/office/drawing/2014/main" val="20001"/>
                    </a:ext>
                  </a:extLst>
                </a:gridCol>
                <a:gridCol w="132079">
                  <a:extLst>
                    <a:ext uri="{9D8B030D-6E8A-4147-A177-3AD203B41FA5}">
                      <a16:colId xmlns:a16="http://schemas.microsoft.com/office/drawing/2014/main" val="20002"/>
                    </a:ext>
                  </a:extLst>
                </a:gridCol>
              </a:tblGrid>
              <a:tr h="1334770">
                <a:tc>
                  <a:txBody>
                    <a:bodyPr/>
                    <a:lstStyle/>
                    <a:p>
                      <a:pPr marL="635" algn="ctr">
                        <a:lnSpc>
                          <a:spcPts val="885"/>
                        </a:lnSpc>
                        <a:spcBef>
                          <a:spcPts val="55"/>
                        </a:spcBef>
                      </a:pPr>
                      <a:r>
                        <a:rPr sz="900" spc="-10" dirty="0">
                          <a:solidFill>
                            <a:srgbClr val="4A86E8"/>
                          </a:solidFill>
                          <a:latin typeface="Arial"/>
                          <a:cs typeface="Arial"/>
                        </a:rPr>
                        <a:t>Pool</a:t>
                      </a:r>
                      <a:endParaRPr sz="900">
                        <a:latin typeface="Arial"/>
                        <a:cs typeface="Arial"/>
                      </a:endParaRPr>
                    </a:p>
                  </a:txBody>
                  <a:tcPr marL="0" marR="0" marT="6985" marB="0" vert="vert">
                    <a:lnL w="28575">
                      <a:solidFill>
                        <a:srgbClr val="4A86E8"/>
                      </a:solidFill>
                      <a:prstDash val="solid"/>
                    </a:lnL>
                    <a:lnR w="28575">
                      <a:solidFill>
                        <a:srgbClr val="4A86E8"/>
                      </a:solidFill>
                      <a:prstDash val="solid"/>
                    </a:lnR>
                    <a:lnT w="28575">
                      <a:solidFill>
                        <a:srgbClr val="4A86E8"/>
                      </a:solidFill>
                      <a:prstDash val="solid"/>
                    </a:lnT>
                    <a:lnB w="28575">
                      <a:solidFill>
                        <a:srgbClr val="4A86E8"/>
                      </a:solidFill>
                      <a:prstDash val="solid"/>
                    </a:lnB>
                    <a:solidFill>
                      <a:srgbClr val="C9DAF8"/>
                    </a:solidFill>
                  </a:tcPr>
                </a:tc>
                <a:tc>
                  <a:txBody>
                    <a:bodyPr/>
                    <a:lstStyle/>
                    <a:p>
                      <a:pPr algn="ctr">
                        <a:lnSpc>
                          <a:spcPts val="1075"/>
                        </a:lnSpc>
                        <a:spcBef>
                          <a:spcPts val="60"/>
                        </a:spcBef>
                      </a:pPr>
                      <a:r>
                        <a:rPr sz="900" spc="-35" dirty="0">
                          <a:solidFill>
                            <a:srgbClr val="38761D"/>
                          </a:solidFill>
                          <a:latin typeface="Arial"/>
                          <a:cs typeface="Arial"/>
                        </a:rPr>
                        <a:t>FC</a:t>
                      </a:r>
                      <a:r>
                        <a:rPr sz="900" spc="-5" dirty="0">
                          <a:solidFill>
                            <a:srgbClr val="38761D"/>
                          </a:solidFill>
                          <a:latin typeface="Arial"/>
                          <a:cs typeface="Arial"/>
                        </a:rPr>
                        <a:t> </a:t>
                      </a:r>
                      <a:r>
                        <a:rPr sz="900" spc="5" dirty="0">
                          <a:solidFill>
                            <a:srgbClr val="38761D"/>
                          </a:solidFill>
                          <a:latin typeface="Arial"/>
                          <a:cs typeface="Arial"/>
                        </a:rPr>
                        <a:t>1000</a:t>
                      </a:r>
                      <a:endParaRPr sz="900">
                        <a:latin typeface="Arial"/>
                        <a:cs typeface="Arial"/>
                      </a:endParaRPr>
                    </a:p>
                  </a:txBody>
                  <a:tcPr marL="0" marR="0" marT="7620" marB="0" vert="vert">
                    <a:lnL w="28575">
                      <a:solidFill>
                        <a:srgbClr val="4A86E8"/>
                      </a:solidFill>
                      <a:prstDash val="solid"/>
                    </a:lnL>
                    <a:lnR w="28575">
                      <a:solidFill>
                        <a:srgbClr val="38761D"/>
                      </a:solidFill>
                      <a:prstDash val="solid"/>
                    </a:lnR>
                    <a:lnT w="28575">
                      <a:solidFill>
                        <a:srgbClr val="38761D"/>
                      </a:solidFill>
                      <a:prstDash val="solid"/>
                    </a:lnT>
                    <a:lnB w="28575">
                      <a:solidFill>
                        <a:srgbClr val="38761D"/>
                      </a:solidFill>
                      <a:prstDash val="solid"/>
                    </a:lnB>
                    <a:solidFill>
                      <a:srgbClr val="D9EAD3"/>
                    </a:solidFill>
                  </a:tcPr>
                </a:tc>
                <a:tc>
                  <a:txBody>
                    <a:bodyPr/>
                    <a:lstStyle/>
                    <a:p>
                      <a:pPr marL="8255" algn="ctr">
                        <a:lnSpc>
                          <a:spcPts val="940"/>
                        </a:lnSpc>
                      </a:pPr>
                      <a:r>
                        <a:rPr sz="900" dirty="0">
                          <a:solidFill>
                            <a:srgbClr val="FF0000"/>
                          </a:solidFill>
                          <a:latin typeface="Arial"/>
                          <a:cs typeface="Arial"/>
                        </a:rPr>
                        <a:t>Softmax</a:t>
                      </a:r>
                      <a:endParaRPr sz="900" dirty="0">
                        <a:latin typeface="Arial"/>
                        <a:cs typeface="Arial"/>
                      </a:endParaRPr>
                    </a:p>
                  </a:txBody>
                  <a:tcPr marL="0" marR="0" marT="0" marB="0" vert="vert">
                    <a:lnL w="28575">
                      <a:solidFill>
                        <a:srgbClr val="38761D"/>
                      </a:solidFill>
                      <a:prstDash val="solid"/>
                    </a:lnL>
                    <a:lnR w="28575">
                      <a:solidFill>
                        <a:srgbClr val="FF0000"/>
                      </a:solidFill>
                      <a:prstDash val="solid"/>
                    </a:lnR>
                    <a:lnT w="28575">
                      <a:solidFill>
                        <a:srgbClr val="FF0000"/>
                      </a:solidFill>
                      <a:prstDash val="solid"/>
                    </a:lnT>
                    <a:lnB w="28575">
                      <a:solidFill>
                        <a:srgbClr val="FF0000"/>
                      </a:solidFill>
                      <a:prstDash val="solid"/>
                    </a:lnB>
                    <a:solidFill>
                      <a:srgbClr val="F4CCCC"/>
                    </a:solidFill>
                  </a:tcPr>
                </a:tc>
                <a:extLst>
                  <a:ext uri="{0D108BD9-81ED-4DB2-BD59-A6C34878D82A}">
                    <a16:rowId xmlns:a16="http://schemas.microsoft.com/office/drawing/2014/main" val="10000"/>
                  </a:ext>
                </a:extLst>
              </a:tr>
            </a:tbl>
          </a:graphicData>
        </a:graphic>
      </p:graphicFrame>
      <p:sp>
        <p:nvSpPr>
          <p:cNvPr id="98" name="object 98"/>
          <p:cNvSpPr/>
          <p:nvPr/>
        </p:nvSpPr>
        <p:spPr>
          <a:xfrm>
            <a:off x="1818666" y="4316794"/>
            <a:ext cx="5004435" cy="85725"/>
          </a:xfrm>
          <a:custGeom>
            <a:avLst/>
            <a:gdLst/>
            <a:ahLst/>
            <a:cxnLst/>
            <a:rect l="l" t="t" r="r" b="b"/>
            <a:pathLst>
              <a:path w="5004434" h="85725">
                <a:moveTo>
                  <a:pt x="85725" y="0"/>
                </a:moveTo>
                <a:lnTo>
                  <a:pt x="0" y="42862"/>
                </a:lnTo>
                <a:lnTo>
                  <a:pt x="85725" y="85725"/>
                </a:lnTo>
                <a:lnTo>
                  <a:pt x="85725" y="57150"/>
                </a:lnTo>
                <a:lnTo>
                  <a:pt x="71434" y="57150"/>
                </a:lnTo>
                <a:lnTo>
                  <a:pt x="71434" y="28575"/>
                </a:lnTo>
                <a:lnTo>
                  <a:pt x="85725" y="28575"/>
                </a:lnTo>
                <a:lnTo>
                  <a:pt x="85725" y="0"/>
                </a:lnTo>
                <a:close/>
              </a:path>
              <a:path w="5004434" h="85725">
                <a:moveTo>
                  <a:pt x="85725" y="28575"/>
                </a:moveTo>
                <a:lnTo>
                  <a:pt x="71434" y="28575"/>
                </a:lnTo>
                <a:lnTo>
                  <a:pt x="71434" y="57150"/>
                </a:lnTo>
                <a:lnTo>
                  <a:pt x="85725" y="57150"/>
                </a:lnTo>
                <a:lnTo>
                  <a:pt x="85725" y="28575"/>
                </a:lnTo>
                <a:close/>
              </a:path>
              <a:path w="5004434" h="85725">
                <a:moveTo>
                  <a:pt x="5004295" y="28575"/>
                </a:moveTo>
                <a:lnTo>
                  <a:pt x="85725" y="28575"/>
                </a:lnTo>
                <a:lnTo>
                  <a:pt x="85725" y="57150"/>
                </a:lnTo>
                <a:lnTo>
                  <a:pt x="5004295" y="57150"/>
                </a:lnTo>
                <a:lnTo>
                  <a:pt x="5004295" y="28575"/>
                </a:lnTo>
                <a:close/>
              </a:path>
            </a:pathLst>
          </a:custGeom>
          <a:solidFill>
            <a:srgbClr val="FF0000"/>
          </a:solidFill>
        </p:spPr>
        <p:txBody>
          <a:bodyPr wrap="square" lIns="0" tIns="0" rIns="0" bIns="0" rtlCol="0"/>
          <a:lstStyle/>
          <a:p>
            <a:endParaRPr/>
          </a:p>
        </p:txBody>
      </p:sp>
      <p:sp>
        <p:nvSpPr>
          <p:cNvPr id="99" name="object 99"/>
          <p:cNvSpPr txBox="1"/>
          <p:nvPr/>
        </p:nvSpPr>
        <p:spPr>
          <a:xfrm>
            <a:off x="224204" y="5022088"/>
            <a:ext cx="1243965" cy="787400"/>
          </a:xfrm>
          <a:prstGeom prst="rect">
            <a:avLst/>
          </a:prstGeom>
        </p:spPr>
        <p:txBody>
          <a:bodyPr vert="horz" wrap="square" lIns="0" tIns="12700" rIns="0" bIns="0" rtlCol="0">
            <a:spAutoFit/>
          </a:bodyPr>
          <a:lstStyle/>
          <a:p>
            <a:pPr marL="12700" marR="5080">
              <a:lnSpc>
                <a:spcPct val="100000"/>
              </a:lnSpc>
              <a:spcBef>
                <a:spcPts val="100"/>
              </a:spcBef>
            </a:pPr>
            <a:r>
              <a:rPr sz="2500" spc="-5" dirty="0">
                <a:latin typeface="Calibri"/>
                <a:cs typeface="Calibri"/>
              </a:rPr>
              <a:t>Similar</a:t>
            </a:r>
            <a:r>
              <a:rPr sz="2500" spc="-110" dirty="0">
                <a:latin typeface="Calibri"/>
                <a:cs typeface="Calibri"/>
              </a:rPr>
              <a:t> </a:t>
            </a:r>
            <a:r>
              <a:rPr sz="2500" spc="-15" dirty="0">
                <a:latin typeface="Calibri"/>
                <a:cs typeface="Calibri"/>
              </a:rPr>
              <a:t>to </a:t>
            </a:r>
            <a:r>
              <a:rPr sz="2500" spc="-550" dirty="0">
                <a:latin typeface="Calibri"/>
                <a:cs typeface="Calibri"/>
              </a:rPr>
              <a:t> </a:t>
            </a:r>
            <a:r>
              <a:rPr sz="2500" spc="-15" dirty="0">
                <a:latin typeface="Calibri"/>
                <a:cs typeface="Calibri"/>
              </a:rPr>
              <a:t>ResNet!</a:t>
            </a:r>
            <a:endParaRPr sz="2500">
              <a:latin typeface="Calibri"/>
              <a:cs typeface="Calibri"/>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a:spLocks noGrp="1"/>
          </p:cNvSpPr>
          <p:nvPr>
            <p:ph type="title"/>
          </p:nvPr>
        </p:nvSpPr>
        <p:spPr>
          <a:xfrm>
            <a:off x="916939" y="332739"/>
            <a:ext cx="3703320" cy="635000"/>
          </a:xfrm>
          <a:prstGeom prst="rect">
            <a:avLst/>
          </a:prstGeom>
        </p:spPr>
        <p:txBody>
          <a:bodyPr vert="horz" wrap="square" lIns="0" tIns="12700" rIns="0" bIns="0" rtlCol="0">
            <a:spAutoFit/>
          </a:bodyPr>
          <a:lstStyle/>
          <a:p>
            <a:pPr marL="12700">
              <a:lnSpc>
                <a:spcPct val="100000"/>
              </a:lnSpc>
              <a:spcBef>
                <a:spcPts val="100"/>
              </a:spcBef>
            </a:pPr>
            <a:r>
              <a:rPr sz="4000" spc="-15" dirty="0"/>
              <a:t>Single-Layer</a:t>
            </a:r>
            <a:r>
              <a:rPr sz="4000" spc="-55" dirty="0"/>
              <a:t> </a:t>
            </a:r>
            <a:r>
              <a:rPr sz="4000" spc="-10" dirty="0"/>
              <a:t>RNNs</a:t>
            </a:r>
            <a:endParaRPr sz="4000"/>
          </a:p>
        </p:txBody>
      </p:sp>
      <p:sp>
        <p:nvSpPr>
          <p:cNvPr id="21" name="object 21"/>
          <p:cNvSpPr/>
          <p:nvPr/>
        </p:nvSpPr>
        <p:spPr>
          <a:xfrm>
            <a:off x="6953691" y="5870661"/>
            <a:ext cx="3583940" cy="76200"/>
          </a:xfrm>
          <a:custGeom>
            <a:avLst/>
            <a:gdLst/>
            <a:ahLst/>
            <a:cxnLst/>
            <a:rect l="l" t="t" r="r" b="b"/>
            <a:pathLst>
              <a:path w="3583940" h="76200">
                <a:moveTo>
                  <a:pt x="3507666" y="47624"/>
                </a:moveTo>
                <a:lnTo>
                  <a:pt x="3507666" y="76199"/>
                </a:lnTo>
                <a:lnTo>
                  <a:pt x="3564816" y="47624"/>
                </a:lnTo>
                <a:lnTo>
                  <a:pt x="3507666" y="47624"/>
                </a:lnTo>
                <a:close/>
              </a:path>
              <a:path w="3583940" h="76200">
                <a:moveTo>
                  <a:pt x="3507666" y="28574"/>
                </a:moveTo>
                <a:lnTo>
                  <a:pt x="3507666" y="47624"/>
                </a:lnTo>
                <a:lnTo>
                  <a:pt x="3520368" y="47624"/>
                </a:lnTo>
                <a:lnTo>
                  <a:pt x="3520368" y="28574"/>
                </a:lnTo>
                <a:lnTo>
                  <a:pt x="3507666" y="28574"/>
                </a:lnTo>
                <a:close/>
              </a:path>
              <a:path w="3583940" h="76200">
                <a:moveTo>
                  <a:pt x="3507666" y="0"/>
                </a:moveTo>
                <a:lnTo>
                  <a:pt x="3507666" y="28574"/>
                </a:lnTo>
                <a:lnTo>
                  <a:pt x="3520368" y="28574"/>
                </a:lnTo>
                <a:lnTo>
                  <a:pt x="3520368" y="47624"/>
                </a:lnTo>
                <a:lnTo>
                  <a:pt x="3564818" y="47623"/>
                </a:lnTo>
                <a:lnTo>
                  <a:pt x="3583866" y="38099"/>
                </a:lnTo>
                <a:lnTo>
                  <a:pt x="3507666" y="0"/>
                </a:lnTo>
                <a:close/>
              </a:path>
              <a:path w="3583940" h="76200">
                <a:moveTo>
                  <a:pt x="0" y="28573"/>
                </a:moveTo>
                <a:lnTo>
                  <a:pt x="0" y="47623"/>
                </a:lnTo>
                <a:lnTo>
                  <a:pt x="3507666" y="47624"/>
                </a:lnTo>
                <a:lnTo>
                  <a:pt x="3507666" y="28574"/>
                </a:lnTo>
                <a:lnTo>
                  <a:pt x="0" y="28573"/>
                </a:lnTo>
                <a:close/>
              </a:path>
            </a:pathLst>
          </a:custGeom>
          <a:solidFill>
            <a:srgbClr val="666666"/>
          </a:solidFill>
        </p:spPr>
        <p:txBody>
          <a:bodyPr wrap="square" lIns="0" tIns="0" rIns="0" bIns="0" rtlCol="0"/>
          <a:lstStyle/>
          <a:p>
            <a:endParaRPr/>
          </a:p>
        </p:txBody>
      </p:sp>
      <p:sp>
        <p:nvSpPr>
          <p:cNvPr id="22" name="object 22"/>
          <p:cNvSpPr/>
          <p:nvPr/>
        </p:nvSpPr>
        <p:spPr>
          <a:xfrm>
            <a:off x="7100350" y="4139320"/>
            <a:ext cx="304800" cy="76200"/>
          </a:xfrm>
          <a:custGeom>
            <a:avLst/>
            <a:gdLst/>
            <a:ahLst/>
            <a:cxnLst/>
            <a:rect l="l" t="t" r="r" b="b"/>
            <a:pathLst>
              <a:path w="304800" h="76200">
                <a:moveTo>
                  <a:pt x="228121" y="0"/>
                </a:moveTo>
                <a:lnTo>
                  <a:pt x="228121" y="76200"/>
                </a:lnTo>
                <a:lnTo>
                  <a:pt x="285273" y="47625"/>
                </a:lnTo>
                <a:lnTo>
                  <a:pt x="240821" y="47625"/>
                </a:lnTo>
                <a:lnTo>
                  <a:pt x="240821" y="28575"/>
                </a:lnTo>
                <a:lnTo>
                  <a:pt x="285269" y="28575"/>
                </a:lnTo>
                <a:lnTo>
                  <a:pt x="228121" y="0"/>
                </a:lnTo>
                <a:close/>
              </a:path>
              <a:path w="304800" h="76200">
                <a:moveTo>
                  <a:pt x="228121" y="28575"/>
                </a:moveTo>
                <a:lnTo>
                  <a:pt x="0" y="28575"/>
                </a:lnTo>
                <a:lnTo>
                  <a:pt x="0" y="47625"/>
                </a:lnTo>
                <a:lnTo>
                  <a:pt x="228121" y="47625"/>
                </a:lnTo>
                <a:lnTo>
                  <a:pt x="228121" y="28575"/>
                </a:lnTo>
                <a:close/>
              </a:path>
              <a:path w="304800" h="76200">
                <a:moveTo>
                  <a:pt x="285269" y="28575"/>
                </a:moveTo>
                <a:lnTo>
                  <a:pt x="240821" y="28575"/>
                </a:lnTo>
                <a:lnTo>
                  <a:pt x="240821" y="47625"/>
                </a:lnTo>
                <a:lnTo>
                  <a:pt x="285273" y="47625"/>
                </a:lnTo>
                <a:lnTo>
                  <a:pt x="304321" y="38101"/>
                </a:lnTo>
                <a:lnTo>
                  <a:pt x="285269" y="28575"/>
                </a:lnTo>
                <a:close/>
              </a:path>
            </a:pathLst>
          </a:custGeom>
          <a:solidFill>
            <a:srgbClr val="666666"/>
          </a:solidFill>
        </p:spPr>
        <p:txBody>
          <a:bodyPr wrap="square" lIns="0" tIns="0" rIns="0" bIns="0" rtlCol="0"/>
          <a:lstStyle/>
          <a:p>
            <a:endParaRPr/>
          </a:p>
        </p:txBody>
      </p:sp>
      <p:sp>
        <p:nvSpPr>
          <p:cNvPr id="23" name="object 23"/>
          <p:cNvSpPr/>
          <p:nvPr/>
        </p:nvSpPr>
        <p:spPr>
          <a:xfrm>
            <a:off x="7697497" y="4139320"/>
            <a:ext cx="304800" cy="76200"/>
          </a:xfrm>
          <a:custGeom>
            <a:avLst/>
            <a:gdLst/>
            <a:ahLst/>
            <a:cxnLst/>
            <a:rect l="l" t="t" r="r" b="b"/>
            <a:pathLst>
              <a:path w="304800" h="76200">
                <a:moveTo>
                  <a:pt x="228121" y="0"/>
                </a:moveTo>
                <a:lnTo>
                  <a:pt x="228119" y="76200"/>
                </a:lnTo>
                <a:lnTo>
                  <a:pt x="285272" y="47625"/>
                </a:lnTo>
                <a:lnTo>
                  <a:pt x="240821" y="47625"/>
                </a:lnTo>
                <a:lnTo>
                  <a:pt x="240821" y="28575"/>
                </a:lnTo>
                <a:lnTo>
                  <a:pt x="285269" y="28575"/>
                </a:lnTo>
                <a:lnTo>
                  <a:pt x="228121" y="0"/>
                </a:lnTo>
                <a:close/>
              </a:path>
              <a:path w="304800" h="76200">
                <a:moveTo>
                  <a:pt x="228120" y="28575"/>
                </a:moveTo>
                <a:lnTo>
                  <a:pt x="0" y="28575"/>
                </a:lnTo>
                <a:lnTo>
                  <a:pt x="0" y="47625"/>
                </a:lnTo>
                <a:lnTo>
                  <a:pt x="228120" y="47625"/>
                </a:lnTo>
                <a:lnTo>
                  <a:pt x="228120" y="28575"/>
                </a:lnTo>
                <a:close/>
              </a:path>
              <a:path w="304800" h="76200">
                <a:moveTo>
                  <a:pt x="285269" y="28575"/>
                </a:moveTo>
                <a:lnTo>
                  <a:pt x="240821" y="28575"/>
                </a:lnTo>
                <a:lnTo>
                  <a:pt x="240821" y="47625"/>
                </a:lnTo>
                <a:lnTo>
                  <a:pt x="285272" y="47625"/>
                </a:lnTo>
                <a:lnTo>
                  <a:pt x="304321" y="38101"/>
                </a:lnTo>
                <a:lnTo>
                  <a:pt x="285269" y="28575"/>
                </a:lnTo>
                <a:close/>
              </a:path>
            </a:pathLst>
          </a:custGeom>
          <a:solidFill>
            <a:srgbClr val="666666"/>
          </a:solidFill>
        </p:spPr>
        <p:txBody>
          <a:bodyPr wrap="square" lIns="0" tIns="0" rIns="0" bIns="0" rtlCol="0"/>
          <a:lstStyle/>
          <a:p>
            <a:endParaRPr/>
          </a:p>
        </p:txBody>
      </p:sp>
      <p:sp>
        <p:nvSpPr>
          <p:cNvPr id="24" name="object 24"/>
          <p:cNvSpPr/>
          <p:nvPr/>
        </p:nvSpPr>
        <p:spPr>
          <a:xfrm>
            <a:off x="8294778" y="4139320"/>
            <a:ext cx="304800" cy="76200"/>
          </a:xfrm>
          <a:custGeom>
            <a:avLst/>
            <a:gdLst/>
            <a:ahLst/>
            <a:cxnLst/>
            <a:rect l="l" t="t" r="r" b="b"/>
            <a:pathLst>
              <a:path w="304800" h="76200">
                <a:moveTo>
                  <a:pt x="228121" y="0"/>
                </a:moveTo>
                <a:lnTo>
                  <a:pt x="228121" y="76200"/>
                </a:lnTo>
                <a:lnTo>
                  <a:pt x="285273" y="47625"/>
                </a:lnTo>
                <a:lnTo>
                  <a:pt x="240821" y="47625"/>
                </a:lnTo>
                <a:lnTo>
                  <a:pt x="240821" y="28575"/>
                </a:lnTo>
                <a:lnTo>
                  <a:pt x="285269" y="28575"/>
                </a:lnTo>
                <a:lnTo>
                  <a:pt x="228121" y="0"/>
                </a:lnTo>
                <a:close/>
              </a:path>
              <a:path w="304800" h="76200">
                <a:moveTo>
                  <a:pt x="228121" y="28575"/>
                </a:moveTo>
                <a:lnTo>
                  <a:pt x="0" y="28575"/>
                </a:lnTo>
                <a:lnTo>
                  <a:pt x="0" y="47625"/>
                </a:lnTo>
                <a:lnTo>
                  <a:pt x="228121" y="47625"/>
                </a:lnTo>
                <a:lnTo>
                  <a:pt x="228121" y="28575"/>
                </a:lnTo>
                <a:close/>
              </a:path>
              <a:path w="304800" h="76200">
                <a:moveTo>
                  <a:pt x="285269" y="28575"/>
                </a:moveTo>
                <a:lnTo>
                  <a:pt x="240821" y="28575"/>
                </a:lnTo>
                <a:lnTo>
                  <a:pt x="240821" y="47625"/>
                </a:lnTo>
                <a:lnTo>
                  <a:pt x="285273" y="47625"/>
                </a:lnTo>
                <a:lnTo>
                  <a:pt x="304321" y="38101"/>
                </a:lnTo>
                <a:lnTo>
                  <a:pt x="285269" y="28575"/>
                </a:lnTo>
                <a:close/>
              </a:path>
            </a:pathLst>
          </a:custGeom>
          <a:solidFill>
            <a:srgbClr val="666666"/>
          </a:solidFill>
        </p:spPr>
        <p:txBody>
          <a:bodyPr wrap="square" lIns="0" tIns="0" rIns="0" bIns="0" rtlCol="0"/>
          <a:lstStyle/>
          <a:p>
            <a:endParaRPr/>
          </a:p>
        </p:txBody>
      </p:sp>
      <p:sp>
        <p:nvSpPr>
          <p:cNvPr id="25" name="object 25"/>
          <p:cNvSpPr/>
          <p:nvPr/>
        </p:nvSpPr>
        <p:spPr>
          <a:xfrm>
            <a:off x="8892056" y="4139320"/>
            <a:ext cx="304800" cy="76200"/>
          </a:xfrm>
          <a:custGeom>
            <a:avLst/>
            <a:gdLst/>
            <a:ahLst/>
            <a:cxnLst/>
            <a:rect l="l" t="t" r="r" b="b"/>
            <a:pathLst>
              <a:path w="304800" h="76200">
                <a:moveTo>
                  <a:pt x="228121" y="0"/>
                </a:moveTo>
                <a:lnTo>
                  <a:pt x="228121" y="76200"/>
                </a:lnTo>
                <a:lnTo>
                  <a:pt x="285273" y="47625"/>
                </a:lnTo>
                <a:lnTo>
                  <a:pt x="240821" y="47625"/>
                </a:lnTo>
                <a:lnTo>
                  <a:pt x="240821" y="28575"/>
                </a:lnTo>
                <a:lnTo>
                  <a:pt x="285269" y="28575"/>
                </a:lnTo>
                <a:lnTo>
                  <a:pt x="228121" y="0"/>
                </a:lnTo>
                <a:close/>
              </a:path>
              <a:path w="304800" h="76200">
                <a:moveTo>
                  <a:pt x="228121" y="28575"/>
                </a:moveTo>
                <a:lnTo>
                  <a:pt x="0" y="28575"/>
                </a:lnTo>
                <a:lnTo>
                  <a:pt x="0" y="47625"/>
                </a:lnTo>
                <a:lnTo>
                  <a:pt x="228121" y="47625"/>
                </a:lnTo>
                <a:lnTo>
                  <a:pt x="228121" y="28575"/>
                </a:lnTo>
                <a:close/>
              </a:path>
              <a:path w="304800" h="76200">
                <a:moveTo>
                  <a:pt x="285269" y="28575"/>
                </a:moveTo>
                <a:lnTo>
                  <a:pt x="240821" y="28575"/>
                </a:lnTo>
                <a:lnTo>
                  <a:pt x="240821" y="47625"/>
                </a:lnTo>
                <a:lnTo>
                  <a:pt x="285273" y="47625"/>
                </a:lnTo>
                <a:lnTo>
                  <a:pt x="304321" y="38101"/>
                </a:lnTo>
                <a:lnTo>
                  <a:pt x="285269" y="28575"/>
                </a:lnTo>
                <a:close/>
              </a:path>
            </a:pathLst>
          </a:custGeom>
          <a:solidFill>
            <a:srgbClr val="666666"/>
          </a:solidFill>
        </p:spPr>
        <p:txBody>
          <a:bodyPr wrap="square" lIns="0" tIns="0" rIns="0" bIns="0" rtlCol="0"/>
          <a:lstStyle/>
          <a:p>
            <a:endParaRPr/>
          </a:p>
        </p:txBody>
      </p:sp>
      <p:sp>
        <p:nvSpPr>
          <p:cNvPr id="26" name="object 26"/>
          <p:cNvSpPr/>
          <p:nvPr/>
        </p:nvSpPr>
        <p:spPr>
          <a:xfrm>
            <a:off x="9489337" y="4139320"/>
            <a:ext cx="304800" cy="76200"/>
          </a:xfrm>
          <a:custGeom>
            <a:avLst/>
            <a:gdLst/>
            <a:ahLst/>
            <a:cxnLst/>
            <a:rect l="l" t="t" r="r" b="b"/>
            <a:pathLst>
              <a:path w="304800" h="76200">
                <a:moveTo>
                  <a:pt x="228121" y="0"/>
                </a:moveTo>
                <a:lnTo>
                  <a:pt x="228121" y="76200"/>
                </a:lnTo>
                <a:lnTo>
                  <a:pt x="285273" y="47625"/>
                </a:lnTo>
                <a:lnTo>
                  <a:pt x="240821" y="47625"/>
                </a:lnTo>
                <a:lnTo>
                  <a:pt x="240821" y="28575"/>
                </a:lnTo>
                <a:lnTo>
                  <a:pt x="285269" y="28575"/>
                </a:lnTo>
                <a:lnTo>
                  <a:pt x="228121" y="0"/>
                </a:lnTo>
                <a:close/>
              </a:path>
              <a:path w="304800" h="76200">
                <a:moveTo>
                  <a:pt x="228121" y="28575"/>
                </a:moveTo>
                <a:lnTo>
                  <a:pt x="0" y="28575"/>
                </a:lnTo>
                <a:lnTo>
                  <a:pt x="0" y="47625"/>
                </a:lnTo>
                <a:lnTo>
                  <a:pt x="228121" y="47625"/>
                </a:lnTo>
                <a:lnTo>
                  <a:pt x="228121" y="28575"/>
                </a:lnTo>
                <a:close/>
              </a:path>
              <a:path w="304800" h="76200">
                <a:moveTo>
                  <a:pt x="285269" y="28575"/>
                </a:moveTo>
                <a:lnTo>
                  <a:pt x="240821" y="28575"/>
                </a:lnTo>
                <a:lnTo>
                  <a:pt x="240821" y="47625"/>
                </a:lnTo>
                <a:lnTo>
                  <a:pt x="285273" y="47625"/>
                </a:lnTo>
                <a:lnTo>
                  <a:pt x="304321" y="38101"/>
                </a:lnTo>
                <a:lnTo>
                  <a:pt x="285269" y="28575"/>
                </a:lnTo>
                <a:close/>
              </a:path>
            </a:pathLst>
          </a:custGeom>
          <a:solidFill>
            <a:srgbClr val="666666"/>
          </a:solidFill>
        </p:spPr>
        <p:txBody>
          <a:bodyPr wrap="square" lIns="0" tIns="0" rIns="0" bIns="0" rtlCol="0"/>
          <a:lstStyle/>
          <a:p>
            <a:endParaRPr/>
          </a:p>
        </p:txBody>
      </p:sp>
      <p:sp>
        <p:nvSpPr>
          <p:cNvPr id="27" name="object 27"/>
          <p:cNvSpPr/>
          <p:nvPr/>
        </p:nvSpPr>
        <p:spPr>
          <a:xfrm>
            <a:off x="10086615" y="4139320"/>
            <a:ext cx="304800" cy="76200"/>
          </a:xfrm>
          <a:custGeom>
            <a:avLst/>
            <a:gdLst/>
            <a:ahLst/>
            <a:cxnLst/>
            <a:rect l="l" t="t" r="r" b="b"/>
            <a:pathLst>
              <a:path w="304800" h="76200">
                <a:moveTo>
                  <a:pt x="228121" y="0"/>
                </a:moveTo>
                <a:lnTo>
                  <a:pt x="228121" y="76200"/>
                </a:lnTo>
                <a:lnTo>
                  <a:pt x="285273" y="47625"/>
                </a:lnTo>
                <a:lnTo>
                  <a:pt x="240821" y="47625"/>
                </a:lnTo>
                <a:lnTo>
                  <a:pt x="240821" y="28575"/>
                </a:lnTo>
                <a:lnTo>
                  <a:pt x="285269" y="28575"/>
                </a:lnTo>
                <a:lnTo>
                  <a:pt x="228121" y="0"/>
                </a:lnTo>
                <a:close/>
              </a:path>
              <a:path w="304800" h="76200">
                <a:moveTo>
                  <a:pt x="228121" y="28575"/>
                </a:moveTo>
                <a:lnTo>
                  <a:pt x="0" y="28575"/>
                </a:lnTo>
                <a:lnTo>
                  <a:pt x="0" y="47625"/>
                </a:lnTo>
                <a:lnTo>
                  <a:pt x="228121" y="47625"/>
                </a:lnTo>
                <a:lnTo>
                  <a:pt x="228121" y="28575"/>
                </a:lnTo>
                <a:close/>
              </a:path>
              <a:path w="304800" h="76200">
                <a:moveTo>
                  <a:pt x="285269" y="28575"/>
                </a:moveTo>
                <a:lnTo>
                  <a:pt x="240821" y="28575"/>
                </a:lnTo>
                <a:lnTo>
                  <a:pt x="240821" y="47625"/>
                </a:lnTo>
                <a:lnTo>
                  <a:pt x="285273" y="47625"/>
                </a:lnTo>
                <a:lnTo>
                  <a:pt x="304321" y="38101"/>
                </a:lnTo>
                <a:lnTo>
                  <a:pt x="285269" y="28575"/>
                </a:lnTo>
                <a:close/>
              </a:path>
            </a:pathLst>
          </a:custGeom>
          <a:solidFill>
            <a:srgbClr val="666666"/>
          </a:solidFill>
        </p:spPr>
        <p:txBody>
          <a:bodyPr wrap="square" lIns="0" tIns="0" rIns="0" bIns="0" rtlCol="0"/>
          <a:lstStyle/>
          <a:p>
            <a:endParaRPr/>
          </a:p>
        </p:txBody>
      </p:sp>
      <p:sp>
        <p:nvSpPr>
          <p:cNvPr id="28" name="object 28"/>
          <p:cNvSpPr/>
          <p:nvPr/>
        </p:nvSpPr>
        <p:spPr>
          <a:xfrm>
            <a:off x="6915703" y="4597835"/>
            <a:ext cx="76200" cy="321310"/>
          </a:xfrm>
          <a:custGeom>
            <a:avLst/>
            <a:gdLst/>
            <a:ahLst/>
            <a:cxnLst/>
            <a:rect l="l" t="t" r="r" b="b"/>
            <a:pathLst>
              <a:path w="76200" h="321310">
                <a:moveTo>
                  <a:pt x="47625" y="76199"/>
                </a:moveTo>
                <a:lnTo>
                  <a:pt x="28575" y="76199"/>
                </a:lnTo>
                <a:lnTo>
                  <a:pt x="28576" y="320715"/>
                </a:lnTo>
                <a:lnTo>
                  <a:pt x="47626" y="320715"/>
                </a:lnTo>
                <a:lnTo>
                  <a:pt x="47625" y="76199"/>
                </a:lnTo>
                <a:close/>
              </a:path>
              <a:path w="76200" h="321310">
                <a:moveTo>
                  <a:pt x="38100" y="0"/>
                </a:moveTo>
                <a:lnTo>
                  <a:pt x="0" y="76199"/>
                </a:lnTo>
                <a:lnTo>
                  <a:pt x="28575" y="76199"/>
                </a:lnTo>
                <a:lnTo>
                  <a:pt x="28575" y="63499"/>
                </a:lnTo>
                <a:lnTo>
                  <a:pt x="69850" y="63499"/>
                </a:lnTo>
                <a:lnTo>
                  <a:pt x="38100"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29" name="object 29"/>
          <p:cNvSpPr/>
          <p:nvPr/>
        </p:nvSpPr>
        <p:spPr>
          <a:xfrm>
            <a:off x="7512984" y="4597835"/>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098" y="0"/>
                </a:moveTo>
                <a:lnTo>
                  <a:pt x="0" y="76199"/>
                </a:lnTo>
                <a:lnTo>
                  <a:pt x="28575" y="76199"/>
                </a:lnTo>
                <a:lnTo>
                  <a:pt x="28575" y="63499"/>
                </a:lnTo>
                <a:lnTo>
                  <a:pt x="69850" y="63499"/>
                </a:lnTo>
                <a:lnTo>
                  <a:pt x="38098"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30" name="object 30"/>
          <p:cNvSpPr/>
          <p:nvPr/>
        </p:nvSpPr>
        <p:spPr>
          <a:xfrm>
            <a:off x="8110297" y="4597835"/>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098" y="0"/>
                </a:moveTo>
                <a:lnTo>
                  <a:pt x="0" y="76199"/>
                </a:lnTo>
                <a:lnTo>
                  <a:pt x="28575" y="76199"/>
                </a:lnTo>
                <a:lnTo>
                  <a:pt x="28575" y="63499"/>
                </a:lnTo>
                <a:lnTo>
                  <a:pt x="69850" y="63499"/>
                </a:lnTo>
                <a:lnTo>
                  <a:pt x="38098"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31" name="object 31"/>
          <p:cNvSpPr/>
          <p:nvPr/>
        </p:nvSpPr>
        <p:spPr>
          <a:xfrm>
            <a:off x="8707576" y="4597835"/>
            <a:ext cx="76200" cy="321310"/>
          </a:xfrm>
          <a:custGeom>
            <a:avLst/>
            <a:gdLst/>
            <a:ahLst/>
            <a:cxnLst/>
            <a:rect l="l" t="t" r="r" b="b"/>
            <a:pathLst>
              <a:path w="76200" h="321310">
                <a:moveTo>
                  <a:pt x="47625" y="76199"/>
                </a:moveTo>
                <a:lnTo>
                  <a:pt x="28575" y="76199"/>
                </a:lnTo>
                <a:lnTo>
                  <a:pt x="28576" y="320715"/>
                </a:lnTo>
                <a:lnTo>
                  <a:pt x="47626" y="320715"/>
                </a:lnTo>
                <a:lnTo>
                  <a:pt x="47625" y="76199"/>
                </a:lnTo>
                <a:close/>
              </a:path>
              <a:path w="76200" h="321310">
                <a:moveTo>
                  <a:pt x="38100" y="0"/>
                </a:moveTo>
                <a:lnTo>
                  <a:pt x="0" y="76199"/>
                </a:lnTo>
                <a:lnTo>
                  <a:pt x="28575" y="76199"/>
                </a:lnTo>
                <a:lnTo>
                  <a:pt x="28575" y="63499"/>
                </a:lnTo>
                <a:lnTo>
                  <a:pt x="69850" y="63499"/>
                </a:lnTo>
                <a:lnTo>
                  <a:pt x="38100"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32" name="object 32"/>
          <p:cNvSpPr/>
          <p:nvPr/>
        </p:nvSpPr>
        <p:spPr>
          <a:xfrm>
            <a:off x="9304856" y="4597835"/>
            <a:ext cx="76200" cy="321310"/>
          </a:xfrm>
          <a:custGeom>
            <a:avLst/>
            <a:gdLst/>
            <a:ahLst/>
            <a:cxnLst/>
            <a:rect l="l" t="t" r="r" b="b"/>
            <a:pathLst>
              <a:path w="76200" h="321310">
                <a:moveTo>
                  <a:pt x="47625" y="76199"/>
                </a:moveTo>
                <a:lnTo>
                  <a:pt x="28575" y="76199"/>
                </a:lnTo>
                <a:lnTo>
                  <a:pt x="28576" y="320715"/>
                </a:lnTo>
                <a:lnTo>
                  <a:pt x="47626" y="320715"/>
                </a:lnTo>
                <a:lnTo>
                  <a:pt x="47625" y="76199"/>
                </a:lnTo>
                <a:close/>
              </a:path>
              <a:path w="76200" h="321310">
                <a:moveTo>
                  <a:pt x="38100" y="0"/>
                </a:moveTo>
                <a:lnTo>
                  <a:pt x="0" y="76199"/>
                </a:lnTo>
                <a:lnTo>
                  <a:pt x="28575" y="76199"/>
                </a:lnTo>
                <a:lnTo>
                  <a:pt x="28575" y="63499"/>
                </a:lnTo>
                <a:lnTo>
                  <a:pt x="69850" y="63499"/>
                </a:lnTo>
                <a:lnTo>
                  <a:pt x="38100"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33" name="object 33"/>
          <p:cNvSpPr/>
          <p:nvPr/>
        </p:nvSpPr>
        <p:spPr>
          <a:xfrm>
            <a:off x="9902136" y="4597835"/>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098" y="0"/>
                </a:moveTo>
                <a:lnTo>
                  <a:pt x="0" y="76199"/>
                </a:lnTo>
                <a:lnTo>
                  <a:pt x="28575" y="76199"/>
                </a:lnTo>
                <a:lnTo>
                  <a:pt x="28575" y="63499"/>
                </a:lnTo>
                <a:lnTo>
                  <a:pt x="69850" y="63499"/>
                </a:lnTo>
                <a:lnTo>
                  <a:pt x="38098"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34" name="object 34"/>
          <p:cNvSpPr/>
          <p:nvPr/>
        </p:nvSpPr>
        <p:spPr>
          <a:xfrm>
            <a:off x="10499414" y="4597835"/>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098" y="0"/>
                </a:moveTo>
                <a:lnTo>
                  <a:pt x="0" y="76199"/>
                </a:lnTo>
                <a:lnTo>
                  <a:pt x="28575" y="76199"/>
                </a:lnTo>
                <a:lnTo>
                  <a:pt x="28575" y="63499"/>
                </a:lnTo>
                <a:lnTo>
                  <a:pt x="69850" y="63499"/>
                </a:lnTo>
                <a:lnTo>
                  <a:pt x="38098"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35" name="object 35"/>
          <p:cNvSpPr/>
          <p:nvPr/>
        </p:nvSpPr>
        <p:spPr>
          <a:xfrm>
            <a:off x="6915713" y="3432163"/>
            <a:ext cx="76200" cy="321310"/>
          </a:xfrm>
          <a:custGeom>
            <a:avLst/>
            <a:gdLst/>
            <a:ahLst/>
            <a:cxnLst/>
            <a:rect l="l" t="t" r="r" b="b"/>
            <a:pathLst>
              <a:path w="76200" h="321310">
                <a:moveTo>
                  <a:pt x="47625" y="76199"/>
                </a:moveTo>
                <a:lnTo>
                  <a:pt x="28575" y="76199"/>
                </a:lnTo>
                <a:lnTo>
                  <a:pt x="28576" y="320715"/>
                </a:lnTo>
                <a:lnTo>
                  <a:pt x="47626" y="320715"/>
                </a:lnTo>
                <a:lnTo>
                  <a:pt x="47625" y="76199"/>
                </a:lnTo>
                <a:close/>
              </a:path>
              <a:path w="76200" h="321310">
                <a:moveTo>
                  <a:pt x="38100" y="0"/>
                </a:moveTo>
                <a:lnTo>
                  <a:pt x="0" y="76200"/>
                </a:lnTo>
                <a:lnTo>
                  <a:pt x="28575" y="76199"/>
                </a:lnTo>
                <a:lnTo>
                  <a:pt x="28575" y="63500"/>
                </a:lnTo>
                <a:lnTo>
                  <a:pt x="69849" y="63498"/>
                </a:lnTo>
                <a:lnTo>
                  <a:pt x="38100" y="0"/>
                </a:lnTo>
                <a:close/>
              </a:path>
              <a:path w="76200" h="321310">
                <a:moveTo>
                  <a:pt x="47625" y="63498"/>
                </a:moveTo>
                <a:lnTo>
                  <a:pt x="28575" y="63500"/>
                </a:lnTo>
                <a:lnTo>
                  <a:pt x="28575" y="76199"/>
                </a:lnTo>
                <a:lnTo>
                  <a:pt x="47625" y="76199"/>
                </a:lnTo>
                <a:lnTo>
                  <a:pt x="47625" y="63498"/>
                </a:lnTo>
                <a:close/>
              </a:path>
              <a:path w="76200" h="321310">
                <a:moveTo>
                  <a:pt x="69849" y="63498"/>
                </a:moveTo>
                <a:lnTo>
                  <a:pt x="47625" y="63498"/>
                </a:lnTo>
                <a:lnTo>
                  <a:pt x="47625" y="76199"/>
                </a:lnTo>
                <a:lnTo>
                  <a:pt x="76200" y="76198"/>
                </a:lnTo>
                <a:lnTo>
                  <a:pt x="69849" y="63498"/>
                </a:lnTo>
                <a:close/>
              </a:path>
            </a:pathLst>
          </a:custGeom>
          <a:solidFill>
            <a:srgbClr val="666666"/>
          </a:solidFill>
        </p:spPr>
        <p:txBody>
          <a:bodyPr wrap="square" lIns="0" tIns="0" rIns="0" bIns="0" rtlCol="0"/>
          <a:lstStyle/>
          <a:p>
            <a:endParaRPr/>
          </a:p>
        </p:txBody>
      </p:sp>
      <p:sp>
        <p:nvSpPr>
          <p:cNvPr id="36" name="object 36"/>
          <p:cNvSpPr/>
          <p:nvPr/>
        </p:nvSpPr>
        <p:spPr>
          <a:xfrm>
            <a:off x="7512993" y="3432163"/>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098" y="0"/>
                </a:moveTo>
                <a:lnTo>
                  <a:pt x="0" y="76200"/>
                </a:lnTo>
                <a:lnTo>
                  <a:pt x="28575" y="76199"/>
                </a:lnTo>
                <a:lnTo>
                  <a:pt x="28575" y="63500"/>
                </a:lnTo>
                <a:lnTo>
                  <a:pt x="69849" y="63498"/>
                </a:lnTo>
                <a:lnTo>
                  <a:pt x="38098" y="0"/>
                </a:lnTo>
                <a:close/>
              </a:path>
              <a:path w="76200" h="321310">
                <a:moveTo>
                  <a:pt x="47625" y="63498"/>
                </a:moveTo>
                <a:lnTo>
                  <a:pt x="28575" y="63500"/>
                </a:lnTo>
                <a:lnTo>
                  <a:pt x="28575" y="76199"/>
                </a:lnTo>
                <a:lnTo>
                  <a:pt x="47625" y="76199"/>
                </a:lnTo>
                <a:lnTo>
                  <a:pt x="47625" y="63498"/>
                </a:lnTo>
                <a:close/>
              </a:path>
              <a:path w="76200" h="321310">
                <a:moveTo>
                  <a:pt x="69849" y="63498"/>
                </a:moveTo>
                <a:lnTo>
                  <a:pt x="47625" y="63498"/>
                </a:lnTo>
                <a:lnTo>
                  <a:pt x="47625" y="76199"/>
                </a:lnTo>
                <a:lnTo>
                  <a:pt x="76200" y="76198"/>
                </a:lnTo>
                <a:lnTo>
                  <a:pt x="69849" y="63498"/>
                </a:lnTo>
                <a:close/>
              </a:path>
            </a:pathLst>
          </a:custGeom>
          <a:solidFill>
            <a:srgbClr val="666666"/>
          </a:solidFill>
        </p:spPr>
        <p:txBody>
          <a:bodyPr wrap="square" lIns="0" tIns="0" rIns="0" bIns="0" rtlCol="0"/>
          <a:lstStyle/>
          <a:p>
            <a:endParaRPr/>
          </a:p>
        </p:txBody>
      </p:sp>
      <p:sp>
        <p:nvSpPr>
          <p:cNvPr id="37" name="object 37"/>
          <p:cNvSpPr/>
          <p:nvPr/>
        </p:nvSpPr>
        <p:spPr>
          <a:xfrm>
            <a:off x="8110307" y="3432163"/>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100" y="0"/>
                </a:moveTo>
                <a:lnTo>
                  <a:pt x="0" y="76200"/>
                </a:lnTo>
                <a:lnTo>
                  <a:pt x="28575" y="76199"/>
                </a:lnTo>
                <a:lnTo>
                  <a:pt x="28575" y="63500"/>
                </a:lnTo>
                <a:lnTo>
                  <a:pt x="69849" y="63498"/>
                </a:lnTo>
                <a:lnTo>
                  <a:pt x="38100" y="0"/>
                </a:lnTo>
                <a:close/>
              </a:path>
              <a:path w="76200" h="321310">
                <a:moveTo>
                  <a:pt x="47625" y="63498"/>
                </a:moveTo>
                <a:lnTo>
                  <a:pt x="28575" y="63500"/>
                </a:lnTo>
                <a:lnTo>
                  <a:pt x="28575" y="76199"/>
                </a:lnTo>
                <a:lnTo>
                  <a:pt x="47625" y="76199"/>
                </a:lnTo>
                <a:lnTo>
                  <a:pt x="47625" y="63498"/>
                </a:lnTo>
                <a:close/>
              </a:path>
              <a:path w="76200" h="321310">
                <a:moveTo>
                  <a:pt x="69849" y="63498"/>
                </a:moveTo>
                <a:lnTo>
                  <a:pt x="47625" y="63498"/>
                </a:lnTo>
                <a:lnTo>
                  <a:pt x="47625" y="76199"/>
                </a:lnTo>
                <a:lnTo>
                  <a:pt x="76200" y="76198"/>
                </a:lnTo>
                <a:lnTo>
                  <a:pt x="69849" y="63498"/>
                </a:lnTo>
                <a:close/>
              </a:path>
            </a:pathLst>
          </a:custGeom>
          <a:solidFill>
            <a:srgbClr val="666666"/>
          </a:solidFill>
        </p:spPr>
        <p:txBody>
          <a:bodyPr wrap="square" lIns="0" tIns="0" rIns="0" bIns="0" rtlCol="0"/>
          <a:lstStyle/>
          <a:p>
            <a:endParaRPr/>
          </a:p>
        </p:txBody>
      </p:sp>
      <p:sp>
        <p:nvSpPr>
          <p:cNvPr id="38" name="object 38"/>
          <p:cNvSpPr/>
          <p:nvPr/>
        </p:nvSpPr>
        <p:spPr>
          <a:xfrm>
            <a:off x="8707586" y="3432163"/>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100" y="0"/>
                </a:moveTo>
                <a:lnTo>
                  <a:pt x="0" y="76200"/>
                </a:lnTo>
                <a:lnTo>
                  <a:pt x="28575" y="76199"/>
                </a:lnTo>
                <a:lnTo>
                  <a:pt x="28575" y="63500"/>
                </a:lnTo>
                <a:lnTo>
                  <a:pt x="69849" y="63498"/>
                </a:lnTo>
                <a:lnTo>
                  <a:pt x="38100" y="0"/>
                </a:lnTo>
                <a:close/>
              </a:path>
              <a:path w="76200" h="321310">
                <a:moveTo>
                  <a:pt x="47625" y="63498"/>
                </a:moveTo>
                <a:lnTo>
                  <a:pt x="28575" y="63500"/>
                </a:lnTo>
                <a:lnTo>
                  <a:pt x="28575" y="76199"/>
                </a:lnTo>
                <a:lnTo>
                  <a:pt x="47625" y="76199"/>
                </a:lnTo>
                <a:lnTo>
                  <a:pt x="47625" y="63498"/>
                </a:lnTo>
                <a:close/>
              </a:path>
              <a:path w="76200" h="321310">
                <a:moveTo>
                  <a:pt x="69849" y="63498"/>
                </a:moveTo>
                <a:lnTo>
                  <a:pt x="47625" y="63498"/>
                </a:lnTo>
                <a:lnTo>
                  <a:pt x="47625" y="76199"/>
                </a:lnTo>
                <a:lnTo>
                  <a:pt x="76200" y="76198"/>
                </a:lnTo>
                <a:lnTo>
                  <a:pt x="69849" y="63498"/>
                </a:lnTo>
                <a:close/>
              </a:path>
            </a:pathLst>
          </a:custGeom>
          <a:solidFill>
            <a:srgbClr val="666666"/>
          </a:solidFill>
        </p:spPr>
        <p:txBody>
          <a:bodyPr wrap="square" lIns="0" tIns="0" rIns="0" bIns="0" rtlCol="0"/>
          <a:lstStyle/>
          <a:p>
            <a:endParaRPr/>
          </a:p>
        </p:txBody>
      </p:sp>
      <p:sp>
        <p:nvSpPr>
          <p:cNvPr id="39" name="object 39"/>
          <p:cNvSpPr/>
          <p:nvPr/>
        </p:nvSpPr>
        <p:spPr>
          <a:xfrm>
            <a:off x="9304864" y="3432163"/>
            <a:ext cx="76200" cy="321310"/>
          </a:xfrm>
          <a:custGeom>
            <a:avLst/>
            <a:gdLst/>
            <a:ahLst/>
            <a:cxnLst/>
            <a:rect l="l" t="t" r="r" b="b"/>
            <a:pathLst>
              <a:path w="76200" h="321310">
                <a:moveTo>
                  <a:pt x="47625" y="76199"/>
                </a:moveTo>
                <a:lnTo>
                  <a:pt x="28575" y="76199"/>
                </a:lnTo>
                <a:lnTo>
                  <a:pt x="28576" y="320715"/>
                </a:lnTo>
                <a:lnTo>
                  <a:pt x="47626" y="320715"/>
                </a:lnTo>
                <a:lnTo>
                  <a:pt x="47625" y="76199"/>
                </a:lnTo>
                <a:close/>
              </a:path>
              <a:path w="76200" h="321310">
                <a:moveTo>
                  <a:pt x="38100" y="0"/>
                </a:moveTo>
                <a:lnTo>
                  <a:pt x="0" y="76200"/>
                </a:lnTo>
                <a:lnTo>
                  <a:pt x="28575" y="76199"/>
                </a:lnTo>
                <a:lnTo>
                  <a:pt x="28575" y="63500"/>
                </a:lnTo>
                <a:lnTo>
                  <a:pt x="69849" y="63498"/>
                </a:lnTo>
                <a:lnTo>
                  <a:pt x="38100" y="0"/>
                </a:lnTo>
                <a:close/>
              </a:path>
              <a:path w="76200" h="321310">
                <a:moveTo>
                  <a:pt x="47625" y="63498"/>
                </a:moveTo>
                <a:lnTo>
                  <a:pt x="28575" y="63500"/>
                </a:lnTo>
                <a:lnTo>
                  <a:pt x="28575" y="76199"/>
                </a:lnTo>
                <a:lnTo>
                  <a:pt x="47625" y="76199"/>
                </a:lnTo>
                <a:lnTo>
                  <a:pt x="47625" y="63498"/>
                </a:lnTo>
                <a:close/>
              </a:path>
              <a:path w="76200" h="321310">
                <a:moveTo>
                  <a:pt x="69849" y="63498"/>
                </a:moveTo>
                <a:lnTo>
                  <a:pt x="47625" y="63498"/>
                </a:lnTo>
                <a:lnTo>
                  <a:pt x="47625" y="76199"/>
                </a:lnTo>
                <a:lnTo>
                  <a:pt x="76200" y="76198"/>
                </a:lnTo>
                <a:lnTo>
                  <a:pt x="69849" y="63498"/>
                </a:lnTo>
                <a:close/>
              </a:path>
            </a:pathLst>
          </a:custGeom>
          <a:solidFill>
            <a:srgbClr val="666666"/>
          </a:solidFill>
        </p:spPr>
        <p:txBody>
          <a:bodyPr wrap="square" lIns="0" tIns="0" rIns="0" bIns="0" rtlCol="0"/>
          <a:lstStyle/>
          <a:p>
            <a:endParaRPr/>
          </a:p>
        </p:txBody>
      </p:sp>
      <p:sp>
        <p:nvSpPr>
          <p:cNvPr id="40" name="object 40"/>
          <p:cNvSpPr/>
          <p:nvPr/>
        </p:nvSpPr>
        <p:spPr>
          <a:xfrm>
            <a:off x="9902145" y="3432163"/>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098" y="0"/>
                </a:moveTo>
                <a:lnTo>
                  <a:pt x="0" y="76200"/>
                </a:lnTo>
                <a:lnTo>
                  <a:pt x="28575" y="76199"/>
                </a:lnTo>
                <a:lnTo>
                  <a:pt x="28575" y="63500"/>
                </a:lnTo>
                <a:lnTo>
                  <a:pt x="69849" y="63498"/>
                </a:lnTo>
                <a:lnTo>
                  <a:pt x="38098" y="0"/>
                </a:lnTo>
                <a:close/>
              </a:path>
              <a:path w="76200" h="321310">
                <a:moveTo>
                  <a:pt x="47625" y="63498"/>
                </a:moveTo>
                <a:lnTo>
                  <a:pt x="28575" y="63500"/>
                </a:lnTo>
                <a:lnTo>
                  <a:pt x="28575" y="76199"/>
                </a:lnTo>
                <a:lnTo>
                  <a:pt x="47625" y="76199"/>
                </a:lnTo>
                <a:lnTo>
                  <a:pt x="47625" y="63498"/>
                </a:lnTo>
                <a:close/>
              </a:path>
              <a:path w="76200" h="321310">
                <a:moveTo>
                  <a:pt x="69849" y="63498"/>
                </a:moveTo>
                <a:lnTo>
                  <a:pt x="47625" y="63498"/>
                </a:lnTo>
                <a:lnTo>
                  <a:pt x="47625" y="76199"/>
                </a:lnTo>
                <a:lnTo>
                  <a:pt x="76200" y="76198"/>
                </a:lnTo>
                <a:lnTo>
                  <a:pt x="69849" y="63498"/>
                </a:lnTo>
                <a:close/>
              </a:path>
            </a:pathLst>
          </a:custGeom>
          <a:solidFill>
            <a:srgbClr val="666666"/>
          </a:solidFill>
        </p:spPr>
        <p:txBody>
          <a:bodyPr wrap="square" lIns="0" tIns="0" rIns="0" bIns="0" rtlCol="0"/>
          <a:lstStyle/>
          <a:p>
            <a:endParaRPr/>
          </a:p>
        </p:txBody>
      </p:sp>
      <p:sp>
        <p:nvSpPr>
          <p:cNvPr id="41" name="object 41"/>
          <p:cNvSpPr/>
          <p:nvPr/>
        </p:nvSpPr>
        <p:spPr>
          <a:xfrm>
            <a:off x="10499424" y="3432163"/>
            <a:ext cx="76200" cy="321310"/>
          </a:xfrm>
          <a:custGeom>
            <a:avLst/>
            <a:gdLst/>
            <a:ahLst/>
            <a:cxnLst/>
            <a:rect l="l" t="t" r="r" b="b"/>
            <a:pathLst>
              <a:path w="76200" h="321310">
                <a:moveTo>
                  <a:pt x="47625" y="76199"/>
                </a:moveTo>
                <a:lnTo>
                  <a:pt x="28575" y="76199"/>
                </a:lnTo>
                <a:lnTo>
                  <a:pt x="28576" y="320715"/>
                </a:lnTo>
                <a:lnTo>
                  <a:pt x="47626" y="320715"/>
                </a:lnTo>
                <a:lnTo>
                  <a:pt x="47625" y="76199"/>
                </a:lnTo>
                <a:close/>
              </a:path>
              <a:path w="76200" h="321310">
                <a:moveTo>
                  <a:pt x="38100" y="0"/>
                </a:moveTo>
                <a:lnTo>
                  <a:pt x="0" y="76200"/>
                </a:lnTo>
                <a:lnTo>
                  <a:pt x="28575" y="76199"/>
                </a:lnTo>
                <a:lnTo>
                  <a:pt x="28575" y="63500"/>
                </a:lnTo>
                <a:lnTo>
                  <a:pt x="69849" y="63498"/>
                </a:lnTo>
                <a:lnTo>
                  <a:pt x="38100" y="0"/>
                </a:lnTo>
                <a:close/>
              </a:path>
              <a:path w="76200" h="321310">
                <a:moveTo>
                  <a:pt x="47625" y="63498"/>
                </a:moveTo>
                <a:lnTo>
                  <a:pt x="28575" y="63500"/>
                </a:lnTo>
                <a:lnTo>
                  <a:pt x="28575" y="76199"/>
                </a:lnTo>
                <a:lnTo>
                  <a:pt x="47625" y="76199"/>
                </a:lnTo>
                <a:lnTo>
                  <a:pt x="47625" y="63498"/>
                </a:lnTo>
                <a:close/>
              </a:path>
              <a:path w="76200" h="321310">
                <a:moveTo>
                  <a:pt x="69849" y="63498"/>
                </a:moveTo>
                <a:lnTo>
                  <a:pt x="47625" y="63498"/>
                </a:lnTo>
                <a:lnTo>
                  <a:pt x="47625" y="76199"/>
                </a:lnTo>
                <a:lnTo>
                  <a:pt x="76200" y="76198"/>
                </a:lnTo>
                <a:lnTo>
                  <a:pt x="69849" y="63498"/>
                </a:lnTo>
                <a:close/>
              </a:path>
            </a:pathLst>
          </a:custGeom>
          <a:solidFill>
            <a:srgbClr val="666666"/>
          </a:solidFill>
        </p:spPr>
        <p:txBody>
          <a:bodyPr wrap="square" lIns="0" tIns="0" rIns="0" bIns="0" rtlCol="0"/>
          <a:lstStyle/>
          <a:p>
            <a:endParaRPr/>
          </a:p>
        </p:txBody>
      </p:sp>
      <p:sp>
        <p:nvSpPr>
          <p:cNvPr id="42" name="object 42"/>
          <p:cNvSpPr txBox="1"/>
          <p:nvPr/>
        </p:nvSpPr>
        <p:spPr>
          <a:xfrm>
            <a:off x="6807243" y="4918551"/>
            <a:ext cx="293370" cy="842010"/>
          </a:xfrm>
          <a:prstGeom prst="rect">
            <a:avLst/>
          </a:prstGeom>
          <a:solidFill>
            <a:srgbClr val="F4CCCC"/>
          </a:solidFill>
          <a:ln w="9525">
            <a:solidFill>
              <a:srgbClr val="666666"/>
            </a:solidFill>
          </a:ln>
        </p:spPr>
        <p:txBody>
          <a:bodyPr vert="horz" wrap="square" lIns="0" tIns="256540" rIns="0" bIns="0" rtlCol="0">
            <a:spAutoFit/>
          </a:bodyPr>
          <a:lstStyle/>
          <a:p>
            <a:pPr marL="65405">
              <a:lnSpc>
                <a:spcPct val="100000"/>
              </a:lnSpc>
              <a:spcBef>
                <a:spcPts val="2020"/>
              </a:spcBef>
            </a:pPr>
            <a:r>
              <a:rPr sz="1800" spc="-5" dirty="0">
                <a:latin typeface="Calibri"/>
                <a:cs typeface="Calibri"/>
              </a:rPr>
              <a:t>x</a:t>
            </a:r>
            <a:r>
              <a:rPr sz="1800" spc="-7" baseline="-13888" dirty="0">
                <a:latin typeface="Calibri"/>
                <a:cs typeface="Calibri"/>
              </a:rPr>
              <a:t>0</a:t>
            </a:r>
            <a:endParaRPr sz="1800" baseline="-13888">
              <a:latin typeface="Calibri"/>
              <a:cs typeface="Calibri"/>
            </a:endParaRPr>
          </a:p>
        </p:txBody>
      </p:sp>
      <p:sp>
        <p:nvSpPr>
          <p:cNvPr id="50" name="object 50"/>
          <p:cNvSpPr txBox="1"/>
          <p:nvPr/>
        </p:nvSpPr>
        <p:spPr>
          <a:xfrm>
            <a:off x="8257578" y="5960824"/>
            <a:ext cx="615950" cy="413384"/>
          </a:xfrm>
          <a:prstGeom prst="rect">
            <a:avLst/>
          </a:prstGeom>
        </p:spPr>
        <p:txBody>
          <a:bodyPr vert="horz" wrap="square" lIns="0" tIns="0" rIns="0" bIns="0" rtlCol="0">
            <a:spAutoFit/>
          </a:bodyPr>
          <a:lstStyle/>
          <a:p>
            <a:pPr marL="12700">
              <a:lnSpc>
                <a:spcPts val="2980"/>
              </a:lnSpc>
            </a:pPr>
            <a:r>
              <a:rPr sz="2500" dirty="0">
                <a:latin typeface="Calibri"/>
                <a:cs typeface="Calibri"/>
              </a:rPr>
              <a:t>ti</a:t>
            </a:r>
            <a:r>
              <a:rPr sz="2500" spc="-10" dirty="0">
                <a:latin typeface="Calibri"/>
                <a:cs typeface="Calibri"/>
              </a:rPr>
              <a:t>m</a:t>
            </a:r>
            <a:r>
              <a:rPr sz="2500" dirty="0">
                <a:latin typeface="Calibri"/>
                <a:cs typeface="Calibri"/>
              </a:rPr>
              <a:t>e</a:t>
            </a:r>
            <a:endParaRPr sz="2500">
              <a:latin typeface="Calibri"/>
              <a:cs typeface="Calibri"/>
            </a:endParaRPr>
          </a:p>
        </p:txBody>
      </p:sp>
      <p:sp>
        <p:nvSpPr>
          <p:cNvPr id="43" name="object 43"/>
          <p:cNvSpPr txBox="1"/>
          <p:nvPr/>
        </p:nvSpPr>
        <p:spPr>
          <a:xfrm>
            <a:off x="7404523" y="4918551"/>
            <a:ext cx="293370" cy="842010"/>
          </a:xfrm>
          <a:prstGeom prst="rect">
            <a:avLst/>
          </a:prstGeom>
          <a:solidFill>
            <a:srgbClr val="F4CCCC"/>
          </a:solidFill>
          <a:ln w="9525">
            <a:solidFill>
              <a:srgbClr val="666666"/>
            </a:solidFill>
          </a:ln>
        </p:spPr>
        <p:txBody>
          <a:bodyPr vert="horz" wrap="square" lIns="0" tIns="5715" rIns="0" bIns="0" rtlCol="0">
            <a:spAutoFit/>
          </a:bodyPr>
          <a:lstStyle/>
          <a:p>
            <a:pPr>
              <a:lnSpc>
                <a:spcPct val="100000"/>
              </a:lnSpc>
              <a:spcBef>
                <a:spcPts val="45"/>
              </a:spcBef>
            </a:pPr>
            <a:endParaRPr sz="1800">
              <a:latin typeface="Times New Roman"/>
              <a:cs typeface="Times New Roman"/>
            </a:endParaRPr>
          </a:p>
          <a:p>
            <a:pPr marL="56515">
              <a:lnSpc>
                <a:spcPct val="100000"/>
              </a:lnSpc>
              <a:spcBef>
                <a:spcPts val="5"/>
              </a:spcBef>
            </a:pPr>
            <a:r>
              <a:rPr sz="1800" spc="-5" dirty="0">
                <a:latin typeface="Calibri"/>
                <a:cs typeface="Calibri"/>
              </a:rPr>
              <a:t>x</a:t>
            </a:r>
            <a:r>
              <a:rPr sz="1800" spc="-7" baseline="-13888" dirty="0">
                <a:latin typeface="Calibri"/>
                <a:cs typeface="Calibri"/>
              </a:rPr>
              <a:t>1</a:t>
            </a:r>
            <a:endParaRPr sz="1800" baseline="-13888">
              <a:latin typeface="Calibri"/>
              <a:cs typeface="Calibri"/>
            </a:endParaRPr>
          </a:p>
        </p:txBody>
      </p:sp>
      <p:sp>
        <p:nvSpPr>
          <p:cNvPr id="44" name="object 44"/>
          <p:cNvSpPr txBox="1"/>
          <p:nvPr/>
        </p:nvSpPr>
        <p:spPr>
          <a:xfrm>
            <a:off x="8001835" y="4918551"/>
            <a:ext cx="293370" cy="842010"/>
          </a:xfrm>
          <a:prstGeom prst="rect">
            <a:avLst/>
          </a:prstGeom>
          <a:solidFill>
            <a:srgbClr val="F4CCCC"/>
          </a:solidFill>
          <a:ln w="9525">
            <a:solidFill>
              <a:srgbClr val="666666"/>
            </a:solidFill>
          </a:ln>
        </p:spPr>
        <p:txBody>
          <a:bodyPr vert="horz" wrap="square" lIns="0" tIns="5715" rIns="0" bIns="0" rtlCol="0">
            <a:spAutoFit/>
          </a:bodyPr>
          <a:lstStyle/>
          <a:p>
            <a:pPr>
              <a:lnSpc>
                <a:spcPct val="100000"/>
              </a:lnSpc>
              <a:spcBef>
                <a:spcPts val="45"/>
              </a:spcBef>
            </a:pPr>
            <a:endParaRPr sz="1800">
              <a:latin typeface="Times New Roman"/>
              <a:cs typeface="Times New Roman"/>
            </a:endParaRPr>
          </a:p>
          <a:p>
            <a:pPr marL="75565">
              <a:lnSpc>
                <a:spcPct val="100000"/>
              </a:lnSpc>
              <a:spcBef>
                <a:spcPts val="5"/>
              </a:spcBef>
            </a:pPr>
            <a:r>
              <a:rPr sz="1800" spc="-5" dirty="0">
                <a:latin typeface="Calibri"/>
                <a:cs typeface="Calibri"/>
              </a:rPr>
              <a:t>x</a:t>
            </a:r>
            <a:r>
              <a:rPr sz="1800" spc="-7" baseline="-13888" dirty="0">
                <a:latin typeface="Calibri"/>
                <a:cs typeface="Calibri"/>
              </a:rPr>
              <a:t>2</a:t>
            </a:r>
            <a:endParaRPr sz="1800" baseline="-13888">
              <a:latin typeface="Calibri"/>
              <a:cs typeface="Calibri"/>
            </a:endParaRPr>
          </a:p>
        </p:txBody>
      </p:sp>
      <p:sp>
        <p:nvSpPr>
          <p:cNvPr id="45" name="object 45"/>
          <p:cNvSpPr txBox="1"/>
          <p:nvPr/>
        </p:nvSpPr>
        <p:spPr>
          <a:xfrm>
            <a:off x="8599113" y="4918551"/>
            <a:ext cx="293370" cy="842010"/>
          </a:xfrm>
          <a:prstGeom prst="rect">
            <a:avLst/>
          </a:prstGeom>
          <a:solidFill>
            <a:srgbClr val="F4CCCC"/>
          </a:solidFill>
          <a:ln w="9525">
            <a:solidFill>
              <a:srgbClr val="666666"/>
            </a:solidFill>
          </a:ln>
        </p:spPr>
        <p:txBody>
          <a:bodyPr vert="horz" wrap="square" lIns="0" tIns="5715" rIns="0" bIns="0" rtlCol="0">
            <a:spAutoFit/>
          </a:bodyPr>
          <a:lstStyle/>
          <a:p>
            <a:pPr>
              <a:lnSpc>
                <a:spcPct val="100000"/>
              </a:lnSpc>
              <a:spcBef>
                <a:spcPts val="45"/>
              </a:spcBef>
            </a:pPr>
            <a:endParaRPr sz="1800">
              <a:latin typeface="Times New Roman"/>
              <a:cs typeface="Times New Roman"/>
            </a:endParaRPr>
          </a:p>
          <a:p>
            <a:pPr marL="56515">
              <a:lnSpc>
                <a:spcPct val="100000"/>
              </a:lnSpc>
              <a:spcBef>
                <a:spcPts val="5"/>
              </a:spcBef>
            </a:pPr>
            <a:r>
              <a:rPr sz="1800" spc="-5" dirty="0">
                <a:latin typeface="Calibri"/>
                <a:cs typeface="Calibri"/>
              </a:rPr>
              <a:t>x</a:t>
            </a:r>
            <a:r>
              <a:rPr sz="1800" spc="-7" baseline="-13888" dirty="0">
                <a:latin typeface="Calibri"/>
                <a:cs typeface="Calibri"/>
              </a:rPr>
              <a:t>3</a:t>
            </a:r>
            <a:endParaRPr sz="1800" baseline="-13888">
              <a:latin typeface="Calibri"/>
              <a:cs typeface="Calibri"/>
            </a:endParaRPr>
          </a:p>
        </p:txBody>
      </p:sp>
      <p:sp>
        <p:nvSpPr>
          <p:cNvPr id="46" name="object 46"/>
          <p:cNvSpPr txBox="1"/>
          <p:nvPr/>
        </p:nvSpPr>
        <p:spPr>
          <a:xfrm>
            <a:off x="9196395" y="4918551"/>
            <a:ext cx="293370" cy="842010"/>
          </a:xfrm>
          <a:prstGeom prst="rect">
            <a:avLst/>
          </a:prstGeom>
          <a:solidFill>
            <a:srgbClr val="F4CCCC"/>
          </a:solidFill>
          <a:ln w="9525">
            <a:solidFill>
              <a:srgbClr val="666666"/>
            </a:solidFill>
          </a:ln>
        </p:spPr>
        <p:txBody>
          <a:bodyPr vert="horz" wrap="square" lIns="0" tIns="5715" rIns="0" bIns="0" rtlCol="0">
            <a:spAutoFit/>
          </a:bodyPr>
          <a:lstStyle/>
          <a:p>
            <a:pPr>
              <a:lnSpc>
                <a:spcPct val="100000"/>
              </a:lnSpc>
              <a:spcBef>
                <a:spcPts val="45"/>
              </a:spcBef>
            </a:pPr>
            <a:endParaRPr sz="1800">
              <a:latin typeface="Times New Roman"/>
              <a:cs typeface="Times New Roman"/>
            </a:endParaRPr>
          </a:p>
          <a:p>
            <a:pPr marL="63500">
              <a:lnSpc>
                <a:spcPct val="100000"/>
              </a:lnSpc>
              <a:spcBef>
                <a:spcPts val="5"/>
              </a:spcBef>
            </a:pPr>
            <a:r>
              <a:rPr sz="1800" spc="-5" dirty="0">
                <a:latin typeface="Calibri"/>
                <a:cs typeface="Calibri"/>
              </a:rPr>
              <a:t>x</a:t>
            </a:r>
            <a:r>
              <a:rPr sz="1800" spc="-7" baseline="-13888" dirty="0">
                <a:latin typeface="Calibri"/>
                <a:cs typeface="Calibri"/>
              </a:rPr>
              <a:t>4</a:t>
            </a:r>
            <a:endParaRPr sz="1800" baseline="-13888">
              <a:latin typeface="Calibri"/>
              <a:cs typeface="Calibri"/>
            </a:endParaRPr>
          </a:p>
        </p:txBody>
      </p:sp>
      <p:sp>
        <p:nvSpPr>
          <p:cNvPr id="47" name="object 47"/>
          <p:cNvSpPr txBox="1"/>
          <p:nvPr/>
        </p:nvSpPr>
        <p:spPr>
          <a:xfrm>
            <a:off x="9793675" y="4918551"/>
            <a:ext cx="293370" cy="842010"/>
          </a:xfrm>
          <a:prstGeom prst="rect">
            <a:avLst/>
          </a:prstGeom>
          <a:solidFill>
            <a:srgbClr val="F4CCCC"/>
          </a:solidFill>
          <a:ln w="9525">
            <a:solidFill>
              <a:srgbClr val="666666"/>
            </a:solidFill>
          </a:ln>
        </p:spPr>
        <p:txBody>
          <a:bodyPr vert="horz" wrap="square" lIns="0" tIns="256540" rIns="0" bIns="0" rtlCol="0">
            <a:spAutoFit/>
          </a:bodyPr>
          <a:lstStyle/>
          <a:p>
            <a:pPr marL="56515">
              <a:lnSpc>
                <a:spcPct val="100000"/>
              </a:lnSpc>
              <a:spcBef>
                <a:spcPts val="2020"/>
              </a:spcBef>
            </a:pPr>
            <a:r>
              <a:rPr sz="1800" spc="-5" dirty="0">
                <a:latin typeface="Calibri"/>
                <a:cs typeface="Calibri"/>
              </a:rPr>
              <a:t>x</a:t>
            </a:r>
            <a:r>
              <a:rPr sz="1800" spc="-7" baseline="-13888" dirty="0">
                <a:latin typeface="Calibri"/>
                <a:cs typeface="Calibri"/>
              </a:rPr>
              <a:t>5</a:t>
            </a:r>
            <a:endParaRPr sz="1800" baseline="-13888">
              <a:latin typeface="Calibri"/>
              <a:cs typeface="Calibri"/>
            </a:endParaRPr>
          </a:p>
        </p:txBody>
      </p:sp>
      <p:sp>
        <p:nvSpPr>
          <p:cNvPr id="48" name="object 48"/>
          <p:cNvSpPr txBox="1"/>
          <p:nvPr/>
        </p:nvSpPr>
        <p:spPr>
          <a:xfrm>
            <a:off x="10390954" y="4918551"/>
            <a:ext cx="293370" cy="842010"/>
          </a:xfrm>
          <a:prstGeom prst="rect">
            <a:avLst/>
          </a:prstGeom>
          <a:solidFill>
            <a:srgbClr val="F4CCCC"/>
          </a:solidFill>
          <a:ln w="9525">
            <a:solidFill>
              <a:srgbClr val="666666"/>
            </a:solidFill>
          </a:ln>
        </p:spPr>
        <p:txBody>
          <a:bodyPr vert="horz" wrap="square" lIns="0" tIns="1905" rIns="0" bIns="0" rtlCol="0">
            <a:spAutoFit/>
          </a:bodyPr>
          <a:lstStyle/>
          <a:p>
            <a:pPr>
              <a:lnSpc>
                <a:spcPct val="100000"/>
              </a:lnSpc>
              <a:spcBef>
                <a:spcPts val="15"/>
              </a:spcBef>
            </a:pPr>
            <a:endParaRPr sz="1850">
              <a:latin typeface="Times New Roman"/>
              <a:cs typeface="Times New Roman"/>
            </a:endParaRPr>
          </a:p>
          <a:p>
            <a:pPr marL="93345">
              <a:lnSpc>
                <a:spcPct val="100000"/>
              </a:lnSpc>
            </a:pPr>
            <a:r>
              <a:rPr sz="1800" spc="-5" dirty="0">
                <a:latin typeface="Calibri"/>
                <a:cs typeface="Calibri"/>
              </a:rPr>
              <a:t>x</a:t>
            </a:r>
            <a:r>
              <a:rPr sz="1800" spc="-7" baseline="-13888" dirty="0">
                <a:latin typeface="Calibri"/>
                <a:cs typeface="Calibri"/>
              </a:rPr>
              <a:t>6</a:t>
            </a:r>
            <a:endParaRPr sz="1800" baseline="-13888">
              <a:latin typeface="Calibri"/>
              <a:cs typeface="Calibri"/>
            </a:endParaRPr>
          </a:p>
        </p:txBody>
      </p:sp>
      <p:graphicFrame>
        <p:nvGraphicFramePr>
          <p:cNvPr id="49" name="object 49"/>
          <p:cNvGraphicFramePr>
            <a:graphicFrameLocks noGrp="1"/>
          </p:cNvGraphicFramePr>
          <p:nvPr/>
        </p:nvGraphicFramePr>
        <p:xfrm>
          <a:off x="6784326" y="2590869"/>
          <a:ext cx="3877943" cy="2028825"/>
        </p:xfrm>
        <a:graphic>
          <a:graphicData uri="http://schemas.openxmlformats.org/drawingml/2006/table">
            <a:tbl>
              <a:tblPr firstRow="1" bandRow="1">
                <a:tableStyleId>{2D5ABB26-0587-4C30-8999-92F81FD0307C}</a:tableStyleId>
              </a:tblPr>
              <a:tblGrid>
                <a:gridCol w="293370">
                  <a:extLst>
                    <a:ext uri="{9D8B030D-6E8A-4147-A177-3AD203B41FA5}">
                      <a16:colId xmlns:a16="http://schemas.microsoft.com/office/drawing/2014/main" val="20000"/>
                    </a:ext>
                  </a:extLst>
                </a:gridCol>
                <a:gridCol w="311150">
                  <a:extLst>
                    <a:ext uri="{9D8B030D-6E8A-4147-A177-3AD203B41FA5}">
                      <a16:colId xmlns:a16="http://schemas.microsoft.com/office/drawing/2014/main" val="20001"/>
                    </a:ext>
                  </a:extLst>
                </a:gridCol>
                <a:gridCol w="286385">
                  <a:extLst>
                    <a:ext uri="{9D8B030D-6E8A-4147-A177-3AD203B41FA5}">
                      <a16:colId xmlns:a16="http://schemas.microsoft.com/office/drawing/2014/main" val="20002"/>
                    </a:ext>
                  </a:extLst>
                </a:gridCol>
                <a:gridCol w="311150">
                  <a:extLst>
                    <a:ext uri="{9D8B030D-6E8A-4147-A177-3AD203B41FA5}">
                      <a16:colId xmlns:a16="http://schemas.microsoft.com/office/drawing/2014/main" val="20003"/>
                    </a:ext>
                  </a:extLst>
                </a:gridCol>
                <a:gridCol w="286384">
                  <a:extLst>
                    <a:ext uri="{9D8B030D-6E8A-4147-A177-3AD203B41FA5}">
                      <a16:colId xmlns:a16="http://schemas.microsoft.com/office/drawing/2014/main" val="20004"/>
                    </a:ext>
                  </a:extLst>
                </a:gridCol>
                <a:gridCol w="310515">
                  <a:extLst>
                    <a:ext uri="{9D8B030D-6E8A-4147-A177-3AD203B41FA5}">
                      <a16:colId xmlns:a16="http://schemas.microsoft.com/office/drawing/2014/main" val="20005"/>
                    </a:ext>
                  </a:extLst>
                </a:gridCol>
                <a:gridCol w="286385">
                  <a:extLst>
                    <a:ext uri="{9D8B030D-6E8A-4147-A177-3AD203B41FA5}">
                      <a16:colId xmlns:a16="http://schemas.microsoft.com/office/drawing/2014/main" val="20006"/>
                    </a:ext>
                  </a:extLst>
                </a:gridCol>
                <a:gridCol w="311150">
                  <a:extLst>
                    <a:ext uri="{9D8B030D-6E8A-4147-A177-3AD203B41FA5}">
                      <a16:colId xmlns:a16="http://schemas.microsoft.com/office/drawing/2014/main" val="20007"/>
                    </a:ext>
                  </a:extLst>
                </a:gridCol>
                <a:gridCol w="286385">
                  <a:extLst>
                    <a:ext uri="{9D8B030D-6E8A-4147-A177-3AD203B41FA5}">
                      <a16:colId xmlns:a16="http://schemas.microsoft.com/office/drawing/2014/main" val="20008"/>
                    </a:ext>
                  </a:extLst>
                </a:gridCol>
                <a:gridCol w="311150">
                  <a:extLst>
                    <a:ext uri="{9D8B030D-6E8A-4147-A177-3AD203B41FA5}">
                      <a16:colId xmlns:a16="http://schemas.microsoft.com/office/drawing/2014/main" val="20009"/>
                    </a:ext>
                  </a:extLst>
                </a:gridCol>
                <a:gridCol w="286384">
                  <a:extLst>
                    <a:ext uri="{9D8B030D-6E8A-4147-A177-3AD203B41FA5}">
                      <a16:colId xmlns:a16="http://schemas.microsoft.com/office/drawing/2014/main" val="20010"/>
                    </a:ext>
                  </a:extLst>
                </a:gridCol>
                <a:gridCol w="311150">
                  <a:extLst>
                    <a:ext uri="{9D8B030D-6E8A-4147-A177-3AD203B41FA5}">
                      <a16:colId xmlns:a16="http://schemas.microsoft.com/office/drawing/2014/main" val="20011"/>
                    </a:ext>
                  </a:extLst>
                </a:gridCol>
                <a:gridCol w="286385">
                  <a:extLst>
                    <a:ext uri="{9D8B030D-6E8A-4147-A177-3AD203B41FA5}">
                      <a16:colId xmlns:a16="http://schemas.microsoft.com/office/drawing/2014/main" val="20012"/>
                    </a:ext>
                  </a:extLst>
                </a:gridCol>
              </a:tblGrid>
              <a:tr h="841375">
                <a:tc>
                  <a:txBody>
                    <a:bodyPr/>
                    <a:lstStyle/>
                    <a:p>
                      <a:pPr marL="71120">
                        <a:lnSpc>
                          <a:spcPct val="100000"/>
                        </a:lnSpc>
                        <a:spcBef>
                          <a:spcPts val="1845"/>
                        </a:spcBef>
                      </a:pPr>
                      <a:r>
                        <a:rPr sz="1800" spc="-5" dirty="0">
                          <a:latin typeface="Calibri"/>
                          <a:cs typeface="Calibri"/>
                        </a:rPr>
                        <a:t>y</a:t>
                      </a:r>
                      <a:r>
                        <a:rPr sz="1800" spc="-7" baseline="-13888" dirty="0">
                          <a:latin typeface="Calibri"/>
                          <a:cs typeface="Calibri"/>
                        </a:rPr>
                        <a:t>0</a:t>
                      </a:r>
                      <a:endParaRPr sz="1800" baseline="-13888">
                        <a:latin typeface="Calibri"/>
                        <a:cs typeface="Calibri"/>
                      </a:endParaRPr>
                    </a:p>
                  </a:txBody>
                  <a:tcPr marL="0" marR="0" marT="234315" marB="0">
                    <a:lnL w="12700">
                      <a:solidFill>
                        <a:srgbClr val="666666"/>
                      </a:solidFill>
                      <a:prstDash val="solid"/>
                    </a:lnL>
                    <a:lnR w="12700">
                      <a:solidFill>
                        <a:srgbClr val="666666"/>
                      </a:solidFill>
                      <a:prstDash val="solid"/>
                    </a:lnR>
                    <a:lnT w="12700">
                      <a:solidFill>
                        <a:srgbClr val="666666"/>
                      </a:solidFill>
                      <a:prstDash val="solid"/>
                    </a:lnT>
                    <a:solidFill>
                      <a:srgbClr val="C9DAF8"/>
                    </a:solidFill>
                  </a:tcPr>
                </a:tc>
                <a:tc>
                  <a:txBody>
                    <a:bodyPr/>
                    <a:lstStyle/>
                    <a:p>
                      <a:pPr>
                        <a:lnSpc>
                          <a:spcPct val="100000"/>
                        </a:lnSpc>
                      </a:pPr>
                      <a:endParaRPr sz="2300">
                        <a:latin typeface="Times New Roman"/>
                        <a:cs typeface="Times New Roman"/>
                      </a:endParaRPr>
                    </a:p>
                  </a:txBody>
                  <a:tcPr marL="0" marR="0" marT="0" marB="0">
                    <a:lnL w="12700">
                      <a:solidFill>
                        <a:srgbClr val="666666"/>
                      </a:solidFill>
                      <a:prstDash val="solid"/>
                    </a:lnL>
                    <a:solidFill>
                      <a:srgbClr val="C9DAF8"/>
                    </a:solidFill>
                  </a:tcPr>
                </a:tc>
                <a:tc>
                  <a:txBody>
                    <a:bodyPr/>
                    <a:lstStyle/>
                    <a:p>
                      <a:pPr marL="73025">
                        <a:lnSpc>
                          <a:spcPct val="100000"/>
                        </a:lnSpc>
                        <a:spcBef>
                          <a:spcPts val="1939"/>
                        </a:spcBef>
                      </a:pPr>
                      <a:r>
                        <a:rPr sz="1800" spc="-5" dirty="0">
                          <a:latin typeface="Calibri"/>
                          <a:cs typeface="Calibri"/>
                        </a:rPr>
                        <a:t>y</a:t>
                      </a:r>
                      <a:r>
                        <a:rPr sz="1800" spc="-7" baseline="-13888" dirty="0">
                          <a:latin typeface="Calibri"/>
                          <a:cs typeface="Calibri"/>
                        </a:rPr>
                        <a:t>1</a:t>
                      </a:r>
                      <a:endParaRPr sz="1800" baseline="-13888">
                        <a:latin typeface="Calibri"/>
                        <a:cs typeface="Calibri"/>
                      </a:endParaRPr>
                    </a:p>
                  </a:txBody>
                  <a:tcPr marL="0" marR="0" marT="246379" marB="0">
                    <a:lnR w="12700">
                      <a:solidFill>
                        <a:srgbClr val="666666"/>
                      </a:solidFill>
                      <a:prstDash val="solid"/>
                    </a:lnR>
                    <a:lnT w="12700">
                      <a:solidFill>
                        <a:srgbClr val="666666"/>
                      </a:solidFill>
                      <a:prstDash val="solid"/>
                    </a:lnT>
                    <a:solidFill>
                      <a:srgbClr val="C9DAF8"/>
                    </a:solidFill>
                  </a:tcPr>
                </a:tc>
                <a:tc>
                  <a:txBody>
                    <a:bodyPr/>
                    <a:lstStyle/>
                    <a:p>
                      <a:pPr>
                        <a:lnSpc>
                          <a:spcPct val="100000"/>
                        </a:lnSpc>
                      </a:pPr>
                      <a:endParaRPr sz="2300">
                        <a:latin typeface="Times New Roman"/>
                        <a:cs typeface="Times New Roman"/>
                      </a:endParaRPr>
                    </a:p>
                  </a:txBody>
                  <a:tcPr marL="0" marR="0" marT="0" marB="0">
                    <a:lnL w="12700">
                      <a:solidFill>
                        <a:srgbClr val="666666"/>
                      </a:solidFill>
                      <a:prstDash val="solid"/>
                    </a:lnL>
                    <a:solidFill>
                      <a:srgbClr val="C9DAF8"/>
                    </a:solidFill>
                  </a:tcPr>
                </a:tc>
                <a:tc>
                  <a:txBody>
                    <a:bodyPr/>
                    <a:lstStyle/>
                    <a:p>
                      <a:pPr marL="92710">
                        <a:lnSpc>
                          <a:spcPct val="100000"/>
                        </a:lnSpc>
                        <a:spcBef>
                          <a:spcPts val="1939"/>
                        </a:spcBef>
                      </a:pPr>
                      <a:r>
                        <a:rPr sz="1800" spc="-5" dirty="0">
                          <a:latin typeface="Calibri"/>
                          <a:cs typeface="Calibri"/>
                        </a:rPr>
                        <a:t>y</a:t>
                      </a:r>
                      <a:r>
                        <a:rPr sz="1800" baseline="-13888" dirty="0">
                          <a:latin typeface="Calibri"/>
                          <a:cs typeface="Calibri"/>
                        </a:rPr>
                        <a:t>2</a:t>
                      </a:r>
                      <a:endParaRPr sz="1800" baseline="-13888">
                        <a:latin typeface="Calibri"/>
                        <a:cs typeface="Calibri"/>
                      </a:endParaRPr>
                    </a:p>
                  </a:txBody>
                  <a:tcPr marL="0" marR="0" marT="246379" marB="0">
                    <a:lnR w="12700">
                      <a:solidFill>
                        <a:srgbClr val="666666"/>
                      </a:solidFill>
                      <a:prstDash val="solid"/>
                    </a:lnR>
                    <a:lnT w="12700">
                      <a:solidFill>
                        <a:srgbClr val="666666"/>
                      </a:solidFill>
                      <a:prstDash val="solid"/>
                    </a:lnT>
                    <a:solidFill>
                      <a:srgbClr val="C9DAF8"/>
                    </a:solidFill>
                  </a:tcPr>
                </a:tc>
                <a:tc>
                  <a:txBody>
                    <a:bodyPr/>
                    <a:lstStyle/>
                    <a:p>
                      <a:pPr>
                        <a:lnSpc>
                          <a:spcPct val="100000"/>
                        </a:lnSpc>
                      </a:pPr>
                      <a:endParaRPr sz="2300">
                        <a:latin typeface="Times New Roman"/>
                        <a:cs typeface="Times New Roman"/>
                      </a:endParaRPr>
                    </a:p>
                  </a:txBody>
                  <a:tcPr marL="0" marR="0" marT="0" marB="0">
                    <a:lnL w="12700">
                      <a:solidFill>
                        <a:srgbClr val="666666"/>
                      </a:solidFill>
                      <a:prstDash val="solid"/>
                    </a:lnL>
                    <a:solidFill>
                      <a:srgbClr val="C9DAF8"/>
                    </a:solidFill>
                  </a:tcPr>
                </a:tc>
                <a:tc>
                  <a:txBody>
                    <a:bodyPr/>
                    <a:lstStyle/>
                    <a:p>
                      <a:pPr marL="73660">
                        <a:lnSpc>
                          <a:spcPct val="100000"/>
                        </a:lnSpc>
                        <a:spcBef>
                          <a:spcPts val="1939"/>
                        </a:spcBef>
                      </a:pPr>
                      <a:r>
                        <a:rPr sz="1800" spc="-5" dirty="0">
                          <a:latin typeface="Calibri"/>
                          <a:cs typeface="Calibri"/>
                        </a:rPr>
                        <a:t>y</a:t>
                      </a:r>
                      <a:r>
                        <a:rPr sz="1800" spc="-7" baseline="-13888" dirty="0">
                          <a:latin typeface="Calibri"/>
                          <a:cs typeface="Calibri"/>
                        </a:rPr>
                        <a:t>3</a:t>
                      </a:r>
                      <a:endParaRPr sz="1800" baseline="-13888">
                        <a:latin typeface="Calibri"/>
                        <a:cs typeface="Calibri"/>
                      </a:endParaRPr>
                    </a:p>
                  </a:txBody>
                  <a:tcPr marL="0" marR="0" marT="246379" marB="0">
                    <a:lnR w="12700">
                      <a:solidFill>
                        <a:srgbClr val="666666"/>
                      </a:solidFill>
                      <a:prstDash val="solid"/>
                    </a:lnR>
                    <a:lnT w="12700">
                      <a:solidFill>
                        <a:srgbClr val="666666"/>
                      </a:solidFill>
                      <a:prstDash val="solid"/>
                    </a:lnT>
                    <a:solidFill>
                      <a:srgbClr val="C9DAF8"/>
                    </a:solidFill>
                  </a:tcPr>
                </a:tc>
                <a:tc>
                  <a:txBody>
                    <a:bodyPr/>
                    <a:lstStyle/>
                    <a:p>
                      <a:pPr>
                        <a:lnSpc>
                          <a:spcPct val="100000"/>
                        </a:lnSpc>
                      </a:pPr>
                      <a:endParaRPr sz="2300">
                        <a:latin typeface="Times New Roman"/>
                        <a:cs typeface="Times New Roman"/>
                      </a:endParaRPr>
                    </a:p>
                  </a:txBody>
                  <a:tcPr marL="0" marR="0" marT="0" marB="0">
                    <a:lnL w="12700">
                      <a:solidFill>
                        <a:srgbClr val="666666"/>
                      </a:solidFill>
                      <a:prstDash val="solid"/>
                    </a:lnL>
                    <a:solidFill>
                      <a:srgbClr val="C9DAF8"/>
                    </a:solidFill>
                  </a:tcPr>
                </a:tc>
                <a:tc>
                  <a:txBody>
                    <a:bodyPr/>
                    <a:lstStyle/>
                    <a:p>
                      <a:pPr marL="80010">
                        <a:lnSpc>
                          <a:spcPct val="100000"/>
                        </a:lnSpc>
                        <a:spcBef>
                          <a:spcPts val="1939"/>
                        </a:spcBef>
                      </a:pPr>
                      <a:r>
                        <a:rPr sz="1800" spc="-5" dirty="0">
                          <a:latin typeface="Calibri"/>
                          <a:cs typeface="Calibri"/>
                        </a:rPr>
                        <a:t>y</a:t>
                      </a:r>
                      <a:r>
                        <a:rPr sz="1800" spc="-7" baseline="-13888" dirty="0">
                          <a:latin typeface="Calibri"/>
                          <a:cs typeface="Calibri"/>
                        </a:rPr>
                        <a:t>4</a:t>
                      </a:r>
                      <a:endParaRPr sz="1800" baseline="-13888">
                        <a:latin typeface="Calibri"/>
                        <a:cs typeface="Calibri"/>
                      </a:endParaRPr>
                    </a:p>
                  </a:txBody>
                  <a:tcPr marL="0" marR="0" marT="246379" marB="0">
                    <a:lnR w="12700">
                      <a:solidFill>
                        <a:srgbClr val="666666"/>
                      </a:solidFill>
                      <a:prstDash val="solid"/>
                    </a:lnR>
                    <a:lnT w="12700">
                      <a:solidFill>
                        <a:srgbClr val="666666"/>
                      </a:solidFill>
                      <a:prstDash val="solid"/>
                    </a:lnT>
                    <a:solidFill>
                      <a:srgbClr val="C9DAF8"/>
                    </a:solidFill>
                  </a:tcPr>
                </a:tc>
                <a:tc>
                  <a:txBody>
                    <a:bodyPr/>
                    <a:lstStyle/>
                    <a:p>
                      <a:pPr>
                        <a:lnSpc>
                          <a:spcPct val="100000"/>
                        </a:lnSpc>
                      </a:pPr>
                      <a:endParaRPr sz="2300">
                        <a:latin typeface="Times New Roman"/>
                        <a:cs typeface="Times New Roman"/>
                      </a:endParaRPr>
                    </a:p>
                  </a:txBody>
                  <a:tcPr marL="0" marR="0" marT="0" marB="0">
                    <a:lnL w="12700">
                      <a:solidFill>
                        <a:srgbClr val="666666"/>
                      </a:solidFill>
                      <a:prstDash val="solid"/>
                    </a:lnL>
                    <a:solidFill>
                      <a:srgbClr val="C9DAF8"/>
                    </a:solidFill>
                  </a:tcPr>
                </a:tc>
                <a:tc>
                  <a:txBody>
                    <a:bodyPr/>
                    <a:lstStyle/>
                    <a:p>
                      <a:pPr marL="73025">
                        <a:lnSpc>
                          <a:spcPct val="100000"/>
                        </a:lnSpc>
                        <a:spcBef>
                          <a:spcPts val="1845"/>
                        </a:spcBef>
                      </a:pPr>
                      <a:r>
                        <a:rPr sz="1800" spc="-5" dirty="0">
                          <a:latin typeface="Calibri"/>
                          <a:cs typeface="Calibri"/>
                        </a:rPr>
                        <a:t>y</a:t>
                      </a:r>
                      <a:r>
                        <a:rPr sz="1800" spc="-7" baseline="-13888" dirty="0">
                          <a:latin typeface="Calibri"/>
                          <a:cs typeface="Calibri"/>
                        </a:rPr>
                        <a:t>5</a:t>
                      </a:r>
                      <a:endParaRPr sz="1800" baseline="-13888">
                        <a:latin typeface="Calibri"/>
                        <a:cs typeface="Calibri"/>
                      </a:endParaRPr>
                    </a:p>
                  </a:txBody>
                  <a:tcPr marL="0" marR="0" marT="234315" marB="0">
                    <a:lnR w="12700">
                      <a:solidFill>
                        <a:srgbClr val="666666"/>
                      </a:solidFill>
                      <a:prstDash val="solid"/>
                    </a:lnR>
                    <a:lnT w="12700">
                      <a:solidFill>
                        <a:srgbClr val="666666"/>
                      </a:solidFill>
                      <a:prstDash val="solid"/>
                    </a:lnT>
                    <a:solidFill>
                      <a:srgbClr val="C9DAF8"/>
                    </a:solidFill>
                  </a:tcPr>
                </a:tc>
                <a:tc>
                  <a:txBody>
                    <a:bodyPr/>
                    <a:lstStyle/>
                    <a:p>
                      <a:pPr>
                        <a:lnSpc>
                          <a:spcPct val="100000"/>
                        </a:lnSpc>
                      </a:pPr>
                      <a:endParaRPr sz="2300">
                        <a:latin typeface="Times New Roman"/>
                        <a:cs typeface="Times New Roman"/>
                      </a:endParaRPr>
                    </a:p>
                  </a:txBody>
                  <a:tcPr marL="0" marR="0" marT="0" marB="0">
                    <a:lnL w="12700">
                      <a:solidFill>
                        <a:srgbClr val="666666"/>
                      </a:solidFill>
                      <a:prstDash val="solid"/>
                    </a:lnL>
                    <a:solidFill>
                      <a:srgbClr val="C9DAF8"/>
                    </a:solidFill>
                  </a:tcPr>
                </a:tc>
                <a:tc>
                  <a:txBody>
                    <a:bodyPr/>
                    <a:lstStyle/>
                    <a:p>
                      <a:pPr marR="5080" algn="r">
                        <a:lnSpc>
                          <a:spcPct val="100000"/>
                        </a:lnSpc>
                        <a:spcBef>
                          <a:spcPts val="1964"/>
                        </a:spcBef>
                      </a:pPr>
                      <a:r>
                        <a:rPr sz="1800" spc="-5" dirty="0">
                          <a:latin typeface="Calibri"/>
                          <a:cs typeface="Calibri"/>
                        </a:rPr>
                        <a:t>y</a:t>
                      </a:r>
                      <a:r>
                        <a:rPr sz="1800" spc="-7" baseline="-13888" dirty="0">
                          <a:latin typeface="Calibri"/>
                          <a:cs typeface="Calibri"/>
                        </a:rPr>
                        <a:t>6</a:t>
                      </a:r>
                      <a:endParaRPr sz="1800" baseline="-13888">
                        <a:latin typeface="Calibri"/>
                        <a:cs typeface="Calibri"/>
                      </a:endParaRPr>
                    </a:p>
                  </a:txBody>
                  <a:tcPr marL="0" marR="0" marT="249554" marB="0">
                    <a:lnR w="12700">
                      <a:solidFill>
                        <a:srgbClr val="666666"/>
                      </a:solidFill>
                      <a:prstDash val="solid"/>
                    </a:lnR>
                    <a:lnT w="12700">
                      <a:solidFill>
                        <a:srgbClr val="666666"/>
                      </a:solidFill>
                      <a:prstDash val="solid"/>
                    </a:lnT>
                    <a:lnB w="12700">
                      <a:solidFill>
                        <a:srgbClr val="666666"/>
                      </a:solidFill>
                      <a:prstDash val="solid"/>
                    </a:lnB>
                    <a:solidFill>
                      <a:srgbClr val="C9DAF8"/>
                    </a:solidFill>
                  </a:tcPr>
                </a:tc>
                <a:extLst>
                  <a:ext uri="{0D108BD9-81ED-4DB2-BD59-A6C34878D82A}">
                    <a16:rowId xmlns:a16="http://schemas.microsoft.com/office/drawing/2014/main" val="10000"/>
                  </a:ext>
                </a:extLst>
              </a:tr>
              <a:tr h="346075">
                <a:tc>
                  <a:txBody>
                    <a:bodyPr/>
                    <a:lstStyle/>
                    <a:p>
                      <a:pPr>
                        <a:lnSpc>
                          <a:spcPct val="100000"/>
                        </a:lnSpc>
                      </a:pPr>
                      <a:endParaRPr sz="2100">
                        <a:latin typeface="Times New Roman"/>
                        <a:cs typeface="Times New Roman"/>
                      </a:endParaRPr>
                    </a:p>
                  </a:txBody>
                  <a:tcPr marL="0" marR="0" marT="0" marB="0">
                    <a:lnB w="12700">
                      <a:solidFill>
                        <a:srgbClr val="666666"/>
                      </a:solidFill>
                      <a:prstDash val="solid"/>
                    </a:lnB>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B w="12700">
                      <a:solidFill>
                        <a:srgbClr val="666666"/>
                      </a:solidFill>
                      <a:prstDash val="solid"/>
                    </a:lnB>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B w="12700">
                      <a:solidFill>
                        <a:srgbClr val="666666"/>
                      </a:solidFill>
                      <a:prstDash val="solid"/>
                    </a:lnB>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B w="12700">
                      <a:solidFill>
                        <a:srgbClr val="666666"/>
                      </a:solidFill>
                      <a:prstDash val="solid"/>
                    </a:lnB>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B w="12700">
                      <a:solidFill>
                        <a:srgbClr val="666666"/>
                      </a:solidFill>
                      <a:prstDash val="solid"/>
                    </a:lnB>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B w="12700">
                      <a:solidFill>
                        <a:srgbClr val="666666"/>
                      </a:solidFill>
                      <a:prstDash val="solid"/>
                    </a:lnB>
                  </a:tcPr>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lnT w="12700">
                      <a:solidFill>
                        <a:srgbClr val="666666"/>
                      </a:solidFill>
                      <a:prstDash val="solid"/>
                    </a:lnT>
                    <a:lnB w="12700">
                      <a:solidFill>
                        <a:srgbClr val="666666"/>
                      </a:solidFill>
                      <a:prstDash val="solid"/>
                    </a:lnB>
                  </a:tcPr>
                </a:tc>
                <a:extLst>
                  <a:ext uri="{0D108BD9-81ED-4DB2-BD59-A6C34878D82A}">
                    <a16:rowId xmlns:a16="http://schemas.microsoft.com/office/drawing/2014/main" val="10001"/>
                  </a:ext>
                </a:extLst>
              </a:tr>
              <a:tr h="841375">
                <a:tc>
                  <a:txBody>
                    <a:bodyPr/>
                    <a:lstStyle/>
                    <a:p>
                      <a:pPr marL="93345">
                        <a:lnSpc>
                          <a:spcPct val="100000"/>
                        </a:lnSpc>
                        <a:spcBef>
                          <a:spcPts val="1925"/>
                        </a:spcBef>
                      </a:pPr>
                      <a:r>
                        <a:rPr sz="1800" dirty="0">
                          <a:latin typeface="Calibri"/>
                          <a:cs typeface="Calibri"/>
                        </a:rPr>
                        <a:t>h</a:t>
                      </a:r>
                      <a:r>
                        <a:rPr sz="1800" baseline="-13888" dirty="0">
                          <a:latin typeface="Calibri"/>
                          <a:cs typeface="Calibri"/>
                        </a:rPr>
                        <a:t>0</a:t>
                      </a:r>
                      <a:endParaRPr sz="1800" baseline="-13888">
                        <a:latin typeface="Calibri"/>
                        <a:cs typeface="Calibri"/>
                      </a:endParaRPr>
                    </a:p>
                  </a:txBody>
                  <a:tcPr marL="0" marR="0" marT="244475" marB="0">
                    <a:lnT w="12700">
                      <a:solidFill>
                        <a:srgbClr val="666666"/>
                      </a:solidFill>
                      <a:prstDash val="solid"/>
                    </a:lnT>
                    <a:lnB w="12700">
                      <a:solidFill>
                        <a:srgbClr val="666666"/>
                      </a:solidFill>
                      <a:prstDash val="solid"/>
                    </a:lnB>
                  </a:tcPr>
                </a:tc>
                <a:tc>
                  <a:txBody>
                    <a:bodyPr/>
                    <a:lstStyle/>
                    <a:p>
                      <a:pPr>
                        <a:lnSpc>
                          <a:spcPct val="100000"/>
                        </a:lnSpc>
                      </a:pPr>
                      <a:endParaRPr sz="2300" dirty="0">
                        <a:latin typeface="Times New Roman"/>
                        <a:cs typeface="Times New Roman"/>
                      </a:endParaRPr>
                    </a:p>
                  </a:txBody>
                  <a:tcPr marL="0" marR="0" marT="0" marB="0">
                    <a:solidFill>
                      <a:srgbClr val="FFF2CC"/>
                    </a:solidFill>
                  </a:tcPr>
                </a:tc>
                <a:tc>
                  <a:txBody>
                    <a:bodyPr/>
                    <a:lstStyle/>
                    <a:p>
                      <a:pPr marL="73025">
                        <a:lnSpc>
                          <a:spcPct val="100000"/>
                        </a:lnSpc>
                        <a:spcBef>
                          <a:spcPts val="2045"/>
                        </a:spcBef>
                      </a:pPr>
                      <a:r>
                        <a:rPr sz="1800" dirty="0">
                          <a:latin typeface="Calibri"/>
                          <a:cs typeface="Calibri"/>
                        </a:rPr>
                        <a:t>h</a:t>
                      </a:r>
                      <a:r>
                        <a:rPr sz="1800" baseline="-13888" dirty="0">
                          <a:latin typeface="Calibri"/>
                          <a:cs typeface="Calibri"/>
                        </a:rPr>
                        <a:t>1</a:t>
                      </a:r>
                      <a:endParaRPr sz="1800" baseline="-13888">
                        <a:latin typeface="Calibri"/>
                        <a:cs typeface="Calibri"/>
                      </a:endParaRPr>
                    </a:p>
                  </a:txBody>
                  <a:tcPr marL="0" marR="0" marT="259715" marB="0">
                    <a:lnT w="12700">
                      <a:solidFill>
                        <a:srgbClr val="666666"/>
                      </a:solidFill>
                      <a:prstDash val="solid"/>
                    </a:lnT>
                    <a:lnB w="12700">
                      <a:solidFill>
                        <a:srgbClr val="666666"/>
                      </a:solidFill>
                      <a:prstDash val="solid"/>
                    </a:lnB>
                  </a:tcPr>
                </a:tc>
                <a:tc>
                  <a:txBody>
                    <a:bodyPr/>
                    <a:lstStyle/>
                    <a:p>
                      <a:pPr>
                        <a:lnSpc>
                          <a:spcPct val="100000"/>
                        </a:lnSpc>
                      </a:pPr>
                      <a:endParaRPr sz="2300">
                        <a:latin typeface="Times New Roman"/>
                        <a:cs typeface="Times New Roman"/>
                      </a:endParaRPr>
                    </a:p>
                  </a:txBody>
                  <a:tcPr marL="0" marR="0" marT="0" marB="0">
                    <a:solidFill>
                      <a:srgbClr val="FFF2CC"/>
                    </a:solidFill>
                  </a:tcPr>
                </a:tc>
                <a:tc>
                  <a:txBody>
                    <a:bodyPr/>
                    <a:lstStyle/>
                    <a:p>
                      <a:pPr marL="92710">
                        <a:lnSpc>
                          <a:spcPct val="100000"/>
                        </a:lnSpc>
                        <a:spcBef>
                          <a:spcPts val="2045"/>
                        </a:spcBef>
                      </a:pPr>
                      <a:r>
                        <a:rPr sz="1800" dirty="0">
                          <a:latin typeface="Calibri"/>
                          <a:cs typeface="Calibri"/>
                        </a:rPr>
                        <a:t>h</a:t>
                      </a:r>
                      <a:r>
                        <a:rPr sz="1800" baseline="-13888" dirty="0">
                          <a:latin typeface="Calibri"/>
                          <a:cs typeface="Calibri"/>
                        </a:rPr>
                        <a:t>2</a:t>
                      </a:r>
                      <a:endParaRPr sz="1800" baseline="-13888">
                        <a:latin typeface="Calibri"/>
                        <a:cs typeface="Calibri"/>
                      </a:endParaRPr>
                    </a:p>
                  </a:txBody>
                  <a:tcPr marL="0" marR="0" marT="259715" marB="0">
                    <a:lnT w="12700">
                      <a:solidFill>
                        <a:srgbClr val="666666"/>
                      </a:solidFill>
                      <a:prstDash val="solid"/>
                    </a:lnT>
                    <a:lnB w="12700">
                      <a:solidFill>
                        <a:srgbClr val="666666"/>
                      </a:solidFill>
                      <a:prstDash val="solid"/>
                    </a:lnB>
                  </a:tcPr>
                </a:tc>
                <a:tc>
                  <a:txBody>
                    <a:bodyPr/>
                    <a:lstStyle/>
                    <a:p>
                      <a:pPr>
                        <a:lnSpc>
                          <a:spcPct val="100000"/>
                        </a:lnSpc>
                      </a:pPr>
                      <a:endParaRPr sz="2300">
                        <a:latin typeface="Times New Roman"/>
                        <a:cs typeface="Times New Roman"/>
                      </a:endParaRPr>
                    </a:p>
                  </a:txBody>
                  <a:tcPr marL="0" marR="0" marT="0" marB="0">
                    <a:solidFill>
                      <a:srgbClr val="FFF2CC"/>
                    </a:solidFill>
                  </a:tcPr>
                </a:tc>
                <a:tc>
                  <a:txBody>
                    <a:bodyPr/>
                    <a:lstStyle/>
                    <a:p>
                      <a:pPr marL="73660">
                        <a:lnSpc>
                          <a:spcPct val="100000"/>
                        </a:lnSpc>
                        <a:spcBef>
                          <a:spcPts val="2045"/>
                        </a:spcBef>
                      </a:pPr>
                      <a:r>
                        <a:rPr sz="1800" dirty="0">
                          <a:latin typeface="Calibri"/>
                          <a:cs typeface="Calibri"/>
                        </a:rPr>
                        <a:t>h</a:t>
                      </a:r>
                      <a:r>
                        <a:rPr sz="1800" baseline="-13888" dirty="0">
                          <a:latin typeface="Calibri"/>
                          <a:cs typeface="Calibri"/>
                        </a:rPr>
                        <a:t>3</a:t>
                      </a:r>
                      <a:endParaRPr sz="1800" baseline="-13888">
                        <a:latin typeface="Calibri"/>
                        <a:cs typeface="Calibri"/>
                      </a:endParaRPr>
                    </a:p>
                  </a:txBody>
                  <a:tcPr marL="0" marR="0" marT="259715" marB="0">
                    <a:lnT w="12700">
                      <a:solidFill>
                        <a:srgbClr val="666666"/>
                      </a:solidFill>
                      <a:prstDash val="solid"/>
                    </a:lnT>
                    <a:lnB w="12700">
                      <a:solidFill>
                        <a:srgbClr val="666666"/>
                      </a:solidFill>
                      <a:prstDash val="solid"/>
                    </a:lnB>
                  </a:tcPr>
                </a:tc>
                <a:tc>
                  <a:txBody>
                    <a:bodyPr/>
                    <a:lstStyle/>
                    <a:p>
                      <a:pPr>
                        <a:lnSpc>
                          <a:spcPct val="100000"/>
                        </a:lnSpc>
                      </a:pPr>
                      <a:endParaRPr sz="2300">
                        <a:latin typeface="Times New Roman"/>
                        <a:cs typeface="Times New Roman"/>
                      </a:endParaRPr>
                    </a:p>
                  </a:txBody>
                  <a:tcPr marL="0" marR="0" marT="0" marB="0">
                    <a:solidFill>
                      <a:srgbClr val="FFF2CC"/>
                    </a:solidFill>
                  </a:tcPr>
                </a:tc>
                <a:tc>
                  <a:txBody>
                    <a:bodyPr/>
                    <a:lstStyle/>
                    <a:p>
                      <a:pPr marL="80010">
                        <a:lnSpc>
                          <a:spcPct val="100000"/>
                        </a:lnSpc>
                        <a:spcBef>
                          <a:spcPts val="2045"/>
                        </a:spcBef>
                      </a:pPr>
                      <a:r>
                        <a:rPr sz="1800" dirty="0">
                          <a:latin typeface="Calibri"/>
                          <a:cs typeface="Calibri"/>
                        </a:rPr>
                        <a:t>h</a:t>
                      </a:r>
                      <a:r>
                        <a:rPr sz="1800" baseline="-13888" dirty="0">
                          <a:latin typeface="Calibri"/>
                          <a:cs typeface="Calibri"/>
                        </a:rPr>
                        <a:t>4</a:t>
                      </a:r>
                      <a:endParaRPr sz="1800" baseline="-13888">
                        <a:latin typeface="Calibri"/>
                        <a:cs typeface="Calibri"/>
                      </a:endParaRPr>
                    </a:p>
                  </a:txBody>
                  <a:tcPr marL="0" marR="0" marT="259715" marB="0">
                    <a:lnT w="12700">
                      <a:solidFill>
                        <a:srgbClr val="666666"/>
                      </a:solidFill>
                      <a:prstDash val="solid"/>
                    </a:lnT>
                    <a:lnB w="12700">
                      <a:solidFill>
                        <a:srgbClr val="666666"/>
                      </a:solidFill>
                      <a:prstDash val="solid"/>
                    </a:lnB>
                  </a:tcPr>
                </a:tc>
                <a:tc>
                  <a:txBody>
                    <a:bodyPr/>
                    <a:lstStyle/>
                    <a:p>
                      <a:pPr>
                        <a:lnSpc>
                          <a:spcPct val="100000"/>
                        </a:lnSpc>
                      </a:pPr>
                      <a:endParaRPr sz="2300">
                        <a:latin typeface="Times New Roman"/>
                        <a:cs typeface="Times New Roman"/>
                      </a:endParaRPr>
                    </a:p>
                  </a:txBody>
                  <a:tcPr marL="0" marR="0" marT="0" marB="0">
                    <a:solidFill>
                      <a:srgbClr val="FFF2CC"/>
                    </a:solidFill>
                  </a:tcPr>
                </a:tc>
                <a:tc>
                  <a:txBody>
                    <a:bodyPr/>
                    <a:lstStyle/>
                    <a:p>
                      <a:pPr marL="73025">
                        <a:lnSpc>
                          <a:spcPct val="100000"/>
                        </a:lnSpc>
                        <a:spcBef>
                          <a:spcPts val="1925"/>
                        </a:spcBef>
                      </a:pPr>
                      <a:r>
                        <a:rPr sz="1800" dirty="0">
                          <a:latin typeface="Calibri"/>
                          <a:cs typeface="Calibri"/>
                        </a:rPr>
                        <a:t>h</a:t>
                      </a:r>
                      <a:r>
                        <a:rPr sz="1800" baseline="-13888" dirty="0">
                          <a:latin typeface="Calibri"/>
                          <a:cs typeface="Calibri"/>
                        </a:rPr>
                        <a:t>5</a:t>
                      </a:r>
                      <a:endParaRPr sz="1800" baseline="-13888">
                        <a:latin typeface="Calibri"/>
                        <a:cs typeface="Calibri"/>
                      </a:endParaRPr>
                    </a:p>
                  </a:txBody>
                  <a:tcPr marL="0" marR="0" marT="244475" marB="0">
                    <a:lnT w="12700">
                      <a:solidFill>
                        <a:srgbClr val="666666"/>
                      </a:solidFill>
                      <a:prstDash val="solid"/>
                    </a:lnT>
                    <a:lnB w="12700">
                      <a:solidFill>
                        <a:srgbClr val="666666"/>
                      </a:solidFill>
                      <a:prstDash val="solid"/>
                    </a:lnB>
                  </a:tcPr>
                </a:tc>
                <a:tc>
                  <a:txBody>
                    <a:bodyPr/>
                    <a:lstStyle/>
                    <a:p>
                      <a:pPr>
                        <a:lnSpc>
                          <a:spcPct val="100000"/>
                        </a:lnSpc>
                      </a:pPr>
                      <a:endParaRPr sz="2300">
                        <a:latin typeface="Times New Roman"/>
                        <a:cs typeface="Times New Roman"/>
                      </a:endParaRPr>
                    </a:p>
                  </a:txBody>
                  <a:tcPr marL="0" marR="0" marT="0" marB="0">
                    <a:solidFill>
                      <a:srgbClr val="FFF2CC"/>
                    </a:solidFill>
                  </a:tcPr>
                </a:tc>
                <a:tc>
                  <a:txBody>
                    <a:bodyPr/>
                    <a:lstStyle/>
                    <a:p>
                      <a:pPr marR="8255" algn="r">
                        <a:lnSpc>
                          <a:spcPct val="100000"/>
                        </a:lnSpc>
                        <a:spcBef>
                          <a:spcPts val="2070"/>
                        </a:spcBef>
                      </a:pPr>
                      <a:r>
                        <a:rPr sz="1800" dirty="0">
                          <a:latin typeface="Calibri"/>
                          <a:cs typeface="Calibri"/>
                        </a:rPr>
                        <a:t>h</a:t>
                      </a:r>
                      <a:r>
                        <a:rPr sz="1800" baseline="-13888" dirty="0">
                          <a:latin typeface="Calibri"/>
                          <a:cs typeface="Calibri"/>
                        </a:rPr>
                        <a:t>6</a:t>
                      </a:r>
                    </a:p>
                  </a:txBody>
                  <a:tcPr marL="0" marR="0" marT="262890" marB="0">
                    <a:lnT w="12700">
                      <a:solidFill>
                        <a:srgbClr val="666666"/>
                      </a:solidFill>
                      <a:prstDash val="solid"/>
                    </a:lnT>
                    <a:lnB w="12700">
                      <a:solidFill>
                        <a:srgbClr val="666666"/>
                      </a:solidFill>
                      <a:prstDash val="solid"/>
                    </a:lnB>
                    <a:solidFill>
                      <a:srgbClr val="D9EAD3"/>
                    </a:solidFill>
                  </a:tcPr>
                </a:tc>
                <a:extLst>
                  <a:ext uri="{0D108BD9-81ED-4DB2-BD59-A6C34878D82A}">
                    <a16:rowId xmlns:a16="http://schemas.microsoft.com/office/drawing/2014/main" val="10002"/>
                  </a:ext>
                </a:extLst>
              </a:tr>
            </a:tbl>
          </a:graphicData>
        </a:graphic>
      </p:graphicFrame>
      <p:pic>
        <p:nvPicPr>
          <p:cNvPr id="52" name="Picture 51">
            <a:extLst>
              <a:ext uri="{FF2B5EF4-FFF2-40B4-BE49-F238E27FC236}">
                <a16:creationId xmlns:a16="http://schemas.microsoft.com/office/drawing/2014/main" id="{FDD3232A-87B4-4A73-9AE7-D6CBE428E231}"/>
              </a:ext>
            </a:extLst>
          </p:cNvPr>
          <p:cNvPicPr>
            <a:picLocks noChangeAspect="1"/>
          </p:cNvPicPr>
          <p:nvPr/>
        </p:nvPicPr>
        <p:blipFill>
          <a:blip r:embed="rId3"/>
          <a:stretch>
            <a:fillRect/>
          </a:stretch>
        </p:blipFill>
        <p:spPr>
          <a:xfrm>
            <a:off x="533400" y="1600199"/>
            <a:ext cx="4851358" cy="4610131"/>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332739"/>
            <a:ext cx="3210560" cy="635000"/>
          </a:xfrm>
          <a:prstGeom prst="rect">
            <a:avLst/>
          </a:prstGeom>
        </p:spPr>
        <p:txBody>
          <a:bodyPr vert="horz" wrap="square" lIns="0" tIns="12700" rIns="0" bIns="0" rtlCol="0">
            <a:spAutoFit/>
          </a:bodyPr>
          <a:lstStyle/>
          <a:p>
            <a:pPr marL="12700">
              <a:lnSpc>
                <a:spcPct val="100000"/>
              </a:lnSpc>
              <a:spcBef>
                <a:spcPts val="100"/>
              </a:spcBef>
            </a:pPr>
            <a:r>
              <a:rPr sz="4000" b="0" spc="-20" dirty="0">
                <a:latin typeface="Calibri Light"/>
                <a:cs typeface="Calibri Light"/>
              </a:rPr>
              <a:t>Mutilayer</a:t>
            </a:r>
            <a:r>
              <a:rPr sz="4000" b="0" spc="-70" dirty="0">
                <a:latin typeface="Calibri Light"/>
                <a:cs typeface="Calibri Light"/>
              </a:rPr>
              <a:t> </a:t>
            </a:r>
            <a:r>
              <a:rPr sz="4000" b="0" spc="-5" dirty="0">
                <a:latin typeface="Calibri Light"/>
                <a:cs typeface="Calibri Light"/>
              </a:rPr>
              <a:t>RNNs</a:t>
            </a:r>
            <a:endParaRPr sz="4000">
              <a:latin typeface="Calibri Light"/>
              <a:cs typeface="Calibri Light"/>
            </a:endParaRPr>
          </a:p>
        </p:txBody>
      </p:sp>
      <p:sp>
        <p:nvSpPr>
          <p:cNvPr id="4" name="object 4"/>
          <p:cNvSpPr/>
          <p:nvPr/>
        </p:nvSpPr>
        <p:spPr>
          <a:xfrm>
            <a:off x="6953691" y="5870661"/>
            <a:ext cx="3583940" cy="76200"/>
          </a:xfrm>
          <a:custGeom>
            <a:avLst/>
            <a:gdLst/>
            <a:ahLst/>
            <a:cxnLst/>
            <a:rect l="l" t="t" r="r" b="b"/>
            <a:pathLst>
              <a:path w="3583940" h="76200">
                <a:moveTo>
                  <a:pt x="3507666" y="47624"/>
                </a:moveTo>
                <a:lnTo>
                  <a:pt x="3507666" y="76199"/>
                </a:lnTo>
                <a:lnTo>
                  <a:pt x="3564816" y="47624"/>
                </a:lnTo>
                <a:lnTo>
                  <a:pt x="3507666" y="47624"/>
                </a:lnTo>
                <a:close/>
              </a:path>
              <a:path w="3583940" h="76200">
                <a:moveTo>
                  <a:pt x="3507666" y="28574"/>
                </a:moveTo>
                <a:lnTo>
                  <a:pt x="3507666" y="47624"/>
                </a:lnTo>
                <a:lnTo>
                  <a:pt x="3520368" y="47624"/>
                </a:lnTo>
                <a:lnTo>
                  <a:pt x="3520368" y="28574"/>
                </a:lnTo>
                <a:lnTo>
                  <a:pt x="3507666" y="28574"/>
                </a:lnTo>
                <a:close/>
              </a:path>
              <a:path w="3583940" h="76200">
                <a:moveTo>
                  <a:pt x="3507666" y="0"/>
                </a:moveTo>
                <a:lnTo>
                  <a:pt x="3507666" y="28574"/>
                </a:lnTo>
                <a:lnTo>
                  <a:pt x="3520368" y="28574"/>
                </a:lnTo>
                <a:lnTo>
                  <a:pt x="3520368" y="47624"/>
                </a:lnTo>
                <a:lnTo>
                  <a:pt x="3564818" y="47623"/>
                </a:lnTo>
                <a:lnTo>
                  <a:pt x="3583866" y="38099"/>
                </a:lnTo>
                <a:lnTo>
                  <a:pt x="3507666" y="0"/>
                </a:lnTo>
                <a:close/>
              </a:path>
              <a:path w="3583940" h="76200">
                <a:moveTo>
                  <a:pt x="0" y="28573"/>
                </a:moveTo>
                <a:lnTo>
                  <a:pt x="0" y="47623"/>
                </a:lnTo>
                <a:lnTo>
                  <a:pt x="3507666" y="47624"/>
                </a:lnTo>
                <a:lnTo>
                  <a:pt x="3507666" y="28574"/>
                </a:lnTo>
                <a:lnTo>
                  <a:pt x="0" y="28573"/>
                </a:lnTo>
                <a:close/>
              </a:path>
            </a:pathLst>
          </a:custGeom>
          <a:solidFill>
            <a:srgbClr val="666666"/>
          </a:solidFill>
        </p:spPr>
        <p:txBody>
          <a:bodyPr wrap="square" lIns="0" tIns="0" rIns="0" bIns="0" rtlCol="0"/>
          <a:lstStyle/>
          <a:p>
            <a:endParaRPr/>
          </a:p>
        </p:txBody>
      </p:sp>
      <p:sp>
        <p:nvSpPr>
          <p:cNvPr id="5" name="object 5"/>
          <p:cNvSpPr txBox="1"/>
          <p:nvPr/>
        </p:nvSpPr>
        <p:spPr>
          <a:xfrm>
            <a:off x="8257578" y="5945632"/>
            <a:ext cx="615950" cy="406400"/>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ti</a:t>
            </a:r>
            <a:r>
              <a:rPr sz="2500" spc="-10" dirty="0">
                <a:latin typeface="Calibri"/>
                <a:cs typeface="Calibri"/>
              </a:rPr>
              <a:t>m</a:t>
            </a:r>
            <a:r>
              <a:rPr sz="2500" dirty="0">
                <a:latin typeface="Calibri"/>
                <a:cs typeface="Calibri"/>
              </a:rPr>
              <a:t>e</a:t>
            </a:r>
            <a:endParaRPr sz="2500">
              <a:latin typeface="Calibri"/>
              <a:cs typeface="Calibri"/>
            </a:endParaRPr>
          </a:p>
        </p:txBody>
      </p:sp>
      <p:sp>
        <p:nvSpPr>
          <p:cNvPr id="6" name="object 6"/>
          <p:cNvSpPr/>
          <p:nvPr/>
        </p:nvSpPr>
        <p:spPr>
          <a:xfrm>
            <a:off x="6318378" y="294413"/>
            <a:ext cx="76200" cy="5491480"/>
          </a:xfrm>
          <a:custGeom>
            <a:avLst/>
            <a:gdLst/>
            <a:ahLst/>
            <a:cxnLst/>
            <a:rect l="l" t="t" r="r" b="b"/>
            <a:pathLst>
              <a:path w="76200" h="5491480">
                <a:moveTo>
                  <a:pt x="47625" y="63503"/>
                </a:moveTo>
                <a:lnTo>
                  <a:pt x="28575" y="63503"/>
                </a:lnTo>
                <a:lnTo>
                  <a:pt x="28576" y="5491370"/>
                </a:lnTo>
                <a:lnTo>
                  <a:pt x="47626" y="5491370"/>
                </a:lnTo>
                <a:lnTo>
                  <a:pt x="47625" y="63503"/>
                </a:lnTo>
                <a:close/>
              </a:path>
              <a:path w="76200" h="5491480">
                <a:moveTo>
                  <a:pt x="38100" y="0"/>
                </a:moveTo>
                <a:lnTo>
                  <a:pt x="0" y="76200"/>
                </a:lnTo>
                <a:lnTo>
                  <a:pt x="28575" y="76200"/>
                </a:lnTo>
                <a:lnTo>
                  <a:pt x="28575" y="63503"/>
                </a:lnTo>
                <a:lnTo>
                  <a:pt x="69851" y="63503"/>
                </a:lnTo>
                <a:lnTo>
                  <a:pt x="38100" y="0"/>
                </a:lnTo>
                <a:close/>
              </a:path>
              <a:path w="76200" h="5491480">
                <a:moveTo>
                  <a:pt x="69851" y="63503"/>
                </a:moveTo>
                <a:lnTo>
                  <a:pt x="47625" y="63503"/>
                </a:lnTo>
                <a:lnTo>
                  <a:pt x="47625" y="76200"/>
                </a:lnTo>
                <a:lnTo>
                  <a:pt x="76200" y="76200"/>
                </a:lnTo>
                <a:lnTo>
                  <a:pt x="69851" y="63503"/>
                </a:lnTo>
                <a:close/>
              </a:path>
            </a:pathLst>
          </a:custGeom>
          <a:solidFill>
            <a:srgbClr val="666666"/>
          </a:solidFill>
        </p:spPr>
        <p:txBody>
          <a:bodyPr wrap="square" lIns="0" tIns="0" rIns="0" bIns="0" rtlCol="0"/>
          <a:lstStyle/>
          <a:p>
            <a:endParaRPr/>
          </a:p>
        </p:txBody>
      </p:sp>
      <p:sp>
        <p:nvSpPr>
          <p:cNvPr id="7" name="object 7"/>
          <p:cNvSpPr txBox="1"/>
          <p:nvPr/>
        </p:nvSpPr>
        <p:spPr>
          <a:xfrm>
            <a:off x="5391331" y="309879"/>
            <a:ext cx="788035" cy="406400"/>
          </a:xfrm>
          <a:prstGeom prst="rect">
            <a:avLst/>
          </a:prstGeom>
        </p:spPr>
        <p:txBody>
          <a:bodyPr vert="horz" wrap="square" lIns="0" tIns="12700" rIns="0" bIns="0" rtlCol="0">
            <a:spAutoFit/>
          </a:bodyPr>
          <a:lstStyle/>
          <a:p>
            <a:pPr marL="12700">
              <a:lnSpc>
                <a:spcPct val="100000"/>
              </a:lnSpc>
              <a:spcBef>
                <a:spcPts val="100"/>
              </a:spcBef>
            </a:pPr>
            <a:r>
              <a:rPr sz="2500" spc="-5" dirty="0">
                <a:latin typeface="Calibri"/>
                <a:cs typeface="Calibri"/>
              </a:rPr>
              <a:t>d</a:t>
            </a:r>
            <a:r>
              <a:rPr sz="2500" spc="-10" dirty="0">
                <a:latin typeface="Calibri"/>
                <a:cs typeface="Calibri"/>
              </a:rPr>
              <a:t>e</a:t>
            </a:r>
            <a:r>
              <a:rPr sz="2500" spc="-15" dirty="0">
                <a:latin typeface="Calibri"/>
                <a:cs typeface="Calibri"/>
              </a:rPr>
              <a:t>p</a:t>
            </a:r>
            <a:r>
              <a:rPr sz="2500" dirty="0">
                <a:latin typeface="Calibri"/>
                <a:cs typeface="Calibri"/>
              </a:rPr>
              <a:t>th</a:t>
            </a:r>
            <a:endParaRPr sz="2500">
              <a:latin typeface="Calibri"/>
              <a:cs typeface="Calibri"/>
            </a:endParaRPr>
          </a:p>
        </p:txBody>
      </p:sp>
      <p:sp>
        <p:nvSpPr>
          <p:cNvPr id="8" name="object 8"/>
          <p:cNvSpPr/>
          <p:nvPr/>
        </p:nvSpPr>
        <p:spPr>
          <a:xfrm>
            <a:off x="6915687" y="3436213"/>
            <a:ext cx="76200" cy="320675"/>
          </a:xfrm>
          <a:custGeom>
            <a:avLst/>
            <a:gdLst/>
            <a:ahLst/>
            <a:cxnLst/>
            <a:rect l="l" t="t" r="r" b="b"/>
            <a:pathLst>
              <a:path w="76200" h="320675">
                <a:moveTo>
                  <a:pt x="47625" y="63500"/>
                </a:moveTo>
                <a:lnTo>
                  <a:pt x="28575" y="63500"/>
                </a:lnTo>
                <a:lnTo>
                  <a:pt x="28576" y="320316"/>
                </a:lnTo>
                <a:lnTo>
                  <a:pt x="47626" y="320316"/>
                </a:lnTo>
                <a:lnTo>
                  <a:pt x="47625" y="63500"/>
                </a:lnTo>
                <a:close/>
              </a:path>
              <a:path w="76200" h="320675">
                <a:moveTo>
                  <a:pt x="38100" y="0"/>
                </a:moveTo>
                <a:lnTo>
                  <a:pt x="0" y="76200"/>
                </a:lnTo>
                <a:lnTo>
                  <a:pt x="28575" y="76200"/>
                </a:lnTo>
                <a:lnTo>
                  <a:pt x="28575" y="63500"/>
                </a:lnTo>
                <a:lnTo>
                  <a:pt x="69850" y="63500"/>
                </a:lnTo>
                <a:lnTo>
                  <a:pt x="38100" y="0"/>
                </a:lnTo>
                <a:close/>
              </a:path>
              <a:path w="76200" h="320675">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9" name="object 9"/>
          <p:cNvSpPr/>
          <p:nvPr/>
        </p:nvSpPr>
        <p:spPr>
          <a:xfrm>
            <a:off x="7512966" y="3436213"/>
            <a:ext cx="76200" cy="320675"/>
          </a:xfrm>
          <a:custGeom>
            <a:avLst/>
            <a:gdLst/>
            <a:ahLst/>
            <a:cxnLst/>
            <a:rect l="l" t="t" r="r" b="b"/>
            <a:pathLst>
              <a:path w="76200" h="320675">
                <a:moveTo>
                  <a:pt x="47625" y="63500"/>
                </a:moveTo>
                <a:lnTo>
                  <a:pt x="28575" y="63500"/>
                </a:lnTo>
                <a:lnTo>
                  <a:pt x="28575" y="320316"/>
                </a:lnTo>
                <a:lnTo>
                  <a:pt x="47625" y="320316"/>
                </a:lnTo>
                <a:lnTo>
                  <a:pt x="47625" y="63500"/>
                </a:lnTo>
                <a:close/>
              </a:path>
              <a:path w="76200" h="320675">
                <a:moveTo>
                  <a:pt x="38098" y="0"/>
                </a:moveTo>
                <a:lnTo>
                  <a:pt x="0" y="76200"/>
                </a:lnTo>
                <a:lnTo>
                  <a:pt x="28575" y="76200"/>
                </a:lnTo>
                <a:lnTo>
                  <a:pt x="28575" y="63500"/>
                </a:lnTo>
                <a:lnTo>
                  <a:pt x="69849" y="63500"/>
                </a:lnTo>
                <a:lnTo>
                  <a:pt x="38098" y="0"/>
                </a:lnTo>
                <a:close/>
              </a:path>
              <a:path w="76200" h="320675">
                <a:moveTo>
                  <a:pt x="69849" y="63500"/>
                </a:moveTo>
                <a:lnTo>
                  <a:pt x="47625" y="63500"/>
                </a:lnTo>
                <a:lnTo>
                  <a:pt x="47625" y="76200"/>
                </a:lnTo>
                <a:lnTo>
                  <a:pt x="76200" y="76200"/>
                </a:lnTo>
                <a:lnTo>
                  <a:pt x="69849" y="63500"/>
                </a:lnTo>
                <a:close/>
              </a:path>
            </a:pathLst>
          </a:custGeom>
          <a:solidFill>
            <a:srgbClr val="666666"/>
          </a:solidFill>
        </p:spPr>
        <p:txBody>
          <a:bodyPr wrap="square" lIns="0" tIns="0" rIns="0" bIns="0" rtlCol="0"/>
          <a:lstStyle/>
          <a:p>
            <a:endParaRPr/>
          </a:p>
        </p:txBody>
      </p:sp>
      <p:sp>
        <p:nvSpPr>
          <p:cNvPr id="10" name="object 10"/>
          <p:cNvSpPr/>
          <p:nvPr/>
        </p:nvSpPr>
        <p:spPr>
          <a:xfrm>
            <a:off x="7100350" y="2977300"/>
            <a:ext cx="304800" cy="76200"/>
          </a:xfrm>
          <a:custGeom>
            <a:avLst/>
            <a:gdLst/>
            <a:ahLst/>
            <a:cxnLst/>
            <a:rect l="l" t="t" r="r" b="b"/>
            <a:pathLst>
              <a:path w="304800" h="76200">
                <a:moveTo>
                  <a:pt x="228121" y="0"/>
                </a:moveTo>
                <a:lnTo>
                  <a:pt x="228121" y="76200"/>
                </a:lnTo>
                <a:lnTo>
                  <a:pt x="285271" y="47625"/>
                </a:lnTo>
                <a:lnTo>
                  <a:pt x="240821" y="47625"/>
                </a:lnTo>
                <a:lnTo>
                  <a:pt x="240821" y="28575"/>
                </a:lnTo>
                <a:lnTo>
                  <a:pt x="285271" y="28575"/>
                </a:lnTo>
                <a:lnTo>
                  <a:pt x="228121" y="0"/>
                </a:lnTo>
                <a:close/>
              </a:path>
              <a:path w="304800" h="76200">
                <a:moveTo>
                  <a:pt x="228121" y="28575"/>
                </a:moveTo>
                <a:lnTo>
                  <a:pt x="0" y="28575"/>
                </a:lnTo>
                <a:lnTo>
                  <a:pt x="0" y="47625"/>
                </a:lnTo>
                <a:lnTo>
                  <a:pt x="228121" y="47625"/>
                </a:lnTo>
                <a:lnTo>
                  <a:pt x="228121" y="28575"/>
                </a:lnTo>
                <a:close/>
              </a:path>
              <a:path w="304800" h="76200">
                <a:moveTo>
                  <a:pt x="285271" y="28575"/>
                </a:moveTo>
                <a:lnTo>
                  <a:pt x="240821" y="28575"/>
                </a:lnTo>
                <a:lnTo>
                  <a:pt x="240821" y="47625"/>
                </a:lnTo>
                <a:lnTo>
                  <a:pt x="285271" y="47625"/>
                </a:lnTo>
                <a:lnTo>
                  <a:pt x="304321" y="38100"/>
                </a:lnTo>
                <a:lnTo>
                  <a:pt x="285271" y="28575"/>
                </a:lnTo>
                <a:close/>
              </a:path>
            </a:pathLst>
          </a:custGeom>
          <a:solidFill>
            <a:srgbClr val="666666"/>
          </a:solidFill>
        </p:spPr>
        <p:txBody>
          <a:bodyPr wrap="square" lIns="0" tIns="0" rIns="0" bIns="0" rtlCol="0"/>
          <a:lstStyle/>
          <a:p>
            <a:endParaRPr/>
          </a:p>
        </p:txBody>
      </p:sp>
      <p:sp>
        <p:nvSpPr>
          <p:cNvPr id="11" name="object 11"/>
          <p:cNvSpPr/>
          <p:nvPr/>
        </p:nvSpPr>
        <p:spPr>
          <a:xfrm>
            <a:off x="7100350" y="4139320"/>
            <a:ext cx="304800" cy="76200"/>
          </a:xfrm>
          <a:custGeom>
            <a:avLst/>
            <a:gdLst/>
            <a:ahLst/>
            <a:cxnLst/>
            <a:rect l="l" t="t" r="r" b="b"/>
            <a:pathLst>
              <a:path w="304800" h="76200">
                <a:moveTo>
                  <a:pt x="228121" y="0"/>
                </a:moveTo>
                <a:lnTo>
                  <a:pt x="228121" y="76200"/>
                </a:lnTo>
                <a:lnTo>
                  <a:pt x="285273" y="47625"/>
                </a:lnTo>
                <a:lnTo>
                  <a:pt x="240821" y="47625"/>
                </a:lnTo>
                <a:lnTo>
                  <a:pt x="240821" y="28575"/>
                </a:lnTo>
                <a:lnTo>
                  <a:pt x="285269" y="28575"/>
                </a:lnTo>
                <a:lnTo>
                  <a:pt x="228121" y="0"/>
                </a:lnTo>
                <a:close/>
              </a:path>
              <a:path w="304800" h="76200">
                <a:moveTo>
                  <a:pt x="228121" y="28575"/>
                </a:moveTo>
                <a:lnTo>
                  <a:pt x="0" y="28575"/>
                </a:lnTo>
                <a:lnTo>
                  <a:pt x="0" y="47625"/>
                </a:lnTo>
                <a:lnTo>
                  <a:pt x="228121" y="47625"/>
                </a:lnTo>
                <a:lnTo>
                  <a:pt x="228121" y="28575"/>
                </a:lnTo>
                <a:close/>
              </a:path>
              <a:path w="304800" h="76200">
                <a:moveTo>
                  <a:pt x="285269" y="28575"/>
                </a:moveTo>
                <a:lnTo>
                  <a:pt x="240821" y="28575"/>
                </a:lnTo>
                <a:lnTo>
                  <a:pt x="240821" y="47625"/>
                </a:lnTo>
                <a:lnTo>
                  <a:pt x="285273" y="47625"/>
                </a:lnTo>
                <a:lnTo>
                  <a:pt x="304321" y="38101"/>
                </a:lnTo>
                <a:lnTo>
                  <a:pt x="285269" y="28575"/>
                </a:lnTo>
                <a:close/>
              </a:path>
            </a:pathLst>
          </a:custGeom>
          <a:solidFill>
            <a:srgbClr val="666666"/>
          </a:solidFill>
        </p:spPr>
        <p:txBody>
          <a:bodyPr wrap="square" lIns="0" tIns="0" rIns="0" bIns="0" rtlCol="0"/>
          <a:lstStyle/>
          <a:p>
            <a:endParaRPr/>
          </a:p>
        </p:txBody>
      </p:sp>
      <p:sp>
        <p:nvSpPr>
          <p:cNvPr id="12" name="object 12"/>
          <p:cNvSpPr/>
          <p:nvPr/>
        </p:nvSpPr>
        <p:spPr>
          <a:xfrm>
            <a:off x="8110279" y="3436213"/>
            <a:ext cx="76200" cy="320675"/>
          </a:xfrm>
          <a:custGeom>
            <a:avLst/>
            <a:gdLst/>
            <a:ahLst/>
            <a:cxnLst/>
            <a:rect l="l" t="t" r="r" b="b"/>
            <a:pathLst>
              <a:path w="76200" h="320675">
                <a:moveTo>
                  <a:pt x="47625" y="63500"/>
                </a:moveTo>
                <a:lnTo>
                  <a:pt x="28575" y="63500"/>
                </a:lnTo>
                <a:lnTo>
                  <a:pt x="28576" y="320316"/>
                </a:lnTo>
                <a:lnTo>
                  <a:pt x="47626" y="320316"/>
                </a:lnTo>
                <a:lnTo>
                  <a:pt x="47625" y="63500"/>
                </a:lnTo>
                <a:close/>
              </a:path>
              <a:path w="76200" h="320675">
                <a:moveTo>
                  <a:pt x="38100" y="0"/>
                </a:moveTo>
                <a:lnTo>
                  <a:pt x="0" y="76200"/>
                </a:lnTo>
                <a:lnTo>
                  <a:pt x="28575" y="76200"/>
                </a:lnTo>
                <a:lnTo>
                  <a:pt x="28575" y="63500"/>
                </a:lnTo>
                <a:lnTo>
                  <a:pt x="69850" y="63500"/>
                </a:lnTo>
                <a:lnTo>
                  <a:pt x="38100" y="0"/>
                </a:lnTo>
                <a:close/>
              </a:path>
              <a:path w="76200" h="320675">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3" name="object 13"/>
          <p:cNvSpPr/>
          <p:nvPr/>
        </p:nvSpPr>
        <p:spPr>
          <a:xfrm>
            <a:off x="7697497" y="2977300"/>
            <a:ext cx="304800" cy="76200"/>
          </a:xfrm>
          <a:custGeom>
            <a:avLst/>
            <a:gdLst/>
            <a:ahLst/>
            <a:cxnLst/>
            <a:rect l="l" t="t" r="r" b="b"/>
            <a:pathLst>
              <a:path w="304800" h="76200">
                <a:moveTo>
                  <a:pt x="228121" y="0"/>
                </a:moveTo>
                <a:lnTo>
                  <a:pt x="228119" y="76200"/>
                </a:lnTo>
                <a:lnTo>
                  <a:pt x="285270" y="47625"/>
                </a:lnTo>
                <a:lnTo>
                  <a:pt x="240821" y="47625"/>
                </a:lnTo>
                <a:lnTo>
                  <a:pt x="240821" y="28575"/>
                </a:lnTo>
                <a:lnTo>
                  <a:pt x="285271" y="28575"/>
                </a:lnTo>
                <a:lnTo>
                  <a:pt x="228121" y="0"/>
                </a:lnTo>
                <a:close/>
              </a:path>
              <a:path w="304800" h="76200">
                <a:moveTo>
                  <a:pt x="228120" y="28575"/>
                </a:moveTo>
                <a:lnTo>
                  <a:pt x="0" y="28575"/>
                </a:lnTo>
                <a:lnTo>
                  <a:pt x="0" y="47625"/>
                </a:lnTo>
                <a:lnTo>
                  <a:pt x="228120" y="47625"/>
                </a:lnTo>
                <a:lnTo>
                  <a:pt x="228120" y="28575"/>
                </a:lnTo>
                <a:close/>
              </a:path>
              <a:path w="304800" h="76200">
                <a:moveTo>
                  <a:pt x="285271" y="28575"/>
                </a:moveTo>
                <a:lnTo>
                  <a:pt x="240821" y="28575"/>
                </a:lnTo>
                <a:lnTo>
                  <a:pt x="240821" y="47625"/>
                </a:lnTo>
                <a:lnTo>
                  <a:pt x="285270" y="47625"/>
                </a:lnTo>
                <a:lnTo>
                  <a:pt x="304321" y="38100"/>
                </a:lnTo>
                <a:lnTo>
                  <a:pt x="285271" y="28575"/>
                </a:lnTo>
                <a:close/>
              </a:path>
            </a:pathLst>
          </a:custGeom>
          <a:solidFill>
            <a:srgbClr val="666666"/>
          </a:solidFill>
        </p:spPr>
        <p:txBody>
          <a:bodyPr wrap="square" lIns="0" tIns="0" rIns="0" bIns="0" rtlCol="0"/>
          <a:lstStyle/>
          <a:p>
            <a:endParaRPr/>
          </a:p>
        </p:txBody>
      </p:sp>
      <p:sp>
        <p:nvSpPr>
          <p:cNvPr id="14" name="object 14"/>
          <p:cNvSpPr/>
          <p:nvPr/>
        </p:nvSpPr>
        <p:spPr>
          <a:xfrm>
            <a:off x="7697497" y="4139320"/>
            <a:ext cx="304800" cy="76200"/>
          </a:xfrm>
          <a:custGeom>
            <a:avLst/>
            <a:gdLst/>
            <a:ahLst/>
            <a:cxnLst/>
            <a:rect l="l" t="t" r="r" b="b"/>
            <a:pathLst>
              <a:path w="304800" h="76200">
                <a:moveTo>
                  <a:pt x="228121" y="0"/>
                </a:moveTo>
                <a:lnTo>
                  <a:pt x="228119" y="76200"/>
                </a:lnTo>
                <a:lnTo>
                  <a:pt x="285272" y="47625"/>
                </a:lnTo>
                <a:lnTo>
                  <a:pt x="240821" y="47625"/>
                </a:lnTo>
                <a:lnTo>
                  <a:pt x="240821" y="28575"/>
                </a:lnTo>
                <a:lnTo>
                  <a:pt x="285269" y="28575"/>
                </a:lnTo>
                <a:lnTo>
                  <a:pt x="228121" y="0"/>
                </a:lnTo>
                <a:close/>
              </a:path>
              <a:path w="304800" h="76200">
                <a:moveTo>
                  <a:pt x="228120" y="28575"/>
                </a:moveTo>
                <a:lnTo>
                  <a:pt x="0" y="28575"/>
                </a:lnTo>
                <a:lnTo>
                  <a:pt x="0" y="47625"/>
                </a:lnTo>
                <a:lnTo>
                  <a:pt x="228120" y="47625"/>
                </a:lnTo>
                <a:lnTo>
                  <a:pt x="228120" y="28575"/>
                </a:lnTo>
                <a:close/>
              </a:path>
              <a:path w="304800" h="76200">
                <a:moveTo>
                  <a:pt x="285269" y="28575"/>
                </a:moveTo>
                <a:lnTo>
                  <a:pt x="240821" y="28575"/>
                </a:lnTo>
                <a:lnTo>
                  <a:pt x="240821" y="47625"/>
                </a:lnTo>
                <a:lnTo>
                  <a:pt x="285272" y="47625"/>
                </a:lnTo>
                <a:lnTo>
                  <a:pt x="304321" y="38101"/>
                </a:lnTo>
                <a:lnTo>
                  <a:pt x="285269" y="28575"/>
                </a:lnTo>
                <a:close/>
              </a:path>
            </a:pathLst>
          </a:custGeom>
          <a:solidFill>
            <a:srgbClr val="666666"/>
          </a:solidFill>
        </p:spPr>
        <p:txBody>
          <a:bodyPr wrap="square" lIns="0" tIns="0" rIns="0" bIns="0" rtlCol="0"/>
          <a:lstStyle/>
          <a:p>
            <a:endParaRPr/>
          </a:p>
        </p:txBody>
      </p:sp>
      <p:sp>
        <p:nvSpPr>
          <p:cNvPr id="15" name="object 15"/>
          <p:cNvSpPr/>
          <p:nvPr/>
        </p:nvSpPr>
        <p:spPr>
          <a:xfrm>
            <a:off x="8707559" y="3436213"/>
            <a:ext cx="76200" cy="320675"/>
          </a:xfrm>
          <a:custGeom>
            <a:avLst/>
            <a:gdLst/>
            <a:ahLst/>
            <a:cxnLst/>
            <a:rect l="l" t="t" r="r" b="b"/>
            <a:pathLst>
              <a:path w="76200" h="320675">
                <a:moveTo>
                  <a:pt x="47625" y="63500"/>
                </a:moveTo>
                <a:lnTo>
                  <a:pt x="28575" y="63500"/>
                </a:lnTo>
                <a:lnTo>
                  <a:pt x="28576" y="320316"/>
                </a:lnTo>
                <a:lnTo>
                  <a:pt x="47626" y="320316"/>
                </a:lnTo>
                <a:lnTo>
                  <a:pt x="47625" y="63500"/>
                </a:lnTo>
                <a:close/>
              </a:path>
              <a:path w="76200" h="320675">
                <a:moveTo>
                  <a:pt x="38100" y="0"/>
                </a:moveTo>
                <a:lnTo>
                  <a:pt x="0" y="76200"/>
                </a:lnTo>
                <a:lnTo>
                  <a:pt x="28575" y="76200"/>
                </a:lnTo>
                <a:lnTo>
                  <a:pt x="28575" y="63500"/>
                </a:lnTo>
                <a:lnTo>
                  <a:pt x="69850" y="63500"/>
                </a:lnTo>
                <a:lnTo>
                  <a:pt x="38100" y="0"/>
                </a:lnTo>
                <a:close/>
              </a:path>
              <a:path w="76200" h="320675">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6" name="object 16"/>
          <p:cNvSpPr/>
          <p:nvPr/>
        </p:nvSpPr>
        <p:spPr>
          <a:xfrm>
            <a:off x="8294778" y="2977300"/>
            <a:ext cx="304800" cy="76200"/>
          </a:xfrm>
          <a:custGeom>
            <a:avLst/>
            <a:gdLst/>
            <a:ahLst/>
            <a:cxnLst/>
            <a:rect l="l" t="t" r="r" b="b"/>
            <a:pathLst>
              <a:path w="304800" h="76200">
                <a:moveTo>
                  <a:pt x="228121" y="0"/>
                </a:moveTo>
                <a:lnTo>
                  <a:pt x="228121" y="76200"/>
                </a:lnTo>
                <a:lnTo>
                  <a:pt x="285271" y="47625"/>
                </a:lnTo>
                <a:lnTo>
                  <a:pt x="240821" y="47625"/>
                </a:lnTo>
                <a:lnTo>
                  <a:pt x="240821" y="28575"/>
                </a:lnTo>
                <a:lnTo>
                  <a:pt x="285271" y="28575"/>
                </a:lnTo>
                <a:lnTo>
                  <a:pt x="228121" y="0"/>
                </a:lnTo>
                <a:close/>
              </a:path>
              <a:path w="304800" h="76200">
                <a:moveTo>
                  <a:pt x="228121" y="28575"/>
                </a:moveTo>
                <a:lnTo>
                  <a:pt x="0" y="28575"/>
                </a:lnTo>
                <a:lnTo>
                  <a:pt x="0" y="47625"/>
                </a:lnTo>
                <a:lnTo>
                  <a:pt x="228121" y="47625"/>
                </a:lnTo>
                <a:lnTo>
                  <a:pt x="228121" y="28575"/>
                </a:lnTo>
                <a:close/>
              </a:path>
              <a:path w="304800" h="76200">
                <a:moveTo>
                  <a:pt x="285271" y="28575"/>
                </a:moveTo>
                <a:lnTo>
                  <a:pt x="240821" y="28575"/>
                </a:lnTo>
                <a:lnTo>
                  <a:pt x="240821" y="47625"/>
                </a:lnTo>
                <a:lnTo>
                  <a:pt x="285271" y="47625"/>
                </a:lnTo>
                <a:lnTo>
                  <a:pt x="304321" y="38100"/>
                </a:lnTo>
                <a:lnTo>
                  <a:pt x="285271" y="28575"/>
                </a:lnTo>
                <a:close/>
              </a:path>
            </a:pathLst>
          </a:custGeom>
          <a:solidFill>
            <a:srgbClr val="666666"/>
          </a:solidFill>
        </p:spPr>
        <p:txBody>
          <a:bodyPr wrap="square" lIns="0" tIns="0" rIns="0" bIns="0" rtlCol="0"/>
          <a:lstStyle/>
          <a:p>
            <a:endParaRPr/>
          </a:p>
        </p:txBody>
      </p:sp>
      <p:sp>
        <p:nvSpPr>
          <p:cNvPr id="17" name="object 17"/>
          <p:cNvSpPr/>
          <p:nvPr/>
        </p:nvSpPr>
        <p:spPr>
          <a:xfrm>
            <a:off x="8294778" y="4139320"/>
            <a:ext cx="304800" cy="76200"/>
          </a:xfrm>
          <a:custGeom>
            <a:avLst/>
            <a:gdLst/>
            <a:ahLst/>
            <a:cxnLst/>
            <a:rect l="l" t="t" r="r" b="b"/>
            <a:pathLst>
              <a:path w="304800" h="76200">
                <a:moveTo>
                  <a:pt x="228121" y="0"/>
                </a:moveTo>
                <a:lnTo>
                  <a:pt x="228121" y="76200"/>
                </a:lnTo>
                <a:lnTo>
                  <a:pt x="285273" y="47625"/>
                </a:lnTo>
                <a:lnTo>
                  <a:pt x="240821" y="47625"/>
                </a:lnTo>
                <a:lnTo>
                  <a:pt x="240821" y="28575"/>
                </a:lnTo>
                <a:lnTo>
                  <a:pt x="285269" y="28575"/>
                </a:lnTo>
                <a:lnTo>
                  <a:pt x="228121" y="0"/>
                </a:lnTo>
                <a:close/>
              </a:path>
              <a:path w="304800" h="76200">
                <a:moveTo>
                  <a:pt x="228121" y="28575"/>
                </a:moveTo>
                <a:lnTo>
                  <a:pt x="0" y="28575"/>
                </a:lnTo>
                <a:lnTo>
                  <a:pt x="0" y="47625"/>
                </a:lnTo>
                <a:lnTo>
                  <a:pt x="228121" y="47625"/>
                </a:lnTo>
                <a:lnTo>
                  <a:pt x="228121" y="28575"/>
                </a:lnTo>
                <a:close/>
              </a:path>
              <a:path w="304800" h="76200">
                <a:moveTo>
                  <a:pt x="285269" y="28575"/>
                </a:moveTo>
                <a:lnTo>
                  <a:pt x="240821" y="28575"/>
                </a:lnTo>
                <a:lnTo>
                  <a:pt x="240821" y="47625"/>
                </a:lnTo>
                <a:lnTo>
                  <a:pt x="285273" y="47625"/>
                </a:lnTo>
                <a:lnTo>
                  <a:pt x="304321" y="38101"/>
                </a:lnTo>
                <a:lnTo>
                  <a:pt x="285269" y="28575"/>
                </a:lnTo>
                <a:close/>
              </a:path>
            </a:pathLst>
          </a:custGeom>
          <a:solidFill>
            <a:srgbClr val="666666"/>
          </a:solidFill>
        </p:spPr>
        <p:txBody>
          <a:bodyPr wrap="square" lIns="0" tIns="0" rIns="0" bIns="0" rtlCol="0"/>
          <a:lstStyle/>
          <a:p>
            <a:endParaRPr/>
          </a:p>
        </p:txBody>
      </p:sp>
      <p:sp>
        <p:nvSpPr>
          <p:cNvPr id="18" name="object 18"/>
          <p:cNvSpPr/>
          <p:nvPr/>
        </p:nvSpPr>
        <p:spPr>
          <a:xfrm>
            <a:off x="9304838" y="3436213"/>
            <a:ext cx="76200" cy="320675"/>
          </a:xfrm>
          <a:custGeom>
            <a:avLst/>
            <a:gdLst/>
            <a:ahLst/>
            <a:cxnLst/>
            <a:rect l="l" t="t" r="r" b="b"/>
            <a:pathLst>
              <a:path w="76200" h="320675">
                <a:moveTo>
                  <a:pt x="47625" y="63500"/>
                </a:moveTo>
                <a:lnTo>
                  <a:pt x="28575" y="63500"/>
                </a:lnTo>
                <a:lnTo>
                  <a:pt x="28576" y="320316"/>
                </a:lnTo>
                <a:lnTo>
                  <a:pt x="47626" y="320316"/>
                </a:lnTo>
                <a:lnTo>
                  <a:pt x="47625" y="63500"/>
                </a:lnTo>
                <a:close/>
              </a:path>
              <a:path w="76200" h="320675">
                <a:moveTo>
                  <a:pt x="38100" y="0"/>
                </a:moveTo>
                <a:lnTo>
                  <a:pt x="0" y="76200"/>
                </a:lnTo>
                <a:lnTo>
                  <a:pt x="28575" y="76200"/>
                </a:lnTo>
                <a:lnTo>
                  <a:pt x="28575" y="63500"/>
                </a:lnTo>
                <a:lnTo>
                  <a:pt x="69850" y="63500"/>
                </a:lnTo>
                <a:lnTo>
                  <a:pt x="38100" y="0"/>
                </a:lnTo>
                <a:close/>
              </a:path>
              <a:path w="76200" h="320675">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19" name="object 19"/>
          <p:cNvSpPr/>
          <p:nvPr/>
        </p:nvSpPr>
        <p:spPr>
          <a:xfrm>
            <a:off x="8892056" y="2977300"/>
            <a:ext cx="304800" cy="76200"/>
          </a:xfrm>
          <a:custGeom>
            <a:avLst/>
            <a:gdLst/>
            <a:ahLst/>
            <a:cxnLst/>
            <a:rect l="l" t="t" r="r" b="b"/>
            <a:pathLst>
              <a:path w="304800" h="76200">
                <a:moveTo>
                  <a:pt x="228121" y="0"/>
                </a:moveTo>
                <a:lnTo>
                  <a:pt x="228121" y="76200"/>
                </a:lnTo>
                <a:lnTo>
                  <a:pt x="285271" y="47625"/>
                </a:lnTo>
                <a:lnTo>
                  <a:pt x="240821" y="47625"/>
                </a:lnTo>
                <a:lnTo>
                  <a:pt x="240821" y="28575"/>
                </a:lnTo>
                <a:lnTo>
                  <a:pt x="285271" y="28575"/>
                </a:lnTo>
                <a:lnTo>
                  <a:pt x="228121" y="0"/>
                </a:lnTo>
                <a:close/>
              </a:path>
              <a:path w="304800" h="76200">
                <a:moveTo>
                  <a:pt x="228121" y="28575"/>
                </a:moveTo>
                <a:lnTo>
                  <a:pt x="0" y="28575"/>
                </a:lnTo>
                <a:lnTo>
                  <a:pt x="0" y="47625"/>
                </a:lnTo>
                <a:lnTo>
                  <a:pt x="228121" y="47625"/>
                </a:lnTo>
                <a:lnTo>
                  <a:pt x="228121" y="28575"/>
                </a:lnTo>
                <a:close/>
              </a:path>
              <a:path w="304800" h="76200">
                <a:moveTo>
                  <a:pt x="285271" y="28575"/>
                </a:moveTo>
                <a:lnTo>
                  <a:pt x="240821" y="28575"/>
                </a:lnTo>
                <a:lnTo>
                  <a:pt x="240821" y="47625"/>
                </a:lnTo>
                <a:lnTo>
                  <a:pt x="285271" y="47625"/>
                </a:lnTo>
                <a:lnTo>
                  <a:pt x="304321" y="38100"/>
                </a:lnTo>
                <a:lnTo>
                  <a:pt x="285271" y="28575"/>
                </a:lnTo>
                <a:close/>
              </a:path>
            </a:pathLst>
          </a:custGeom>
          <a:solidFill>
            <a:srgbClr val="666666"/>
          </a:solidFill>
        </p:spPr>
        <p:txBody>
          <a:bodyPr wrap="square" lIns="0" tIns="0" rIns="0" bIns="0" rtlCol="0"/>
          <a:lstStyle/>
          <a:p>
            <a:endParaRPr/>
          </a:p>
        </p:txBody>
      </p:sp>
      <p:sp>
        <p:nvSpPr>
          <p:cNvPr id="20" name="object 20"/>
          <p:cNvSpPr/>
          <p:nvPr/>
        </p:nvSpPr>
        <p:spPr>
          <a:xfrm>
            <a:off x="8892056" y="4139320"/>
            <a:ext cx="304800" cy="76200"/>
          </a:xfrm>
          <a:custGeom>
            <a:avLst/>
            <a:gdLst/>
            <a:ahLst/>
            <a:cxnLst/>
            <a:rect l="l" t="t" r="r" b="b"/>
            <a:pathLst>
              <a:path w="304800" h="76200">
                <a:moveTo>
                  <a:pt x="228121" y="0"/>
                </a:moveTo>
                <a:lnTo>
                  <a:pt x="228121" y="76200"/>
                </a:lnTo>
                <a:lnTo>
                  <a:pt x="285273" y="47625"/>
                </a:lnTo>
                <a:lnTo>
                  <a:pt x="240821" y="47625"/>
                </a:lnTo>
                <a:lnTo>
                  <a:pt x="240821" y="28575"/>
                </a:lnTo>
                <a:lnTo>
                  <a:pt x="285269" y="28575"/>
                </a:lnTo>
                <a:lnTo>
                  <a:pt x="228121" y="0"/>
                </a:lnTo>
                <a:close/>
              </a:path>
              <a:path w="304800" h="76200">
                <a:moveTo>
                  <a:pt x="228121" y="28575"/>
                </a:moveTo>
                <a:lnTo>
                  <a:pt x="0" y="28575"/>
                </a:lnTo>
                <a:lnTo>
                  <a:pt x="0" y="47625"/>
                </a:lnTo>
                <a:lnTo>
                  <a:pt x="228121" y="47625"/>
                </a:lnTo>
                <a:lnTo>
                  <a:pt x="228121" y="28575"/>
                </a:lnTo>
                <a:close/>
              </a:path>
              <a:path w="304800" h="76200">
                <a:moveTo>
                  <a:pt x="285269" y="28575"/>
                </a:moveTo>
                <a:lnTo>
                  <a:pt x="240821" y="28575"/>
                </a:lnTo>
                <a:lnTo>
                  <a:pt x="240821" y="47625"/>
                </a:lnTo>
                <a:lnTo>
                  <a:pt x="285273" y="47625"/>
                </a:lnTo>
                <a:lnTo>
                  <a:pt x="304321" y="38101"/>
                </a:lnTo>
                <a:lnTo>
                  <a:pt x="285269" y="28575"/>
                </a:lnTo>
                <a:close/>
              </a:path>
            </a:pathLst>
          </a:custGeom>
          <a:solidFill>
            <a:srgbClr val="666666"/>
          </a:solidFill>
        </p:spPr>
        <p:txBody>
          <a:bodyPr wrap="square" lIns="0" tIns="0" rIns="0" bIns="0" rtlCol="0"/>
          <a:lstStyle/>
          <a:p>
            <a:endParaRPr/>
          </a:p>
        </p:txBody>
      </p:sp>
      <p:sp>
        <p:nvSpPr>
          <p:cNvPr id="21" name="object 21"/>
          <p:cNvSpPr/>
          <p:nvPr/>
        </p:nvSpPr>
        <p:spPr>
          <a:xfrm>
            <a:off x="9902118" y="3436213"/>
            <a:ext cx="76200" cy="320675"/>
          </a:xfrm>
          <a:custGeom>
            <a:avLst/>
            <a:gdLst/>
            <a:ahLst/>
            <a:cxnLst/>
            <a:rect l="l" t="t" r="r" b="b"/>
            <a:pathLst>
              <a:path w="76200" h="320675">
                <a:moveTo>
                  <a:pt x="47625" y="63500"/>
                </a:moveTo>
                <a:lnTo>
                  <a:pt x="28575" y="63500"/>
                </a:lnTo>
                <a:lnTo>
                  <a:pt x="28576" y="320316"/>
                </a:lnTo>
                <a:lnTo>
                  <a:pt x="47626" y="320316"/>
                </a:lnTo>
                <a:lnTo>
                  <a:pt x="47625" y="63500"/>
                </a:lnTo>
                <a:close/>
              </a:path>
              <a:path w="76200" h="320675">
                <a:moveTo>
                  <a:pt x="38100" y="0"/>
                </a:moveTo>
                <a:lnTo>
                  <a:pt x="0" y="76200"/>
                </a:lnTo>
                <a:lnTo>
                  <a:pt x="28575" y="76200"/>
                </a:lnTo>
                <a:lnTo>
                  <a:pt x="28575" y="63500"/>
                </a:lnTo>
                <a:lnTo>
                  <a:pt x="69850" y="63500"/>
                </a:lnTo>
                <a:lnTo>
                  <a:pt x="38100" y="0"/>
                </a:lnTo>
                <a:close/>
              </a:path>
              <a:path w="76200" h="320675">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22" name="object 22"/>
          <p:cNvSpPr/>
          <p:nvPr/>
        </p:nvSpPr>
        <p:spPr>
          <a:xfrm>
            <a:off x="9489337" y="2977300"/>
            <a:ext cx="304800" cy="76200"/>
          </a:xfrm>
          <a:custGeom>
            <a:avLst/>
            <a:gdLst/>
            <a:ahLst/>
            <a:cxnLst/>
            <a:rect l="l" t="t" r="r" b="b"/>
            <a:pathLst>
              <a:path w="304800" h="76200">
                <a:moveTo>
                  <a:pt x="228121" y="0"/>
                </a:moveTo>
                <a:lnTo>
                  <a:pt x="228121" y="76200"/>
                </a:lnTo>
                <a:lnTo>
                  <a:pt x="285271" y="47625"/>
                </a:lnTo>
                <a:lnTo>
                  <a:pt x="240821" y="47625"/>
                </a:lnTo>
                <a:lnTo>
                  <a:pt x="240821" y="28575"/>
                </a:lnTo>
                <a:lnTo>
                  <a:pt x="285271" y="28575"/>
                </a:lnTo>
                <a:lnTo>
                  <a:pt x="228121" y="0"/>
                </a:lnTo>
                <a:close/>
              </a:path>
              <a:path w="304800" h="76200">
                <a:moveTo>
                  <a:pt x="228121" y="28575"/>
                </a:moveTo>
                <a:lnTo>
                  <a:pt x="0" y="28575"/>
                </a:lnTo>
                <a:lnTo>
                  <a:pt x="0" y="47625"/>
                </a:lnTo>
                <a:lnTo>
                  <a:pt x="228121" y="47625"/>
                </a:lnTo>
                <a:lnTo>
                  <a:pt x="228121" y="28575"/>
                </a:lnTo>
                <a:close/>
              </a:path>
              <a:path w="304800" h="76200">
                <a:moveTo>
                  <a:pt x="285271" y="28575"/>
                </a:moveTo>
                <a:lnTo>
                  <a:pt x="240821" y="28575"/>
                </a:lnTo>
                <a:lnTo>
                  <a:pt x="240821" y="47625"/>
                </a:lnTo>
                <a:lnTo>
                  <a:pt x="285271" y="47625"/>
                </a:lnTo>
                <a:lnTo>
                  <a:pt x="304321" y="38100"/>
                </a:lnTo>
                <a:lnTo>
                  <a:pt x="285271" y="28575"/>
                </a:lnTo>
                <a:close/>
              </a:path>
            </a:pathLst>
          </a:custGeom>
          <a:solidFill>
            <a:srgbClr val="666666"/>
          </a:solidFill>
        </p:spPr>
        <p:txBody>
          <a:bodyPr wrap="square" lIns="0" tIns="0" rIns="0" bIns="0" rtlCol="0"/>
          <a:lstStyle/>
          <a:p>
            <a:endParaRPr/>
          </a:p>
        </p:txBody>
      </p:sp>
      <p:sp>
        <p:nvSpPr>
          <p:cNvPr id="23" name="object 23"/>
          <p:cNvSpPr/>
          <p:nvPr/>
        </p:nvSpPr>
        <p:spPr>
          <a:xfrm>
            <a:off x="9489337" y="4139320"/>
            <a:ext cx="304800" cy="76200"/>
          </a:xfrm>
          <a:custGeom>
            <a:avLst/>
            <a:gdLst/>
            <a:ahLst/>
            <a:cxnLst/>
            <a:rect l="l" t="t" r="r" b="b"/>
            <a:pathLst>
              <a:path w="304800" h="76200">
                <a:moveTo>
                  <a:pt x="228121" y="0"/>
                </a:moveTo>
                <a:lnTo>
                  <a:pt x="228121" y="76200"/>
                </a:lnTo>
                <a:lnTo>
                  <a:pt x="285273" y="47625"/>
                </a:lnTo>
                <a:lnTo>
                  <a:pt x="240821" y="47625"/>
                </a:lnTo>
                <a:lnTo>
                  <a:pt x="240821" y="28575"/>
                </a:lnTo>
                <a:lnTo>
                  <a:pt x="285269" y="28575"/>
                </a:lnTo>
                <a:lnTo>
                  <a:pt x="228121" y="0"/>
                </a:lnTo>
                <a:close/>
              </a:path>
              <a:path w="304800" h="76200">
                <a:moveTo>
                  <a:pt x="228121" y="28575"/>
                </a:moveTo>
                <a:lnTo>
                  <a:pt x="0" y="28575"/>
                </a:lnTo>
                <a:lnTo>
                  <a:pt x="0" y="47625"/>
                </a:lnTo>
                <a:lnTo>
                  <a:pt x="228121" y="47625"/>
                </a:lnTo>
                <a:lnTo>
                  <a:pt x="228121" y="28575"/>
                </a:lnTo>
                <a:close/>
              </a:path>
              <a:path w="304800" h="76200">
                <a:moveTo>
                  <a:pt x="285269" y="28575"/>
                </a:moveTo>
                <a:lnTo>
                  <a:pt x="240821" y="28575"/>
                </a:lnTo>
                <a:lnTo>
                  <a:pt x="240821" y="47625"/>
                </a:lnTo>
                <a:lnTo>
                  <a:pt x="285273" y="47625"/>
                </a:lnTo>
                <a:lnTo>
                  <a:pt x="304321" y="38101"/>
                </a:lnTo>
                <a:lnTo>
                  <a:pt x="285269" y="28575"/>
                </a:lnTo>
                <a:close/>
              </a:path>
            </a:pathLst>
          </a:custGeom>
          <a:solidFill>
            <a:srgbClr val="666666"/>
          </a:solidFill>
        </p:spPr>
        <p:txBody>
          <a:bodyPr wrap="square" lIns="0" tIns="0" rIns="0" bIns="0" rtlCol="0"/>
          <a:lstStyle/>
          <a:p>
            <a:endParaRPr/>
          </a:p>
        </p:txBody>
      </p:sp>
      <p:sp>
        <p:nvSpPr>
          <p:cNvPr id="24" name="object 24"/>
          <p:cNvSpPr/>
          <p:nvPr/>
        </p:nvSpPr>
        <p:spPr>
          <a:xfrm>
            <a:off x="10499398" y="3436213"/>
            <a:ext cx="76200" cy="320675"/>
          </a:xfrm>
          <a:custGeom>
            <a:avLst/>
            <a:gdLst/>
            <a:ahLst/>
            <a:cxnLst/>
            <a:rect l="l" t="t" r="r" b="b"/>
            <a:pathLst>
              <a:path w="76200" h="320675">
                <a:moveTo>
                  <a:pt x="47625" y="63500"/>
                </a:moveTo>
                <a:lnTo>
                  <a:pt x="28575" y="63500"/>
                </a:lnTo>
                <a:lnTo>
                  <a:pt x="28575" y="320316"/>
                </a:lnTo>
                <a:lnTo>
                  <a:pt x="47625" y="320316"/>
                </a:lnTo>
                <a:lnTo>
                  <a:pt x="47625" y="63500"/>
                </a:lnTo>
                <a:close/>
              </a:path>
              <a:path w="76200" h="320675">
                <a:moveTo>
                  <a:pt x="38100" y="0"/>
                </a:moveTo>
                <a:lnTo>
                  <a:pt x="0" y="76200"/>
                </a:lnTo>
                <a:lnTo>
                  <a:pt x="28575" y="76200"/>
                </a:lnTo>
                <a:lnTo>
                  <a:pt x="28575" y="63500"/>
                </a:lnTo>
                <a:lnTo>
                  <a:pt x="69850" y="63500"/>
                </a:lnTo>
                <a:lnTo>
                  <a:pt x="38100" y="0"/>
                </a:lnTo>
                <a:close/>
              </a:path>
              <a:path w="76200" h="320675">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25" name="object 25"/>
          <p:cNvSpPr/>
          <p:nvPr/>
        </p:nvSpPr>
        <p:spPr>
          <a:xfrm>
            <a:off x="10086615" y="2977300"/>
            <a:ext cx="304800" cy="76200"/>
          </a:xfrm>
          <a:custGeom>
            <a:avLst/>
            <a:gdLst/>
            <a:ahLst/>
            <a:cxnLst/>
            <a:rect l="l" t="t" r="r" b="b"/>
            <a:pathLst>
              <a:path w="304800" h="76200">
                <a:moveTo>
                  <a:pt x="228121" y="0"/>
                </a:moveTo>
                <a:lnTo>
                  <a:pt x="228121" y="76200"/>
                </a:lnTo>
                <a:lnTo>
                  <a:pt x="285271" y="47625"/>
                </a:lnTo>
                <a:lnTo>
                  <a:pt x="240821" y="47625"/>
                </a:lnTo>
                <a:lnTo>
                  <a:pt x="240821" y="28575"/>
                </a:lnTo>
                <a:lnTo>
                  <a:pt x="285271" y="28575"/>
                </a:lnTo>
                <a:lnTo>
                  <a:pt x="228121" y="0"/>
                </a:lnTo>
                <a:close/>
              </a:path>
              <a:path w="304800" h="76200">
                <a:moveTo>
                  <a:pt x="228121" y="28575"/>
                </a:moveTo>
                <a:lnTo>
                  <a:pt x="0" y="28575"/>
                </a:lnTo>
                <a:lnTo>
                  <a:pt x="0" y="47625"/>
                </a:lnTo>
                <a:lnTo>
                  <a:pt x="228121" y="47625"/>
                </a:lnTo>
                <a:lnTo>
                  <a:pt x="228121" y="28575"/>
                </a:lnTo>
                <a:close/>
              </a:path>
              <a:path w="304800" h="76200">
                <a:moveTo>
                  <a:pt x="285271" y="28575"/>
                </a:moveTo>
                <a:lnTo>
                  <a:pt x="240821" y="28575"/>
                </a:lnTo>
                <a:lnTo>
                  <a:pt x="240821" y="47625"/>
                </a:lnTo>
                <a:lnTo>
                  <a:pt x="285271" y="47625"/>
                </a:lnTo>
                <a:lnTo>
                  <a:pt x="304321" y="38100"/>
                </a:lnTo>
                <a:lnTo>
                  <a:pt x="285271" y="28575"/>
                </a:lnTo>
                <a:close/>
              </a:path>
            </a:pathLst>
          </a:custGeom>
          <a:solidFill>
            <a:srgbClr val="666666"/>
          </a:solidFill>
        </p:spPr>
        <p:txBody>
          <a:bodyPr wrap="square" lIns="0" tIns="0" rIns="0" bIns="0" rtlCol="0"/>
          <a:lstStyle/>
          <a:p>
            <a:endParaRPr/>
          </a:p>
        </p:txBody>
      </p:sp>
      <p:sp>
        <p:nvSpPr>
          <p:cNvPr id="26" name="object 26"/>
          <p:cNvSpPr/>
          <p:nvPr/>
        </p:nvSpPr>
        <p:spPr>
          <a:xfrm>
            <a:off x="10086615" y="4139320"/>
            <a:ext cx="304800" cy="76200"/>
          </a:xfrm>
          <a:custGeom>
            <a:avLst/>
            <a:gdLst/>
            <a:ahLst/>
            <a:cxnLst/>
            <a:rect l="l" t="t" r="r" b="b"/>
            <a:pathLst>
              <a:path w="304800" h="76200">
                <a:moveTo>
                  <a:pt x="228121" y="0"/>
                </a:moveTo>
                <a:lnTo>
                  <a:pt x="228121" y="76200"/>
                </a:lnTo>
                <a:lnTo>
                  <a:pt x="285273" y="47625"/>
                </a:lnTo>
                <a:lnTo>
                  <a:pt x="240821" y="47625"/>
                </a:lnTo>
                <a:lnTo>
                  <a:pt x="240821" y="28575"/>
                </a:lnTo>
                <a:lnTo>
                  <a:pt x="285269" y="28575"/>
                </a:lnTo>
                <a:lnTo>
                  <a:pt x="228121" y="0"/>
                </a:lnTo>
                <a:close/>
              </a:path>
              <a:path w="304800" h="76200">
                <a:moveTo>
                  <a:pt x="228121" y="28575"/>
                </a:moveTo>
                <a:lnTo>
                  <a:pt x="0" y="28575"/>
                </a:lnTo>
                <a:lnTo>
                  <a:pt x="0" y="47625"/>
                </a:lnTo>
                <a:lnTo>
                  <a:pt x="228121" y="47625"/>
                </a:lnTo>
                <a:lnTo>
                  <a:pt x="228121" y="28575"/>
                </a:lnTo>
                <a:close/>
              </a:path>
              <a:path w="304800" h="76200">
                <a:moveTo>
                  <a:pt x="285269" y="28575"/>
                </a:moveTo>
                <a:lnTo>
                  <a:pt x="240821" y="28575"/>
                </a:lnTo>
                <a:lnTo>
                  <a:pt x="240821" y="47625"/>
                </a:lnTo>
                <a:lnTo>
                  <a:pt x="285273" y="47625"/>
                </a:lnTo>
                <a:lnTo>
                  <a:pt x="304321" y="38101"/>
                </a:lnTo>
                <a:lnTo>
                  <a:pt x="285269" y="28575"/>
                </a:lnTo>
                <a:close/>
              </a:path>
            </a:pathLst>
          </a:custGeom>
          <a:solidFill>
            <a:srgbClr val="666666"/>
          </a:solidFill>
        </p:spPr>
        <p:txBody>
          <a:bodyPr wrap="square" lIns="0" tIns="0" rIns="0" bIns="0" rtlCol="0"/>
          <a:lstStyle/>
          <a:p>
            <a:endParaRPr/>
          </a:p>
        </p:txBody>
      </p:sp>
      <p:sp>
        <p:nvSpPr>
          <p:cNvPr id="27" name="object 27"/>
          <p:cNvSpPr/>
          <p:nvPr/>
        </p:nvSpPr>
        <p:spPr>
          <a:xfrm>
            <a:off x="6915703" y="4597835"/>
            <a:ext cx="76200" cy="321310"/>
          </a:xfrm>
          <a:custGeom>
            <a:avLst/>
            <a:gdLst/>
            <a:ahLst/>
            <a:cxnLst/>
            <a:rect l="l" t="t" r="r" b="b"/>
            <a:pathLst>
              <a:path w="76200" h="321310">
                <a:moveTo>
                  <a:pt x="47625" y="76199"/>
                </a:moveTo>
                <a:lnTo>
                  <a:pt x="28575" y="76199"/>
                </a:lnTo>
                <a:lnTo>
                  <a:pt x="28576" y="320715"/>
                </a:lnTo>
                <a:lnTo>
                  <a:pt x="47626" y="320715"/>
                </a:lnTo>
                <a:lnTo>
                  <a:pt x="47625" y="76199"/>
                </a:lnTo>
                <a:close/>
              </a:path>
              <a:path w="76200" h="321310">
                <a:moveTo>
                  <a:pt x="38100" y="0"/>
                </a:moveTo>
                <a:lnTo>
                  <a:pt x="0" y="76199"/>
                </a:lnTo>
                <a:lnTo>
                  <a:pt x="28575" y="76199"/>
                </a:lnTo>
                <a:lnTo>
                  <a:pt x="28575" y="63499"/>
                </a:lnTo>
                <a:lnTo>
                  <a:pt x="69850" y="63499"/>
                </a:lnTo>
                <a:lnTo>
                  <a:pt x="38100"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28" name="object 28"/>
          <p:cNvSpPr/>
          <p:nvPr/>
        </p:nvSpPr>
        <p:spPr>
          <a:xfrm>
            <a:off x="7512984" y="4597835"/>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098" y="0"/>
                </a:moveTo>
                <a:lnTo>
                  <a:pt x="0" y="76199"/>
                </a:lnTo>
                <a:lnTo>
                  <a:pt x="28575" y="76199"/>
                </a:lnTo>
                <a:lnTo>
                  <a:pt x="28575" y="63499"/>
                </a:lnTo>
                <a:lnTo>
                  <a:pt x="69850" y="63499"/>
                </a:lnTo>
                <a:lnTo>
                  <a:pt x="38098"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29" name="object 29"/>
          <p:cNvSpPr/>
          <p:nvPr/>
        </p:nvSpPr>
        <p:spPr>
          <a:xfrm>
            <a:off x="8110297" y="4597835"/>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098" y="0"/>
                </a:moveTo>
                <a:lnTo>
                  <a:pt x="0" y="76199"/>
                </a:lnTo>
                <a:lnTo>
                  <a:pt x="28575" y="76199"/>
                </a:lnTo>
                <a:lnTo>
                  <a:pt x="28575" y="63499"/>
                </a:lnTo>
                <a:lnTo>
                  <a:pt x="69850" y="63499"/>
                </a:lnTo>
                <a:lnTo>
                  <a:pt x="38098"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30" name="object 30"/>
          <p:cNvSpPr/>
          <p:nvPr/>
        </p:nvSpPr>
        <p:spPr>
          <a:xfrm>
            <a:off x="8707576" y="4597835"/>
            <a:ext cx="76200" cy="321310"/>
          </a:xfrm>
          <a:custGeom>
            <a:avLst/>
            <a:gdLst/>
            <a:ahLst/>
            <a:cxnLst/>
            <a:rect l="l" t="t" r="r" b="b"/>
            <a:pathLst>
              <a:path w="76200" h="321310">
                <a:moveTo>
                  <a:pt x="47625" y="76199"/>
                </a:moveTo>
                <a:lnTo>
                  <a:pt x="28575" y="76199"/>
                </a:lnTo>
                <a:lnTo>
                  <a:pt x="28576" y="320715"/>
                </a:lnTo>
                <a:lnTo>
                  <a:pt x="47626" y="320715"/>
                </a:lnTo>
                <a:lnTo>
                  <a:pt x="47625" y="76199"/>
                </a:lnTo>
                <a:close/>
              </a:path>
              <a:path w="76200" h="321310">
                <a:moveTo>
                  <a:pt x="38100" y="0"/>
                </a:moveTo>
                <a:lnTo>
                  <a:pt x="0" y="76199"/>
                </a:lnTo>
                <a:lnTo>
                  <a:pt x="28575" y="76199"/>
                </a:lnTo>
                <a:lnTo>
                  <a:pt x="28575" y="63499"/>
                </a:lnTo>
                <a:lnTo>
                  <a:pt x="69850" y="63499"/>
                </a:lnTo>
                <a:lnTo>
                  <a:pt x="38100"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31" name="object 31"/>
          <p:cNvSpPr/>
          <p:nvPr/>
        </p:nvSpPr>
        <p:spPr>
          <a:xfrm>
            <a:off x="9304856" y="4597835"/>
            <a:ext cx="76200" cy="321310"/>
          </a:xfrm>
          <a:custGeom>
            <a:avLst/>
            <a:gdLst/>
            <a:ahLst/>
            <a:cxnLst/>
            <a:rect l="l" t="t" r="r" b="b"/>
            <a:pathLst>
              <a:path w="76200" h="321310">
                <a:moveTo>
                  <a:pt x="47625" y="76199"/>
                </a:moveTo>
                <a:lnTo>
                  <a:pt x="28575" y="76199"/>
                </a:lnTo>
                <a:lnTo>
                  <a:pt x="28576" y="320715"/>
                </a:lnTo>
                <a:lnTo>
                  <a:pt x="47626" y="320715"/>
                </a:lnTo>
                <a:lnTo>
                  <a:pt x="47625" y="76199"/>
                </a:lnTo>
                <a:close/>
              </a:path>
              <a:path w="76200" h="321310">
                <a:moveTo>
                  <a:pt x="38100" y="0"/>
                </a:moveTo>
                <a:lnTo>
                  <a:pt x="0" y="76199"/>
                </a:lnTo>
                <a:lnTo>
                  <a:pt x="28575" y="76199"/>
                </a:lnTo>
                <a:lnTo>
                  <a:pt x="28575" y="63499"/>
                </a:lnTo>
                <a:lnTo>
                  <a:pt x="69850" y="63499"/>
                </a:lnTo>
                <a:lnTo>
                  <a:pt x="38100"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32" name="object 32"/>
          <p:cNvSpPr/>
          <p:nvPr/>
        </p:nvSpPr>
        <p:spPr>
          <a:xfrm>
            <a:off x="9902136" y="4597835"/>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098" y="0"/>
                </a:moveTo>
                <a:lnTo>
                  <a:pt x="0" y="76199"/>
                </a:lnTo>
                <a:lnTo>
                  <a:pt x="28575" y="76199"/>
                </a:lnTo>
                <a:lnTo>
                  <a:pt x="28575" y="63499"/>
                </a:lnTo>
                <a:lnTo>
                  <a:pt x="69850" y="63499"/>
                </a:lnTo>
                <a:lnTo>
                  <a:pt x="38098"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33" name="object 33"/>
          <p:cNvSpPr/>
          <p:nvPr/>
        </p:nvSpPr>
        <p:spPr>
          <a:xfrm>
            <a:off x="10499414" y="4597835"/>
            <a:ext cx="76200" cy="321310"/>
          </a:xfrm>
          <a:custGeom>
            <a:avLst/>
            <a:gdLst/>
            <a:ahLst/>
            <a:cxnLst/>
            <a:rect l="l" t="t" r="r" b="b"/>
            <a:pathLst>
              <a:path w="76200" h="321310">
                <a:moveTo>
                  <a:pt x="47625" y="76199"/>
                </a:moveTo>
                <a:lnTo>
                  <a:pt x="28575" y="76199"/>
                </a:lnTo>
                <a:lnTo>
                  <a:pt x="28575" y="320715"/>
                </a:lnTo>
                <a:lnTo>
                  <a:pt x="47625" y="320715"/>
                </a:lnTo>
                <a:lnTo>
                  <a:pt x="47625" y="76199"/>
                </a:lnTo>
                <a:close/>
              </a:path>
              <a:path w="76200" h="321310">
                <a:moveTo>
                  <a:pt x="38098" y="0"/>
                </a:moveTo>
                <a:lnTo>
                  <a:pt x="0" y="76199"/>
                </a:lnTo>
                <a:lnTo>
                  <a:pt x="28575" y="76199"/>
                </a:lnTo>
                <a:lnTo>
                  <a:pt x="28575" y="63499"/>
                </a:lnTo>
                <a:lnTo>
                  <a:pt x="69850" y="63499"/>
                </a:lnTo>
                <a:lnTo>
                  <a:pt x="38098" y="0"/>
                </a:lnTo>
                <a:close/>
              </a:path>
              <a:path w="76200" h="321310">
                <a:moveTo>
                  <a:pt x="47625" y="63499"/>
                </a:moveTo>
                <a:lnTo>
                  <a:pt x="28575" y="63499"/>
                </a:lnTo>
                <a:lnTo>
                  <a:pt x="28575" y="76199"/>
                </a:lnTo>
                <a:lnTo>
                  <a:pt x="47625" y="76199"/>
                </a:lnTo>
                <a:lnTo>
                  <a:pt x="47625" y="63499"/>
                </a:lnTo>
                <a:close/>
              </a:path>
              <a:path w="76200" h="321310">
                <a:moveTo>
                  <a:pt x="69850" y="63499"/>
                </a:moveTo>
                <a:lnTo>
                  <a:pt x="47625" y="63499"/>
                </a:lnTo>
                <a:lnTo>
                  <a:pt x="47625" y="76199"/>
                </a:lnTo>
                <a:lnTo>
                  <a:pt x="76200" y="76198"/>
                </a:lnTo>
                <a:lnTo>
                  <a:pt x="69850" y="63499"/>
                </a:lnTo>
                <a:close/>
              </a:path>
            </a:pathLst>
          </a:custGeom>
          <a:solidFill>
            <a:srgbClr val="666666"/>
          </a:solidFill>
        </p:spPr>
        <p:txBody>
          <a:bodyPr wrap="square" lIns="0" tIns="0" rIns="0" bIns="0" rtlCol="0"/>
          <a:lstStyle/>
          <a:p>
            <a:endParaRPr/>
          </a:p>
        </p:txBody>
      </p:sp>
      <p:sp>
        <p:nvSpPr>
          <p:cNvPr id="34" name="object 34"/>
          <p:cNvSpPr/>
          <p:nvPr/>
        </p:nvSpPr>
        <p:spPr>
          <a:xfrm>
            <a:off x="6915713" y="2259026"/>
            <a:ext cx="76200" cy="321310"/>
          </a:xfrm>
          <a:custGeom>
            <a:avLst/>
            <a:gdLst/>
            <a:ahLst/>
            <a:cxnLst/>
            <a:rect l="l" t="t" r="r" b="b"/>
            <a:pathLst>
              <a:path w="76200" h="321310">
                <a:moveTo>
                  <a:pt x="47625" y="63500"/>
                </a:moveTo>
                <a:lnTo>
                  <a:pt x="28575" y="63500"/>
                </a:lnTo>
                <a:lnTo>
                  <a:pt x="28576" y="320716"/>
                </a:lnTo>
                <a:lnTo>
                  <a:pt x="47626" y="320716"/>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35" name="object 35"/>
          <p:cNvSpPr/>
          <p:nvPr/>
        </p:nvSpPr>
        <p:spPr>
          <a:xfrm>
            <a:off x="7512993" y="2259026"/>
            <a:ext cx="76200" cy="321310"/>
          </a:xfrm>
          <a:custGeom>
            <a:avLst/>
            <a:gdLst/>
            <a:ahLst/>
            <a:cxnLst/>
            <a:rect l="l" t="t" r="r" b="b"/>
            <a:pathLst>
              <a:path w="76200" h="321310">
                <a:moveTo>
                  <a:pt x="47625" y="63500"/>
                </a:moveTo>
                <a:lnTo>
                  <a:pt x="28575" y="63500"/>
                </a:lnTo>
                <a:lnTo>
                  <a:pt x="28575" y="320716"/>
                </a:lnTo>
                <a:lnTo>
                  <a:pt x="47625" y="320716"/>
                </a:lnTo>
                <a:lnTo>
                  <a:pt x="47625" y="63500"/>
                </a:lnTo>
                <a:close/>
              </a:path>
              <a:path w="76200" h="321310">
                <a:moveTo>
                  <a:pt x="38098" y="0"/>
                </a:moveTo>
                <a:lnTo>
                  <a:pt x="0" y="76200"/>
                </a:lnTo>
                <a:lnTo>
                  <a:pt x="28575" y="76200"/>
                </a:lnTo>
                <a:lnTo>
                  <a:pt x="28575" y="63500"/>
                </a:lnTo>
                <a:lnTo>
                  <a:pt x="69849" y="63500"/>
                </a:lnTo>
                <a:lnTo>
                  <a:pt x="38098" y="0"/>
                </a:lnTo>
                <a:close/>
              </a:path>
              <a:path w="76200" h="321310">
                <a:moveTo>
                  <a:pt x="69849" y="63500"/>
                </a:moveTo>
                <a:lnTo>
                  <a:pt x="47625" y="63500"/>
                </a:lnTo>
                <a:lnTo>
                  <a:pt x="47625" y="76200"/>
                </a:lnTo>
                <a:lnTo>
                  <a:pt x="76200" y="76200"/>
                </a:lnTo>
                <a:lnTo>
                  <a:pt x="69849" y="63500"/>
                </a:lnTo>
                <a:close/>
              </a:path>
            </a:pathLst>
          </a:custGeom>
          <a:solidFill>
            <a:srgbClr val="666666"/>
          </a:solidFill>
        </p:spPr>
        <p:txBody>
          <a:bodyPr wrap="square" lIns="0" tIns="0" rIns="0" bIns="0" rtlCol="0"/>
          <a:lstStyle/>
          <a:p>
            <a:endParaRPr/>
          </a:p>
        </p:txBody>
      </p:sp>
      <p:sp>
        <p:nvSpPr>
          <p:cNvPr id="36" name="object 36"/>
          <p:cNvSpPr/>
          <p:nvPr/>
        </p:nvSpPr>
        <p:spPr>
          <a:xfrm>
            <a:off x="8110307" y="2259026"/>
            <a:ext cx="76200" cy="321310"/>
          </a:xfrm>
          <a:custGeom>
            <a:avLst/>
            <a:gdLst/>
            <a:ahLst/>
            <a:cxnLst/>
            <a:rect l="l" t="t" r="r" b="b"/>
            <a:pathLst>
              <a:path w="76200" h="321310">
                <a:moveTo>
                  <a:pt x="47625" y="63500"/>
                </a:moveTo>
                <a:lnTo>
                  <a:pt x="28575" y="63500"/>
                </a:lnTo>
                <a:lnTo>
                  <a:pt x="28575" y="320716"/>
                </a:lnTo>
                <a:lnTo>
                  <a:pt x="47625" y="320716"/>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37" name="object 37"/>
          <p:cNvSpPr/>
          <p:nvPr/>
        </p:nvSpPr>
        <p:spPr>
          <a:xfrm>
            <a:off x="8707586" y="2259026"/>
            <a:ext cx="76200" cy="321310"/>
          </a:xfrm>
          <a:custGeom>
            <a:avLst/>
            <a:gdLst/>
            <a:ahLst/>
            <a:cxnLst/>
            <a:rect l="l" t="t" r="r" b="b"/>
            <a:pathLst>
              <a:path w="76200" h="321310">
                <a:moveTo>
                  <a:pt x="47625" y="63500"/>
                </a:moveTo>
                <a:lnTo>
                  <a:pt x="28575" y="63500"/>
                </a:lnTo>
                <a:lnTo>
                  <a:pt x="28575" y="320716"/>
                </a:lnTo>
                <a:lnTo>
                  <a:pt x="47625" y="320716"/>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38" name="object 38"/>
          <p:cNvSpPr/>
          <p:nvPr/>
        </p:nvSpPr>
        <p:spPr>
          <a:xfrm>
            <a:off x="9304864" y="2259026"/>
            <a:ext cx="76200" cy="321310"/>
          </a:xfrm>
          <a:custGeom>
            <a:avLst/>
            <a:gdLst/>
            <a:ahLst/>
            <a:cxnLst/>
            <a:rect l="l" t="t" r="r" b="b"/>
            <a:pathLst>
              <a:path w="76200" h="321310">
                <a:moveTo>
                  <a:pt x="47625" y="63500"/>
                </a:moveTo>
                <a:lnTo>
                  <a:pt x="28575" y="63500"/>
                </a:lnTo>
                <a:lnTo>
                  <a:pt x="28576" y="320716"/>
                </a:lnTo>
                <a:lnTo>
                  <a:pt x="47626" y="320716"/>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39" name="object 39"/>
          <p:cNvSpPr/>
          <p:nvPr/>
        </p:nvSpPr>
        <p:spPr>
          <a:xfrm>
            <a:off x="9902145" y="2259026"/>
            <a:ext cx="76200" cy="321310"/>
          </a:xfrm>
          <a:custGeom>
            <a:avLst/>
            <a:gdLst/>
            <a:ahLst/>
            <a:cxnLst/>
            <a:rect l="l" t="t" r="r" b="b"/>
            <a:pathLst>
              <a:path w="76200" h="321310">
                <a:moveTo>
                  <a:pt x="47625" y="63500"/>
                </a:moveTo>
                <a:lnTo>
                  <a:pt x="28575" y="63500"/>
                </a:lnTo>
                <a:lnTo>
                  <a:pt x="28575" y="320716"/>
                </a:lnTo>
                <a:lnTo>
                  <a:pt x="47625" y="320716"/>
                </a:lnTo>
                <a:lnTo>
                  <a:pt x="47625" y="63500"/>
                </a:lnTo>
                <a:close/>
              </a:path>
              <a:path w="76200" h="321310">
                <a:moveTo>
                  <a:pt x="38098" y="0"/>
                </a:moveTo>
                <a:lnTo>
                  <a:pt x="0" y="76200"/>
                </a:lnTo>
                <a:lnTo>
                  <a:pt x="28575" y="76200"/>
                </a:lnTo>
                <a:lnTo>
                  <a:pt x="28575" y="63500"/>
                </a:lnTo>
                <a:lnTo>
                  <a:pt x="69849" y="63500"/>
                </a:lnTo>
                <a:lnTo>
                  <a:pt x="38098" y="0"/>
                </a:lnTo>
                <a:close/>
              </a:path>
              <a:path w="76200" h="321310">
                <a:moveTo>
                  <a:pt x="69849" y="63500"/>
                </a:moveTo>
                <a:lnTo>
                  <a:pt x="47625" y="63500"/>
                </a:lnTo>
                <a:lnTo>
                  <a:pt x="47625" y="76200"/>
                </a:lnTo>
                <a:lnTo>
                  <a:pt x="76200" y="76200"/>
                </a:lnTo>
                <a:lnTo>
                  <a:pt x="69849" y="63500"/>
                </a:lnTo>
                <a:close/>
              </a:path>
            </a:pathLst>
          </a:custGeom>
          <a:solidFill>
            <a:srgbClr val="666666"/>
          </a:solidFill>
        </p:spPr>
        <p:txBody>
          <a:bodyPr wrap="square" lIns="0" tIns="0" rIns="0" bIns="0" rtlCol="0"/>
          <a:lstStyle/>
          <a:p>
            <a:endParaRPr/>
          </a:p>
        </p:txBody>
      </p:sp>
      <p:sp>
        <p:nvSpPr>
          <p:cNvPr id="40" name="object 40"/>
          <p:cNvSpPr/>
          <p:nvPr/>
        </p:nvSpPr>
        <p:spPr>
          <a:xfrm>
            <a:off x="10499424" y="2259026"/>
            <a:ext cx="76200" cy="321310"/>
          </a:xfrm>
          <a:custGeom>
            <a:avLst/>
            <a:gdLst/>
            <a:ahLst/>
            <a:cxnLst/>
            <a:rect l="l" t="t" r="r" b="b"/>
            <a:pathLst>
              <a:path w="76200" h="321310">
                <a:moveTo>
                  <a:pt x="47625" y="63500"/>
                </a:moveTo>
                <a:lnTo>
                  <a:pt x="28575" y="63500"/>
                </a:lnTo>
                <a:lnTo>
                  <a:pt x="28576" y="320716"/>
                </a:lnTo>
                <a:lnTo>
                  <a:pt x="47626" y="320716"/>
                </a:lnTo>
                <a:lnTo>
                  <a:pt x="47625" y="63500"/>
                </a:lnTo>
                <a:close/>
              </a:path>
              <a:path w="76200" h="321310">
                <a:moveTo>
                  <a:pt x="38100" y="0"/>
                </a:moveTo>
                <a:lnTo>
                  <a:pt x="0" y="76200"/>
                </a:lnTo>
                <a:lnTo>
                  <a:pt x="28575" y="76200"/>
                </a:lnTo>
                <a:lnTo>
                  <a:pt x="28575" y="63500"/>
                </a:lnTo>
                <a:lnTo>
                  <a:pt x="69850" y="63500"/>
                </a:lnTo>
                <a:lnTo>
                  <a:pt x="38100" y="0"/>
                </a:lnTo>
                <a:close/>
              </a:path>
              <a:path w="76200" h="321310">
                <a:moveTo>
                  <a:pt x="69850" y="63500"/>
                </a:moveTo>
                <a:lnTo>
                  <a:pt x="47625" y="63500"/>
                </a:lnTo>
                <a:lnTo>
                  <a:pt x="47625" y="76200"/>
                </a:lnTo>
                <a:lnTo>
                  <a:pt x="76200" y="76200"/>
                </a:lnTo>
                <a:lnTo>
                  <a:pt x="69850" y="63500"/>
                </a:lnTo>
                <a:close/>
              </a:path>
            </a:pathLst>
          </a:custGeom>
          <a:solidFill>
            <a:srgbClr val="666666"/>
          </a:solidFill>
        </p:spPr>
        <p:txBody>
          <a:bodyPr wrap="square" lIns="0" tIns="0" rIns="0" bIns="0" rtlCol="0"/>
          <a:lstStyle/>
          <a:p>
            <a:endParaRPr/>
          </a:p>
        </p:txBody>
      </p:sp>
      <p:sp>
        <p:nvSpPr>
          <p:cNvPr id="41" name="object 41"/>
          <p:cNvSpPr txBox="1"/>
          <p:nvPr/>
        </p:nvSpPr>
        <p:spPr>
          <a:xfrm>
            <a:off x="6807243" y="4918551"/>
            <a:ext cx="293370" cy="842010"/>
          </a:xfrm>
          <a:prstGeom prst="rect">
            <a:avLst/>
          </a:prstGeom>
          <a:solidFill>
            <a:srgbClr val="F4CCCC"/>
          </a:solidFill>
          <a:ln w="9525">
            <a:solidFill>
              <a:srgbClr val="666666"/>
            </a:solidFill>
          </a:ln>
        </p:spPr>
        <p:txBody>
          <a:bodyPr vert="horz" wrap="square" lIns="0" tIns="256540" rIns="0" bIns="0" rtlCol="0">
            <a:spAutoFit/>
          </a:bodyPr>
          <a:lstStyle/>
          <a:p>
            <a:pPr marL="65405">
              <a:lnSpc>
                <a:spcPct val="100000"/>
              </a:lnSpc>
              <a:spcBef>
                <a:spcPts val="2020"/>
              </a:spcBef>
            </a:pPr>
            <a:r>
              <a:rPr sz="1800" spc="-5" dirty="0">
                <a:latin typeface="Calibri"/>
                <a:cs typeface="Calibri"/>
              </a:rPr>
              <a:t>x</a:t>
            </a:r>
            <a:r>
              <a:rPr sz="1800" spc="-7" baseline="-13888" dirty="0">
                <a:latin typeface="Calibri"/>
                <a:cs typeface="Calibri"/>
              </a:rPr>
              <a:t>0</a:t>
            </a:r>
            <a:endParaRPr sz="1800" baseline="-13888">
              <a:latin typeface="Calibri"/>
              <a:cs typeface="Calibri"/>
            </a:endParaRPr>
          </a:p>
        </p:txBody>
      </p:sp>
      <p:sp>
        <p:nvSpPr>
          <p:cNvPr id="42" name="object 42"/>
          <p:cNvSpPr txBox="1"/>
          <p:nvPr/>
        </p:nvSpPr>
        <p:spPr>
          <a:xfrm>
            <a:off x="7404523" y="4918551"/>
            <a:ext cx="293370" cy="842010"/>
          </a:xfrm>
          <a:prstGeom prst="rect">
            <a:avLst/>
          </a:prstGeom>
          <a:solidFill>
            <a:srgbClr val="F4CCCC"/>
          </a:solidFill>
          <a:ln w="9525">
            <a:solidFill>
              <a:srgbClr val="666666"/>
            </a:solidFill>
          </a:ln>
        </p:spPr>
        <p:txBody>
          <a:bodyPr vert="horz" wrap="square" lIns="0" tIns="5715" rIns="0" bIns="0" rtlCol="0">
            <a:spAutoFit/>
          </a:bodyPr>
          <a:lstStyle/>
          <a:p>
            <a:pPr>
              <a:lnSpc>
                <a:spcPct val="100000"/>
              </a:lnSpc>
              <a:spcBef>
                <a:spcPts val="45"/>
              </a:spcBef>
            </a:pPr>
            <a:endParaRPr sz="1800">
              <a:latin typeface="Times New Roman"/>
              <a:cs typeface="Times New Roman"/>
            </a:endParaRPr>
          </a:p>
          <a:p>
            <a:pPr marL="56515">
              <a:lnSpc>
                <a:spcPct val="100000"/>
              </a:lnSpc>
              <a:spcBef>
                <a:spcPts val="5"/>
              </a:spcBef>
            </a:pPr>
            <a:r>
              <a:rPr sz="1800" spc="-5" dirty="0">
                <a:latin typeface="Calibri"/>
                <a:cs typeface="Calibri"/>
              </a:rPr>
              <a:t>x</a:t>
            </a:r>
            <a:r>
              <a:rPr sz="1800" spc="-7" baseline="-13888" dirty="0">
                <a:latin typeface="Calibri"/>
                <a:cs typeface="Calibri"/>
              </a:rPr>
              <a:t>1</a:t>
            </a:r>
            <a:endParaRPr sz="1800" baseline="-13888">
              <a:latin typeface="Calibri"/>
              <a:cs typeface="Calibri"/>
            </a:endParaRPr>
          </a:p>
        </p:txBody>
      </p:sp>
      <p:sp>
        <p:nvSpPr>
          <p:cNvPr id="43" name="object 43"/>
          <p:cNvSpPr txBox="1"/>
          <p:nvPr/>
        </p:nvSpPr>
        <p:spPr>
          <a:xfrm>
            <a:off x="8001835" y="4918551"/>
            <a:ext cx="293370" cy="842010"/>
          </a:xfrm>
          <a:prstGeom prst="rect">
            <a:avLst/>
          </a:prstGeom>
          <a:solidFill>
            <a:srgbClr val="F4CCCC"/>
          </a:solidFill>
          <a:ln w="9525">
            <a:solidFill>
              <a:srgbClr val="666666"/>
            </a:solidFill>
          </a:ln>
        </p:spPr>
        <p:txBody>
          <a:bodyPr vert="horz" wrap="square" lIns="0" tIns="5715" rIns="0" bIns="0" rtlCol="0">
            <a:spAutoFit/>
          </a:bodyPr>
          <a:lstStyle/>
          <a:p>
            <a:pPr>
              <a:lnSpc>
                <a:spcPct val="100000"/>
              </a:lnSpc>
              <a:spcBef>
                <a:spcPts val="45"/>
              </a:spcBef>
            </a:pPr>
            <a:endParaRPr sz="1800">
              <a:latin typeface="Times New Roman"/>
              <a:cs typeface="Times New Roman"/>
            </a:endParaRPr>
          </a:p>
          <a:p>
            <a:pPr marL="75565">
              <a:lnSpc>
                <a:spcPct val="100000"/>
              </a:lnSpc>
              <a:spcBef>
                <a:spcPts val="5"/>
              </a:spcBef>
            </a:pPr>
            <a:r>
              <a:rPr sz="1800" spc="-5" dirty="0">
                <a:latin typeface="Calibri"/>
                <a:cs typeface="Calibri"/>
              </a:rPr>
              <a:t>x</a:t>
            </a:r>
            <a:r>
              <a:rPr sz="1800" spc="-7" baseline="-13888" dirty="0">
                <a:latin typeface="Calibri"/>
                <a:cs typeface="Calibri"/>
              </a:rPr>
              <a:t>2</a:t>
            </a:r>
            <a:endParaRPr sz="1800" baseline="-13888">
              <a:latin typeface="Calibri"/>
              <a:cs typeface="Calibri"/>
            </a:endParaRPr>
          </a:p>
        </p:txBody>
      </p:sp>
      <p:sp>
        <p:nvSpPr>
          <p:cNvPr id="44" name="object 44"/>
          <p:cNvSpPr txBox="1"/>
          <p:nvPr/>
        </p:nvSpPr>
        <p:spPr>
          <a:xfrm>
            <a:off x="8599113" y="4918551"/>
            <a:ext cx="293370" cy="842010"/>
          </a:xfrm>
          <a:prstGeom prst="rect">
            <a:avLst/>
          </a:prstGeom>
          <a:solidFill>
            <a:srgbClr val="F4CCCC"/>
          </a:solidFill>
          <a:ln w="9525">
            <a:solidFill>
              <a:srgbClr val="666666"/>
            </a:solidFill>
          </a:ln>
        </p:spPr>
        <p:txBody>
          <a:bodyPr vert="horz" wrap="square" lIns="0" tIns="5715" rIns="0" bIns="0" rtlCol="0">
            <a:spAutoFit/>
          </a:bodyPr>
          <a:lstStyle/>
          <a:p>
            <a:pPr>
              <a:lnSpc>
                <a:spcPct val="100000"/>
              </a:lnSpc>
              <a:spcBef>
                <a:spcPts val="45"/>
              </a:spcBef>
            </a:pPr>
            <a:endParaRPr sz="1800">
              <a:latin typeface="Times New Roman"/>
              <a:cs typeface="Times New Roman"/>
            </a:endParaRPr>
          </a:p>
          <a:p>
            <a:pPr marL="56515">
              <a:lnSpc>
                <a:spcPct val="100000"/>
              </a:lnSpc>
              <a:spcBef>
                <a:spcPts val="5"/>
              </a:spcBef>
            </a:pPr>
            <a:r>
              <a:rPr sz="1800" spc="-5" dirty="0">
                <a:latin typeface="Calibri"/>
                <a:cs typeface="Calibri"/>
              </a:rPr>
              <a:t>x</a:t>
            </a:r>
            <a:r>
              <a:rPr sz="1800" spc="-7" baseline="-13888" dirty="0">
                <a:latin typeface="Calibri"/>
                <a:cs typeface="Calibri"/>
              </a:rPr>
              <a:t>3</a:t>
            </a:r>
            <a:endParaRPr sz="1800" baseline="-13888">
              <a:latin typeface="Calibri"/>
              <a:cs typeface="Calibri"/>
            </a:endParaRPr>
          </a:p>
        </p:txBody>
      </p:sp>
      <p:sp>
        <p:nvSpPr>
          <p:cNvPr id="45" name="object 45"/>
          <p:cNvSpPr txBox="1"/>
          <p:nvPr/>
        </p:nvSpPr>
        <p:spPr>
          <a:xfrm>
            <a:off x="9196395" y="4918551"/>
            <a:ext cx="293370" cy="842010"/>
          </a:xfrm>
          <a:prstGeom prst="rect">
            <a:avLst/>
          </a:prstGeom>
          <a:solidFill>
            <a:srgbClr val="F4CCCC"/>
          </a:solidFill>
          <a:ln w="9525">
            <a:solidFill>
              <a:srgbClr val="666666"/>
            </a:solidFill>
          </a:ln>
        </p:spPr>
        <p:txBody>
          <a:bodyPr vert="horz" wrap="square" lIns="0" tIns="5715" rIns="0" bIns="0" rtlCol="0">
            <a:spAutoFit/>
          </a:bodyPr>
          <a:lstStyle/>
          <a:p>
            <a:pPr>
              <a:lnSpc>
                <a:spcPct val="100000"/>
              </a:lnSpc>
              <a:spcBef>
                <a:spcPts val="45"/>
              </a:spcBef>
            </a:pPr>
            <a:endParaRPr sz="1800">
              <a:latin typeface="Times New Roman"/>
              <a:cs typeface="Times New Roman"/>
            </a:endParaRPr>
          </a:p>
          <a:p>
            <a:pPr marL="63500">
              <a:lnSpc>
                <a:spcPct val="100000"/>
              </a:lnSpc>
              <a:spcBef>
                <a:spcPts val="5"/>
              </a:spcBef>
            </a:pPr>
            <a:r>
              <a:rPr sz="1800" spc="-5" dirty="0">
                <a:latin typeface="Calibri"/>
                <a:cs typeface="Calibri"/>
              </a:rPr>
              <a:t>x</a:t>
            </a:r>
            <a:r>
              <a:rPr sz="1800" spc="-7" baseline="-13888" dirty="0">
                <a:latin typeface="Calibri"/>
                <a:cs typeface="Calibri"/>
              </a:rPr>
              <a:t>4</a:t>
            </a:r>
            <a:endParaRPr sz="1800" baseline="-13888">
              <a:latin typeface="Calibri"/>
              <a:cs typeface="Calibri"/>
            </a:endParaRPr>
          </a:p>
        </p:txBody>
      </p:sp>
      <p:sp>
        <p:nvSpPr>
          <p:cNvPr id="46" name="object 46"/>
          <p:cNvSpPr txBox="1"/>
          <p:nvPr/>
        </p:nvSpPr>
        <p:spPr>
          <a:xfrm>
            <a:off x="9793675" y="4918551"/>
            <a:ext cx="293370" cy="842010"/>
          </a:xfrm>
          <a:prstGeom prst="rect">
            <a:avLst/>
          </a:prstGeom>
          <a:solidFill>
            <a:srgbClr val="F4CCCC"/>
          </a:solidFill>
          <a:ln w="9525">
            <a:solidFill>
              <a:srgbClr val="666666"/>
            </a:solidFill>
          </a:ln>
        </p:spPr>
        <p:txBody>
          <a:bodyPr vert="horz" wrap="square" lIns="0" tIns="256540" rIns="0" bIns="0" rtlCol="0">
            <a:spAutoFit/>
          </a:bodyPr>
          <a:lstStyle/>
          <a:p>
            <a:pPr marL="56515">
              <a:lnSpc>
                <a:spcPct val="100000"/>
              </a:lnSpc>
              <a:spcBef>
                <a:spcPts val="2020"/>
              </a:spcBef>
            </a:pPr>
            <a:r>
              <a:rPr sz="1800" spc="-5" dirty="0">
                <a:latin typeface="Calibri"/>
                <a:cs typeface="Calibri"/>
              </a:rPr>
              <a:t>x</a:t>
            </a:r>
            <a:r>
              <a:rPr sz="1800" spc="-7" baseline="-13888" dirty="0">
                <a:latin typeface="Calibri"/>
                <a:cs typeface="Calibri"/>
              </a:rPr>
              <a:t>5</a:t>
            </a:r>
            <a:endParaRPr sz="1800" baseline="-13888">
              <a:latin typeface="Calibri"/>
              <a:cs typeface="Calibri"/>
            </a:endParaRPr>
          </a:p>
        </p:txBody>
      </p:sp>
      <p:sp>
        <p:nvSpPr>
          <p:cNvPr id="47" name="object 47"/>
          <p:cNvSpPr txBox="1"/>
          <p:nvPr/>
        </p:nvSpPr>
        <p:spPr>
          <a:xfrm>
            <a:off x="10390954" y="4918551"/>
            <a:ext cx="293370" cy="842010"/>
          </a:xfrm>
          <a:prstGeom prst="rect">
            <a:avLst/>
          </a:prstGeom>
          <a:solidFill>
            <a:srgbClr val="F4CCCC"/>
          </a:solidFill>
          <a:ln w="9525">
            <a:solidFill>
              <a:srgbClr val="666666"/>
            </a:solidFill>
          </a:ln>
        </p:spPr>
        <p:txBody>
          <a:bodyPr vert="horz" wrap="square" lIns="0" tIns="1905" rIns="0" bIns="0" rtlCol="0">
            <a:spAutoFit/>
          </a:bodyPr>
          <a:lstStyle/>
          <a:p>
            <a:pPr>
              <a:lnSpc>
                <a:spcPct val="100000"/>
              </a:lnSpc>
              <a:spcBef>
                <a:spcPts val="15"/>
              </a:spcBef>
            </a:pPr>
            <a:endParaRPr sz="1850">
              <a:latin typeface="Times New Roman"/>
              <a:cs typeface="Times New Roman"/>
            </a:endParaRPr>
          </a:p>
          <a:p>
            <a:pPr marL="93345">
              <a:lnSpc>
                <a:spcPct val="100000"/>
              </a:lnSpc>
            </a:pPr>
            <a:r>
              <a:rPr sz="1800" spc="-5" dirty="0">
                <a:latin typeface="Calibri"/>
                <a:cs typeface="Calibri"/>
              </a:rPr>
              <a:t>x</a:t>
            </a:r>
            <a:r>
              <a:rPr sz="1800" spc="-7" baseline="-13888" dirty="0">
                <a:latin typeface="Calibri"/>
                <a:cs typeface="Calibri"/>
              </a:rPr>
              <a:t>6</a:t>
            </a:r>
            <a:endParaRPr sz="1800" baseline="-13888">
              <a:latin typeface="Calibri"/>
              <a:cs typeface="Calibri"/>
            </a:endParaRPr>
          </a:p>
        </p:txBody>
      </p:sp>
      <p:graphicFrame>
        <p:nvGraphicFramePr>
          <p:cNvPr id="48" name="object 48"/>
          <p:cNvGraphicFramePr>
            <a:graphicFrameLocks noGrp="1"/>
          </p:cNvGraphicFramePr>
          <p:nvPr/>
        </p:nvGraphicFramePr>
        <p:xfrm>
          <a:off x="6784902" y="2616833"/>
          <a:ext cx="3962392" cy="2002790"/>
        </p:xfrm>
        <a:graphic>
          <a:graphicData uri="http://schemas.openxmlformats.org/drawingml/2006/table">
            <a:tbl>
              <a:tblPr firstRow="1" bandRow="1">
                <a:tableStyleId>{2D5ABB26-0587-4C30-8999-92F81FD0307C}</a:tableStyleId>
              </a:tblPr>
              <a:tblGrid>
                <a:gridCol w="302895">
                  <a:extLst>
                    <a:ext uri="{9D8B030D-6E8A-4147-A177-3AD203B41FA5}">
                      <a16:colId xmlns:a16="http://schemas.microsoft.com/office/drawing/2014/main" val="20000"/>
                    </a:ext>
                  </a:extLst>
                </a:gridCol>
                <a:gridCol w="304164">
                  <a:extLst>
                    <a:ext uri="{9D8B030D-6E8A-4147-A177-3AD203B41FA5}">
                      <a16:colId xmlns:a16="http://schemas.microsoft.com/office/drawing/2014/main" val="20001"/>
                    </a:ext>
                  </a:extLst>
                </a:gridCol>
                <a:gridCol w="302895">
                  <a:extLst>
                    <a:ext uri="{9D8B030D-6E8A-4147-A177-3AD203B41FA5}">
                      <a16:colId xmlns:a16="http://schemas.microsoft.com/office/drawing/2014/main" val="20002"/>
                    </a:ext>
                  </a:extLst>
                </a:gridCol>
                <a:gridCol w="304165">
                  <a:extLst>
                    <a:ext uri="{9D8B030D-6E8A-4147-A177-3AD203B41FA5}">
                      <a16:colId xmlns:a16="http://schemas.microsoft.com/office/drawing/2014/main" val="20003"/>
                    </a:ext>
                  </a:extLst>
                </a:gridCol>
                <a:gridCol w="311785">
                  <a:extLst>
                    <a:ext uri="{9D8B030D-6E8A-4147-A177-3AD203B41FA5}">
                      <a16:colId xmlns:a16="http://schemas.microsoft.com/office/drawing/2014/main" val="20004"/>
                    </a:ext>
                  </a:extLst>
                </a:gridCol>
                <a:gridCol w="304164">
                  <a:extLst>
                    <a:ext uri="{9D8B030D-6E8A-4147-A177-3AD203B41FA5}">
                      <a16:colId xmlns:a16="http://schemas.microsoft.com/office/drawing/2014/main" val="20005"/>
                    </a:ext>
                  </a:extLst>
                </a:gridCol>
                <a:gridCol w="311784">
                  <a:extLst>
                    <a:ext uri="{9D8B030D-6E8A-4147-A177-3AD203B41FA5}">
                      <a16:colId xmlns:a16="http://schemas.microsoft.com/office/drawing/2014/main" val="20006"/>
                    </a:ext>
                  </a:extLst>
                </a:gridCol>
                <a:gridCol w="304164">
                  <a:extLst>
                    <a:ext uri="{9D8B030D-6E8A-4147-A177-3AD203B41FA5}">
                      <a16:colId xmlns:a16="http://schemas.microsoft.com/office/drawing/2014/main" val="20007"/>
                    </a:ext>
                  </a:extLst>
                </a:gridCol>
                <a:gridCol w="311784">
                  <a:extLst>
                    <a:ext uri="{9D8B030D-6E8A-4147-A177-3AD203B41FA5}">
                      <a16:colId xmlns:a16="http://schemas.microsoft.com/office/drawing/2014/main" val="20008"/>
                    </a:ext>
                  </a:extLst>
                </a:gridCol>
                <a:gridCol w="304164">
                  <a:extLst>
                    <a:ext uri="{9D8B030D-6E8A-4147-A177-3AD203B41FA5}">
                      <a16:colId xmlns:a16="http://schemas.microsoft.com/office/drawing/2014/main" val="20009"/>
                    </a:ext>
                  </a:extLst>
                </a:gridCol>
                <a:gridCol w="293369">
                  <a:extLst>
                    <a:ext uri="{9D8B030D-6E8A-4147-A177-3AD203B41FA5}">
                      <a16:colId xmlns:a16="http://schemas.microsoft.com/office/drawing/2014/main" val="20010"/>
                    </a:ext>
                  </a:extLst>
                </a:gridCol>
                <a:gridCol w="304164">
                  <a:extLst>
                    <a:ext uri="{9D8B030D-6E8A-4147-A177-3AD203B41FA5}">
                      <a16:colId xmlns:a16="http://schemas.microsoft.com/office/drawing/2014/main" val="20011"/>
                    </a:ext>
                  </a:extLst>
                </a:gridCol>
                <a:gridCol w="302895">
                  <a:extLst>
                    <a:ext uri="{9D8B030D-6E8A-4147-A177-3AD203B41FA5}">
                      <a16:colId xmlns:a16="http://schemas.microsoft.com/office/drawing/2014/main" val="20012"/>
                    </a:ext>
                  </a:extLst>
                </a:gridCol>
              </a:tblGrid>
              <a:tr h="841375">
                <a:tc>
                  <a:txBody>
                    <a:bodyPr/>
                    <a:lstStyle/>
                    <a:p>
                      <a:pPr marL="53975" marR="3175">
                        <a:lnSpc>
                          <a:spcPts val="1605"/>
                        </a:lnSpc>
                        <a:spcBef>
                          <a:spcPts val="1580"/>
                        </a:spcBef>
                      </a:pPr>
                      <a:r>
                        <a:rPr sz="2400" spc="-7" baseline="-17361" dirty="0">
                          <a:latin typeface="Calibri"/>
                          <a:cs typeface="Calibri"/>
                        </a:rPr>
                        <a:t>h</a:t>
                      </a:r>
                      <a:r>
                        <a:rPr sz="1100" spc="-5" dirty="0">
                          <a:latin typeface="Calibri"/>
                          <a:cs typeface="Calibri"/>
                        </a:rPr>
                        <a:t>2</a:t>
                      </a:r>
                      <a:endParaRPr sz="1100">
                        <a:latin typeface="Calibri"/>
                        <a:cs typeface="Calibri"/>
                      </a:endParaRPr>
                    </a:p>
                    <a:p>
                      <a:pPr algn="r">
                        <a:lnSpc>
                          <a:spcPts val="1005"/>
                        </a:lnSpc>
                      </a:pPr>
                      <a:r>
                        <a:rPr sz="1100" dirty="0">
                          <a:latin typeface="Calibri"/>
                          <a:cs typeface="Calibri"/>
                        </a:rPr>
                        <a:t>0</a:t>
                      </a:r>
                      <a:endParaRPr sz="1100">
                        <a:latin typeface="Calibri"/>
                        <a:cs typeface="Calibri"/>
                      </a:endParaRPr>
                    </a:p>
                  </a:txBody>
                  <a:tcPr marL="0" marR="0" marT="200660"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55244" marR="3175">
                        <a:lnSpc>
                          <a:spcPts val="1620"/>
                        </a:lnSpc>
                        <a:spcBef>
                          <a:spcPts val="1530"/>
                        </a:spcBef>
                      </a:pPr>
                      <a:r>
                        <a:rPr sz="2400" spc="-7" baseline="-17361" dirty="0">
                          <a:latin typeface="Calibri"/>
                          <a:cs typeface="Calibri"/>
                        </a:rPr>
                        <a:t>h</a:t>
                      </a:r>
                      <a:r>
                        <a:rPr sz="1100" spc="-5" dirty="0">
                          <a:latin typeface="Calibri"/>
                          <a:cs typeface="Calibri"/>
                        </a:rPr>
                        <a:t>2</a:t>
                      </a:r>
                      <a:endParaRPr sz="1100">
                        <a:latin typeface="Calibri"/>
                        <a:cs typeface="Calibri"/>
                      </a:endParaRPr>
                    </a:p>
                    <a:p>
                      <a:pPr algn="r">
                        <a:lnSpc>
                          <a:spcPts val="1019"/>
                        </a:lnSpc>
                      </a:pPr>
                      <a:r>
                        <a:rPr sz="1100" dirty="0">
                          <a:latin typeface="Calibri"/>
                          <a:cs typeface="Calibri"/>
                        </a:rPr>
                        <a:t>1</a:t>
                      </a:r>
                      <a:endParaRPr sz="1100">
                        <a:latin typeface="Calibri"/>
                        <a:cs typeface="Calibri"/>
                      </a:endParaRPr>
                    </a:p>
                  </a:txBody>
                  <a:tcPr marL="0" marR="0" marT="194310"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59055" marR="12065">
                        <a:lnSpc>
                          <a:spcPts val="1605"/>
                        </a:lnSpc>
                        <a:spcBef>
                          <a:spcPts val="1505"/>
                        </a:spcBef>
                      </a:pPr>
                      <a:r>
                        <a:rPr sz="2400" spc="-7" baseline="-17361" dirty="0">
                          <a:latin typeface="Calibri"/>
                          <a:cs typeface="Calibri"/>
                        </a:rPr>
                        <a:t>h</a:t>
                      </a:r>
                      <a:r>
                        <a:rPr sz="1100" spc="-5" dirty="0">
                          <a:latin typeface="Calibri"/>
                          <a:cs typeface="Calibri"/>
                        </a:rPr>
                        <a:t>2</a:t>
                      </a:r>
                      <a:endParaRPr sz="1100">
                        <a:latin typeface="Calibri"/>
                        <a:cs typeface="Calibri"/>
                      </a:endParaRPr>
                    </a:p>
                    <a:p>
                      <a:pPr algn="r">
                        <a:lnSpc>
                          <a:spcPts val="1005"/>
                        </a:lnSpc>
                      </a:pPr>
                      <a:r>
                        <a:rPr sz="1100" dirty="0">
                          <a:latin typeface="Calibri"/>
                          <a:cs typeface="Calibri"/>
                        </a:rPr>
                        <a:t>2</a:t>
                      </a:r>
                      <a:endParaRPr sz="1100">
                        <a:latin typeface="Calibri"/>
                        <a:cs typeface="Calibri"/>
                      </a:endParaRPr>
                    </a:p>
                  </a:txBody>
                  <a:tcPr marL="0" marR="0" marT="191135"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62230" marR="12065">
                        <a:lnSpc>
                          <a:spcPts val="1605"/>
                        </a:lnSpc>
                        <a:spcBef>
                          <a:spcPts val="1480"/>
                        </a:spcBef>
                      </a:pPr>
                      <a:r>
                        <a:rPr sz="2400" spc="-7" baseline="-17361" dirty="0">
                          <a:latin typeface="Calibri"/>
                          <a:cs typeface="Calibri"/>
                        </a:rPr>
                        <a:t>h</a:t>
                      </a:r>
                      <a:r>
                        <a:rPr sz="1100" spc="-5" dirty="0">
                          <a:latin typeface="Calibri"/>
                          <a:cs typeface="Calibri"/>
                        </a:rPr>
                        <a:t>2</a:t>
                      </a:r>
                      <a:endParaRPr sz="1100">
                        <a:latin typeface="Calibri"/>
                        <a:cs typeface="Calibri"/>
                      </a:endParaRPr>
                    </a:p>
                    <a:p>
                      <a:pPr algn="r">
                        <a:lnSpc>
                          <a:spcPts val="1005"/>
                        </a:lnSpc>
                      </a:pPr>
                      <a:r>
                        <a:rPr sz="1100" dirty="0">
                          <a:latin typeface="Calibri"/>
                          <a:cs typeface="Calibri"/>
                        </a:rPr>
                        <a:t>3</a:t>
                      </a:r>
                      <a:endParaRPr sz="1100">
                        <a:latin typeface="Calibri"/>
                        <a:cs typeface="Calibri"/>
                      </a:endParaRPr>
                    </a:p>
                  </a:txBody>
                  <a:tcPr marL="0" marR="0" marT="187960"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59690" marR="12065">
                        <a:lnSpc>
                          <a:spcPts val="1620"/>
                        </a:lnSpc>
                        <a:spcBef>
                          <a:spcPts val="1435"/>
                        </a:spcBef>
                      </a:pPr>
                      <a:r>
                        <a:rPr sz="2400" spc="-7" baseline="-17361" dirty="0">
                          <a:latin typeface="Calibri"/>
                          <a:cs typeface="Calibri"/>
                        </a:rPr>
                        <a:t>h</a:t>
                      </a:r>
                      <a:r>
                        <a:rPr sz="1100" spc="-5" dirty="0">
                          <a:latin typeface="Calibri"/>
                          <a:cs typeface="Calibri"/>
                        </a:rPr>
                        <a:t>2</a:t>
                      </a:r>
                      <a:endParaRPr sz="1100">
                        <a:latin typeface="Calibri"/>
                        <a:cs typeface="Calibri"/>
                      </a:endParaRPr>
                    </a:p>
                    <a:p>
                      <a:pPr algn="r">
                        <a:lnSpc>
                          <a:spcPts val="1019"/>
                        </a:lnSpc>
                      </a:pPr>
                      <a:r>
                        <a:rPr sz="1100" dirty="0">
                          <a:latin typeface="Calibri"/>
                          <a:cs typeface="Calibri"/>
                        </a:rPr>
                        <a:t>4</a:t>
                      </a:r>
                      <a:endParaRPr sz="1100">
                        <a:latin typeface="Calibri"/>
                        <a:cs typeface="Calibri"/>
                      </a:endParaRPr>
                    </a:p>
                  </a:txBody>
                  <a:tcPr marL="0" marR="0" marT="182245"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45085">
                        <a:lnSpc>
                          <a:spcPts val="1620"/>
                        </a:lnSpc>
                        <a:spcBef>
                          <a:spcPts val="1480"/>
                        </a:spcBef>
                      </a:pPr>
                      <a:r>
                        <a:rPr sz="2400" spc="-7" baseline="-17361" dirty="0">
                          <a:latin typeface="Calibri"/>
                          <a:cs typeface="Calibri"/>
                        </a:rPr>
                        <a:t>h</a:t>
                      </a:r>
                      <a:r>
                        <a:rPr sz="1100" spc="-5" dirty="0">
                          <a:latin typeface="Calibri"/>
                          <a:cs typeface="Calibri"/>
                        </a:rPr>
                        <a:t>2</a:t>
                      </a:r>
                      <a:endParaRPr sz="1100">
                        <a:latin typeface="Calibri"/>
                        <a:cs typeface="Calibri"/>
                      </a:endParaRPr>
                    </a:p>
                    <a:p>
                      <a:pPr algn="r">
                        <a:lnSpc>
                          <a:spcPts val="1019"/>
                        </a:lnSpc>
                      </a:pPr>
                      <a:r>
                        <a:rPr sz="1100" dirty="0">
                          <a:latin typeface="Calibri"/>
                          <a:cs typeface="Calibri"/>
                        </a:rPr>
                        <a:t>5</a:t>
                      </a:r>
                      <a:endParaRPr sz="1100">
                        <a:latin typeface="Calibri"/>
                        <a:cs typeface="Calibri"/>
                      </a:endParaRPr>
                    </a:p>
                  </a:txBody>
                  <a:tcPr marL="0" marR="0" marT="187960"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55880" marR="3175">
                        <a:lnSpc>
                          <a:spcPts val="1605"/>
                        </a:lnSpc>
                        <a:spcBef>
                          <a:spcPts val="1480"/>
                        </a:spcBef>
                      </a:pPr>
                      <a:r>
                        <a:rPr sz="2400" spc="-7" baseline="-17361" dirty="0">
                          <a:latin typeface="Calibri"/>
                          <a:cs typeface="Calibri"/>
                        </a:rPr>
                        <a:t>h</a:t>
                      </a:r>
                      <a:r>
                        <a:rPr sz="1100" spc="-5" dirty="0">
                          <a:latin typeface="Calibri"/>
                          <a:cs typeface="Calibri"/>
                        </a:rPr>
                        <a:t>2</a:t>
                      </a:r>
                      <a:endParaRPr sz="1100">
                        <a:latin typeface="Calibri"/>
                        <a:cs typeface="Calibri"/>
                      </a:endParaRPr>
                    </a:p>
                    <a:p>
                      <a:pPr algn="r">
                        <a:lnSpc>
                          <a:spcPts val="1005"/>
                        </a:lnSpc>
                      </a:pPr>
                      <a:r>
                        <a:rPr sz="1100" dirty="0">
                          <a:latin typeface="Calibri"/>
                          <a:cs typeface="Calibri"/>
                        </a:rPr>
                        <a:t>6</a:t>
                      </a:r>
                      <a:endParaRPr sz="1100">
                        <a:latin typeface="Calibri"/>
                        <a:cs typeface="Calibri"/>
                      </a:endParaRPr>
                    </a:p>
                  </a:txBody>
                  <a:tcPr marL="0" marR="0" marT="187960" marB="0">
                    <a:solidFill>
                      <a:srgbClr val="D9EAD3"/>
                    </a:solidFill>
                  </a:tcPr>
                </a:tc>
                <a:extLst>
                  <a:ext uri="{0D108BD9-81ED-4DB2-BD59-A6C34878D82A}">
                    <a16:rowId xmlns:a16="http://schemas.microsoft.com/office/drawing/2014/main" val="10000"/>
                  </a:ext>
                </a:extLst>
              </a:tr>
              <a:tr h="320040">
                <a:tc>
                  <a:txBody>
                    <a:bodyPr/>
                    <a:lstStyle/>
                    <a:p>
                      <a:pPr marR="3175">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marR="3175">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marR="12065">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marR="12065">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marR="12065">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a:lnSpc>
                          <a:spcPct val="100000"/>
                        </a:lnSpc>
                      </a:pPr>
                      <a:endParaRPr sz="2000">
                        <a:latin typeface="Times New Roman"/>
                        <a:cs typeface="Times New Roman"/>
                      </a:endParaRPr>
                    </a:p>
                  </a:txBody>
                  <a:tcPr marL="0" marR="0" marT="0" marB="0"/>
                </a:tc>
                <a:tc>
                  <a:txBody>
                    <a:bodyPr/>
                    <a:lstStyle/>
                    <a:p>
                      <a:pPr marR="3175">
                        <a:lnSpc>
                          <a:spcPct val="100000"/>
                        </a:lnSpc>
                      </a:pPr>
                      <a:endParaRPr sz="2000">
                        <a:latin typeface="Times New Roman"/>
                        <a:cs typeface="Times New Roman"/>
                      </a:endParaRPr>
                    </a:p>
                  </a:txBody>
                  <a:tcPr marL="0" marR="0" marT="0" marB="0"/>
                </a:tc>
                <a:extLst>
                  <a:ext uri="{0D108BD9-81ED-4DB2-BD59-A6C34878D82A}">
                    <a16:rowId xmlns:a16="http://schemas.microsoft.com/office/drawing/2014/main" val="10001"/>
                  </a:ext>
                </a:extLst>
              </a:tr>
              <a:tr h="841375">
                <a:tc>
                  <a:txBody>
                    <a:bodyPr/>
                    <a:lstStyle/>
                    <a:p>
                      <a:pPr marL="50800" marR="3175">
                        <a:lnSpc>
                          <a:spcPts val="1605"/>
                        </a:lnSpc>
                        <a:spcBef>
                          <a:spcPts val="1570"/>
                        </a:spcBef>
                      </a:pPr>
                      <a:r>
                        <a:rPr sz="2400" spc="-7" baseline="-17361" dirty="0">
                          <a:latin typeface="Calibri"/>
                          <a:cs typeface="Calibri"/>
                        </a:rPr>
                        <a:t>h</a:t>
                      </a:r>
                      <a:r>
                        <a:rPr sz="1100" spc="-5" dirty="0">
                          <a:latin typeface="Calibri"/>
                          <a:cs typeface="Calibri"/>
                        </a:rPr>
                        <a:t>1</a:t>
                      </a:r>
                      <a:endParaRPr sz="1100">
                        <a:latin typeface="Calibri"/>
                        <a:cs typeface="Calibri"/>
                      </a:endParaRPr>
                    </a:p>
                    <a:p>
                      <a:pPr algn="r">
                        <a:lnSpc>
                          <a:spcPts val="1005"/>
                        </a:lnSpc>
                      </a:pPr>
                      <a:r>
                        <a:rPr sz="1100" dirty="0">
                          <a:latin typeface="Calibri"/>
                          <a:cs typeface="Calibri"/>
                        </a:rPr>
                        <a:t>0</a:t>
                      </a:r>
                      <a:endParaRPr sz="1100">
                        <a:latin typeface="Calibri"/>
                        <a:cs typeface="Calibri"/>
                      </a:endParaRPr>
                    </a:p>
                  </a:txBody>
                  <a:tcPr marL="0" marR="0" marT="199390"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52705" marR="3175">
                        <a:lnSpc>
                          <a:spcPts val="1620"/>
                        </a:lnSpc>
                        <a:spcBef>
                          <a:spcPts val="1525"/>
                        </a:spcBef>
                      </a:pPr>
                      <a:r>
                        <a:rPr sz="2400" spc="-7" baseline="-17361" dirty="0">
                          <a:latin typeface="Calibri"/>
                          <a:cs typeface="Calibri"/>
                        </a:rPr>
                        <a:t>h</a:t>
                      </a:r>
                      <a:r>
                        <a:rPr sz="1100" spc="-5" dirty="0">
                          <a:latin typeface="Calibri"/>
                          <a:cs typeface="Calibri"/>
                        </a:rPr>
                        <a:t>1</a:t>
                      </a:r>
                      <a:endParaRPr sz="1100">
                        <a:latin typeface="Calibri"/>
                        <a:cs typeface="Calibri"/>
                      </a:endParaRPr>
                    </a:p>
                    <a:p>
                      <a:pPr algn="r">
                        <a:lnSpc>
                          <a:spcPts val="1019"/>
                        </a:lnSpc>
                      </a:pPr>
                      <a:r>
                        <a:rPr sz="1100" dirty="0">
                          <a:latin typeface="Calibri"/>
                          <a:cs typeface="Calibri"/>
                        </a:rPr>
                        <a:t>1</a:t>
                      </a:r>
                      <a:endParaRPr sz="1100">
                        <a:latin typeface="Calibri"/>
                        <a:cs typeface="Calibri"/>
                      </a:endParaRPr>
                    </a:p>
                  </a:txBody>
                  <a:tcPr marL="0" marR="0" marT="193675"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55880" marR="12065">
                        <a:lnSpc>
                          <a:spcPts val="1605"/>
                        </a:lnSpc>
                        <a:spcBef>
                          <a:spcPts val="1500"/>
                        </a:spcBef>
                      </a:pPr>
                      <a:r>
                        <a:rPr sz="2400" spc="-7" baseline="-17361" dirty="0">
                          <a:latin typeface="Calibri"/>
                          <a:cs typeface="Calibri"/>
                        </a:rPr>
                        <a:t>h</a:t>
                      </a:r>
                      <a:r>
                        <a:rPr sz="1100" spc="-5" dirty="0">
                          <a:latin typeface="Calibri"/>
                          <a:cs typeface="Calibri"/>
                        </a:rPr>
                        <a:t>1</a:t>
                      </a:r>
                      <a:endParaRPr sz="1100">
                        <a:latin typeface="Calibri"/>
                        <a:cs typeface="Calibri"/>
                      </a:endParaRPr>
                    </a:p>
                    <a:p>
                      <a:pPr marR="2540" algn="r">
                        <a:lnSpc>
                          <a:spcPts val="1005"/>
                        </a:lnSpc>
                      </a:pPr>
                      <a:r>
                        <a:rPr sz="1100" dirty="0">
                          <a:latin typeface="Calibri"/>
                          <a:cs typeface="Calibri"/>
                        </a:rPr>
                        <a:t>2</a:t>
                      </a:r>
                      <a:endParaRPr sz="1100">
                        <a:latin typeface="Calibri"/>
                        <a:cs typeface="Calibri"/>
                      </a:endParaRPr>
                    </a:p>
                  </a:txBody>
                  <a:tcPr marL="0" marR="0" marT="190500"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59055" marR="12065">
                        <a:lnSpc>
                          <a:spcPts val="1605"/>
                        </a:lnSpc>
                        <a:spcBef>
                          <a:spcPts val="1475"/>
                        </a:spcBef>
                      </a:pPr>
                      <a:r>
                        <a:rPr sz="2400" spc="-7" baseline="-17361" dirty="0">
                          <a:latin typeface="Calibri"/>
                          <a:cs typeface="Calibri"/>
                        </a:rPr>
                        <a:t>h</a:t>
                      </a:r>
                      <a:r>
                        <a:rPr sz="1100" spc="-5" dirty="0">
                          <a:latin typeface="Calibri"/>
                          <a:cs typeface="Calibri"/>
                        </a:rPr>
                        <a:t>1</a:t>
                      </a:r>
                      <a:endParaRPr sz="1100">
                        <a:latin typeface="Calibri"/>
                        <a:cs typeface="Calibri"/>
                      </a:endParaRPr>
                    </a:p>
                    <a:p>
                      <a:pPr algn="r">
                        <a:lnSpc>
                          <a:spcPts val="1005"/>
                        </a:lnSpc>
                      </a:pPr>
                      <a:r>
                        <a:rPr sz="1100" dirty="0">
                          <a:latin typeface="Calibri"/>
                          <a:cs typeface="Calibri"/>
                        </a:rPr>
                        <a:t>3</a:t>
                      </a:r>
                      <a:endParaRPr sz="1100">
                        <a:latin typeface="Calibri"/>
                        <a:cs typeface="Calibri"/>
                      </a:endParaRPr>
                    </a:p>
                  </a:txBody>
                  <a:tcPr marL="0" marR="0" marT="187325"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57150" marR="12065">
                        <a:lnSpc>
                          <a:spcPts val="1620"/>
                        </a:lnSpc>
                        <a:spcBef>
                          <a:spcPts val="1430"/>
                        </a:spcBef>
                      </a:pPr>
                      <a:r>
                        <a:rPr sz="2400" spc="-7" baseline="-17361" dirty="0">
                          <a:latin typeface="Calibri"/>
                          <a:cs typeface="Calibri"/>
                        </a:rPr>
                        <a:t>h</a:t>
                      </a:r>
                      <a:r>
                        <a:rPr sz="1100" spc="-5" dirty="0">
                          <a:latin typeface="Calibri"/>
                          <a:cs typeface="Calibri"/>
                        </a:rPr>
                        <a:t>1</a:t>
                      </a:r>
                      <a:endParaRPr sz="1100">
                        <a:latin typeface="Calibri"/>
                        <a:cs typeface="Calibri"/>
                      </a:endParaRPr>
                    </a:p>
                    <a:p>
                      <a:pPr algn="r">
                        <a:lnSpc>
                          <a:spcPts val="1019"/>
                        </a:lnSpc>
                      </a:pPr>
                      <a:r>
                        <a:rPr sz="1100" dirty="0">
                          <a:latin typeface="Calibri"/>
                          <a:cs typeface="Calibri"/>
                        </a:rPr>
                        <a:t>4</a:t>
                      </a:r>
                      <a:endParaRPr sz="1100">
                        <a:latin typeface="Calibri"/>
                        <a:cs typeface="Calibri"/>
                      </a:endParaRPr>
                    </a:p>
                  </a:txBody>
                  <a:tcPr marL="0" marR="0" marT="181610"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41910">
                        <a:lnSpc>
                          <a:spcPts val="1605"/>
                        </a:lnSpc>
                        <a:spcBef>
                          <a:spcPts val="1500"/>
                        </a:spcBef>
                      </a:pPr>
                      <a:r>
                        <a:rPr sz="2400" spc="-7" baseline="-17361" dirty="0">
                          <a:latin typeface="Calibri"/>
                          <a:cs typeface="Calibri"/>
                        </a:rPr>
                        <a:t>h</a:t>
                      </a:r>
                      <a:r>
                        <a:rPr sz="1100" spc="-5" dirty="0">
                          <a:latin typeface="Calibri"/>
                          <a:cs typeface="Calibri"/>
                        </a:rPr>
                        <a:t>1</a:t>
                      </a:r>
                      <a:endParaRPr sz="1100">
                        <a:latin typeface="Calibri"/>
                        <a:cs typeface="Calibri"/>
                      </a:endParaRPr>
                    </a:p>
                    <a:p>
                      <a:pPr algn="r">
                        <a:lnSpc>
                          <a:spcPts val="1005"/>
                        </a:lnSpc>
                      </a:pPr>
                      <a:r>
                        <a:rPr sz="1100" dirty="0">
                          <a:latin typeface="Calibri"/>
                          <a:cs typeface="Calibri"/>
                        </a:rPr>
                        <a:t>5</a:t>
                      </a:r>
                      <a:endParaRPr sz="1100">
                        <a:latin typeface="Calibri"/>
                        <a:cs typeface="Calibri"/>
                      </a:endParaRPr>
                    </a:p>
                  </a:txBody>
                  <a:tcPr marL="0" marR="0" marT="190500" marB="0">
                    <a:solidFill>
                      <a:srgbClr val="D9EAD3"/>
                    </a:solidFill>
                  </a:tcPr>
                </a:tc>
                <a:tc>
                  <a:txBody>
                    <a:bodyPr/>
                    <a:lstStyle/>
                    <a:p>
                      <a:pPr>
                        <a:lnSpc>
                          <a:spcPct val="100000"/>
                        </a:lnSpc>
                      </a:pPr>
                      <a:endParaRPr sz="2200">
                        <a:latin typeface="Times New Roman"/>
                        <a:cs typeface="Times New Roman"/>
                      </a:endParaRPr>
                    </a:p>
                  </a:txBody>
                  <a:tcPr marL="0" marR="0" marT="0" marB="0"/>
                </a:tc>
                <a:tc>
                  <a:txBody>
                    <a:bodyPr/>
                    <a:lstStyle/>
                    <a:p>
                      <a:pPr marL="53340" marR="3175">
                        <a:lnSpc>
                          <a:spcPts val="1605"/>
                        </a:lnSpc>
                        <a:spcBef>
                          <a:spcPts val="1475"/>
                        </a:spcBef>
                      </a:pPr>
                      <a:r>
                        <a:rPr sz="2400" spc="-7" baseline="-17361" dirty="0">
                          <a:latin typeface="Calibri"/>
                          <a:cs typeface="Calibri"/>
                        </a:rPr>
                        <a:t>h</a:t>
                      </a:r>
                      <a:r>
                        <a:rPr sz="1100" spc="-5" dirty="0">
                          <a:latin typeface="Calibri"/>
                          <a:cs typeface="Calibri"/>
                        </a:rPr>
                        <a:t>1</a:t>
                      </a:r>
                      <a:endParaRPr sz="1100" dirty="0">
                        <a:latin typeface="Calibri"/>
                        <a:cs typeface="Calibri"/>
                      </a:endParaRPr>
                    </a:p>
                    <a:p>
                      <a:pPr algn="r">
                        <a:lnSpc>
                          <a:spcPts val="1005"/>
                        </a:lnSpc>
                      </a:pPr>
                      <a:r>
                        <a:rPr sz="1100" dirty="0">
                          <a:latin typeface="Calibri"/>
                          <a:cs typeface="Calibri"/>
                        </a:rPr>
                        <a:t>6</a:t>
                      </a:r>
                    </a:p>
                  </a:txBody>
                  <a:tcPr marL="0" marR="0" marT="187325" marB="0">
                    <a:solidFill>
                      <a:srgbClr val="D9EAD3"/>
                    </a:solidFill>
                  </a:tcPr>
                </a:tc>
                <a:extLst>
                  <a:ext uri="{0D108BD9-81ED-4DB2-BD59-A6C34878D82A}">
                    <a16:rowId xmlns:a16="http://schemas.microsoft.com/office/drawing/2014/main" val="10002"/>
                  </a:ext>
                </a:extLst>
              </a:tr>
            </a:tbl>
          </a:graphicData>
        </a:graphic>
      </p:graphicFrame>
      <p:sp>
        <p:nvSpPr>
          <p:cNvPr id="49" name="object 49"/>
          <p:cNvSpPr txBox="1"/>
          <p:nvPr/>
        </p:nvSpPr>
        <p:spPr>
          <a:xfrm>
            <a:off x="6807230" y="1417734"/>
            <a:ext cx="293370" cy="842010"/>
          </a:xfrm>
          <a:prstGeom prst="rect">
            <a:avLst/>
          </a:prstGeom>
          <a:solidFill>
            <a:srgbClr val="C9DAF8"/>
          </a:solidFill>
          <a:ln w="9525">
            <a:solidFill>
              <a:srgbClr val="666666"/>
            </a:solidFill>
          </a:ln>
        </p:spPr>
        <p:txBody>
          <a:bodyPr vert="horz" wrap="square" lIns="0" tIns="234315" rIns="0" bIns="0" rtlCol="0">
            <a:spAutoFit/>
          </a:bodyPr>
          <a:lstStyle/>
          <a:p>
            <a:pPr marL="71120">
              <a:lnSpc>
                <a:spcPct val="100000"/>
              </a:lnSpc>
              <a:spcBef>
                <a:spcPts val="1845"/>
              </a:spcBef>
            </a:pPr>
            <a:r>
              <a:rPr sz="1800" spc="-5" dirty="0">
                <a:latin typeface="Calibri"/>
                <a:cs typeface="Calibri"/>
              </a:rPr>
              <a:t>y</a:t>
            </a:r>
            <a:r>
              <a:rPr sz="1800" spc="-7" baseline="-13888" dirty="0">
                <a:latin typeface="Calibri"/>
                <a:cs typeface="Calibri"/>
              </a:rPr>
              <a:t>0</a:t>
            </a:r>
            <a:endParaRPr sz="1800" baseline="-13888">
              <a:latin typeface="Calibri"/>
              <a:cs typeface="Calibri"/>
            </a:endParaRPr>
          </a:p>
        </p:txBody>
      </p:sp>
      <p:sp>
        <p:nvSpPr>
          <p:cNvPr id="50" name="object 50"/>
          <p:cNvSpPr txBox="1"/>
          <p:nvPr/>
        </p:nvSpPr>
        <p:spPr>
          <a:xfrm>
            <a:off x="7404511" y="1417734"/>
            <a:ext cx="293370" cy="842010"/>
          </a:xfrm>
          <a:prstGeom prst="rect">
            <a:avLst/>
          </a:prstGeom>
          <a:solidFill>
            <a:srgbClr val="C9DAF8"/>
          </a:solidFill>
          <a:ln w="9525">
            <a:solidFill>
              <a:srgbClr val="666666"/>
            </a:solidFill>
          </a:ln>
        </p:spPr>
        <p:txBody>
          <a:bodyPr vert="horz" wrap="square" lIns="0" tIns="246379" rIns="0" bIns="0" rtlCol="0">
            <a:spAutoFit/>
          </a:bodyPr>
          <a:lstStyle/>
          <a:p>
            <a:pPr marL="62230">
              <a:lnSpc>
                <a:spcPct val="100000"/>
              </a:lnSpc>
              <a:spcBef>
                <a:spcPts val="1939"/>
              </a:spcBef>
            </a:pPr>
            <a:r>
              <a:rPr sz="1800" spc="-5" dirty="0">
                <a:latin typeface="Calibri"/>
                <a:cs typeface="Calibri"/>
              </a:rPr>
              <a:t>y</a:t>
            </a:r>
            <a:r>
              <a:rPr sz="1800" spc="-7" baseline="-13888" dirty="0">
                <a:latin typeface="Calibri"/>
                <a:cs typeface="Calibri"/>
              </a:rPr>
              <a:t>1</a:t>
            </a:r>
            <a:endParaRPr sz="1800" baseline="-13888">
              <a:latin typeface="Calibri"/>
              <a:cs typeface="Calibri"/>
            </a:endParaRPr>
          </a:p>
        </p:txBody>
      </p:sp>
      <p:sp>
        <p:nvSpPr>
          <p:cNvPr id="51" name="object 51"/>
          <p:cNvSpPr txBox="1"/>
          <p:nvPr/>
        </p:nvSpPr>
        <p:spPr>
          <a:xfrm>
            <a:off x="8001823" y="1417734"/>
            <a:ext cx="293370" cy="842010"/>
          </a:xfrm>
          <a:prstGeom prst="rect">
            <a:avLst/>
          </a:prstGeom>
          <a:solidFill>
            <a:srgbClr val="C9DAF8"/>
          </a:solidFill>
          <a:ln w="9525">
            <a:solidFill>
              <a:srgbClr val="666666"/>
            </a:solidFill>
          </a:ln>
        </p:spPr>
        <p:txBody>
          <a:bodyPr vert="horz" wrap="square" lIns="0" tIns="246379" rIns="0" bIns="0" rtlCol="0">
            <a:spAutoFit/>
          </a:bodyPr>
          <a:lstStyle/>
          <a:p>
            <a:pPr marL="81915">
              <a:lnSpc>
                <a:spcPct val="100000"/>
              </a:lnSpc>
              <a:spcBef>
                <a:spcPts val="1939"/>
              </a:spcBef>
            </a:pPr>
            <a:r>
              <a:rPr sz="1800" spc="-5" dirty="0">
                <a:latin typeface="Calibri"/>
                <a:cs typeface="Calibri"/>
              </a:rPr>
              <a:t>y</a:t>
            </a:r>
            <a:r>
              <a:rPr sz="1800" spc="-7" baseline="-13888" dirty="0">
                <a:latin typeface="Calibri"/>
                <a:cs typeface="Calibri"/>
              </a:rPr>
              <a:t>2</a:t>
            </a:r>
            <a:endParaRPr sz="1800" baseline="-13888">
              <a:latin typeface="Calibri"/>
              <a:cs typeface="Calibri"/>
            </a:endParaRPr>
          </a:p>
        </p:txBody>
      </p:sp>
      <p:sp>
        <p:nvSpPr>
          <p:cNvPr id="52" name="object 52"/>
          <p:cNvSpPr txBox="1"/>
          <p:nvPr/>
        </p:nvSpPr>
        <p:spPr>
          <a:xfrm>
            <a:off x="8599103" y="1417734"/>
            <a:ext cx="293370" cy="842010"/>
          </a:xfrm>
          <a:prstGeom prst="rect">
            <a:avLst/>
          </a:prstGeom>
          <a:solidFill>
            <a:srgbClr val="C9DAF8"/>
          </a:solidFill>
          <a:ln w="9525">
            <a:solidFill>
              <a:srgbClr val="666666"/>
            </a:solidFill>
          </a:ln>
        </p:spPr>
        <p:txBody>
          <a:bodyPr vert="horz" wrap="square" lIns="0" tIns="246379" rIns="0" bIns="0" rtlCol="0">
            <a:spAutoFit/>
          </a:bodyPr>
          <a:lstStyle/>
          <a:p>
            <a:pPr marL="62230">
              <a:lnSpc>
                <a:spcPct val="100000"/>
              </a:lnSpc>
              <a:spcBef>
                <a:spcPts val="1939"/>
              </a:spcBef>
            </a:pPr>
            <a:r>
              <a:rPr sz="1800" spc="-5" dirty="0">
                <a:latin typeface="Calibri"/>
                <a:cs typeface="Calibri"/>
              </a:rPr>
              <a:t>y</a:t>
            </a:r>
            <a:r>
              <a:rPr sz="1800" spc="-7" baseline="-13888" dirty="0">
                <a:latin typeface="Calibri"/>
                <a:cs typeface="Calibri"/>
              </a:rPr>
              <a:t>3</a:t>
            </a:r>
            <a:endParaRPr sz="1800" baseline="-13888">
              <a:latin typeface="Calibri"/>
              <a:cs typeface="Calibri"/>
            </a:endParaRPr>
          </a:p>
        </p:txBody>
      </p:sp>
      <p:sp>
        <p:nvSpPr>
          <p:cNvPr id="53" name="object 53"/>
          <p:cNvSpPr txBox="1"/>
          <p:nvPr/>
        </p:nvSpPr>
        <p:spPr>
          <a:xfrm>
            <a:off x="9196382" y="1417734"/>
            <a:ext cx="293370" cy="842010"/>
          </a:xfrm>
          <a:prstGeom prst="rect">
            <a:avLst/>
          </a:prstGeom>
          <a:solidFill>
            <a:srgbClr val="C9DAF8"/>
          </a:solidFill>
          <a:ln w="9525">
            <a:solidFill>
              <a:srgbClr val="666666"/>
            </a:solidFill>
          </a:ln>
        </p:spPr>
        <p:txBody>
          <a:bodyPr vert="horz" wrap="square" lIns="0" tIns="246379" rIns="0" bIns="0" rtlCol="0">
            <a:spAutoFit/>
          </a:bodyPr>
          <a:lstStyle/>
          <a:p>
            <a:pPr marL="69215">
              <a:lnSpc>
                <a:spcPct val="100000"/>
              </a:lnSpc>
              <a:spcBef>
                <a:spcPts val="1939"/>
              </a:spcBef>
            </a:pPr>
            <a:r>
              <a:rPr sz="1800" spc="-5" dirty="0">
                <a:latin typeface="Calibri"/>
                <a:cs typeface="Calibri"/>
              </a:rPr>
              <a:t>y</a:t>
            </a:r>
            <a:r>
              <a:rPr sz="1800" spc="-7" baseline="-13888" dirty="0">
                <a:latin typeface="Calibri"/>
                <a:cs typeface="Calibri"/>
              </a:rPr>
              <a:t>4</a:t>
            </a:r>
            <a:endParaRPr sz="1800" baseline="-13888">
              <a:latin typeface="Calibri"/>
              <a:cs typeface="Calibri"/>
            </a:endParaRPr>
          </a:p>
        </p:txBody>
      </p:sp>
      <p:sp>
        <p:nvSpPr>
          <p:cNvPr id="54" name="object 54"/>
          <p:cNvSpPr txBox="1"/>
          <p:nvPr/>
        </p:nvSpPr>
        <p:spPr>
          <a:xfrm>
            <a:off x="9793663" y="1417734"/>
            <a:ext cx="293370" cy="842010"/>
          </a:xfrm>
          <a:prstGeom prst="rect">
            <a:avLst/>
          </a:prstGeom>
          <a:solidFill>
            <a:srgbClr val="C9DAF8"/>
          </a:solidFill>
          <a:ln w="9525">
            <a:solidFill>
              <a:srgbClr val="666666"/>
            </a:solidFill>
          </a:ln>
        </p:spPr>
        <p:txBody>
          <a:bodyPr vert="horz" wrap="square" lIns="0" tIns="234315" rIns="0" bIns="0" rtlCol="0">
            <a:spAutoFit/>
          </a:bodyPr>
          <a:lstStyle/>
          <a:p>
            <a:pPr marL="62230">
              <a:lnSpc>
                <a:spcPct val="100000"/>
              </a:lnSpc>
              <a:spcBef>
                <a:spcPts val="1845"/>
              </a:spcBef>
            </a:pPr>
            <a:r>
              <a:rPr sz="1800" spc="-5" dirty="0">
                <a:latin typeface="Calibri"/>
                <a:cs typeface="Calibri"/>
              </a:rPr>
              <a:t>y</a:t>
            </a:r>
            <a:r>
              <a:rPr sz="1800" spc="-7" baseline="-13888" dirty="0">
                <a:latin typeface="Calibri"/>
                <a:cs typeface="Calibri"/>
              </a:rPr>
              <a:t>5</a:t>
            </a:r>
            <a:endParaRPr sz="1800" baseline="-13888">
              <a:latin typeface="Calibri"/>
              <a:cs typeface="Calibri"/>
            </a:endParaRPr>
          </a:p>
        </p:txBody>
      </p:sp>
      <p:sp>
        <p:nvSpPr>
          <p:cNvPr id="55" name="object 55"/>
          <p:cNvSpPr txBox="1"/>
          <p:nvPr/>
        </p:nvSpPr>
        <p:spPr>
          <a:xfrm>
            <a:off x="10390941" y="1417734"/>
            <a:ext cx="293370" cy="842010"/>
          </a:xfrm>
          <a:prstGeom prst="rect">
            <a:avLst/>
          </a:prstGeom>
          <a:solidFill>
            <a:srgbClr val="C9DAF8"/>
          </a:solidFill>
          <a:ln w="9525">
            <a:solidFill>
              <a:srgbClr val="666666"/>
            </a:solidFill>
          </a:ln>
        </p:spPr>
        <p:txBody>
          <a:bodyPr vert="horz" wrap="square" lIns="0" tIns="249555" rIns="0" bIns="0" rtlCol="0">
            <a:spAutoFit/>
          </a:bodyPr>
          <a:lstStyle/>
          <a:p>
            <a:pPr marL="99060">
              <a:lnSpc>
                <a:spcPct val="100000"/>
              </a:lnSpc>
              <a:spcBef>
                <a:spcPts val="1965"/>
              </a:spcBef>
            </a:pPr>
            <a:r>
              <a:rPr sz="1800" spc="-5" dirty="0">
                <a:latin typeface="Calibri"/>
                <a:cs typeface="Calibri"/>
              </a:rPr>
              <a:t>y</a:t>
            </a:r>
            <a:r>
              <a:rPr sz="1800" baseline="-13888" dirty="0">
                <a:latin typeface="Calibri"/>
                <a:cs typeface="Calibri"/>
              </a:rPr>
              <a:t>6</a:t>
            </a:r>
            <a:endParaRPr sz="1800" baseline="-13888">
              <a:latin typeface="Calibri"/>
              <a:cs typeface="Calibri"/>
            </a:endParaRPr>
          </a:p>
        </p:txBody>
      </p:sp>
      <p:sp>
        <p:nvSpPr>
          <p:cNvPr id="56" name="object 56"/>
          <p:cNvSpPr txBox="1"/>
          <p:nvPr/>
        </p:nvSpPr>
        <p:spPr>
          <a:xfrm>
            <a:off x="6918798" y="148844"/>
            <a:ext cx="3761740" cy="1125855"/>
          </a:xfrm>
          <a:prstGeom prst="rect">
            <a:avLst/>
          </a:prstGeom>
        </p:spPr>
        <p:txBody>
          <a:bodyPr vert="horz" wrap="square" lIns="0" tIns="10795" rIns="0" bIns="0" rtlCol="0">
            <a:spAutoFit/>
          </a:bodyPr>
          <a:lstStyle/>
          <a:p>
            <a:pPr marL="12700" marR="5080">
              <a:lnSpc>
                <a:spcPct val="100400"/>
              </a:lnSpc>
              <a:spcBef>
                <a:spcPts val="85"/>
              </a:spcBef>
            </a:pPr>
            <a:r>
              <a:rPr sz="2400" b="1" spc="-25" dirty="0">
                <a:latin typeface="Calibri"/>
                <a:cs typeface="Calibri"/>
              </a:rPr>
              <a:t>Two-layer </a:t>
            </a:r>
            <a:r>
              <a:rPr sz="2400" b="1" spc="-5" dirty="0">
                <a:latin typeface="Calibri"/>
                <a:cs typeface="Calibri"/>
              </a:rPr>
              <a:t>RNN</a:t>
            </a:r>
            <a:r>
              <a:rPr sz="2400" spc="-5" dirty="0">
                <a:latin typeface="Calibri"/>
                <a:cs typeface="Calibri"/>
              </a:rPr>
              <a:t>: </a:t>
            </a:r>
            <a:r>
              <a:rPr sz="2400" spc="-15" dirty="0">
                <a:latin typeface="Calibri"/>
                <a:cs typeface="Calibri"/>
              </a:rPr>
              <a:t>Pass </a:t>
            </a:r>
            <a:r>
              <a:rPr sz="2400" dirty="0">
                <a:latin typeface="Calibri"/>
                <a:cs typeface="Calibri"/>
              </a:rPr>
              <a:t>hidden </a:t>
            </a:r>
            <a:r>
              <a:rPr sz="2400" spc="5" dirty="0">
                <a:latin typeface="Calibri"/>
                <a:cs typeface="Calibri"/>
              </a:rPr>
              <a:t> </a:t>
            </a:r>
            <a:r>
              <a:rPr sz="2400" spc="-20" dirty="0">
                <a:latin typeface="Calibri"/>
                <a:cs typeface="Calibri"/>
              </a:rPr>
              <a:t>states</a:t>
            </a:r>
            <a:r>
              <a:rPr sz="2400" spc="-25" dirty="0">
                <a:latin typeface="Calibri"/>
                <a:cs typeface="Calibri"/>
              </a:rPr>
              <a:t> </a:t>
            </a:r>
            <a:r>
              <a:rPr sz="2400" spc="-10" dirty="0">
                <a:latin typeface="Calibri"/>
                <a:cs typeface="Calibri"/>
              </a:rPr>
              <a:t>from</a:t>
            </a:r>
            <a:r>
              <a:rPr sz="2400" spc="-25" dirty="0">
                <a:latin typeface="Calibri"/>
                <a:cs typeface="Calibri"/>
              </a:rPr>
              <a:t> </a:t>
            </a:r>
            <a:r>
              <a:rPr sz="2400" spc="-5" dirty="0">
                <a:latin typeface="Calibri"/>
                <a:cs typeface="Calibri"/>
              </a:rPr>
              <a:t>one</a:t>
            </a:r>
            <a:r>
              <a:rPr sz="2400" spc="-10" dirty="0">
                <a:latin typeface="Calibri"/>
                <a:cs typeface="Calibri"/>
              </a:rPr>
              <a:t> </a:t>
            </a:r>
            <a:r>
              <a:rPr sz="2400" spc="-5" dirty="0">
                <a:latin typeface="Calibri"/>
                <a:cs typeface="Calibri"/>
              </a:rPr>
              <a:t>RNN</a:t>
            </a:r>
            <a:r>
              <a:rPr sz="2400" spc="-20" dirty="0">
                <a:latin typeface="Calibri"/>
                <a:cs typeface="Calibri"/>
              </a:rPr>
              <a:t> </a:t>
            </a:r>
            <a:r>
              <a:rPr sz="2400" dirty="0">
                <a:latin typeface="Calibri"/>
                <a:cs typeface="Calibri"/>
              </a:rPr>
              <a:t>as</a:t>
            </a:r>
            <a:r>
              <a:rPr sz="2400" spc="-20" dirty="0">
                <a:latin typeface="Calibri"/>
                <a:cs typeface="Calibri"/>
              </a:rPr>
              <a:t> </a:t>
            </a:r>
            <a:r>
              <a:rPr sz="2400" spc="-5" dirty="0">
                <a:latin typeface="Calibri"/>
                <a:cs typeface="Calibri"/>
              </a:rPr>
              <a:t>inputs </a:t>
            </a:r>
            <a:r>
              <a:rPr sz="2400" spc="-530" dirty="0">
                <a:latin typeface="Calibri"/>
                <a:cs typeface="Calibri"/>
              </a:rPr>
              <a:t> </a:t>
            </a:r>
            <a:r>
              <a:rPr sz="2400" spc="-15" dirty="0">
                <a:latin typeface="Calibri"/>
                <a:cs typeface="Calibri"/>
              </a:rPr>
              <a:t>to </a:t>
            </a:r>
            <a:r>
              <a:rPr sz="2400" spc="-5" dirty="0">
                <a:latin typeface="Calibri"/>
                <a:cs typeface="Calibri"/>
              </a:rPr>
              <a:t>another RNN</a:t>
            </a:r>
            <a:endParaRPr sz="2400">
              <a:latin typeface="Calibri"/>
              <a:cs typeface="Calibri"/>
            </a:endParaRPr>
          </a:p>
        </p:txBody>
      </p:sp>
      <p:pic>
        <p:nvPicPr>
          <p:cNvPr id="103" name="Picture 102">
            <a:extLst>
              <a:ext uri="{FF2B5EF4-FFF2-40B4-BE49-F238E27FC236}">
                <a16:creationId xmlns:a16="http://schemas.microsoft.com/office/drawing/2014/main" id="{1545562D-19E0-4606-AAD1-292BF62CC6B4}"/>
              </a:ext>
            </a:extLst>
          </p:cNvPr>
          <p:cNvPicPr>
            <a:picLocks noChangeAspect="1"/>
          </p:cNvPicPr>
          <p:nvPr/>
        </p:nvPicPr>
        <p:blipFill>
          <a:blip r:embed="rId3"/>
          <a:stretch>
            <a:fillRect/>
          </a:stretch>
        </p:blipFill>
        <p:spPr>
          <a:xfrm>
            <a:off x="702789" y="1066800"/>
            <a:ext cx="5375130" cy="49530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3210560" cy="635000"/>
          </a:xfrm>
          <a:prstGeom prst="rect">
            <a:avLst/>
          </a:prstGeom>
        </p:spPr>
        <p:txBody>
          <a:bodyPr vert="horz" wrap="square" lIns="0" tIns="12700" rIns="0" bIns="0" rtlCol="0">
            <a:spAutoFit/>
          </a:bodyPr>
          <a:lstStyle/>
          <a:p>
            <a:pPr marL="12700">
              <a:lnSpc>
                <a:spcPct val="100000"/>
              </a:lnSpc>
              <a:spcBef>
                <a:spcPts val="100"/>
              </a:spcBef>
            </a:pPr>
            <a:r>
              <a:rPr sz="4000" spc="-20" dirty="0"/>
              <a:t>Mutilayer</a:t>
            </a:r>
            <a:r>
              <a:rPr sz="4000" spc="-70" dirty="0"/>
              <a:t> </a:t>
            </a:r>
            <a:r>
              <a:rPr sz="4000" spc="-5" dirty="0"/>
              <a:t>RNNs</a:t>
            </a:r>
            <a:endParaRPr sz="4000"/>
          </a:p>
        </p:txBody>
      </p:sp>
      <p:sp>
        <p:nvSpPr>
          <p:cNvPr id="3" name="object 3"/>
          <p:cNvSpPr/>
          <p:nvPr/>
        </p:nvSpPr>
        <p:spPr>
          <a:xfrm>
            <a:off x="6953691" y="5870661"/>
            <a:ext cx="3583940" cy="76200"/>
          </a:xfrm>
          <a:custGeom>
            <a:avLst/>
            <a:gdLst/>
            <a:ahLst/>
            <a:cxnLst/>
            <a:rect l="l" t="t" r="r" b="b"/>
            <a:pathLst>
              <a:path w="3583940" h="76200">
                <a:moveTo>
                  <a:pt x="3507666" y="47624"/>
                </a:moveTo>
                <a:lnTo>
                  <a:pt x="3507666" y="76199"/>
                </a:lnTo>
                <a:lnTo>
                  <a:pt x="3564816" y="47624"/>
                </a:lnTo>
                <a:lnTo>
                  <a:pt x="3507666" y="47624"/>
                </a:lnTo>
                <a:close/>
              </a:path>
              <a:path w="3583940" h="76200">
                <a:moveTo>
                  <a:pt x="3507666" y="28574"/>
                </a:moveTo>
                <a:lnTo>
                  <a:pt x="3507666" y="47624"/>
                </a:lnTo>
                <a:lnTo>
                  <a:pt x="3520368" y="47624"/>
                </a:lnTo>
                <a:lnTo>
                  <a:pt x="3520368" y="28574"/>
                </a:lnTo>
                <a:lnTo>
                  <a:pt x="3507666" y="28574"/>
                </a:lnTo>
                <a:close/>
              </a:path>
              <a:path w="3583940" h="76200">
                <a:moveTo>
                  <a:pt x="3507666" y="0"/>
                </a:moveTo>
                <a:lnTo>
                  <a:pt x="3507666" y="28574"/>
                </a:lnTo>
                <a:lnTo>
                  <a:pt x="3520368" y="28574"/>
                </a:lnTo>
                <a:lnTo>
                  <a:pt x="3520368" y="47624"/>
                </a:lnTo>
                <a:lnTo>
                  <a:pt x="3564818" y="47623"/>
                </a:lnTo>
                <a:lnTo>
                  <a:pt x="3583866" y="38099"/>
                </a:lnTo>
                <a:lnTo>
                  <a:pt x="3507666" y="0"/>
                </a:lnTo>
                <a:close/>
              </a:path>
              <a:path w="3583940" h="76200">
                <a:moveTo>
                  <a:pt x="0" y="28573"/>
                </a:moveTo>
                <a:lnTo>
                  <a:pt x="0" y="47623"/>
                </a:lnTo>
                <a:lnTo>
                  <a:pt x="3507666" y="47624"/>
                </a:lnTo>
                <a:lnTo>
                  <a:pt x="3507666" y="28574"/>
                </a:lnTo>
                <a:lnTo>
                  <a:pt x="0" y="28573"/>
                </a:lnTo>
                <a:close/>
              </a:path>
            </a:pathLst>
          </a:custGeom>
          <a:solidFill>
            <a:srgbClr val="666666"/>
          </a:solidFill>
        </p:spPr>
        <p:txBody>
          <a:bodyPr wrap="square" lIns="0" tIns="0" rIns="0" bIns="0" rtlCol="0"/>
          <a:lstStyle/>
          <a:p>
            <a:endParaRPr/>
          </a:p>
        </p:txBody>
      </p:sp>
      <p:sp>
        <p:nvSpPr>
          <p:cNvPr id="4" name="object 4"/>
          <p:cNvSpPr txBox="1"/>
          <p:nvPr/>
        </p:nvSpPr>
        <p:spPr>
          <a:xfrm>
            <a:off x="8257578" y="5945632"/>
            <a:ext cx="615950" cy="406400"/>
          </a:xfrm>
          <a:prstGeom prst="rect">
            <a:avLst/>
          </a:prstGeom>
        </p:spPr>
        <p:txBody>
          <a:bodyPr vert="horz" wrap="square" lIns="0" tIns="12700" rIns="0" bIns="0" rtlCol="0">
            <a:spAutoFit/>
          </a:bodyPr>
          <a:lstStyle/>
          <a:p>
            <a:pPr marL="12700">
              <a:lnSpc>
                <a:spcPct val="100000"/>
              </a:lnSpc>
              <a:spcBef>
                <a:spcPts val="100"/>
              </a:spcBef>
            </a:pPr>
            <a:r>
              <a:rPr sz="2500" dirty="0">
                <a:latin typeface="Calibri"/>
                <a:cs typeface="Calibri"/>
              </a:rPr>
              <a:t>ti</a:t>
            </a:r>
            <a:r>
              <a:rPr sz="2500" spc="-10" dirty="0">
                <a:latin typeface="Calibri"/>
                <a:cs typeface="Calibri"/>
              </a:rPr>
              <a:t>m</a:t>
            </a:r>
            <a:r>
              <a:rPr sz="2500" dirty="0">
                <a:latin typeface="Calibri"/>
                <a:cs typeface="Calibri"/>
              </a:rPr>
              <a:t>e</a:t>
            </a:r>
            <a:endParaRPr sz="2500">
              <a:latin typeface="Calibri"/>
              <a:cs typeface="Calibri"/>
            </a:endParaRPr>
          </a:p>
        </p:txBody>
      </p:sp>
      <p:sp>
        <p:nvSpPr>
          <p:cNvPr id="5" name="object 5"/>
          <p:cNvSpPr/>
          <p:nvPr/>
        </p:nvSpPr>
        <p:spPr>
          <a:xfrm>
            <a:off x="6318378" y="294413"/>
            <a:ext cx="76200" cy="5491480"/>
          </a:xfrm>
          <a:custGeom>
            <a:avLst/>
            <a:gdLst/>
            <a:ahLst/>
            <a:cxnLst/>
            <a:rect l="l" t="t" r="r" b="b"/>
            <a:pathLst>
              <a:path w="76200" h="5491480">
                <a:moveTo>
                  <a:pt x="47625" y="63503"/>
                </a:moveTo>
                <a:lnTo>
                  <a:pt x="28575" y="63503"/>
                </a:lnTo>
                <a:lnTo>
                  <a:pt x="28576" y="5491370"/>
                </a:lnTo>
                <a:lnTo>
                  <a:pt x="47626" y="5491370"/>
                </a:lnTo>
                <a:lnTo>
                  <a:pt x="47625" y="63503"/>
                </a:lnTo>
                <a:close/>
              </a:path>
              <a:path w="76200" h="5491480">
                <a:moveTo>
                  <a:pt x="38100" y="0"/>
                </a:moveTo>
                <a:lnTo>
                  <a:pt x="0" y="76200"/>
                </a:lnTo>
                <a:lnTo>
                  <a:pt x="28575" y="76200"/>
                </a:lnTo>
                <a:lnTo>
                  <a:pt x="28575" y="63503"/>
                </a:lnTo>
                <a:lnTo>
                  <a:pt x="69851" y="63503"/>
                </a:lnTo>
                <a:lnTo>
                  <a:pt x="38100" y="0"/>
                </a:lnTo>
                <a:close/>
              </a:path>
              <a:path w="76200" h="5491480">
                <a:moveTo>
                  <a:pt x="69851" y="63503"/>
                </a:moveTo>
                <a:lnTo>
                  <a:pt x="47625" y="63503"/>
                </a:lnTo>
                <a:lnTo>
                  <a:pt x="47625" y="76200"/>
                </a:lnTo>
                <a:lnTo>
                  <a:pt x="76200" y="76200"/>
                </a:lnTo>
                <a:lnTo>
                  <a:pt x="69851" y="63503"/>
                </a:lnTo>
                <a:close/>
              </a:path>
            </a:pathLst>
          </a:custGeom>
          <a:solidFill>
            <a:srgbClr val="666666"/>
          </a:solidFill>
        </p:spPr>
        <p:txBody>
          <a:bodyPr wrap="square" lIns="0" tIns="0" rIns="0" bIns="0" rtlCol="0"/>
          <a:lstStyle/>
          <a:p>
            <a:endParaRPr/>
          </a:p>
        </p:txBody>
      </p:sp>
      <p:sp>
        <p:nvSpPr>
          <p:cNvPr id="81" name="object 81"/>
          <p:cNvSpPr txBox="1"/>
          <p:nvPr/>
        </p:nvSpPr>
        <p:spPr>
          <a:xfrm>
            <a:off x="7505687" y="0"/>
            <a:ext cx="2461260" cy="452120"/>
          </a:xfrm>
          <a:prstGeom prst="rect">
            <a:avLst/>
          </a:prstGeom>
        </p:spPr>
        <p:txBody>
          <a:bodyPr vert="horz" wrap="square" lIns="0" tIns="12700" rIns="0" bIns="0" rtlCol="0">
            <a:spAutoFit/>
          </a:bodyPr>
          <a:lstStyle/>
          <a:p>
            <a:pPr marL="12700">
              <a:lnSpc>
                <a:spcPct val="100000"/>
              </a:lnSpc>
              <a:spcBef>
                <a:spcPts val="100"/>
              </a:spcBef>
            </a:pPr>
            <a:r>
              <a:rPr sz="2800" b="1" spc="-15" dirty="0">
                <a:latin typeface="Calibri"/>
                <a:cs typeface="Calibri"/>
              </a:rPr>
              <a:t>Three-layer</a:t>
            </a:r>
            <a:r>
              <a:rPr sz="2800" b="1" spc="-30" dirty="0">
                <a:latin typeface="Calibri"/>
                <a:cs typeface="Calibri"/>
              </a:rPr>
              <a:t> </a:t>
            </a:r>
            <a:r>
              <a:rPr sz="2800" b="1" spc="-5" dirty="0">
                <a:latin typeface="Calibri"/>
                <a:cs typeface="Calibri"/>
              </a:rPr>
              <a:t>RNN</a:t>
            </a:r>
            <a:endParaRPr sz="2800">
              <a:latin typeface="Calibri"/>
              <a:cs typeface="Calibri"/>
            </a:endParaRPr>
          </a:p>
        </p:txBody>
      </p:sp>
      <p:pic>
        <p:nvPicPr>
          <p:cNvPr id="141" name="Picture 140">
            <a:extLst>
              <a:ext uri="{FF2B5EF4-FFF2-40B4-BE49-F238E27FC236}">
                <a16:creationId xmlns:a16="http://schemas.microsoft.com/office/drawing/2014/main" id="{0A0177F6-DBA4-4E3C-9C6B-895DF34D14A0}"/>
              </a:ext>
            </a:extLst>
          </p:cNvPr>
          <p:cNvPicPr>
            <a:picLocks noChangeAspect="1"/>
          </p:cNvPicPr>
          <p:nvPr/>
        </p:nvPicPr>
        <p:blipFill>
          <a:blip r:embed="rId3"/>
          <a:stretch>
            <a:fillRect/>
          </a:stretch>
        </p:blipFill>
        <p:spPr>
          <a:xfrm>
            <a:off x="702789" y="1066800"/>
            <a:ext cx="5375130" cy="4953000"/>
          </a:xfrm>
          <a:prstGeom prst="rect">
            <a:avLst/>
          </a:prstGeom>
        </p:spPr>
      </p:pic>
      <p:pic>
        <p:nvPicPr>
          <p:cNvPr id="142" name="Picture 141">
            <a:extLst>
              <a:ext uri="{FF2B5EF4-FFF2-40B4-BE49-F238E27FC236}">
                <a16:creationId xmlns:a16="http://schemas.microsoft.com/office/drawing/2014/main" id="{0A3321BE-7767-4390-8CD1-07B69B43CA72}"/>
              </a:ext>
            </a:extLst>
          </p:cNvPr>
          <p:cNvPicPr>
            <a:picLocks noChangeAspect="1"/>
          </p:cNvPicPr>
          <p:nvPr/>
        </p:nvPicPr>
        <p:blipFill>
          <a:blip r:embed="rId4"/>
          <a:stretch>
            <a:fillRect/>
          </a:stretch>
        </p:blipFill>
        <p:spPr>
          <a:xfrm>
            <a:off x="7010400" y="533400"/>
            <a:ext cx="3886200" cy="4992491"/>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3999865" cy="635000"/>
          </a:xfrm>
          <a:prstGeom prst="rect">
            <a:avLst/>
          </a:prstGeom>
        </p:spPr>
        <p:txBody>
          <a:bodyPr vert="horz" wrap="square" lIns="0" tIns="12700" rIns="0" bIns="0" rtlCol="0">
            <a:spAutoFit/>
          </a:bodyPr>
          <a:lstStyle/>
          <a:p>
            <a:pPr marL="12700">
              <a:lnSpc>
                <a:spcPct val="100000"/>
              </a:lnSpc>
              <a:spcBef>
                <a:spcPts val="100"/>
              </a:spcBef>
            </a:pPr>
            <a:r>
              <a:rPr sz="4000" spc="-5" dirty="0"/>
              <a:t>Other</a:t>
            </a:r>
            <a:r>
              <a:rPr sz="4000" spc="-50" dirty="0"/>
              <a:t> </a:t>
            </a:r>
            <a:r>
              <a:rPr sz="4000" spc="-10" dirty="0"/>
              <a:t>RNN</a:t>
            </a:r>
            <a:r>
              <a:rPr sz="4000" spc="-45" dirty="0"/>
              <a:t> </a:t>
            </a:r>
            <a:r>
              <a:rPr sz="4000" spc="-35" dirty="0"/>
              <a:t>Variants</a:t>
            </a:r>
            <a:endParaRPr sz="4000"/>
          </a:p>
        </p:txBody>
      </p:sp>
      <p:sp>
        <p:nvSpPr>
          <p:cNvPr id="3" name="object 3"/>
          <p:cNvSpPr txBox="1"/>
          <p:nvPr/>
        </p:nvSpPr>
        <p:spPr>
          <a:xfrm>
            <a:off x="6174740" y="197611"/>
            <a:ext cx="5887085" cy="1125855"/>
          </a:xfrm>
          <a:prstGeom prst="rect">
            <a:avLst/>
          </a:prstGeom>
        </p:spPr>
        <p:txBody>
          <a:bodyPr vert="horz" wrap="square" lIns="0" tIns="10795" rIns="0" bIns="0" rtlCol="0">
            <a:spAutoFit/>
          </a:bodyPr>
          <a:lstStyle/>
          <a:p>
            <a:pPr marL="12700" marR="5080">
              <a:lnSpc>
                <a:spcPct val="100400"/>
              </a:lnSpc>
              <a:spcBef>
                <a:spcPts val="85"/>
              </a:spcBef>
            </a:pPr>
            <a:r>
              <a:rPr sz="2400" b="1" spc="-5" dirty="0">
                <a:latin typeface="Calibri"/>
                <a:cs typeface="Calibri"/>
              </a:rPr>
              <a:t>10,000 </a:t>
            </a:r>
            <a:r>
              <a:rPr sz="2400" b="1" spc="-10" dirty="0">
                <a:latin typeface="Calibri"/>
                <a:cs typeface="Calibri"/>
              </a:rPr>
              <a:t>architectures </a:t>
            </a:r>
            <a:r>
              <a:rPr sz="2400" b="1" spc="-5" dirty="0">
                <a:latin typeface="Calibri"/>
                <a:cs typeface="Calibri"/>
              </a:rPr>
              <a:t>with evolutionary </a:t>
            </a:r>
            <a:r>
              <a:rPr sz="2400" b="1" spc="-10" dirty="0">
                <a:latin typeface="Calibri"/>
                <a:cs typeface="Calibri"/>
              </a:rPr>
              <a:t>search: </a:t>
            </a:r>
            <a:r>
              <a:rPr sz="2400" b="1" spc="-530" dirty="0">
                <a:latin typeface="Calibri"/>
                <a:cs typeface="Calibri"/>
              </a:rPr>
              <a:t> </a:t>
            </a:r>
            <a:r>
              <a:rPr sz="2400" spc="-20" dirty="0">
                <a:latin typeface="Calibri"/>
                <a:cs typeface="Calibri"/>
              </a:rPr>
              <a:t>Jozefowicz</a:t>
            </a:r>
            <a:r>
              <a:rPr sz="2400" spc="-10" dirty="0">
                <a:latin typeface="Calibri"/>
                <a:cs typeface="Calibri"/>
              </a:rPr>
              <a:t> </a:t>
            </a:r>
            <a:r>
              <a:rPr sz="2400" spc="-5" dirty="0">
                <a:latin typeface="Calibri"/>
                <a:cs typeface="Calibri"/>
              </a:rPr>
              <a:t>et</a:t>
            </a:r>
            <a:r>
              <a:rPr sz="2400" spc="-10" dirty="0">
                <a:latin typeface="Calibri"/>
                <a:cs typeface="Calibri"/>
              </a:rPr>
              <a:t> </a:t>
            </a:r>
            <a:r>
              <a:rPr sz="2400" spc="-5" dirty="0">
                <a:latin typeface="Calibri"/>
                <a:cs typeface="Calibri"/>
              </a:rPr>
              <a:t>al,</a:t>
            </a:r>
            <a:r>
              <a:rPr sz="2400" spc="-10" dirty="0">
                <a:latin typeface="Calibri"/>
                <a:cs typeface="Calibri"/>
              </a:rPr>
              <a:t> </a:t>
            </a:r>
            <a:r>
              <a:rPr sz="2400" spc="-75" dirty="0">
                <a:latin typeface="Calibri"/>
                <a:cs typeface="Calibri"/>
              </a:rPr>
              <a:t>“An</a:t>
            </a:r>
            <a:r>
              <a:rPr sz="2400" spc="-5" dirty="0">
                <a:latin typeface="Calibri"/>
                <a:cs typeface="Calibri"/>
              </a:rPr>
              <a:t> empirical</a:t>
            </a:r>
            <a:r>
              <a:rPr sz="2400" spc="-15" dirty="0">
                <a:latin typeface="Calibri"/>
                <a:cs typeface="Calibri"/>
              </a:rPr>
              <a:t> exploration</a:t>
            </a:r>
            <a:r>
              <a:rPr sz="2400" spc="-5" dirty="0">
                <a:latin typeface="Calibri"/>
                <a:cs typeface="Calibri"/>
              </a:rPr>
              <a:t> of </a:t>
            </a:r>
            <a:r>
              <a:rPr sz="2400" dirty="0">
                <a:latin typeface="Calibri"/>
                <a:cs typeface="Calibri"/>
              </a:rPr>
              <a:t> </a:t>
            </a:r>
            <a:r>
              <a:rPr sz="2400" spc="-10" dirty="0">
                <a:latin typeface="Calibri"/>
                <a:cs typeface="Calibri"/>
              </a:rPr>
              <a:t>recurrent</a:t>
            </a:r>
            <a:r>
              <a:rPr sz="2400" spc="-20" dirty="0">
                <a:latin typeface="Calibri"/>
                <a:cs typeface="Calibri"/>
              </a:rPr>
              <a:t> </a:t>
            </a:r>
            <a:r>
              <a:rPr sz="2400" spc="-10" dirty="0">
                <a:latin typeface="Calibri"/>
                <a:cs typeface="Calibri"/>
              </a:rPr>
              <a:t>network</a:t>
            </a:r>
            <a:r>
              <a:rPr sz="2400" spc="-15" dirty="0">
                <a:latin typeface="Calibri"/>
                <a:cs typeface="Calibri"/>
              </a:rPr>
              <a:t> </a:t>
            </a:r>
            <a:r>
              <a:rPr sz="2400" spc="-25" dirty="0">
                <a:latin typeface="Calibri"/>
                <a:cs typeface="Calibri"/>
              </a:rPr>
              <a:t>architectures”,</a:t>
            </a:r>
            <a:r>
              <a:rPr sz="2400" spc="-10" dirty="0">
                <a:latin typeface="Calibri"/>
                <a:cs typeface="Calibri"/>
              </a:rPr>
              <a:t> </a:t>
            </a:r>
            <a:r>
              <a:rPr sz="2400" spc="-5" dirty="0">
                <a:latin typeface="Calibri"/>
                <a:cs typeface="Calibri"/>
              </a:rPr>
              <a:t>ICML</a:t>
            </a:r>
            <a:r>
              <a:rPr sz="2400" spc="-10" dirty="0">
                <a:latin typeface="Calibri"/>
                <a:cs typeface="Calibri"/>
              </a:rPr>
              <a:t> </a:t>
            </a:r>
            <a:r>
              <a:rPr sz="2400" spc="-5" dirty="0">
                <a:latin typeface="Calibri"/>
                <a:cs typeface="Calibri"/>
              </a:rPr>
              <a:t>2015</a:t>
            </a:r>
            <a:endParaRPr sz="2400">
              <a:latin typeface="Calibri"/>
              <a:cs typeface="Calibri"/>
            </a:endParaRPr>
          </a:p>
        </p:txBody>
      </p:sp>
      <p:pic>
        <p:nvPicPr>
          <p:cNvPr id="4" name="object 4"/>
          <p:cNvPicPr/>
          <p:nvPr/>
        </p:nvPicPr>
        <p:blipFill>
          <a:blip r:embed="rId3" cstate="print"/>
          <a:stretch>
            <a:fillRect/>
          </a:stretch>
        </p:blipFill>
        <p:spPr>
          <a:xfrm>
            <a:off x="7214616" y="1523999"/>
            <a:ext cx="3831336" cy="4550664"/>
          </a:xfrm>
          <a:prstGeom prst="rect">
            <a:avLst/>
          </a:prstGeom>
        </p:spPr>
      </p:pic>
      <p:sp>
        <p:nvSpPr>
          <p:cNvPr id="10" name="object 10"/>
          <p:cNvSpPr txBox="1"/>
          <p:nvPr/>
        </p:nvSpPr>
        <p:spPr>
          <a:xfrm>
            <a:off x="245286" y="1572259"/>
            <a:ext cx="5443855" cy="1489318"/>
          </a:xfrm>
          <a:prstGeom prst="rect">
            <a:avLst/>
          </a:prstGeom>
        </p:spPr>
        <p:txBody>
          <a:bodyPr vert="horz" wrap="square" lIns="0" tIns="12700" rIns="0" bIns="0" rtlCol="0">
            <a:spAutoFit/>
          </a:bodyPr>
          <a:lstStyle/>
          <a:p>
            <a:pPr marL="129539">
              <a:lnSpc>
                <a:spcPct val="100000"/>
              </a:lnSpc>
              <a:spcBef>
                <a:spcPts val="100"/>
              </a:spcBef>
            </a:pPr>
            <a:r>
              <a:rPr sz="2400" b="1" spc="-15" dirty="0">
                <a:latin typeface="Calibri"/>
                <a:cs typeface="Calibri"/>
              </a:rPr>
              <a:t>Gated</a:t>
            </a:r>
            <a:r>
              <a:rPr sz="2400" b="1" spc="-20" dirty="0">
                <a:latin typeface="Calibri"/>
                <a:cs typeface="Calibri"/>
              </a:rPr>
              <a:t> </a:t>
            </a:r>
            <a:r>
              <a:rPr sz="2400" b="1" spc="-15" dirty="0">
                <a:latin typeface="Calibri"/>
                <a:cs typeface="Calibri"/>
              </a:rPr>
              <a:t>Recurrent</a:t>
            </a:r>
            <a:r>
              <a:rPr sz="2400" b="1" spc="-10" dirty="0">
                <a:latin typeface="Calibri"/>
                <a:cs typeface="Calibri"/>
              </a:rPr>
              <a:t> </a:t>
            </a:r>
            <a:r>
              <a:rPr sz="2400" b="1" spc="-5" dirty="0">
                <a:latin typeface="Calibri"/>
                <a:cs typeface="Calibri"/>
              </a:rPr>
              <a:t>Unit</a:t>
            </a:r>
            <a:r>
              <a:rPr sz="2400" b="1" spc="-10" dirty="0">
                <a:latin typeface="Calibri"/>
                <a:cs typeface="Calibri"/>
              </a:rPr>
              <a:t> </a:t>
            </a:r>
            <a:r>
              <a:rPr sz="2400" b="1" spc="-5" dirty="0">
                <a:latin typeface="Calibri"/>
                <a:cs typeface="Calibri"/>
              </a:rPr>
              <a:t>(GRU)</a:t>
            </a:r>
            <a:endParaRPr sz="2400" dirty="0">
              <a:latin typeface="Calibri"/>
              <a:cs typeface="Calibri"/>
            </a:endParaRPr>
          </a:p>
          <a:p>
            <a:pPr marL="129539" marR="30480">
              <a:lnSpc>
                <a:spcPct val="100800"/>
              </a:lnSpc>
            </a:pPr>
            <a:r>
              <a:rPr sz="2400" spc="-5" dirty="0">
                <a:latin typeface="Calibri"/>
                <a:cs typeface="Calibri"/>
              </a:rPr>
              <a:t>Cho et </a:t>
            </a:r>
            <a:r>
              <a:rPr sz="2400" dirty="0">
                <a:latin typeface="Calibri"/>
                <a:cs typeface="Calibri"/>
              </a:rPr>
              <a:t>al </a:t>
            </a:r>
            <a:r>
              <a:rPr sz="2400" spc="-5" dirty="0">
                <a:latin typeface="Calibri"/>
                <a:cs typeface="Calibri"/>
              </a:rPr>
              <a:t>“Learning </a:t>
            </a:r>
            <a:r>
              <a:rPr sz="2400" spc="-10" dirty="0">
                <a:latin typeface="Calibri"/>
                <a:cs typeface="Calibri"/>
              </a:rPr>
              <a:t>phrase </a:t>
            </a:r>
            <a:r>
              <a:rPr sz="2400" spc="-15" dirty="0">
                <a:latin typeface="Calibri"/>
                <a:cs typeface="Calibri"/>
              </a:rPr>
              <a:t>representations </a:t>
            </a:r>
            <a:r>
              <a:rPr sz="2400" spc="-530" dirty="0">
                <a:latin typeface="Calibri"/>
                <a:cs typeface="Calibri"/>
              </a:rPr>
              <a:t> </a:t>
            </a:r>
            <a:r>
              <a:rPr sz="2400" spc="-5" dirty="0">
                <a:latin typeface="Calibri"/>
                <a:cs typeface="Calibri"/>
              </a:rPr>
              <a:t>using RNN </a:t>
            </a:r>
            <a:r>
              <a:rPr sz="2400" spc="-10" dirty="0">
                <a:latin typeface="Calibri"/>
                <a:cs typeface="Calibri"/>
              </a:rPr>
              <a:t>encoder-decoder </a:t>
            </a:r>
            <a:r>
              <a:rPr sz="2400" spc="-20" dirty="0">
                <a:latin typeface="Calibri"/>
                <a:cs typeface="Calibri"/>
              </a:rPr>
              <a:t>for </a:t>
            </a:r>
            <a:r>
              <a:rPr sz="2400" spc="-15" dirty="0">
                <a:latin typeface="Calibri"/>
                <a:cs typeface="Calibri"/>
              </a:rPr>
              <a:t>statistical </a:t>
            </a:r>
            <a:r>
              <a:rPr sz="2400" spc="-10" dirty="0">
                <a:latin typeface="Calibri"/>
                <a:cs typeface="Calibri"/>
              </a:rPr>
              <a:t> </a:t>
            </a:r>
            <a:r>
              <a:rPr sz="2400" spc="-5" dirty="0">
                <a:latin typeface="Calibri"/>
                <a:cs typeface="Calibri"/>
              </a:rPr>
              <a:t>machine </a:t>
            </a:r>
            <a:r>
              <a:rPr sz="2400" spc="-30" dirty="0">
                <a:latin typeface="Calibri"/>
                <a:cs typeface="Calibri"/>
              </a:rPr>
              <a:t>translation”,</a:t>
            </a:r>
            <a:r>
              <a:rPr sz="2400" spc="-5" dirty="0">
                <a:latin typeface="Calibri"/>
                <a:cs typeface="Calibri"/>
              </a:rPr>
              <a:t> 2014</a:t>
            </a:r>
            <a:endParaRPr sz="2400" dirty="0">
              <a:latin typeface="Calibri"/>
              <a:cs typeface="Calibri"/>
            </a:endParaRPr>
          </a:p>
        </p:txBody>
      </p:sp>
      <p:pic>
        <p:nvPicPr>
          <p:cNvPr id="13" name="Picture 12">
            <a:extLst>
              <a:ext uri="{FF2B5EF4-FFF2-40B4-BE49-F238E27FC236}">
                <a16:creationId xmlns:a16="http://schemas.microsoft.com/office/drawing/2014/main" id="{4021A288-FD24-4067-B6FC-F755BE410E0B}"/>
              </a:ext>
            </a:extLst>
          </p:cNvPr>
          <p:cNvPicPr>
            <a:picLocks noChangeAspect="1"/>
          </p:cNvPicPr>
          <p:nvPr/>
        </p:nvPicPr>
        <p:blipFill>
          <a:blip r:embed="rId4"/>
          <a:stretch>
            <a:fillRect/>
          </a:stretch>
        </p:blipFill>
        <p:spPr>
          <a:xfrm>
            <a:off x="457200" y="3124200"/>
            <a:ext cx="6148363" cy="1861431"/>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916939" y="332739"/>
            <a:ext cx="9495790" cy="635000"/>
          </a:xfrm>
          <a:prstGeom prst="rect">
            <a:avLst/>
          </a:prstGeom>
        </p:spPr>
        <p:txBody>
          <a:bodyPr vert="horz" wrap="square" lIns="0" tIns="12700" rIns="0" bIns="0" rtlCol="0">
            <a:spAutoFit/>
          </a:bodyPr>
          <a:lstStyle/>
          <a:p>
            <a:pPr marL="12700">
              <a:lnSpc>
                <a:spcPct val="100000"/>
              </a:lnSpc>
              <a:spcBef>
                <a:spcPts val="100"/>
              </a:spcBef>
            </a:pPr>
            <a:r>
              <a:rPr sz="4000" b="0" spc="-5" dirty="0">
                <a:latin typeface="Calibri Light"/>
                <a:cs typeface="Calibri Light"/>
              </a:rPr>
              <a:t>RNN</a:t>
            </a:r>
            <a:r>
              <a:rPr sz="4000" b="0" spc="-10" dirty="0">
                <a:latin typeface="Calibri Light"/>
                <a:cs typeface="Calibri Light"/>
              </a:rPr>
              <a:t> </a:t>
            </a:r>
            <a:r>
              <a:rPr sz="4000" b="0" spc="-20" dirty="0">
                <a:latin typeface="Calibri Light"/>
                <a:cs typeface="Calibri Light"/>
              </a:rPr>
              <a:t>Architectures:</a:t>
            </a:r>
            <a:r>
              <a:rPr sz="4000" b="0" spc="-5" dirty="0">
                <a:latin typeface="Calibri Light"/>
                <a:cs typeface="Calibri Light"/>
              </a:rPr>
              <a:t> </a:t>
            </a:r>
            <a:r>
              <a:rPr sz="4000" b="0" spc="-20" dirty="0">
                <a:latin typeface="Calibri Light"/>
                <a:cs typeface="Calibri Light"/>
              </a:rPr>
              <a:t>Neural</a:t>
            </a:r>
            <a:r>
              <a:rPr sz="4000" b="0" spc="5" dirty="0">
                <a:latin typeface="Calibri Light"/>
                <a:cs typeface="Calibri Light"/>
              </a:rPr>
              <a:t> </a:t>
            </a:r>
            <a:r>
              <a:rPr sz="4000" b="0" spc="-20" dirty="0">
                <a:latin typeface="Calibri Light"/>
                <a:cs typeface="Calibri Light"/>
              </a:rPr>
              <a:t>Architecture</a:t>
            </a:r>
            <a:r>
              <a:rPr sz="4000" b="0" spc="-5" dirty="0">
                <a:latin typeface="Calibri Light"/>
                <a:cs typeface="Calibri Light"/>
              </a:rPr>
              <a:t> </a:t>
            </a:r>
            <a:r>
              <a:rPr sz="4000" b="0" spc="-15" dirty="0">
                <a:latin typeface="Calibri Light"/>
                <a:cs typeface="Calibri Light"/>
              </a:rPr>
              <a:t>Search</a:t>
            </a:r>
            <a:endParaRPr sz="4000">
              <a:latin typeface="Calibri Light"/>
              <a:cs typeface="Calibri Light"/>
            </a:endParaRPr>
          </a:p>
        </p:txBody>
      </p:sp>
      <p:pic>
        <p:nvPicPr>
          <p:cNvPr id="3" name="object 3"/>
          <p:cNvPicPr/>
          <p:nvPr/>
        </p:nvPicPr>
        <p:blipFill>
          <a:blip r:embed="rId3" cstate="print"/>
          <a:stretch>
            <a:fillRect/>
          </a:stretch>
        </p:blipFill>
        <p:spPr>
          <a:xfrm>
            <a:off x="1151683" y="1873258"/>
            <a:ext cx="3261311" cy="3641797"/>
          </a:xfrm>
          <a:prstGeom prst="rect">
            <a:avLst/>
          </a:prstGeom>
        </p:spPr>
      </p:pic>
      <p:pic>
        <p:nvPicPr>
          <p:cNvPr id="4" name="object 4"/>
          <p:cNvPicPr/>
          <p:nvPr/>
        </p:nvPicPr>
        <p:blipFill>
          <a:blip r:embed="rId4" cstate="print"/>
          <a:stretch>
            <a:fillRect/>
          </a:stretch>
        </p:blipFill>
        <p:spPr>
          <a:xfrm>
            <a:off x="6316953" y="1813382"/>
            <a:ext cx="4483831" cy="3837616"/>
          </a:xfrm>
          <a:prstGeom prst="rect">
            <a:avLst/>
          </a:prstGeom>
        </p:spPr>
      </p:pic>
      <p:sp>
        <p:nvSpPr>
          <p:cNvPr id="5" name="object 5"/>
          <p:cNvSpPr txBox="1"/>
          <p:nvPr/>
        </p:nvSpPr>
        <p:spPr>
          <a:xfrm>
            <a:off x="2202384" y="1336547"/>
            <a:ext cx="7951470" cy="513080"/>
          </a:xfrm>
          <a:prstGeom prst="rect">
            <a:avLst/>
          </a:prstGeom>
        </p:spPr>
        <p:txBody>
          <a:bodyPr vert="horz" wrap="square" lIns="0" tIns="12700" rIns="0" bIns="0" rtlCol="0">
            <a:spAutoFit/>
          </a:bodyPr>
          <a:lstStyle/>
          <a:p>
            <a:pPr marL="12700">
              <a:lnSpc>
                <a:spcPct val="100000"/>
              </a:lnSpc>
              <a:spcBef>
                <a:spcPts val="100"/>
              </a:spcBef>
              <a:tabLst>
                <a:tab pos="4464050" algn="l"/>
              </a:tabLst>
            </a:pPr>
            <a:r>
              <a:rPr sz="3200" spc="-5" dirty="0">
                <a:latin typeface="Calibri"/>
                <a:cs typeface="Calibri"/>
              </a:rPr>
              <a:t>LSTM	Learned</a:t>
            </a:r>
            <a:r>
              <a:rPr sz="3200" spc="-55" dirty="0">
                <a:latin typeface="Calibri"/>
                <a:cs typeface="Calibri"/>
              </a:rPr>
              <a:t> </a:t>
            </a:r>
            <a:r>
              <a:rPr sz="3200" spc="-15" dirty="0">
                <a:latin typeface="Calibri"/>
                <a:cs typeface="Calibri"/>
              </a:rPr>
              <a:t>Architecture</a:t>
            </a:r>
            <a:endParaRPr sz="3200">
              <a:latin typeface="Calibri"/>
              <a:cs typeface="Calibri"/>
            </a:endParaRPr>
          </a:p>
        </p:txBody>
      </p:sp>
      <p:sp>
        <p:nvSpPr>
          <p:cNvPr id="6" name="object 6"/>
          <p:cNvSpPr txBox="1"/>
          <p:nvPr/>
        </p:nvSpPr>
        <p:spPr>
          <a:xfrm>
            <a:off x="98978" y="6077203"/>
            <a:ext cx="5133340" cy="208279"/>
          </a:xfrm>
          <a:prstGeom prst="rect">
            <a:avLst/>
          </a:prstGeom>
        </p:spPr>
        <p:txBody>
          <a:bodyPr vert="horz" wrap="square" lIns="0" tIns="12700" rIns="0" bIns="0" rtlCol="0">
            <a:spAutoFit/>
          </a:bodyPr>
          <a:lstStyle/>
          <a:p>
            <a:pPr marL="12700">
              <a:lnSpc>
                <a:spcPct val="100000"/>
              </a:lnSpc>
              <a:spcBef>
                <a:spcPts val="100"/>
              </a:spcBef>
            </a:pPr>
            <a:r>
              <a:rPr sz="1200" spc="-10" dirty="0">
                <a:latin typeface="Calibri"/>
                <a:cs typeface="Calibri"/>
              </a:rPr>
              <a:t>Zoph</a:t>
            </a:r>
            <a:r>
              <a:rPr sz="1200" dirty="0">
                <a:latin typeface="Calibri"/>
                <a:cs typeface="Calibri"/>
              </a:rPr>
              <a:t> </a:t>
            </a:r>
            <a:r>
              <a:rPr sz="1200" spc="-5" dirty="0">
                <a:latin typeface="Calibri"/>
                <a:cs typeface="Calibri"/>
              </a:rPr>
              <a:t>and</a:t>
            </a:r>
            <a:r>
              <a:rPr sz="1200" dirty="0">
                <a:latin typeface="Calibri"/>
                <a:cs typeface="Calibri"/>
              </a:rPr>
              <a:t> </a:t>
            </a:r>
            <a:r>
              <a:rPr sz="1200" spc="-5" dirty="0">
                <a:latin typeface="Calibri"/>
                <a:cs typeface="Calibri"/>
              </a:rPr>
              <a:t>Le,</a:t>
            </a:r>
            <a:r>
              <a:rPr sz="1200" spc="5" dirty="0">
                <a:latin typeface="Calibri"/>
                <a:cs typeface="Calibri"/>
              </a:rPr>
              <a:t> </a:t>
            </a:r>
            <a:r>
              <a:rPr sz="1200" spc="-10" dirty="0">
                <a:latin typeface="Calibri"/>
                <a:cs typeface="Calibri"/>
              </a:rPr>
              <a:t>“Neural</a:t>
            </a:r>
            <a:r>
              <a:rPr sz="1200" spc="5" dirty="0">
                <a:latin typeface="Calibri"/>
                <a:cs typeface="Calibri"/>
              </a:rPr>
              <a:t> </a:t>
            </a:r>
            <a:r>
              <a:rPr sz="1200" spc="-10" dirty="0">
                <a:latin typeface="Calibri"/>
                <a:cs typeface="Calibri"/>
              </a:rPr>
              <a:t>Architecture</a:t>
            </a:r>
            <a:r>
              <a:rPr sz="1200" spc="10" dirty="0">
                <a:latin typeface="Calibri"/>
                <a:cs typeface="Calibri"/>
              </a:rPr>
              <a:t> </a:t>
            </a:r>
            <a:r>
              <a:rPr sz="1200" spc="-5" dirty="0">
                <a:latin typeface="Calibri"/>
                <a:cs typeface="Calibri"/>
              </a:rPr>
              <a:t>Search</a:t>
            </a:r>
            <a:r>
              <a:rPr sz="1200" dirty="0">
                <a:latin typeface="Calibri"/>
                <a:cs typeface="Calibri"/>
              </a:rPr>
              <a:t> </a:t>
            </a:r>
            <a:r>
              <a:rPr sz="1200" spc="-5" dirty="0">
                <a:latin typeface="Calibri"/>
                <a:cs typeface="Calibri"/>
              </a:rPr>
              <a:t>with</a:t>
            </a:r>
            <a:r>
              <a:rPr sz="1200" dirty="0">
                <a:latin typeface="Calibri"/>
                <a:cs typeface="Calibri"/>
              </a:rPr>
              <a:t> </a:t>
            </a:r>
            <a:r>
              <a:rPr sz="1200" spc="-10" dirty="0">
                <a:latin typeface="Calibri"/>
                <a:cs typeface="Calibri"/>
              </a:rPr>
              <a:t>Reinforcement</a:t>
            </a:r>
            <a:r>
              <a:rPr sz="1200" spc="5" dirty="0">
                <a:latin typeface="Calibri"/>
                <a:cs typeface="Calibri"/>
              </a:rPr>
              <a:t> </a:t>
            </a:r>
            <a:r>
              <a:rPr sz="1200" spc="-15" dirty="0">
                <a:latin typeface="Calibri"/>
                <a:cs typeface="Calibri"/>
              </a:rPr>
              <a:t>Learning”,</a:t>
            </a:r>
            <a:r>
              <a:rPr sz="1200" spc="5" dirty="0">
                <a:latin typeface="Calibri"/>
                <a:cs typeface="Calibri"/>
              </a:rPr>
              <a:t> </a:t>
            </a:r>
            <a:r>
              <a:rPr sz="1200" spc="-5" dirty="0">
                <a:latin typeface="Calibri"/>
                <a:cs typeface="Calibri"/>
              </a:rPr>
              <a:t>ICLR</a:t>
            </a:r>
            <a:r>
              <a:rPr sz="1200" spc="5" dirty="0">
                <a:latin typeface="Calibri"/>
                <a:cs typeface="Calibri"/>
              </a:rPr>
              <a:t> </a:t>
            </a:r>
            <a:r>
              <a:rPr sz="1200" dirty="0">
                <a:latin typeface="Calibri"/>
                <a:cs typeface="Calibri"/>
              </a:rPr>
              <a:t>2017</a:t>
            </a:r>
            <a:endParaRPr sz="1200">
              <a:latin typeface="Calibri"/>
              <a:cs typeface="Calibri"/>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332739"/>
            <a:ext cx="1963420" cy="635000"/>
          </a:xfrm>
          <a:prstGeom prst="rect">
            <a:avLst/>
          </a:prstGeom>
        </p:spPr>
        <p:txBody>
          <a:bodyPr vert="horz" wrap="square" lIns="0" tIns="12700" rIns="0" bIns="0" rtlCol="0">
            <a:spAutoFit/>
          </a:bodyPr>
          <a:lstStyle/>
          <a:p>
            <a:pPr marL="12700">
              <a:lnSpc>
                <a:spcPct val="100000"/>
              </a:lnSpc>
              <a:spcBef>
                <a:spcPts val="100"/>
              </a:spcBef>
            </a:pPr>
            <a:r>
              <a:rPr sz="4000" dirty="0"/>
              <a:t>S</a:t>
            </a:r>
            <a:r>
              <a:rPr sz="4000" spc="-5" dirty="0"/>
              <a:t>umm</a:t>
            </a:r>
            <a:r>
              <a:rPr sz="4000" spc="5" dirty="0"/>
              <a:t>a</a:t>
            </a:r>
            <a:r>
              <a:rPr sz="4000" spc="15" dirty="0"/>
              <a:t>r</a:t>
            </a:r>
            <a:r>
              <a:rPr sz="4000" dirty="0"/>
              <a:t>y</a:t>
            </a:r>
            <a:endParaRPr sz="4000"/>
          </a:p>
        </p:txBody>
      </p:sp>
      <p:sp>
        <p:nvSpPr>
          <p:cNvPr id="3" name="object 3"/>
          <p:cNvSpPr txBox="1"/>
          <p:nvPr/>
        </p:nvSpPr>
        <p:spPr>
          <a:xfrm>
            <a:off x="526998" y="1804923"/>
            <a:ext cx="11182985" cy="3436620"/>
          </a:xfrm>
          <a:prstGeom prst="rect">
            <a:avLst/>
          </a:prstGeom>
        </p:spPr>
        <p:txBody>
          <a:bodyPr vert="horz" wrap="square" lIns="0" tIns="12700" rIns="0" bIns="0" rtlCol="0">
            <a:spAutoFit/>
          </a:bodyPr>
          <a:lstStyle/>
          <a:p>
            <a:pPr marL="503555" indent="-490855">
              <a:lnSpc>
                <a:spcPct val="100000"/>
              </a:lnSpc>
              <a:spcBef>
                <a:spcPts val="100"/>
              </a:spcBef>
              <a:buSzPct val="78571"/>
              <a:buChar char="-"/>
              <a:tabLst>
                <a:tab pos="502920" algn="l"/>
                <a:tab pos="503555" algn="l"/>
              </a:tabLst>
            </a:pPr>
            <a:r>
              <a:rPr sz="2800" dirty="0">
                <a:latin typeface="Calibri"/>
                <a:cs typeface="Calibri"/>
              </a:rPr>
              <a:t>RNNs</a:t>
            </a:r>
            <a:r>
              <a:rPr sz="2800" spc="5" dirty="0">
                <a:latin typeface="Calibri"/>
                <a:cs typeface="Calibri"/>
              </a:rPr>
              <a:t> </a:t>
            </a:r>
            <a:r>
              <a:rPr sz="2800" spc="-10" dirty="0">
                <a:latin typeface="Calibri"/>
                <a:cs typeface="Calibri"/>
              </a:rPr>
              <a:t>allow</a:t>
            </a:r>
            <a:r>
              <a:rPr sz="2800" dirty="0">
                <a:latin typeface="Calibri"/>
                <a:cs typeface="Calibri"/>
              </a:rPr>
              <a:t> a </a:t>
            </a:r>
            <a:r>
              <a:rPr sz="2800" spc="-5" dirty="0">
                <a:latin typeface="Calibri"/>
                <a:cs typeface="Calibri"/>
              </a:rPr>
              <a:t>lot</a:t>
            </a:r>
            <a:r>
              <a:rPr sz="2800" dirty="0">
                <a:latin typeface="Calibri"/>
                <a:cs typeface="Calibri"/>
              </a:rPr>
              <a:t> </a:t>
            </a:r>
            <a:r>
              <a:rPr sz="2800" spc="-5" dirty="0">
                <a:latin typeface="Calibri"/>
                <a:cs typeface="Calibri"/>
              </a:rPr>
              <a:t>of</a:t>
            </a:r>
            <a:r>
              <a:rPr sz="2800" spc="5" dirty="0">
                <a:latin typeface="Calibri"/>
                <a:cs typeface="Calibri"/>
              </a:rPr>
              <a:t> </a:t>
            </a:r>
            <a:r>
              <a:rPr sz="2800" spc="-10" dirty="0">
                <a:latin typeface="Calibri"/>
                <a:cs typeface="Calibri"/>
              </a:rPr>
              <a:t>flexibility</a:t>
            </a:r>
            <a:r>
              <a:rPr sz="2800" spc="-5" dirty="0">
                <a:latin typeface="Calibri"/>
                <a:cs typeface="Calibri"/>
              </a:rPr>
              <a:t> in</a:t>
            </a:r>
            <a:r>
              <a:rPr sz="2800" spc="5" dirty="0">
                <a:latin typeface="Calibri"/>
                <a:cs typeface="Calibri"/>
              </a:rPr>
              <a:t> </a:t>
            </a:r>
            <a:r>
              <a:rPr sz="2800" spc="-15" dirty="0">
                <a:latin typeface="Calibri"/>
                <a:cs typeface="Calibri"/>
              </a:rPr>
              <a:t>architecture</a:t>
            </a:r>
            <a:r>
              <a:rPr sz="2800" spc="-5" dirty="0">
                <a:latin typeface="Calibri"/>
                <a:cs typeface="Calibri"/>
              </a:rPr>
              <a:t> design</a:t>
            </a:r>
            <a:endParaRPr sz="2800">
              <a:latin typeface="Calibri"/>
              <a:cs typeface="Calibri"/>
            </a:endParaRPr>
          </a:p>
          <a:p>
            <a:pPr marL="503555" indent="-490855">
              <a:lnSpc>
                <a:spcPts val="3325"/>
              </a:lnSpc>
              <a:spcBef>
                <a:spcPts val="45"/>
              </a:spcBef>
              <a:buSzPct val="78571"/>
              <a:buChar char="-"/>
              <a:tabLst>
                <a:tab pos="502920" algn="l"/>
                <a:tab pos="503555" algn="l"/>
              </a:tabLst>
            </a:pPr>
            <a:r>
              <a:rPr sz="2800" spc="-30" dirty="0">
                <a:latin typeface="Calibri"/>
                <a:cs typeface="Calibri"/>
              </a:rPr>
              <a:t>Vanilla</a:t>
            </a:r>
            <a:r>
              <a:rPr sz="2800" dirty="0">
                <a:latin typeface="Calibri"/>
                <a:cs typeface="Calibri"/>
              </a:rPr>
              <a:t> RNNs</a:t>
            </a:r>
            <a:r>
              <a:rPr sz="2800" spc="5" dirty="0">
                <a:latin typeface="Calibri"/>
                <a:cs typeface="Calibri"/>
              </a:rPr>
              <a:t> </a:t>
            </a:r>
            <a:r>
              <a:rPr sz="2800" spc="-15" dirty="0">
                <a:latin typeface="Calibri"/>
                <a:cs typeface="Calibri"/>
              </a:rPr>
              <a:t>are</a:t>
            </a:r>
            <a:r>
              <a:rPr sz="2800" spc="-5" dirty="0">
                <a:latin typeface="Calibri"/>
                <a:cs typeface="Calibri"/>
              </a:rPr>
              <a:t> simple </a:t>
            </a:r>
            <a:r>
              <a:rPr sz="2800" dirty="0">
                <a:latin typeface="Calibri"/>
                <a:cs typeface="Calibri"/>
              </a:rPr>
              <a:t>but</a:t>
            </a:r>
            <a:r>
              <a:rPr sz="2800" spc="5" dirty="0">
                <a:latin typeface="Calibri"/>
                <a:cs typeface="Calibri"/>
              </a:rPr>
              <a:t> </a:t>
            </a:r>
            <a:r>
              <a:rPr sz="2800" spc="-5" dirty="0">
                <a:latin typeface="Calibri"/>
                <a:cs typeface="Calibri"/>
              </a:rPr>
              <a:t>don’t</a:t>
            </a:r>
            <a:r>
              <a:rPr sz="2800" spc="5" dirty="0">
                <a:latin typeface="Calibri"/>
                <a:cs typeface="Calibri"/>
              </a:rPr>
              <a:t> </a:t>
            </a:r>
            <a:r>
              <a:rPr sz="2800" spc="-10" dirty="0">
                <a:latin typeface="Calibri"/>
                <a:cs typeface="Calibri"/>
              </a:rPr>
              <a:t>work</a:t>
            </a:r>
            <a:r>
              <a:rPr sz="2800" spc="5" dirty="0">
                <a:latin typeface="Calibri"/>
                <a:cs typeface="Calibri"/>
              </a:rPr>
              <a:t> </a:t>
            </a:r>
            <a:r>
              <a:rPr sz="2800" spc="-10" dirty="0">
                <a:latin typeface="Calibri"/>
                <a:cs typeface="Calibri"/>
              </a:rPr>
              <a:t>very</a:t>
            </a:r>
            <a:r>
              <a:rPr sz="2800" spc="-5" dirty="0">
                <a:latin typeface="Calibri"/>
                <a:cs typeface="Calibri"/>
              </a:rPr>
              <a:t> </a:t>
            </a:r>
            <a:r>
              <a:rPr sz="2800" spc="-15" dirty="0">
                <a:latin typeface="Calibri"/>
                <a:cs typeface="Calibri"/>
              </a:rPr>
              <a:t>well</a:t>
            </a:r>
            <a:endParaRPr sz="2800">
              <a:latin typeface="Calibri"/>
              <a:cs typeface="Calibri"/>
            </a:endParaRPr>
          </a:p>
          <a:p>
            <a:pPr marL="503555" indent="-490855">
              <a:lnSpc>
                <a:spcPts val="3325"/>
              </a:lnSpc>
              <a:buSzPct val="78571"/>
              <a:buChar char="-"/>
              <a:tabLst>
                <a:tab pos="502920" algn="l"/>
                <a:tab pos="503555" algn="l"/>
              </a:tabLst>
            </a:pPr>
            <a:r>
              <a:rPr sz="2800" spc="-5" dirty="0">
                <a:latin typeface="Calibri"/>
                <a:cs typeface="Calibri"/>
              </a:rPr>
              <a:t>Common</a:t>
            </a:r>
            <a:r>
              <a:rPr sz="2800" spc="10" dirty="0">
                <a:latin typeface="Calibri"/>
                <a:cs typeface="Calibri"/>
              </a:rPr>
              <a:t> </a:t>
            </a:r>
            <a:r>
              <a:rPr sz="2800" spc="-15" dirty="0">
                <a:latin typeface="Calibri"/>
                <a:cs typeface="Calibri"/>
              </a:rPr>
              <a:t>to</a:t>
            </a:r>
            <a:r>
              <a:rPr sz="2800" spc="5" dirty="0">
                <a:latin typeface="Calibri"/>
                <a:cs typeface="Calibri"/>
              </a:rPr>
              <a:t> </a:t>
            </a:r>
            <a:r>
              <a:rPr sz="2800" dirty="0">
                <a:latin typeface="Calibri"/>
                <a:cs typeface="Calibri"/>
              </a:rPr>
              <a:t>use </a:t>
            </a:r>
            <a:r>
              <a:rPr sz="2800" spc="-10" dirty="0">
                <a:latin typeface="Calibri"/>
                <a:cs typeface="Calibri"/>
              </a:rPr>
              <a:t>LSTM</a:t>
            </a:r>
            <a:r>
              <a:rPr sz="2800" spc="10" dirty="0">
                <a:latin typeface="Calibri"/>
                <a:cs typeface="Calibri"/>
              </a:rPr>
              <a:t> </a:t>
            </a:r>
            <a:r>
              <a:rPr sz="2800" spc="-5" dirty="0">
                <a:latin typeface="Calibri"/>
                <a:cs typeface="Calibri"/>
              </a:rPr>
              <a:t>or</a:t>
            </a:r>
            <a:r>
              <a:rPr sz="2800" spc="5" dirty="0">
                <a:latin typeface="Calibri"/>
                <a:cs typeface="Calibri"/>
              </a:rPr>
              <a:t> </a:t>
            </a:r>
            <a:r>
              <a:rPr sz="2800" spc="-5" dirty="0">
                <a:latin typeface="Calibri"/>
                <a:cs typeface="Calibri"/>
              </a:rPr>
              <a:t>GRU:</a:t>
            </a:r>
            <a:r>
              <a:rPr sz="2800" spc="5" dirty="0">
                <a:latin typeface="Calibri"/>
                <a:cs typeface="Calibri"/>
              </a:rPr>
              <a:t> </a:t>
            </a:r>
            <a:r>
              <a:rPr sz="2800" spc="-5" dirty="0">
                <a:latin typeface="Calibri"/>
                <a:cs typeface="Calibri"/>
              </a:rPr>
              <a:t>additive</a:t>
            </a:r>
            <a:r>
              <a:rPr sz="2800" dirty="0">
                <a:latin typeface="Calibri"/>
                <a:cs typeface="Calibri"/>
              </a:rPr>
              <a:t> </a:t>
            </a:r>
            <a:r>
              <a:rPr sz="2800" spc="-15" dirty="0">
                <a:latin typeface="Calibri"/>
                <a:cs typeface="Calibri"/>
              </a:rPr>
              <a:t>interactions</a:t>
            </a:r>
            <a:r>
              <a:rPr sz="2800" spc="10" dirty="0">
                <a:latin typeface="Calibri"/>
                <a:cs typeface="Calibri"/>
              </a:rPr>
              <a:t> </a:t>
            </a:r>
            <a:r>
              <a:rPr sz="2800" spc="-15" dirty="0">
                <a:latin typeface="Calibri"/>
                <a:cs typeface="Calibri"/>
              </a:rPr>
              <a:t>improve</a:t>
            </a:r>
            <a:r>
              <a:rPr sz="2800" dirty="0">
                <a:latin typeface="Calibri"/>
                <a:cs typeface="Calibri"/>
              </a:rPr>
              <a:t> </a:t>
            </a:r>
            <a:r>
              <a:rPr sz="2800" spc="-15" dirty="0">
                <a:latin typeface="Calibri"/>
                <a:cs typeface="Calibri"/>
              </a:rPr>
              <a:t>gradient</a:t>
            </a:r>
            <a:r>
              <a:rPr sz="2800" spc="5" dirty="0">
                <a:latin typeface="Calibri"/>
                <a:cs typeface="Calibri"/>
              </a:rPr>
              <a:t> </a:t>
            </a:r>
            <a:r>
              <a:rPr sz="2800" spc="-10" dirty="0">
                <a:latin typeface="Calibri"/>
                <a:cs typeface="Calibri"/>
              </a:rPr>
              <a:t>flow</a:t>
            </a:r>
            <a:endParaRPr sz="2800">
              <a:latin typeface="Calibri"/>
              <a:cs typeface="Calibri"/>
            </a:endParaRPr>
          </a:p>
          <a:p>
            <a:pPr marL="503555" indent="-490855">
              <a:lnSpc>
                <a:spcPct val="100000"/>
              </a:lnSpc>
              <a:spcBef>
                <a:spcPts val="50"/>
              </a:spcBef>
              <a:buSzPct val="78571"/>
              <a:buChar char="-"/>
              <a:tabLst>
                <a:tab pos="502920" algn="l"/>
                <a:tab pos="503555" algn="l"/>
              </a:tabLst>
            </a:pPr>
            <a:r>
              <a:rPr sz="2800" spc="-15" dirty="0">
                <a:latin typeface="Calibri"/>
                <a:cs typeface="Calibri"/>
              </a:rPr>
              <a:t>Backward</a:t>
            </a:r>
            <a:r>
              <a:rPr sz="2800" spc="5" dirty="0">
                <a:latin typeface="Calibri"/>
                <a:cs typeface="Calibri"/>
              </a:rPr>
              <a:t> </a:t>
            </a:r>
            <a:r>
              <a:rPr sz="2800" spc="-10" dirty="0">
                <a:latin typeface="Calibri"/>
                <a:cs typeface="Calibri"/>
              </a:rPr>
              <a:t>flow</a:t>
            </a:r>
            <a:r>
              <a:rPr sz="2800" dirty="0">
                <a:latin typeface="Calibri"/>
                <a:cs typeface="Calibri"/>
              </a:rPr>
              <a:t> </a:t>
            </a:r>
            <a:r>
              <a:rPr sz="2800" spc="-5" dirty="0">
                <a:latin typeface="Calibri"/>
                <a:cs typeface="Calibri"/>
              </a:rPr>
              <a:t>of</a:t>
            </a:r>
            <a:r>
              <a:rPr sz="2800" dirty="0">
                <a:latin typeface="Calibri"/>
                <a:cs typeface="Calibri"/>
              </a:rPr>
              <a:t> </a:t>
            </a:r>
            <a:r>
              <a:rPr sz="2800" spc="-15" dirty="0">
                <a:latin typeface="Calibri"/>
                <a:cs typeface="Calibri"/>
              </a:rPr>
              <a:t>gradients</a:t>
            </a:r>
            <a:r>
              <a:rPr sz="2800" spc="10" dirty="0">
                <a:latin typeface="Calibri"/>
                <a:cs typeface="Calibri"/>
              </a:rPr>
              <a:t> </a:t>
            </a:r>
            <a:r>
              <a:rPr sz="2800" spc="-5" dirty="0">
                <a:latin typeface="Calibri"/>
                <a:cs typeface="Calibri"/>
              </a:rPr>
              <a:t>in</a:t>
            </a:r>
            <a:r>
              <a:rPr sz="2800" spc="5" dirty="0">
                <a:latin typeface="Calibri"/>
                <a:cs typeface="Calibri"/>
              </a:rPr>
              <a:t> </a:t>
            </a:r>
            <a:r>
              <a:rPr sz="2800" dirty="0">
                <a:latin typeface="Calibri"/>
                <a:cs typeface="Calibri"/>
              </a:rPr>
              <a:t>RNN</a:t>
            </a:r>
            <a:r>
              <a:rPr sz="2800" spc="5" dirty="0">
                <a:latin typeface="Calibri"/>
                <a:cs typeface="Calibri"/>
              </a:rPr>
              <a:t> </a:t>
            </a:r>
            <a:r>
              <a:rPr sz="2800" spc="-10" dirty="0">
                <a:latin typeface="Calibri"/>
                <a:cs typeface="Calibri"/>
              </a:rPr>
              <a:t>can</a:t>
            </a:r>
            <a:r>
              <a:rPr sz="2800" spc="10" dirty="0">
                <a:latin typeface="Calibri"/>
                <a:cs typeface="Calibri"/>
              </a:rPr>
              <a:t> </a:t>
            </a:r>
            <a:r>
              <a:rPr sz="2800" spc="-10" dirty="0">
                <a:latin typeface="Calibri"/>
                <a:cs typeface="Calibri"/>
              </a:rPr>
              <a:t>explode</a:t>
            </a:r>
            <a:r>
              <a:rPr sz="2800" spc="-5" dirty="0">
                <a:latin typeface="Calibri"/>
                <a:cs typeface="Calibri"/>
              </a:rPr>
              <a:t> or</a:t>
            </a:r>
            <a:r>
              <a:rPr sz="2800" dirty="0">
                <a:latin typeface="Calibri"/>
                <a:cs typeface="Calibri"/>
              </a:rPr>
              <a:t> </a:t>
            </a:r>
            <a:r>
              <a:rPr sz="2800" spc="-10" dirty="0">
                <a:latin typeface="Calibri"/>
                <a:cs typeface="Calibri"/>
              </a:rPr>
              <a:t>vanish.</a:t>
            </a:r>
            <a:endParaRPr sz="2800">
              <a:latin typeface="Calibri"/>
              <a:cs typeface="Calibri"/>
            </a:endParaRPr>
          </a:p>
          <a:p>
            <a:pPr marL="960755" lvl="1" indent="-490855">
              <a:lnSpc>
                <a:spcPts val="3325"/>
              </a:lnSpc>
              <a:spcBef>
                <a:spcPts val="50"/>
              </a:spcBef>
              <a:buSzPct val="78571"/>
              <a:buChar char="-"/>
              <a:tabLst>
                <a:tab pos="960119" algn="l"/>
                <a:tab pos="960755" algn="l"/>
              </a:tabLst>
            </a:pPr>
            <a:r>
              <a:rPr sz="2800" spc="-5" dirty="0">
                <a:latin typeface="Calibri"/>
                <a:cs typeface="Calibri"/>
              </a:rPr>
              <a:t>Exploding</a:t>
            </a:r>
            <a:r>
              <a:rPr sz="2800" spc="-10" dirty="0">
                <a:latin typeface="Calibri"/>
                <a:cs typeface="Calibri"/>
              </a:rPr>
              <a:t> </a:t>
            </a:r>
            <a:r>
              <a:rPr sz="2800" spc="-5" dirty="0">
                <a:latin typeface="Calibri"/>
                <a:cs typeface="Calibri"/>
              </a:rPr>
              <a:t>is</a:t>
            </a:r>
            <a:r>
              <a:rPr sz="2800" dirty="0">
                <a:latin typeface="Calibri"/>
                <a:cs typeface="Calibri"/>
              </a:rPr>
              <a:t> </a:t>
            </a:r>
            <a:r>
              <a:rPr sz="2800" spc="-15" dirty="0">
                <a:latin typeface="Calibri"/>
                <a:cs typeface="Calibri"/>
              </a:rPr>
              <a:t>controlled</a:t>
            </a:r>
            <a:r>
              <a:rPr sz="2800" dirty="0">
                <a:latin typeface="Calibri"/>
                <a:cs typeface="Calibri"/>
              </a:rPr>
              <a:t> </a:t>
            </a:r>
            <a:r>
              <a:rPr sz="2800" spc="-5" dirty="0">
                <a:latin typeface="Calibri"/>
                <a:cs typeface="Calibri"/>
              </a:rPr>
              <a:t>with</a:t>
            </a:r>
            <a:r>
              <a:rPr sz="2800" dirty="0">
                <a:latin typeface="Calibri"/>
                <a:cs typeface="Calibri"/>
              </a:rPr>
              <a:t> </a:t>
            </a:r>
            <a:r>
              <a:rPr sz="2800" spc="-15" dirty="0">
                <a:latin typeface="Calibri"/>
                <a:cs typeface="Calibri"/>
              </a:rPr>
              <a:t>gradient</a:t>
            </a:r>
            <a:r>
              <a:rPr sz="2800" dirty="0">
                <a:latin typeface="Calibri"/>
                <a:cs typeface="Calibri"/>
              </a:rPr>
              <a:t> </a:t>
            </a:r>
            <a:r>
              <a:rPr sz="2800" spc="-5" dirty="0">
                <a:latin typeface="Calibri"/>
                <a:cs typeface="Calibri"/>
              </a:rPr>
              <a:t>clipping.</a:t>
            </a:r>
            <a:endParaRPr sz="2800">
              <a:latin typeface="Calibri"/>
              <a:cs typeface="Calibri"/>
            </a:endParaRPr>
          </a:p>
          <a:p>
            <a:pPr marL="960755" lvl="1" indent="-490855">
              <a:lnSpc>
                <a:spcPts val="3325"/>
              </a:lnSpc>
              <a:buSzPct val="78571"/>
              <a:buChar char="-"/>
              <a:tabLst>
                <a:tab pos="960119" algn="l"/>
                <a:tab pos="960755" algn="l"/>
              </a:tabLst>
            </a:pPr>
            <a:r>
              <a:rPr sz="2800" spc="-20" dirty="0">
                <a:latin typeface="Calibri"/>
                <a:cs typeface="Calibri"/>
              </a:rPr>
              <a:t>Vanishing</a:t>
            </a:r>
            <a:r>
              <a:rPr sz="2800" dirty="0">
                <a:latin typeface="Calibri"/>
                <a:cs typeface="Calibri"/>
              </a:rPr>
              <a:t> </a:t>
            </a:r>
            <a:r>
              <a:rPr sz="2800" spc="-5" dirty="0">
                <a:latin typeface="Calibri"/>
                <a:cs typeface="Calibri"/>
              </a:rPr>
              <a:t>is</a:t>
            </a:r>
            <a:r>
              <a:rPr sz="2800" spc="10" dirty="0">
                <a:latin typeface="Calibri"/>
                <a:cs typeface="Calibri"/>
              </a:rPr>
              <a:t> </a:t>
            </a:r>
            <a:r>
              <a:rPr sz="2800" spc="-15" dirty="0">
                <a:latin typeface="Calibri"/>
                <a:cs typeface="Calibri"/>
              </a:rPr>
              <a:t>controlled</a:t>
            </a:r>
            <a:r>
              <a:rPr sz="2800" spc="10" dirty="0">
                <a:latin typeface="Calibri"/>
                <a:cs typeface="Calibri"/>
              </a:rPr>
              <a:t> </a:t>
            </a:r>
            <a:r>
              <a:rPr sz="2800" spc="-5" dirty="0">
                <a:latin typeface="Calibri"/>
                <a:cs typeface="Calibri"/>
              </a:rPr>
              <a:t>with</a:t>
            </a:r>
            <a:r>
              <a:rPr sz="2800" spc="10" dirty="0">
                <a:latin typeface="Calibri"/>
                <a:cs typeface="Calibri"/>
              </a:rPr>
              <a:t> </a:t>
            </a:r>
            <a:r>
              <a:rPr sz="2800" spc="-5" dirty="0">
                <a:latin typeface="Calibri"/>
                <a:cs typeface="Calibri"/>
              </a:rPr>
              <a:t>additive </a:t>
            </a:r>
            <a:r>
              <a:rPr sz="2800" spc="-15" dirty="0">
                <a:latin typeface="Calibri"/>
                <a:cs typeface="Calibri"/>
              </a:rPr>
              <a:t>interactions</a:t>
            </a:r>
            <a:r>
              <a:rPr sz="2800" spc="10" dirty="0">
                <a:latin typeface="Calibri"/>
                <a:cs typeface="Calibri"/>
              </a:rPr>
              <a:t> </a:t>
            </a:r>
            <a:r>
              <a:rPr sz="2800" spc="-5" dirty="0">
                <a:latin typeface="Calibri"/>
                <a:cs typeface="Calibri"/>
              </a:rPr>
              <a:t>(LSTM)</a:t>
            </a:r>
            <a:endParaRPr sz="2800">
              <a:latin typeface="Calibri"/>
              <a:cs typeface="Calibri"/>
            </a:endParaRPr>
          </a:p>
          <a:p>
            <a:pPr marL="503555" indent="-490855">
              <a:lnSpc>
                <a:spcPts val="3325"/>
              </a:lnSpc>
              <a:spcBef>
                <a:spcPts val="45"/>
              </a:spcBef>
              <a:buSzPct val="78571"/>
              <a:buChar char="-"/>
              <a:tabLst>
                <a:tab pos="502920" algn="l"/>
                <a:tab pos="503555" algn="l"/>
              </a:tabLst>
            </a:pPr>
            <a:r>
              <a:rPr sz="2800" spc="-15" dirty="0">
                <a:latin typeface="Calibri"/>
                <a:cs typeface="Calibri"/>
              </a:rPr>
              <a:t>Better/simpler</a:t>
            </a:r>
            <a:r>
              <a:rPr sz="2800" spc="-5" dirty="0">
                <a:latin typeface="Calibri"/>
                <a:cs typeface="Calibri"/>
              </a:rPr>
              <a:t> </a:t>
            </a:r>
            <a:r>
              <a:rPr sz="2800" spc="-15" dirty="0">
                <a:latin typeface="Calibri"/>
                <a:cs typeface="Calibri"/>
              </a:rPr>
              <a:t>architectures</a:t>
            </a:r>
            <a:r>
              <a:rPr sz="2800" spc="5" dirty="0">
                <a:latin typeface="Calibri"/>
                <a:cs typeface="Calibri"/>
              </a:rPr>
              <a:t> </a:t>
            </a:r>
            <a:r>
              <a:rPr sz="2800" spc="-15" dirty="0">
                <a:latin typeface="Calibri"/>
                <a:cs typeface="Calibri"/>
              </a:rPr>
              <a:t>are</a:t>
            </a:r>
            <a:r>
              <a:rPr sz="2800" spc="-5" dirty="0">
                <a:latin typeface="Calibri"/>
                <a:cs typeface="Calibri"/>
              </a:rPr>
              <a:t> </a:t>
            </a:r>
            <a:r>
              <a:rPr sz="2800" dirty="0">
                <a:latin typeface="Calibri"/>
                <a:cs typeface="Calibri"/>
              </a:rPr>
              <a:t>a </a:t>
            </a:r>
            <a:r>
              <a:rPr sz="2800" spc="-5" dirty="0">
                <a:latin typeface="Calibri"/>
                <a:cs typeface="Calibri"/>
              </a:rPr>
              <a:t>hot</a:t>
            </a:r>
            <a:r>
              <a:rPr sz="2800" dirty="0">
                <a:latin typeface="Calibri"/>
                <a:cs typeface="Calibri"/>
              </a:rPr>
              <a:t> </a:t>
            </a:r>
            <a:r>
              <a:rPr sz="2800" spc="-10" dirty="0">
                <a:latin typeface="Calibri"/>
                <a:cs typeface="Calibri"/>
              </a:rPr>
              <a:t>topic</a:t>
            </a:r>
            <a:r>
              <a:rPr sz="2800" spc="5" dirty="0">
                <a:latin typeface="Calibri"/>
                <a:cs typeface="Calibri"/>
              </a:rPr>
              <a:t> </a:t>
            </a:r>
            <a:r>
              <a:rPr sz="2800" spc="-5" dirty="0">
                <a:latin typeface="Calibri"/>
                <a:cs typeface="Calibri"/>
              </a:rPr>
              <a:t>of </a:t>
            </a:r>
            <a:r>
              <a:rPr sz="2800" spc="-15" dirty="0">
                <a:latin typeface="Calibri"/>
                <a:cs typeface="Calibri"/>
              </a:rPr>
              <a:t>current</a:t>
            </a:r>
            <a:r>
              <a:rPr sz="2800" dirty="0">
                <a:latin typeface="Calibri"/>
                <a:cs typeface="Calibri"/>
              </a:rPr>
              <a:t> </a:t>
            </a:r>
            <a:r>
              <a:rPr sz="2800" spc="-15" dirty="0">
                <a:latin typeface="Calibri"/>
                <a:cs typeface="Calibri"/>
              </a:rPr>
              <a:t>research</a:t>
            </a:r>
            <a:endParaRPr sz="2800">
              <a:latin typeface="Calibri"/>
              <a:cs typeface="Calibri"/>
            </a:endParaRPr>
          </a:p>
          <a:p>
            <a:pPr marL="503555" indent="-490855">
              <a:lnSpc>
                <a:spcPts val="3325"/>
              </a:lnSpc>
              <a:buSzPct val="78571"/>
              <a:buChar char="-"/>
              <a:tabLst>
                <a:tab pos="502920" algn="l"/>
                <a:tab pos="503555" algn="l"/>
              </a:tabLst>
            </a:pPr>
            <a:r>
              <a:rPr sz="2800" spc="-20" dirty="0">
                <a:latin typeface="Calibri"/>
                <a:cs typeface="Calibri"/>
              </a:rPr>
              <a:t>Better</a:t>
            </a:r>
            <a:r>
              <a:rPr sz="2800" spc="5" dirty="0">
                <a:latin typeface="Calibri"/>
                <a:cs typeface="Calibri"/>
              </a:rPr>
              <a:t> </a:t>
            </a:r>
            <a:r>
              <a:rPr sz="2800" spc="-15" dirty="0">
                <a:latin typeface="Calibri"/>
                <a:cs typeface="Calibri"/>
              </a:rPr>
              <a:t>understanding</a:t>
            </a:r>
            <a:r>
              <a:rPr sz="2800" dirty="0">
                <a:latin typeface="Calibri"/>
                <a:cs typeface="Calibri"/>
              </a:rPr>
              <a:t> </a:t>
            </a:r>
            <a:r>
              <a:rPr sz="2800" spc="-5" dirty="0">
                <a:latin typeface="Calibri"/>
                <a:cs typeface="Calibri"/>
              </a:rPr>
              <a:t>(both</a:t>
            </a:r>
            <a:r>
              <a:rPr sz="2800" spc="10" dirty="0">
                <a:latin typeface="Calibri"/>
                <a:cs typeface="Calibri"/>
              </a:rPr>
              <a:t> </a:t>
            </a:r>
            <a:r>
              <a:rPr sz="2800" spc="-15" dirty="0">
                <a:latin typeface="Calibri"/>
                <a:cs typeface="Calibri"/>
              </a:rPr>
              <a:t>theoretical</a:t>
            </a:r>
            <a:r>
              <a:rPr sz="2800" dirty="0">
                <a:latin typeface="Calibri"/>
                <a:cs typeface="Calibri"/>
              </a:rPr>
              <a:t> </a:t>
            </a:r>
            <a:r>
              <a:rPr sz="2800" spc="-5" dirty="0">
                <a:latin typeface="Calibri"/>
                <a:cs typeface="Calibri"/>
              </a:rPr>
              <a:t>and</a:t>
            </a:r>
            <a:r>
              <a:rPr sz="2800" spc="10" dirty="0">
                <a:latin typeface="Calibri"/>
                <a:cs typeface="Calibri"/>
              </a:rPr>
              <a:t> </a:t>
            </a:r>
            <a:r>
              <a:rPr sz="2800" spc="-10" dirty="0">
                <a:latin typeface="Calibri"/>
                <a:cs typeface="Calibri"/>
              </a:rPr>
              <a:t>empirical)</a:t>
            </a:r>
            <a:r>
              <a:rPr sz="2800" spc="5" dirty="0">
                <a:latin typeface="Calibri"/>
                <a:cs typeface="Calibri"/>
              </a:rPr>
              <a:t> </a:t>
            </a:r>
            <a:r>
              <a:rPr sz="2800" spc="-5" dirty="0">
                <a:latin typeface="Calibri"/>
                <a:cs typeface="Calibri"/>
              </a:rPr>
              <a:t>is</a:t>
            </a:r>
            <a:r>
              <a:rPr sz="2800" spc="10" dirty="0">
                <a:latin typeface="Calibri"/>
                <a:cs typeface="Calibri"/>
              </a:rPr>
              <a:t> </a:t>
            </a:r>
            <a:r>
              <a:rPr sz="2800" spc="-5" dirty="0">
                <a:latin typeface="Calibri"/>
                <a:cs typeface="Calibri"/>
              </a:rPr>
              <a:t>needed.</a:t>
            </a:r>
            <a:endParaRPr sz="28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1602</TotalTime>
  <Words>5747</Words>
  <Application>Microsoft Office PowerPoint</Application>
  <PresentationFormat>Widescreen</PresentationFormat>
  <Paragraphs>1267</Paragraphs>
  <Slides>99</Slides>
  <Notes>99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99</vt:i4>
      </vt:variant>
    </vt:vector>
  </HeadingPairs>
  <TitlesOfParts>
    <vt:vector size="106" baseType="lpstr">
      <vt:lpstr>Arial</vt:lpstr>
      <vt:lpstr>Calibri</vt:lpstr>
      <vt:lpstr>Calibri Light</vt:lpstr>
      <vt:lpstr>Cambria Math</vt:lpstr>
      <vt:lpstr>Segoe UI Symbol</vt:lpstr>
      <vt:lpstr>Times New Roman</vt:lpstr>
      <vt:lpstr>Office Theme</vt:lpstr>
      <vt:lpstr>Lecture 6:  Recurrent Neural Networks  and NLP source: https://calvinfeng.gitbook.io/machine-learning-notebook/supervised-learning/recurrent-neural-network/recurrent_neural_networks</vt:lpstr>
      <vt:lpstr>Recap: Training Neural Networks</vt:lpstr>
      <vt:lpstr>So far: “Feedforward” Neural Networks</vt:lpstr>
      <vt:lpstr>Recurrent Neural Networks: Process Sequences</vt:lpstr>
      <vt:lpstr>Recurrent Neural Networks: Process Sequences</vt:lpstr>
      <vt:lpstr>Recurrent Neural Networks: Process Sequences</vt:lpstr>
      <vt:lpstr>Recurrent Neural Networks: Process Sequences</vt:lpstr>
      <vt:lpstr>Sequential Processing of Non-Sequential Data</vt:lpstr>
      <vt:lpstr>PowerPoint Presentation</vt:lpstr>
      <vt:lpstr>Sequential Processing of Non-Sequential Data</vt:lpstr>
      <vt:lpstr>Recurrent Neural Networks</vt:lpstr>
      <vt:lpstr>Recurrent Neural Networks</vt:lpstr>
      <vt:lpstr>Recurrent Neural Networks</vt:lpstr>
      <vt:lpstr>(Vanilla) Recurrent Neural Networks</vt:lpstr>
      <vt:lpstr>RNN Computational Graph</vt:lpstr>
      <vt:lpstr>RNN Computational Graph</vt:lpstr>
      <vt:lpstr>RNN Computational Graph</vt:lpstr>
      <vt:lpstr>RNN Computational Graph</vt:lpstr>
      <vt:lpstr>RNN Computational Graph</vt:lpstr>
      <vt:lpstr>RNN Computational Graph (Many to Many)</vt:lpstr>
      <vt:lpstr>RNN Computational Graph (Many to Many)</vt:lpstr>
      <vt:lpstr>RNN Computational Graph (Many to Many)</vt:lpstr>
      <vt:lpstr>RNN Computational Graph (Many to One)</vt:lpstr>
      <vt:lpstr>RNN Computational Graph (One to Many)</vt:lpstr>
      <vt:lpstr>Sequence to Sequence (seq2seq)  (Many to one) + (One to many)</vt:lpstr>
      <vt:lpstr>Sequence to Sequence (seq2seq)  (Many to one) + (One to many)</vt:lpstr>
      <vt:lpstr>Example: Language Modeling</vt:lpstr>
      <vt:lpstr>Example: Language Modeling</vt:lpstr>
      <vt:lpstr>Example: Language Modeling</vt:lpstr>
      <vt:lpstr>Example: Language Modeling</vt:lpstr>
      <vt:lpstr>Example: Language Modeling</vt:lpstr>
      <vt:lpstr>Example: Language Modeling</vt:lpstr>
      <vt:lpstr>Example: Language Modeling</vt:lpstr>
      <vt:lpstr>Example: Language Modeling</vt:lpstr>
      <vt:lpstr>Example: Language Modeling</vt:lpstr>
      <vt:lpstr>Example: Language Modeling</vt:lpstr>
      <vt:lpstr>Example: Language Modeling</vt:lpstr>
      <vt:lpstr>Example: Language Modeling</vt:lpstr>
      <vt:lpstr>Example: Language Modeling</vt:lpstr>
      <vt:lpstr>Backpropagation Through Time</vt:lpstr>
      <vt:lpstr>Backpropagation Through Time</vt:lpstr>
      <vt:lpstr>Truncated Backpropagation Through Time</vt:lpstr>
      <vt:lpstr>Truncated Backpropagation Through Time</vt:lpstr>
      <vt:lpstr>Truncated Backpropagation Through Time</vt:lpstr>
      <vt:lpstr>min-char-rnn.py: 112 lines of Python</vt:lpstr>
      <vt:lpstr>PowerPoint Presentation</vt:lpstr>
      <vt:lpstr>at first:</vt:lpstr>
      <vt:lpstr>at first:</vt:lpstr>
      <vt:lpstr>at first:</vt:lpstr>
      <vt:lpstr>at first:</vt:lpstr>
      <vt:lpstr>PowerPoint Presentation</vt:lpstr>
      <vt:lpstr>The Stacks Project: Open-Source Algebraic Geometry Textbook</vt:lpstr>
      <vt:lpstr>PowerPoint Presentation</vt:lpstr>
      <vt:lpstr>PowerPoint Presentation</vt:lpstr>
      <vt:lpstr>PowerPoint Presentation</vt:lpstr>
      <vt:lpstr>Generated  C code</vt:lpstr>
      <vt:lpstr>PowerPoint Presentation</vt:lpstr>
      <vt:lpstr>PowerPoint Presentation</vt:lpstr>
      <vt:lpstr>Searching for Interpretable Hidden Units</vt:lpstr>
      <vt:lpstr>Searching for Interpretable Hidden Units</vt:lpstr>
      <vt:lpstr>Searching for Interpretable Hidden Units</vt:lpstr>
      <vt:lpstr>Searching for Interpretable Hidden Units</vt:lpstr>
      <vt:lpstr>PowerPoint Presentation</vt:lpstr>
      <vt:lpstr>PowerPoint Presentation</vt:lpstr>
      <vt:lpstr>PowerPoint Presentation</vt:lpstr>
      <vt:lpstr>Example: Image Captioning</vt:lpstr>
      <vt:lpstr>Example: Image Captioning</vt:lpstr>
      <vt:lpstr>Transfer learning: Take  CNN trained on ImageNet,  chop off last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Image Captioning: Example Results</vt:lpstr>
      <vt:lpstr>PowerPoint Presentation</vt:lpstr>
      <vt:lpstr>Vanilla RNN Gradient Flow</vt:lpstr>
      <vt:lpstr>Vanilla RNN Gradient Flow</vt:lpstr>
      <vt:lpstr>Vanilla RNN Gradient Flow</vt:lpstr>
      <vt:lpstr>Vanilla RNN Gradient Flow</vt:lpstr>
      <vt:lpstr>Vanilla RNN Gradient Flow</vt:lpstr>
      <vt:lpstr>Vanilla RNN Gradient Flow</vt:lpstr>
      <vt:lpstr>Long Short Term Memory (LSTM)</vt:lpstr>
      <vt:lpstr>Long Short Term Memory (LSTM)</vt:lpstr>
      <vt:lpstr>Long Short Term Memory (LSTM)</vt:lpstr>
      <vt:lpstr>Long Short Term Memory (LSTM)</vt:lpstr>
      <vt:lpstr>Long Short Term Memory (LSTM)</vt:lpstr>
      <vt:lpstr>Long Short Term Memory (LSTM)</vt:lpstr>
      <vt:lpstr>Long Short Term Memory (LSTM): Gradient Flow</vt:lpstr>
      <vt:lpstr>Long Short Term Memory (LSTM): Gradient Flow</vt:lpstr>
      <vt:lpstr>Long Short Term Memory (LSTM): Gradient Flow</vt:lpstr>
      <vt:lpstr>Long Short Term Memory (LSTM): Gradient Flow</vt:lpstr>
      <vt:lpstr>Single-Layer RNNs</vt:lpstr>
      <vt:lpstr>PowerPoint Presentation</vt:lpstr>
      <vt:lpstr>Mutilayer RNNs</vt:lpstr>
      <vt:lpstr>Other RNN Variants</vt:lpstr>
      <vt:lpstr>PowerPoint Presentation</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Recurrent Neural Networks  and NLP</dc:title>
  <dc:creator>Jin Lu</dc:creator>
  <cp:lastModifiedBy>Johnson, Demetrius</cp:lastModifiedBy>
  <cp:revision>103</cp:revision>
  <dcterms:created xsi:type="dcterms:W3CDTF">2022-03-09T16:01:22Z</dcterms:created>
  <dcterms:modified xsi:type="dcterms:W3CDTF">2023-03-22T21:29:01Z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2020-10-15T00:00:00Z</vt:filetime>
  </property>
  <property fmtid="{D5CDD505-2E9C-101B-9397-08002B2CF9AE}" pid="3" name="LastSaved">
    <vt:filetime>2022-03-09T00:00:00Z</vt:filetime>
  </property>
</Properties>
</file>